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8288000" cy="10287000"/>
  <p:notesSz cx="6858000" cy="9144000"/>
  <p:embeddedFontLst>
    <p:embeddedFont>
      <p:font typeface="Amsterdam One" panose="02000500000000000000" pitchFamily="2" charset="0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tamaran Bold" pitchFamily="2" charset="77"/>
      <p:regular r:id="rId22"/>
      <p:bold r:id="rId23"/>
    </p:embeddedFont>
    <p:embeddedFont>
      <p:font typeface="Catamaran Light" pitchFamily="2" charset="77"/>
      <p:regular r:id="rId24"/>
    </p:embeddedFont>
    <p:embeddedFont>
      <p:font typeface="Coming Soon" panose="02000000000000000000" pitchFamily="2" charset="0"/>
      <p:regular r:id="rId25"/>
    </p:embeddedFont>
    <p:embeddedFont>
      <p:font typeface="Forum" panose="02000000000000000000" pitchFamily="2" charset="0"/>
      <p:regular r:id="rId26"/>
    </p:embeddedFont>
    <p:embeddedFont>
      <p:font typeface="Gloria Hallelujah" panose="02000000000000000000" pitchFamily="2" charset="0"/>
      <p:regular r:id="rId27"/>
    </p:embeddedFont>
    <p:embeddedFont>
      <p:font typeface="Maven Pro Regular" pitchFamily="2" charset="77"/>
      <p:regular r:id="rId28"/>
    </p:embeddedFont>
    <p:embeddedFont>
      <p:font typeface="Maven Pro Regular Bold" pitchFamily="2" charset="77"/>
      <p:regular r:id="rId29"/>
    </p:embeddedFont>
    <p:embeddedFont>
      <p:font typeface="Nickainley" pitchFamily="2" charset="77"/>
      <p:regular r:id="rId30"/>
    </p:embeddedFont>
    <p:embeddedFont>
      <p:font typeface="Nixie One" panose="02000503080000020004" pitchFamily="2" charset="0"/>
      <p:regular r:id="rId31"/>
    </p:embeddedFont>
    <p:embeddedFont>
      <p:font typeface="Now" pitchFamily="2" charset="77"/>
      <p:regular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3" autoAdjust="0"/>
    <p:restoredTop sz="94609" autoAdjust="0"/>
  </p:normalViewPr>
  <p:slideViewPr>
    <p:cSldViewPr>
      <p:cViewPr>
        <p:scale>
          <a:sx n="54" d="100"/>
          <a:sy n="54" d="100"/>
        </p:scale>
        <p:origin x="600" y="7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svg"/><Relationship Id="rId3" Type="http://schemas.openxmlformats.org/officeDocument/2006/relationships/image" Target="../media/image67.svg"/><Relationship Id="rId7" Type="http://schemas.openxmlformats.org/officeDocument/2006/relationships/image" Target="../media/image71.svg"/><Relationship Id="rId12" Type="http://schemas.openxmlformats.org/officeDocument/2006/relationships/image" Target="../media/image76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75.svg"/><Relationship Id="rId5" Type="http://schemas.openxmlformats.org/officeDocument/2006/relationships/image" Target="../media/image69.sv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svg"/><Relationship Id="rId14" Type="http://schemas.openxmlformats.org/officeDocument/2006/relationships/image" Target="../media/image7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svg"/><Relationship Id="rId3" Type="http://schemas.openxmlformats.org/officeDocument/2006/relationships/image" Target="../media/image80.svg"/><Relationship Id="rId7" Type="http://schemas.openxmlformats.org/officeDocument/2006/relationships/image" Target="../media/image84.svg"/><Relationship Id="rId12" Type="http://schemas.openxmlformats.org/officeDocument/2006/relationships/image" Target="../media/image89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11" Type="http://schemas.openxmlformats.org/officeDocument/2006/relationships/image" Target="../media/image88.svg"/><Relationship Id="rId5" Type="http://schemas.openxmlformats.org/officeDocument/2006/relationships/image" Target="../media/image82.sv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svg"/><Relationship Id="rId13" Type="http://schemas.openxmlformats.org/officeDocument/2006/relationships/image" Target="../media/image102.png"/><Relationship Id="rId18" Type="http://schemas.openxmlformats.org/officeDocument/2006/relationships/image" Target="../media/image107.png"/><Relationship Id="rId3" Type="http://schemas.openxmlformats.org/officeDocument/2006/relationships/image" Target="../media/image92.svg"/><Relationship Id="rId7" Type="http://schemas.openxmlformats.org/officeDocument/2006/relationships/image" Target="../media/image96.png"/><Relationship Id="rId12" Type="http://schemas.openxmlformats.org/officeDocument/2006/relationships/image" Target="../media/image101.svg"/><Relationship Id="rId17" Type="http://schemas.openxmlformats.org/officeDocument/2006/relationships/image" Target="../media/image106.png"/><Relationship Id="rId2" Type="http://schemas.openxmlformats.org/officeDocument/2006/relationships/image" Target="../media/image91.png"/><Relationship Id="rId16" Type="http://schemas.openxmlformats.org/officeDocument/2006/relationships/image" Target="../media/image10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svg"/><Relationship Id="rId11" Type="http://schemas.openxmlformats.org/officeDocument/2006/relationships/image" Target="../media/image100.png"/><Relationship Id="rId5" Type="http://schemas.openxmlformats.org/officeDocument/2006/relationships/image" Target="../media/image94.png"/><Relationship Id="rId15" Type="http://schemas.openxmlformats.org/officeDocument/2006/relationships/image" Target="../media/image104.png"/><Relationship Id="rId10" Type="http://schemas.openxmlformats.org/officeDocument/2006/relationships/image" Target="../media/image99.svg"/><Relationship Id="rId19" Type="http://schemas.openxmlformats.org/officeDocument/2006/relationships/image" Target="../media/image108.svg"/><Relationship Id="rId4" Type="http://schemas.openxmlformats.org/officeDocument/2006/relationships/image" Target="../media/image93.png"/><Relationship Id="rId9" Type="http://schemas.openxmlformats.org/officeDocument/2006/relationships/image" Target="../media/image98.png"/><Relationship Id="rId14" Type="http://schemas.openxmlformats.org/officeDocument/2006/relationships/image" Target="../media/image103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92.svg"/><Relationship Id="rId7" Type="http://schemas.openxmlformats.org/officeDocument/2006/relationships/image" Target="../media/image11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svg"/><Relationship Id="rId3" Type="http://schemas.openxmlformats.org/officeDocument/2006/relationships/image" Target="../media/image92.svg"/><Relationship Id="rId7" Type="http://schemas.openxmlformats.org/officeDocument/2006/relationships/image" Target="../media/image117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svg"/><Relationship Id="rId11" Type="http://schemas.openxmlformats.org/officeDocument/2006/relationships/image" Target="../media/image121.png"/><Relationship Id="rId5" Type="http://schemas.openxmlformats.org/officeDocument/2006/relationships/image" Target="../media/image115.png"/><Relationship Id="rId10" Type="http://schemas.openxmlformats.org/officeDocument/2006/relationships/image" Target="../media/image120.svg"/><Relationship Id="rId4" Type="http://schemas.openxmlformats.org/officeDocument/2006/relationships/image" Target="../media/image114.png"/><Relationship Id="rId9" Type="http://schemas.openxmlformats.org/officeDocument/2006/relationships/image" Target="../media/image1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2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33.sv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sv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sv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svg"/><Relationship Id="rId10" Type="http://schemas.openxmlformats.org/officeDocument/2006/relationships/image" Target="../media/image30.sv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13" Type="http://schemas.openxmlformats.org/officeDocument/2006/relationships/image" Target="../media/image50.svg"/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20.png"/><Relationship Id="rId9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60.png"/><Relationship Id="rId18" Type="http://schemas.openxmlformats.org/officeDocument/2006/relationships/image" Target="../media/image65.svg"/><Relationship Id="rId3" Type="http://schemas.openxmlformats.org/officeDocument/2006/relationships/image" Target="../media/image52.svg"/><Relationship Id="rId7" Type="http://schemas.openxmlformats.org/officeDocument/2006/relationships/image" Target="../media/image56.sv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" Type="http://schemas.openxmlformats.org/officeDocument/2006/relationships/image" Target="../media/image51.png"/><Relationship Id="rId16" Type="http://schemas.openxmlformats.org/officeDocument/2006/relationships/image" Target="../media/image6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11" Type="http://schemas.openxmlformats.org/officeDocument/2006/relationships/image" Target="../media/image58.svg"/><Relationship Id="rId5" Type="http://schemas.openxmlformats.org/officeDocument/2006/relationships/image" Target="../media/image54.svg"/><Relationship Id="rId15" Type="http://schemas.openxmlformats.org/officeDocument/2006/relationships/image" Target="../media/image62.png"/><Relationship Id="rId10" Type="http://schemas.openxmlformats.org/officeDocument/2006/relationships/image" Target="../media/image57.png"/><Relationship Id="rId4" Type="http://schemas.openxmlformats.org/officeDocument/2006/relationships/image" Target="../media/image53.png"/><Relationship Id="rId9" Type="http://schemas.openxmlformats.org/officeDocument/2006/relationships/image" Target="../media/image33.svg"/><Relationship Id="rId14" Type="http://schemas.openxmlformats.org/officeDocument/2006/relationships/image" Target="../media/image6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33605" y="283362"/>
            <a:ext cx="17820789" cy="9757996"/>
            <a:chOff x="0" y="0"/>
            <a:chExt cx="16853130" cy="922814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6853131" cy="9228142"/>
            </a:xfrm>
            <a:custGeom>
              <a:avLst/>
              <a:gdLst/>
              <a:ahLst/>
              <a:cxnLst/>
              <a:rect l="l" t="t" r="r" b="b"/>
              <a:pathLst>
                <a:path w="16853131" h="9228142">
                  <a:moveTo>
                    <a:pt x="0" y="0"/>
                  </a:moveTo>
                  <a:lnTo>
                    <a:pt x="0" y="9228142"/>
                  </a:lnTo>
                  <a:lnTo>
                    <a:pt x="16853131" y="9228142"/>
                  </a:lnTo>
                  <a:lnTo>
                    <a:pt x="16853131" y="0"/>
                  </a:lnTo>
                  <a:lnTo>
                    <a:pt x="0" y="0"/>
                  </a:lnTo>
                  <a:close/>
                  <a:moveTo>
                    <a:pt x="16792170" y="9167182"/>
                  </a:moveTo>
                  <a:lnTo>
                    <a:pt x="59690" y="9167182"/>
                  </a:lnTo>
                  <a:lnTo>
                    <a:pt x="59690" y="59690"/>
                  </a:lnTo>
                  <a:lnTo>
                    <a:pt x="16792170" y="59690"/>
                  </a:lnTo>
                  <a:lnTo>
                    <a:pt x="16792170" y="9167182"/>
                  </a:lnTo>
                  <a:close/>
                </a:path>
              </a:pathLst>
            </a:custGeom>
            <a:solidFill>
              <a:srgbClr val="A5CF92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1893294" y="1285984"/>
            <a:ext cx="5540759" cy="797231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3327759" y="3086100"/>
            <a:ext cx="2671829" cy="218604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09587" y="588541"/>
            <a:ext cx="1817351" cy="1835708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518263" y="2931546"/>
            <a:ext cx="9949149" cy="3154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291"/>
              </a:lnSpc>
            </a:pPr>
            <a:r>
              <a:rPr lang="en-US" sz="5402" spc="464">
                <a:solidFill>
                  <a:srgbClr val="000000"/>
                </a:solidFill>
                <a:latin typeface="Amsterdam One"/>
              </a:rPr>
              <a:t>Constructivismo Social de </a:t>
            </a:r>
          </a:p>
          <a:p>
            <a:pPr algn="ctr">
              <a:lnSpc>
                <a:spcPts val="13291"/>
              </a:lnSpc>
            </a:pPr>
            <a:r>
              <a:rPr lang="en-US" sz="5402" spc="464">
                <a:solidFill>
                  <a:srgbClr val="000000"/>
                </a:solidFill>
                <a:latin typeface="Amsterdam One"/>
              </a:rPr>
              <a:t>Vygotsky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329561" y="7922336"/>
            <a:ext cx="6326553" cy="9766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Catamaran Light"/>
              </a:rPr>
              <a:t>Profesora: Liliana Fuentes </a:t>
            </a:r>
          </a:p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Catamaran Light"/>
              </a:rPr>
              <a:t>Ayudante: Daniela Cuadra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D7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397061" y="2564437"/>
            <a:ext cx="2346491" cy="234649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07614" y="2564437"/>
            <a:ext cx="2346491" cy="234649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5400000">
            <a:off x="1025045" y="5692766"/>
            <a:ext cx="2102368" cy="155575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210992">
            <a:off x="3378805" y="6397046"/>
            <a:ext cx="3528516" cy="352851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205093" flipH="1">
            <a:off x="7400700" y="7025366"/>
            <a:ext cx="2920617" cy="292061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15376" r="14946" b="30322"/>
          <a:stretch>
            <a:fillRect/>
          </a:stretch>
        </p:blipFill>
        <p:spPr>
          <a:xfrm flipH="1">
            <a:off x="10868744" y="6400907"/>
            <a:ext cx="2920617" cy="292061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505657" flipH="1">
            <a:off x="14239562" y="6518965"/>
            <a:ext cx="3528516" cy="352851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751637" y="6099882"/>
            <a:ext cx="1433389" cy="930879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2742295" y="3511715"/>
            <a:ext cx="2174952" cy="404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276"/>
              </a:lnSpc>
              <a:spcBef>
                <a:spcPct val="0"/>
              </a:spcBef>
            </a:pPr>
            <a:r>
              <a:rPr lang="en-US" sz="2340">
                <a:solidFill>
                  <a:srgbClr val="000000"/>
                </a:solidFill>
                <a:latin typeface="Gloria Hallelujah"/>
              </a:rPr>
              <a:t>Desarrollo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80855" y="3511715"/>
            <a:ext cx="2174952" cy="404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276"/>
              </a:lnSpc>
              <a:spcBef>
                <a:spcPct val="0"/>
              </a:spcBef>
            </a:pPr>
            <a:r>
              <a:rPr lang="en-US" sz="2340">
                <a:solidFill>
                  <a:srgbClr val="000000"/>
                </a:solidFill>
                <a:latin typeface="Gloria Hallelujah"/>
              </a:rPr>
              <a:t>Aprendizaje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80403" y="581025"/>
            <a:ext cx="17727194" cy="885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5756">
                <a:solidFill>
                  <a:srgbClr val="000000"/>
                </a:solidFill>
                <a:latin typeface="Gloria Hallelujah"/>
              </a:rPr>
              <a:t>Aprendizaje y desarrollo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917247" y="1832683"/>
            <a:ext cx="12342053" cy="4267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3" lvl="1" indent="-323852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aven Pro Regular"/>
              </a:rPr>
              <a:t>Conceptos distintos relacionados de manera compleja</a:t>
            </a:r>
          </a:p>
          <a:p>
            <a:pPr marL="647703" lvl="1" indent="-323852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aven Pro Regular"/>
              </a:rPr>
              <a:t>El pensamiento se estructura gradualmente y con el tiempo se hace más deliberado</a:t>
            </a:r>
          </a:p>
          <a:p>
            <a:pPr marL="647703" lvl="1" indent="-323852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aven Pro Regular"/>
              </a:rPr>
              <a:t>Hay ciertos requisitos madurativos, pero no determina totalmente el desarrollo </a:t>
            </a:r>
          </a:p>
          <a:p>
            <a:pPr marL="647703" lvl="1" indent="-323852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aven Pro Regular"/>
              </a:rPr>
              <a:t>Se requiere de reorganización del pensamiento para aprender nueva información </a:t>
            </a:r>
          </a:p>
          <a:p>
            <a:pPr marL="647703" lvl="1" indent="-323852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aven Pro Regular"/>
              </a:rPr>
              <a:t>Ambos pueden influenciarse mutuamente</a:t>
            </a:r>
          </a:p>
        </p:txBody>
      </p:sp>
      <p:sp>
        <p:nvSpPr>
          <p:cNvPr id="14" name="TextBox 14"/>
          <p:cNvSpPr txBox="1"/>
          <p:nvPr/>
        </p:nvSpPr>
        <p:spPr>
          <a:xfrm rot="-263534">
            <a:off x="3595205" y="6994245"/>
            <a:ext cx="3091730" cy="22771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600">
                <a:solidFill>
                  <a:srgbClr val="000000"/>
                </a:solidFill>
                <a:latin typeface="Forum"/>
              </a:rPr>
              <a:t>Cada niño y niña es distinto, y la relación entre aprendizaje y desarrollo también lo es </a:t>
            </a:r>
          </a:p>
        </p:txBody>
      </p:sp>
      <p:sp>
        <p:nvSpPr>
          <p:cNvPr id="15" name="TextBox 15"/>
          <p:cNvSpPr txBox="1"/>
          <p:nvPr/>
        </p:nvSpPr>
        <p:spPr>
          <a:xfrm rot="114286">
            <a:off x="7519844" y="7636837"/>
            <a:ext cx="2683326" cy="16405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71"/>
              </a:lnSpc>
            </a:pPr>
            <a:r>
              <a:rPr lang="en-US" sz="3122" dirty="0">
                <a:solidFill>
                  <a:srgbClr val="000000"/>
                </a:solidFill>
                <a:latin typeface="Nickainley"/>
              </a:rPr>
              <a:t>No se </a:t>
            </a:r>
            <a:r>
              <a:rPr lang="en-US" sz="3122" dirty="0" err="1">
                <a:solidFill>
                  <a:srgbClr val="000000"/>
                </a:solidFill>
                <a:latin typeface="Nickainley"/>
              </a:rPr>
              <a:t>pueden</a:t>
            </a:r>
            <a:r>
              <a:rPr lang="en-US" sz="3122" dirty="0">
                <a:solidFill>
                  <a:srgbClr val="000000"/>
                </a:solidFill>
                <a:latin typeface="Nickainley"/>
              </a:rPr>
              <a:t> </a:t>
            </a:r>
            <a:r>
              <a:rPr lang="en-US" sz="3122" dirty="0" err="1">
                <a:solidFill>
                  <a:srgbClr val="000000"/>
                </a:solidFill>
                <a:latin typeface="Nickainley"/>
              </a:rPr>
              <a:t>entregar</a:t>
            </a:r>
            <a:r>
              <a:rPr lang="en-US" sz="3122" dirty="0">
                <a:solidFill>
                  <a:srgbClr val="000000"/>
                </a:solidFill>
                <a:latin typeface="Nickainley"/>
              </a:rPr>
              <a:t> </a:t>
            </a:r>
            <a:r>
              <a:rPr lang="en-US" sz="3122" dirty="0" err="1">
                <a:solidFill>
                  <a:srgbClr val="000000"/>
                </a:solidFill>
                <a:latin typeface="Nickainley"/>
              </a:rPr>
              <a:t>recetas</a:t>
            </a:r>
            <a:r>
              <a:rPr lang="en-US" sz="3122" dirty="0">
                <a:solidFill>
                  <a:srgbClr val="000000"/>
                </a:solidFill>
                <a:latin typeface="Nickainley"/>
              </a:rPr>
              <a:t> exactas</a:t>
            </a:r>
          </a:p>
        </p:txBody>
      </p:sp>
      <p:sp>
        <p:nvSpPr>
          <p:cNvPr id="16" name="TextBox 16"/>
          <p:cNvSpPr txBox="1"/>
          <p:nvPr/>
        </p:nvSpPr>
        <p:spPr>
          <a:xfrm rot="-128103">
            <a:off x="10904630" y="6945080"/>
            <a:ext cx="2818293" cy="20712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8"/>
              </a:lnSpc>
            </a:pPr>
            <a:r>
              <a:rPr lang="en-US" sz="2370" dirty="0" err="1">
                <a:solidFill>
                  <a:srgbClr val="000000"/>
                </a:solidFill>
                <a:latin typeface="Now"/>
              </a:rPr>
              <a:t>En</a:t>
            </a:r>
            <a:r>
              <a:rPr lang="en-US" sz="2370" dirty="0">
                <a:solidFill>
                  <a:srgbClr val="000000"/>
                </a:solidFill>
                <a:latin typeface="Now"/>
              </a:rPr>
              <a:t> </a:t>
            </a:r>
            <a:r>
              <a:rPr lang="en-US" sz="2370" dirty="0" err="1">
                <a:solidFill>
                  <a:srgbClr val="000000"/>
                </a:solidFill>
                <a:latin typeface="Now"/>
              </a:rPr>
              <a:t>cada</a:t>
            </a:r>
            <a:r>
              <a:rPr lang="en-US" sz="2370" dirty="0">
                <a:solidFill>
                  <a:srgbClr val="000000"/>
                </a:solidFill>
                <a:latin typeface="Now"/>
              </a:rPr>
              <a:t> </a:t>
            </a:r>
            <a:r>
              <a:rPr lang="en-US" sz="2370" dirty="0" err="1">
                <a:solidFill>
                  <a:srgbClr val="000000"/>
                </a:solidFill>
                <a:latin typeface="Now"/>
              </a:rPr>
              <a:t>niño</a:t>
            </a:r>
            <a:r>
              <a:rPr lang="en-US" sz="2370" dirty="0">
                <a:solidFill>
                  <a:srgbClr val="000000"/>
                </a:solidFill>
                <a:latin typeface="Now"/>
              </a:rPr>
              <a:t> y </a:t>
            </a:r>
            <a:r>
              <a:rPr lang="en-US" sz="2370" dirty="0" err="1">
                <a:solidFill>
                  <a:srgbClr val="000000"/>
                </a:solidFill>
                <a:latin typeface="Now"/>
              </a:rPr>
              <a:t>niña</a:t>
            </a:r>
            <a:r>
              <a:rPr lang="en-US" sz="2370" dirty="0">
                <a:solidFill>
                  <a:srgbClr val="000000"/>
                </a:solidFill>
                <a:latin typeface="Now"/>
              </a:rPr>
              <a:t> </a:t>
            </a:r>
            <a:r>
              <a:rPr lang="en-US" sz="2370" dirty="0" err="1">
                <a:solidFill>
                  <a:srgbClr val="000000"/>
                </a:solidFill>
                <a:latin typeface="Now"/>
              </a:rPr>
              <a:t>puede</a:t>
            </a:r>
            <a:r>
              <a:rPr lang="en-US" sz="2370" dirty="0">
                <a:solidFill>
                  <a:srgbClr val="000000"/>
                </a:solidFill>
                <a:latin typeface="Now"/>
              </a:rPr>
              <a:t> </a:t>
            </a:r>
            <a:r>
              <a:rPr lang="en-US" sz="2370" dirty="0" err="1">
                <a:solidFill>
                  <a:srgbClr val="000000"/>
                </a:solidFill>
                <a:latin typeface="Now"/>
              </a:rPr>
              <a:t>existir</a:t>
            </a:r>
            <a:r>
              <a:rPr lang="en-US" sz="2370" dirty="0">
                <a:solidFill>
                  <a:srgbClr val="000000"/>
                </a:solidFill>
                <a:latin typeface="Now"/>
              </a:rPr>
              <a:t> </a:t>
            </a:r>
            <a:r>
              <a:rPr lang="en-US" sz="2370" dirty="0" err="1">
                <a:solidFill>
                  <a:srgbClr val="000000"/>
                </a:solidFill>
                <a:latin typeface="Now"/>
              </a:rPr>
              <a:t>diferencias</a:t>
            </a:r>
            <a:r>
              <a:rPr lang="en-US" sz="2370" dirty="0">
                <a:solidFill>
                  <a:srgbClr val="000000"/>
                </a:solidFill>
                <a:latin typeface="Now"/>
              </a:rPr>
              <a:t> de </a:t>
            </a:r>
            <a:r>
              <a:rPr lang="en-US" sz="2370" dirty="0" err="1">
                <a:solidFill>
                  <a:srgbClr val="000000"/>
                </a:solidFill>
                <a:latin typeface="Now"/>
              </a:rPr>
              <a:t>desarrollo</a:t>
            </a:r>
            <a:r>
              <a:rPr lang="en-US" sz="2370" dirty="0">
                <a:solidFill>
                  <a:srgbClr val="000000"/>
                </a:solidFill>
                <a:latin typeface="Now"/>
              </a:rPr>
              <a:t> y </a:t>
            </a:r>
            <a:r>
              <a:rPr lang="en-US" sz="2370" dirty="0" err="1">
                <a:solidFill>
                  <a:srgbClr val="000000"/>
                </a:solidFill>
                <a:latin typeface="Now"/>
              </a:rPr>
              <a:t>aprendizaje</a:t>
            </a:r>
            <a:endParaRPr lang="en-US" sz="2370" dirty="0">
              <a:solidFill>
                <a:srgbClr val="000000"/>
              </a:solidFill>
              <a:latin typeface="Now"/>
            </a:endParaRPr>
          </a:p>
        </p:txBody>
      </p:sp>
      <p:sp>
        <p:nvSpPr>
          <p:cNvPr id="17" name="TextBox 17"/>
          <p:cNvSpPr txBox="1"/>
          <p:nvPr/>
        </p:nvSpPr>
        <p:spPr>
          <a:xfrm rot="414270">
            <a:off x="14287302" y="7452521"/>
            <a:ext cx="3440007" cy="1595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61"/>
              </a:lnSpc>
            </a:pPr>
            <a:r>
              <a:rPr lang="en-US" sz="3043" dirty="0">
                <a:solidFill>
                  <a:srgbClr val="000000"/>
                </a:solidFill>
                <a:latin typeface="Nixie One"/>
              </a:rPr>
              <a:t>Se </a:t>
            </a:r>
            <a:r>
              <a:rPr lang="en-US" sz="3043" dirty="0" err="1">
                <a:solidFill>
                  <a:srgbClr val="000000"/>
                </a:solidFill>
                <a:latin typeface="Nixie One"/>
              </a:rPr>
              <a:t>deben</a:t>
            </a:r>
            <a:r>
              <a:rPr lang="en-US" sz="3043" dirty="0">
                <a:solidFill>
                  <a:srgbClr val="000000"/>
                </a:solidFill>
                <a:latin typeface="Nixie One"/>
              </a:rPr>
              <a:t> </a:t>
            </a:r>
            <a:r>
              <a:rPr lang="en-US" sz="3043" dirty="0" err="1">
                <a:solidFill>
                  <a:srgbClr val="000000"/>
                </a:solidFill>
                <a:latin typeface="Nixie One"/>
              </a:rPr>
              <a:t>ajustar</a:t>
            </a:r>
            <a:r>
              <a:rPr lang="en-US" sz="3043" dirty="0">
                <a:solidFill>
                  <a:srgbClr val="000000"/>
                </a:solidFill>
                <a:latin typeface="Nixie One"/>
              </a:rPr>
              <a:t> </a:t>
            </a:r>
            <a:r>
              <a:rPr lang="en-US" sz="3043" dirty="0" err="1">
                <a:solidFill>
                  <a:srgbClr val="000000"/>
                </a:solidFill>
                <a:latin typeface="Nixie One"/>
              </a:rPr>
              <a:t>constantemente</a:t>
            </a:r>
            <a:r>
              <a:rPr lang="en-US" sz="3043" dirty="0">
                <a:solidFill>
                  <a:srgbClr val="000000"/>
                </a:solidFill>
                <a:latin typeface="Nixie One"/>
              </a:rPr>
              <a:t> las </a:t>
            </a:r>
            <a:r>
              <a:rPr lang="en-US" sz="3043" dirty="0" err="1">
                <a:solidFill>
                  <a:srgbClr val="000000"/>
                </a:solidFill>
                <a:latin typeface="Nixie One"/>
              </a:rPr>
              <a:t>estrategias</a:t>
            </a:r>
            <a:endParaRPr lang="en-US" sz="3043" dirty="0">
              <a:solidFill>
                <a:srgbClr val="000000"/>
              </a:solidFill>
              <a:latin typeface="Nixie One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D7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12208386" y="2146603"/>
            <a:ext cx="4710807" cy="355077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414666">
            <a:off x="3362153" y="3974766"/>
            <a:ext cx="941145" cy="1058548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5828854" y="3168276"/>
            <a:ext cx="6630293" cy="6172200"/>
            <a:chOff x="0" y="0"/>
            <a:chExt cx="8840391" cy="8229600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8840391" cy="8229600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1963600" y="1371600"/>
              <a:ext cx="5456474" cy="5486400"/>
            </a:xfrm>
            <a:prstGeom prst="rect">
              <a:avLst/>
            </a:prstGeom>
          </p:spPr>
        </p:pic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719004" flipH="1">
            <a:off x="1430983" y="1712615"/>
            <a:ext cx="4803485" cy="3999993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 rot="-263534">
            <a:off x="31634" y="6504916"/>
            <a:ext cx="4319511" cy="11373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09"/>
              </a:lnSpc>
            </a:pPr>
            <a:r>
              <a:rPr lang="en-US" sz="3221">
                <a:solidFill>
                  <a:srgbClr val="000000"/>
                </a:solidFill>
                <a:latin typeface="Forum"/>
              </a:rPr>
              <a:t>Permite que el pensamiento sea más: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3905339">
            <a:off x="26235" y="5261087"/>
            <a:ext cx="3266910" cy="115826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4903896" y="4504040"/>
            <a:ext cx="3100001" cy="2336626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280403" y="581025"/>
            <a:ext cx="17727194" cy="885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5756">
                <a:solidFill>
                  <a:srgbClr val="000000"/>
                </a:solidFill>
                <a:latin typeface="Gloria Hallelujah"/>
              </a:rPr>
              <a:t>Lenguaje en el desarrollo</a:t>
            </a:r>
          </a:p>
        </p:txBody>
      </p:sp>
      <p:sp>
        <p:nvSpPr>
          <p:cNvPr id="12" name="TextBox 12"/>
          <p:cNvSpPr txBox="1"/>
          <p:nvPr/>
        </p:nvSpPr>
        <p:spPr>
          <a:xfrm rot="-263534">
            <a:off x="1684377" y="2840959"/>
            <a:ext cx="4292044" cy="11111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1"/>
              </a:lnSpc>
            </a:pPr>
            <a:r>
              <a:rPr lang="en-US" sz="3200">
                <a:solidFill>
                  <a:srgbClr val="000000"/>
                </a:solidFill>
                <a:latin typeface="Forum"/>
              </a:rPr>
              <a:t>Lenguaje como mecanismo para pensar</a:t>
            </a:r>
          </a:p>
        </p:txBody>
      </p:sp>
      <p:sp>
        <p:nvSpPr>
          <p:cNvPr id="13" name="TextBox 13"/>
          <p:cNvSpPr txBox="1"/>
          <p:nvPr/>
        </p:nvSpPr>
        <p:spPr>
          <a:xfrm rot="-263534">
            <a:off x="485500" y="7877891"/>
            <a:ext cx="3413108" cy="1260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42"/>
              </a:lnSpc>
            </a:pPr>
            <a:r>
              <a:rPr lang="en-US" sz="2387">
                <a:solidFill>
                  <a:srgbClr val="000000"/>
                </a:solidFill>
                <a:latin typeface="Forum"/>
              </a:rPr>
              <a:t>- Abstracto</a:t>
            </a:r>
          </a:p>
          <a:p>
            <a:pPr algn="ctr">
              <a:lnSpc>
                <a:spcPts val="3342"/>
              </a:lnSpc>
            </a:pPr>
            <a:r>
              <a:rPr lang="en-US" sz="2387">
                <a:solidFill>
                  <a:srgbClr val="000000"/>
                </a:solidFill>
                <a:latin typeface="Forum"/>
              </a:rPr>
              <a:t>- Flexible</a:t>
            </a:r>
          </a:p>
          <a:p>
            <a:pPr algn="ctr">
              <a:lnSpc>
                <a:spcPts val="3342"/>
              </a:lnSpc>
            </a:pPr>
            <a:r>
              <a:rPr lang="en-US" sz="2387">
                <a:solidFill>
                  <a:srgbClr val="000000"/>
                </a:solidFill>
                <a:latin typeface="Forum"/>
              </a:rPr>
              <a:t>- Independiente</a:t>
            </a:r>
          </a:p>
        </p:txBody>
      </p:sp>
      <p:sp>
        <p:nvSpPr>
          <p:cNvPr id="14" name="TextBox 14"/>
          <p:cNvSpPr txBox="1"/>
          <p:nvPr/>
        </p:nvSpPr>
        <p:spPr>
          <a:xfrm rot="146521">
            <a:off x="12733649" y="2830754"/>
            <a:ext cx="3661943" cy="17161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45"/>
              </a:lnSpc>
            </a:pPr>
            <a:r>
              <a:rPr lang="en-US" sz="2460" dirty="0">
                <a:solidFill>
                  <a:srgbClr val="000000"/>
                </a:solidFill>
                <a:latin typeface="Forum"/>
              </a:rPr>
              <a:t>El </a:t>
            </a:r>
            <a:r>
              <a:rPr lang="en-US" sz="2460" dirty="0" err="1">
                <a:solidFill>
                  <a:srgbClr val="000000"/>
                </a:solidFill>
                <a:latin typeface="Forum"/>
              </a:rPr>
              <a:t>lenguaje</a:t>
            </a:r>
            <a:r>
              <a:rPr lang="en-US" sz="2460" dirty="0">
                <a:solidFill>
                  <a:srgbClr val="000000"/>
                </a:solidFill>
                <a:latin typeface="Forum"/>
              </a:rPr>
              <a:t> es </a:t>
            </a:r>
            <a:r>
              <a:rPr lang="en-US" sz="2460" dirty="0" err="1">
                <a:solidFill>
                  <a:srgbClr val="000000"/>
                </a:solidFill>
                <a:latin typeface="Forum"/>
              </a:rPr>
              <a:t>una</a:t>
            </a:r>
            <a:r>
              <a:rPr lang="en-US" sz="2460" dirty="0">
                <a:solidFill>
                  <a:srgbClr val="000000"/>
                </a:solidFill>
                <a:latin typeface="Forum"/>
              </a:rPr>
              <a:t> </a:t>
            </a:r>
            <a:r>
              <a:rPr lang="en-US" sz="2460" dirty="0" err="1">
                <a:solidFill>
                  <a:srgbClr val="000000"/>
                </a:solidFill>
                <a:latin typeface="Forum"/>
              </a:rPr>
              <a:t>herramienta</a:t>
            </a:r>
            <a:r>
              <a:rPr lang="en-US" sz="2460" dirty="0">
                <a:solidFill>
                  <a:srgbClr val="000000"/>
                </a:solidFill>
                <a:latin typeface="Forum"/>
              </a:rPr>
              <a:t> para </a:t>
            </a:r>
            <a:r>
              <a:rPr lang="en-US" sz="2460" dirty="0" err="1">
                <a:solidFill>
                  <a:srgbClr val="000000"/>
                </a:solidFill>
                <a:latin typeface="Forum"/>
              </a:rPr>
              <a:t>apropiarse</a:t>
            </a:r>
            <a:r>
              <a:rPr lang="en-US" sz="2460" dirty="0">
                <a:solidFill>
                  <a:srgbClr val="000000"/>
                </a:solidFill>
                <a:latin typeface="Forum"/>
              </a:rPr>
              <a:t> de </a:t>
            </a:r>
            <a:r>
              <a:rPr lang="en-US" sz="2460" dirty="0" err="1">
                <a:solidFill>
                  <a:srgbClr val="000000"/>
                </a:solidFill>
                <a:latin typeface="Forum"/>
              </a:rPr>
              <a:t>otras</a:t>
            </a:r>
            <a:r>
              <a:rPr lang="en-US" sz="2460" dirty="0">
                <a:solidFill>
                  <a:srgbClr val="000000"/>
                </a:solidFill>
                <a:latin typeface="Forum"/>
              </a:rPr>
              <a:t> </a:t>
            </a:r>
            <a:r>
              <a:rPr lang="en-US" sz="2460" dirty="0" err="1">
                <a:solidFill>
                  <a:srgbClr val="000000"/>
                </a:solidFill>
                <a:latin typeface="Forum"/>
              </a:rPr>
              <a:t>herramientas</a:t>
            </a:r>
            <a:r>
              <a:rPr lang="en-US" sz="2460" dirty="0">
                <a:solidFill>
                  <a:srgbClr val="000000"/>
                </a:solidFill>
                <a:latin typeface="Forum"/>
              </a:rPr>
              <a:t> de la </a:t>
            </a:r>
            <a:r>
              <a:rPr lang="en-US" sz="2460" dirty="0" err="1">
                <a:solidFill>
                  <a:srgbClr val="000000"/>
                </a:solidFill>
                <a:latin typeface="Forum"/>
              </a:rPr>
              <a:t>mente</a:t>
            </a:r>
            <a:endParaRPr lang="en-US" sz="2460" dirty="0">
              <a:solidFill>
                <a:srgbClr val="000000"/>
              </a:solidFill>
              <a:latin typeface="Forum"/>
            </a:endParaRPr>
          </a:p>
        </p:txBody>
      </p:sp>
      <p:sp>
        <p:nvSpPr>
          <p:cNvPr id="15" name="TextBox 15"/>
          <p:cNvSpPr txBox="1"/>
          <p:nvPr/>
        </p:nvSpPr>
        <p:spPr>
          <a:xfrm rot="146521">
            <a:off x="15424832" y="5082000"/>
            <a:ext cx="2059793" cy="8488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37"/>
              </a:lnSpc>
            </a:pPr>
            <a:r>
              <a:rPr lang="en-US" sz="2455" dirty="0">
                <a:solidFill>
                  <a:srgbClr val="000000"/>
                </a:solidFill>
                <a:latin typeface="Forum"/>
              </a:rPr>
              <a:t>y </a:t>
            </a:r>
            <a:r>
              <a:rPr lang="en-US" sz="2455" dirty="0" err="1">
                <a:solidFill>
                  <a:srgbClr val="000000"/>
                </a:solidFill>
                <a:latin typeface="Forum"/>
              </a:rPr>
              <a:t>relacionarse</a:t>
            </a:r>
            <a:r>
              <a:rPr lang="en-US" sz="2455" dirty="0">
                <a:solidFill>
                  <a:srgbClr val="000000"/>
                </a:solidFill>
                <a:latin typeface="Forum"/>
              </a:rPr>
              <a:t> con </a:t>
            </a:r>
            <a:r>
              <a:rPr lang="en-US" sz="2455" dirty="0" err="1">
                <a:solidFill>
                  <a:srgbClr val="000000"/>
                </a:solidFill>
                <a:latin typeface="Forum"/>
              </a:rPr>
              <a:t>otros</a:t>
            </a:r>
            <a:endParaRPr lang="en-US" sz="2455" dirty="0">
              <a:solidFill>
                <a:srgbClr val="000000"/>
              </a:solidFill>
              <a:latin typeface="Forum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D0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658164" y="0"/>
            <a:ext cx="4294956" cy="5246370"/>
            <a:chOff x="0" y="0"/>
            <a:chExt cx="2407920" cy="29413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07920" cy="2941320"/>
            </a:xfrm>
            <a:custGeom>
              <a:avLst/>
              <a:gdLst/>
              <a:ahLst/>
              <a:cxnLst/>
              <a:rect l="l" t="t" r="r" b="b"/>
              <a:pathLst>
                <a:path w="2407920" h="2941320">
                  <a:moveTo>
                    <a:pt x="0" y="0"/>
                  </a:moveTo>
                  <a:lnTo>
                    <a:pt x="0" y="2310130"/>
                  </a:lnTo>
                  <a:lnTo>
                    <a:pt x="1203960" y="2941320"/>
                  </a:lnTo>
                  <a:lnTo>
                    <a:pt x="2407920" y="2310130"/>
                  </a:lnTo>
                  <a:lnTo>
                    <a:pt x="24079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266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299720" y="565150"/>
              <a:ext cx="1808480" cy="1809750"/>
            </a:xfrm>
            <a:custGeom>
              <a:avLst/>
              <a:gdLst/>
              <a:ahLst/>
              <a:cxnLst/>
              <a:rect l="l" t="t" r="r" b="b"/>
              <a:pathLst>
                <a:path w="1808480" h="1809750">
                  <a:moveTo>
                    <a:pt x="1808480" y="905510"/>
                  </a:moveTo>
                  <a:cubicBezTo>
                    <a:pt x="1808480" y="1404620"/>
                    <a:pt x="1403350" y="1809750"/>
                    <a:pt x="904240" y="1809750"/>
                  </a:cubicBezTo>
                  <a:cubicBezTo>
                    <a:pt x="403860" y="1809750"/>
                    <a:pt x="0" y="1404620"/>
                    <a:pt x="0" y="905510"/>
                  </a:cubicBezTo>
                  <a:cubicBezTo>
                    <a:pt x="0" y="405130"/>
                    <a:pt x="405130" y="0"/>
                    <a:pt x="904240" y="0"/>
                  </a:cubicBezTo>
                  <a:cubicBezTo>
                    <a:pt x="1403350" y="1270"/>
                    <a:pt x="1808480" y="406400"/>
                    <a:pt x="1808480" y="905510"/>
                  </a:cubicBezTo>
                  <a:close/>
                </a:path>
              </a:pathLst>
            </a:custGeom>
            <a:solidFill>
              <a:srgbClr val="EDDFD2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900748" y="1429681"/>
            <a:ext cx="1809787" cy="238700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 l="38180" r="36836" b="13908"/>
          <a:stretch>
            <a:fillRect/>
          </a:stretch>
        </p:blipFill>
        <p:spPr>
          <a:xfrm rot="-5400000">
            <a:off x="10756687" y="2128570"/>
            <a:ext cx="1320458" cy="455033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4711629" y="5733756"/>
            <a:ext cx="946259" cy="103262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7610252" y="5620842"/>
            <a:ext cx="1070556" cy="114553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9163383" y="7444464"/>
            <a:ext cx="1604956" cy="1604956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3713717" y="6924837"/>
            <a:ext cx="1604956" cy="1604956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14837527" y="7568792"/>
            <a:ext cx="1604956" cy="1604956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13713717" y="8246942"/>
            <a:ext cx="1604956" cy="1604956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>
          <a:xfrm rot="-2959137">
            <a:off x="7235083" y="6970427"/>
            <a:ext cx="2266020" cy="226602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 rot="-9026830" flipH="1">
            <a:off x="11426477" y="6734411"/>
            <a:ext cx="1833986" cy="1668762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13121471" y="5157245"/>
            <a:ext cx="4126574" cy="448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70895" lvl="1">
              <a:lnSpc>
                <a:spcPts val="3513"/>
              </a:lnSpc>
            </a:pPr>
            <a:r>
              <a:rPr lang="en-US" sz="2509" dirty="0">
                <a:solidFill>
                  <a:srgbClr val="000000"/>
                </a:solidFill>
                <a:latin typeface="Catamaran Light"/>
              </a:rPr>
              <a:t>1. 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Formas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 de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relación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 social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6770325" y="2070430"/>
            <a:ext cx="10018700" cy="1746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13"/>
              </a:lnSpc>
            </a:pPr>
            <a:r>
              <a:rPr lang="en-US" sz="2509">
                <a:solidFill>
                  <a:srgbClr val="000000"/>
                </a:solidFill>
                <a:latin typeface="Catamaran Light"/>
              </a:rPr>
              <a:t>Las funciones psicológicas aparecen dos veces en nuestro desarrollo, es decir, existen dos momentos formativos:</a:t>
            </a:r>
          </a:p>
          <a:p>
            <a:pPr marL="541790" lvl="1" indent="-270895">
              <a:lnSpc>
                <a:spcPts val="3513"/>
              </a:lnSpc>
              <a:buFont typeface="Arial"/>
              <a:buChar char="•"/>
            </a:pPr>
            <a:r>
              <a:rPr lang="en-US" sz="2509">
                <a:solidFill>
                  <a:srgbClr val="000000"/>
                </a:solidFill>
                <a:latin typeface="Catamaran Light"/>
              </a:rPr>
              <a:t>A nivel social (interpsicológico)</a:t>
            </a:r>
          </a:p>
          <a:p>
            <a:pPr marL="541790" lvl="1" indent="-270895">
              <a:lnSpc>
                <a:spcPts val="3513"/>
              </a:lnSpc>
              <a:buFont typeface="Arial"/>
              <a:buChar char="•"/>
            </a:pPr>
            <a:r>
              <a:rPr lang="en-US" sz="2509">
                <a:solidFill>
                  <a:srgbClr val="000000"/>
                </a:solidFill>
                <a:latin typeface="Catamaran Light"/>
              </a:rPr>
              <a:t>A nivel individual (intrapsicológico)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770325" y="1044773"/>
            <a:ext cx="9229440" cy="85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400"/>
              </a:lnSpc>
            </a:pPr>
            <a:r>
              <a:rPr lang="en-US" sz="6400">
                <a:solidFill>
                  <a:srgbClr val="000000"/>
                </a:solidFill>
                <a:latin typeface="Catamaran Bold"/>
              </a:rPr>
              <a:t>Ley de doble formación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49484" y="5454242"/>
            <a:ext cx="5112315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48"/>
              </a:lnSpc>
            </a:pPr>
            <a:r>
              <a:rPr lang="en-US" sz="6956">
                <a:solidFill>
                  <a:srgbClr val="000000"/>
                </a:solidFill>
                <a:latin typeface="Gloria Hallelujah"/>
              </a:rPr>
              <a:t>Conceptos claves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5761244" y="5189220"/>
            <a:ext cx="4768571" cy="4316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13"/>
              </a:lnSpc>
            </a:pPr>
            <a:r>
              <a:rPr lang="en-US" sz="2509" dirty="0">
                <a:solidFill>
                  <a:srgbClr val="000000"/>
                </a:solidFill>
                <a:latin typeface="Catamaran Light"/>
              </a:rPr>
              <a:t>2.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Reconstrucción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 e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internalización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 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514643" y="9011320"/>
            <a:ext cx="902437" cy="339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13"/>
              </a:lnSpc>
            </a:pPr>
            <a:r>
              <a:rPr lang="en-US" sz="2009">
                <a:solidFill>
                  <a:srgbClr val="000000"/>
                </a:solidFill>
                <a:latin typeface="Catamaran Light"/>
              </a:rPr>
              <a:t>Sujeto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5188787" y="9512413"/>
            <a:ext cx="902437" cy="339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13"/>
              </a:lnSpc>
            </a:pPr>
            <a:r>
              <a:rPr lang="en-US" sz="2009">
                <a:solidFill>
                  <a:srgbClr val="000000"/>
                </a:solidFill>
                <a:latin typeface="Catamaran Light"/>
              </a:rPr>
              <a:t>Otros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7596461" y="7911474"/>
            <a:ext cx="1543264" cy="632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59"/>
              </a:lnSpc>
            </a:pPr>
            <a:r>
              <a:rPr lang="en-US" sz="1827" dirty="0">
                <a:solidFill>
                  <a:srgbClr val="000000"/>
                </a:solidFill>
                <a:latin typeface="Catamaran Light"/>
              </a:rPr>
              <a:t>Plano </a:t>
            </a:r>
            <a:r>
              <a:rPr lang="en-US" sz="1827" dirty="0" err="1">
                <a:solidFill>
                  <a:srgbClr val="000000"/>
                </a:solidFill>
                <a:latin typeface="Catamaran Light"/>
              </a:rPr>
              <a:t>intrapsicológico</a:t>
            </a:r>
            <a:endParaRPr lang="en-US" sz="1827" dirty="0">
              <a:solidFill>
                <a:srgbClr val="000000"/>
              </a:solidFill>
              <a:latin typeface="Catamaran Light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578207" y="7911474"/>
            <a:ext cx="1543264" cy="632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59"/>
              </a:lnSpc>
            </a:pPr>
            <a:r>
              <a:rPr lang="en-US" sz="1827">
                <a:solidFill>
                  <a:srgbClr val="000000"/>
                </a:solidFill>
                <a:latin typeface="Catamaran Light"/>
              </a:rPr>
              <a:t>Plano interpsicológico</a:t>
            </a:r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 rot="3166723" flipH="1">
            <a:off x="11270165" y="8217700"/>
            <a:ext cx="1833986" cy="16687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D0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658164" y="0"/>
            <a:ext cx="4294956" cy="5246370"/>
            <a:chOff x="0" y="0"/>
            <a:chExt cx="2407920" cy="29413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07920" cy="2941320"/>
            </a:xfrm>
            <a:custGeom>
              <a:avLst/>
              <a:gdLst/>
              <a:ahLst/>
              <a:cxnLst/>
              <a:rect l="l" t="t" r="r" b="b"/>
              <a:pathLst>
                <a:path w="2407920" h="2941320">
                  <a:moveTo>
                    <a:pt x="0" y="0"/>
                  </a:moveTo>
                  <a:lnTo>
                    <a:pt x="0" y="2310130"/>
                  </a:lnTo>
                  <a:lnTo>
                    <a:pt x="1203960" y="2941320"/>
                  </a:lnTo>
                  <a:lnTo>
                    <a:pt x="2407920" y="2310130"/>
                  </a:lnTo>
                  <a:lnTo>
                    <a:pt x="24079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266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299720" y="565150"/>
              <a:ext cx="1808480" cy="1809750"/>
            </a:xfrm>
            <a:custGeom>
              <a:avLst/>
              <a:gdLst/>
              <a:ahLst/>
              <a:cxnLst/>
              <a:rect l="l" t="t" r="r" b="b"/>
              <a:pathLst>
                <a:path w="1808480" h="1809750">
                  <a:moveTo>
                    <a:pt x="1808480" y="905510"/>
                  </a:moveTo>
                  <a:cubicBezTo>
                    <a:pt x="1808480" y="1404620"/>
                    <a:pt x="1403350" y="1809750"/>
                    <a:pt x="904240" y="1809750"/>
                  </a:cubicBezTo>
                  <a:cubicBezTo>
                    <a:pt x="403860" y="1809750"/>
                    <a:pt x="0" y="1404620"/>
                    <a:pt x="0" y="905510"/>
                  </a:cubicBezTo>
                  <a:cubicBezTo>
                    <a:pt x="0" y="405130"/>
                    <a:pt x="405130" y="0"/>
                    <a:pt x="904240" y="0"/>
                  </a:cubicBezTo>
                  <a:cubicBezTo>
                    <a:pt x="1403350" y="1270"/>
                    <a:pt x="1808480" y="406400"/>
                    <a:pt x="1808480" y="905510"/>
                  </a:cubicBezTo>
                  <a:close/>
                </a:path>
              </a:pathLst>
            </a:custGeom>
            <a:solidFill>
              <a:srgbClr val="EDDFD2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900748" y="1429681"/>
            <a:ext cx="1809787" cy="238700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559264" y="2403974"/>
            <a:ext cx="5394782" cy="6850516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822838" y="8550061"/>
            <a:ext cx="505276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6793707" y="2201694"/>
            <a:ext cx="931186" cy="123335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6513260" y="8059926"/>
            <a:ext cx="1653651" cy="979788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5822838" y="2818374"/>
            <a:ext cx="505276" cy="0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6131602" y="4632495"/>
            <a:ext cx="1981938" cy="1981938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5851049" y="6071713"/>
            <a:ext cx="3755376" cy="3890374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5611251" y="2328479"/>
            <a:ext cx="4415436" cy="3500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14"/>
              </a:lnSpc>
            </a:pPr>
            <a:r>
              <a:rPr lang="en-US" sz="2510">
                <a:solidFill>
                  <a:srgbClr val="000000"/>
                </a:solidFill>
                <a:latin typeface="Catamaran Light"/>
              </a:rPr>
              <a:t>Es una manera de concebir el aprendizaje y desarrollo</a:t>
            </a:r>
          </a:p>
          <a:p>
            <a:pPr>
              <a:lnSpc>
                <a:spcPts val="3514"/>
              </a:lnSpc>
            </a:pPr>
            <a:endParaRPr lang="en-US" sz="2510">
              <a:solidFill>
                <a:srgbClr val="000000"/>
              </a:solidFill>
              <a:latin typeface="Catamaran Light"/>
            </a:endParaRPr>
          </a:p>
          <a:p>
            <a:pPr>
              <a:lnSpc>
                <a:spcPts val="3514"/>
              </a:lnSpc>
            </a:pPr>
            <a:r>
              <a:rPr lang="en-US" sz="2510">
                <a:solidFill>
                  <a:srgbClr val="000000"/>
                </a:solidFill>
                <a:latin typeface="Catamaran Light"/>
              </a:rPr>
              <a:t>Distancia entre el nivel de desarrollo real de una persona , y su nivel de desarrollo potencial, determinado por la orientación de un guía (mediación)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611251" y="924717"/>
            <a:ext cx="12502289" cy="85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400"/>
              </a:lnSpc>
            </a:pPr>
            <a:r>
              <a:rPr lang="en-US" sz="6400">
                <a:solidFill>
                  <a:srgbClr val="000000"/>
                </a:solidFill>
                <a:latin typeface="Catamaran Bold"/>
              </a:rPr>
              <a:t>Zona de desarrollo próximo (ZDP)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49484" y="5454242"/>
            <a:ext cx="5112315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48"/>
              </a:lnSpc>
            </a:pPr>
            <a:r>
              <a:rPr lang="en-US" sz="6956">
                <a:solidFill>
                  <a:srgbClr val="000000"/>
                </a:solidFill>
                <a:latin typeface="Gloria Hallelujah"/>
              </a:rPr>
              <a:t>Conceptos claves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972175" y="9494815"/>
            <a:ext cx="4568960" cy="3368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35"/>
              </a:lnSpc>
            </a:pPr>
            <a:r>
              <a:rPr lang="en-US" sz="2104" spc="166">
                <a:solidFill>
                  <a:srgbClr val="000000"/>
                </a:solidFill>
                <a:latin typeface="Catamaran Light"/>
              </a:rPr>
              <a:t>(Bodrova &amp; Leong, 2004, p.36)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D0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658164" y="0"/>
            <a:ext cx="4294956" cy="5246370"/>
            <a:chOff x="0" y="0"/>
            <a:chExt cx="2407920" cy="29413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07920" cy="2941320"/>
            </a:xfrm>
            <a:custGeom>
              <a:avLst/>
              <a:gdLst/>
              <a:ahLst/>
              <a:cxnLst/>
              <a:rect l="l" t="t" r="r" b="b"/>
              <a:pathLst>
                <a:path w="2407920" h="2941320">
                  <a:moveTo>
                    <a:pt x="0" y="0"/>
                  </a:moveTo>
                  <a:lnTo>
                    <a:pt x="0" y="2310130"/>
                  </a:lnTo>
                  <a:lnTo>
                    <a:pt x="1203960" y="2941320"/>
                  </a:lnTo>
                  <a:lnTo>
                    <a:pt x="2407920" y="2310130"/>
                  </a:lnTo>
                  <a:lnTo>
                    <a:pt x="24079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266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299720" y="565150"/>
              <a:ext cx="1808480" cy="1809750"/>
            </a:xfrm>
            <a:custGeom>
              <a:avLst/>
              <a:gdLst/>
              <a:ahLst/>
              <a:cxnLst/>
              <a:rect l="l" t="t" r="r" b="b"/>
              <a:pathLst>
                <a:path w="1808480" h="1809750">
                  <a:moveTo>
                    <a:pt x="1808480" y="905510"/>
                  </a:moveTo>
                  <a:cubicBezTo>
                    <a:pt x="1808480" y="1404620"/>
                    <a:pt x="1403350" y="1809750"/>
                    <a:pt x="904240" y="1809750"/>
                  </a:cubicBezTo>
                  <a:cubicBezTo>
                    <a:pt x="403860" y="1809750"/>
                    <a:pt x="0" y="1404620"/>
                    <a:pt x="0" y="905510"/>
                  </a:cubicBezTo>
                  <a:cubicBezTo>
                    <a:pt x="0" y="405130"/>
                    <a:pt x="405130" y="0"/>
                    <a:pt x="904240" y="0"/>
                  </a:cubicBezTo>
                  <a:cubicBezTo>
                    <a:pt x="1403350" y="1270"/>
                    <a:pt x="1808480" y="406400"/>
                    <a:pt x="1808480" y="905510"/>
                  </a:cubicBezTo>
                  <a:close/>
                </a:path>
              </a:pathLst>
            </a:custGeom>
            <a:solidFill>
              <a:srgbClr val="EDDFD2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900748" y="1429681"/>
            <a:ext cx="1809787" cy="2387009"/>
          </a:xfrm>
          <a:prstGeom prst="rect">
            <a:avLst/>
          </a:prstGeom>
        </p:spPr>
      </p:pic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4215333" y="930473"/>
            <a:ext cx="3564258" cy="4789819"/>
            <a:chOff x="0" y="0"/>
            <a:chExt cx="3663950" cy="4923790"/>
          </a:xfrm>
        </p:grpSpPr>
        <p:sp>
          <p:nvSpPr>
            <p:cNvPr id="7" name="Freeform 7"/>
            <p:cNvSpPr/>
            <p:nvPr/>
          </p:nvSpPr>
          <p:spPr>
            <a:xfrm>
              <a:off x="31750" y="31750"/>
              <a:ext cx="3600450" cy="4859020"/>
            </a:xfrm>
            <a:custGeom>
              <a:avLst/>
              <a:gdLst/>
              <a:ahLst/>
              <a:cxnLst/>
              <a:rect l="l" t="t" r="r" b="b"/>
              <a:pathLst>
                <a:path w="3600450" h="4859020">
                  <a:moveTo>
                    <a:pt x="3600450" y="4499610"/>
                  </a:moveTo>
                  <a:cubicBezTo>
                    <a:pt x="3600450" y="4699000"/>
                    <a:pt x="3439160" y="4859020"/>
                    <a:pt x="3241040" y="4859020"/>
                  </a:cubicBezTo>
                  <a:lnTo>
                    <a:pt x="359410" y="4859020"/>
                  </a:lnTo>
                  <a:cubicBezTo>
                    <a:pt x="160020" y="4859020"/>
                    <a:pt x="0" y="4697730"/>
                    <a:pt x="0" y="4499610"/>
                  </a:cubicBezTo>
                  <a:lnTo>
                    <a:pt x="0" y="359410"/>
                  </a:lnTo>
                  <a:cubicBezTo>
                    <a:pt x="0" y="160020"/>
                    <a:pt x="161290" y="0"/>
                    <a:pt x="359410" y="0"/>
                  </a:cubicBezTo>
                  <a:lnTo>
                    <a:pt x="3239770" y="0"/>
                  </a:lnTo>
                  <a:cubicBezTo>
                    <a:pt x="3439160" y="0"/>
                    <a:pt x="3599180" y="161290"/>
                    <a:pt x="3599180" y="359410"/>
                  </a:cubicBezTo>
                  <a:lnTo>
                    <a:pt x="3600450" y="4499610"/>
                  </a:lnTo>
                  <a:close/>
                </a:path>
              </a:pathLst>
            </a:custGeom>
            <a:blipFill>
              <a:blip r:embed="rId4"/>
              <a:stretch>
                <a:fillRect l="-608" r="-608"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0" y="0"/>
              <a:ext cx="3663950" cy="4923790"/>
            </a:xfrm>
            <a:custGeom>
              <a:avLst/>
              <a:gdLst/>
              <a:ahLst/>
              <a:cxnLst/>
              <a:rect l="l" t="t" r="r" b="b"/>
              <a:pathLst>
                <a:path w="3663950" h="4923790">
                  <a:moveTo>
                    <a:pt x="3271520" y="4923790"/>
                  </a:moveTo>
                  <a:lnTo>
                    <a:pt x="391160" y="4923790"/>
                  </a:lnTo>
                  <a:cubicBezTo>
                    <a:pt x="175260" y="4923790"/>
                    <a:pt x="0" y="4748530"/>
                    <a:pt x="0" y="4532630"/>
                  </a:cubicBezTo>
                  <a:lnTo>
                    <a:pt x="0" y="392430"/>
                  </a:lnTo>
                  <a:cubicBezTo>
                    <a:pt x="0" y="175260"/>
                    <a:pt x="175260" y="0"/>
                    <a:pt x="391160" y="0"/>
                  </a:cubicBezTo>
                  <a:lnTo>
                    <a:pt x="3271520" y="0"/>
                  </a:lnTo>
                  <a:cubicBezTo>
                    <a:pt x="3487420" y="0"/>
                    <a:pt x="3662680" y="175260"/>
                    <a:pt x="3662680" y="391160"/>
                  </a:cubicBezTo>
                  <a:lnTo>
                    <a:pt x="3662680" y="4531360"/>
                  </a:lnTo>
                  <a:cubicBezTo>
                    <a:pt x="3663950" y="4747260"/>
                    <a:pt x="3487420" y="4923790"/>
                    <a:pt x="3271520" y="4923790"/>
                  </a:cubicBezTo>
                  <a:close/>
                  <a:moveTo>
                    <a:pt x="391160" y="63500"/>
                  </a:moveTo>
                  <a:cubicBezTo>
                    <a:pt x="210820" y="63500"/>
                    <a:pt x="63500" y="210820"/>
                    <a:pt x="63500" y="391160"/>
                  </a:cubicBezTo>
                  <a:lnTo>
                    <a:pt x="63500" y="4531360"/>
                  </a:lnTo>
                  <a:cubicBezTo>
                    <a:pt x="63500" y="4712970"/>
                    <a:pt x="210820" y="4859020"/>
                    <a:pt x="391160" y="4859020"/>
                  </a:cubicBezTo>
                  <a:lnTo>
                    <a:pt x="3271520" y="4859020"/>
                  </a:lnTo>
                  <a:cubicBezTo>
                    <a:pt x="3453130" y="4859020"/>
                    <a:pt x="3599180" y="4711700"/>
                    <a:pt x="3599180" y="4531360"/>
                  </a:cubicBezTo>
                  <a:lnTo>
                    <a:pt x="3599180" y="391160"/>
                  </a:lnTo>
                  <a:cubicBezTo>
                    <a:pt x="3599180" y="209550"/>
                    <a:pt x="3451860" y="63500"/>
                    <a:pt x="3271520" y="63500"/>
                  </a:cubicBezTo>
                  <a:lnTo>
                    <a:pt x="391160" y="63500"/>
                  </a:lnTo>
                  <a:close/>
                </a:path>
              </a:pathLst>
            </a:custGeom>
            <a:solidFill>
              <a:srgbClr val="A68562"/>
            </a:solidFill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749117">
            <a:off x="17169626" y="462454"/>
            <a:ext cx="870325" cy="87032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637475">
            <a:off x="13755365" y="5143500"/>
            <a:ext cx="919935" cy="919935"/>
          </a:xfrm>
          <a:prstGeom prst="rect">
            <a:avLst/>
          </a:prstGeom>
        </p:spPr>
      </p:pic>
      <p:graphicFrame>
        <p:nvGraphicFramePr>
          <p:cNvPr id="11" name="Table 11"/>
          <p:cNvGraphicFramePr>
            <a:graphicFrameLocks noGrp="1"/>
          </p:cNvGraphicFramePr>
          <p:nvPr/>
        </p:nvGraphicFramePr>
        <p:xfrm>
          <a:off x="6363245" y="6344524"/>
          <a:ext cx="7315200" cy="3609975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35175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en-US" dirty="0" err="1">
                          <a:solidFill>
                            <a:srgbClr val="000000"/>
                          </a:solidFill>
                          <a:latin typeface="Maven Pro Regular Bold"/>
                        </a:rPr>
                        <a:t>Mediación</a:t>
                      </a:r>
                      <a:r>
                        <a:rPr lang="en-US" dirty="0">
                          <a:solidFill>
                            <a:srgbClr val="000000"/>
                          </a:solidFill>
                          <a:latin typeface="Maven Pro Regular Bold"/>
                        </a:rPr>
                        <a:t> instrumental</a:t>
                      </a:r>
                      <a:endParaRPr lang="en-US" sz="1100" dirty="0"/>
                    </a:p>
                  </a:txBody>
                  <a:tcPr>
                    <a:lnL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  <a:latin typeface="Maven Pro Regular Bold"/>
                        </a:rPr>
                        <a:t>Mediación interpersonal</a:t>
                      </a:r>
                      <a:endParaRPr lang="en-US" sz="1100"/>
                    </a:p>
                  </a:txBody>
                  <a:tcPr>
                    <a:lnL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74800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en-US"/>
                        <a:t>Permite representar estímulos a pesar de que no estén presentes en el momento específico. </a:t>
                      </a:r>
                    </a:p>
                    <a:p>
                      <a:r>
                        <a:rPr lang="en-US">
                          <a:solidFill>
                            <a:srgbClr val="000000"/>
                          </a:solidFill>
                          <a:latin typeface="Maven Pro Regular"/>
                        </a:rPr>
                        <a:t>Aprendizaje mediante objetos.</a:t>
                      </a:r>
                    </a:p>
                  </a:txBody>
                  <a:tcPr>
                    <a:lnL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en-US" dirty="0" err="1"/>
                        <a:t>Mediación</a:t>
                      </a:r>
                      <a:r>
                        <a:rPr lang="en-US" dirty="0"/>
                        <a:t> que se </a:t>
                      </a:r>
                      <a:r>
                        <a:rPr lang="en-US" dirty="0" err="1"/>
                        <a:t>realiza</a:t>
                      </a:r>
                      <a:r>
                        <a:rPr lang="en-US" dirty="0"/>
                        <a:t> entre dos o </a:t>
                      </a:r>
                      <a:r>
                        <a:rPr lang="en-US" dirty="0" err="1"/>
                        <a:t>más</a:t>
                      </a:r>
                      <a:r>
                        <a:rPr lang="en-US" dirty="0"/>
                        <a:t> personas. Hay </a:t>
                      </a:r>
                      <a:r>
                        <a:rPr lang="en-US" dirty="0" err="1"/>
                        <a:t>cooperación</a:t>
                      </a:r>
                      <a:r>
                        <a:rPr lang="en-US" dirty="0"/>
                        <a:t> para </a:t>
                      </a:r>
                      <a:r>
                        <a:rPr lang="en-US" dirty="0" err="1"/>
                        <a:t>desarrollar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una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actividad</a:t>
                      </a:r>
                      <a:r>
                        <a:rPr lang="en-US" dirty="0"/>
                        <a:t>. </a:t>
                      </a:r>
                    </a:p>
                    <a:p>
                      <a:r>
                        <a:rPr lang="en-US" dirty="0" err="1">
                          <a:solidFill>
                            <a:srgbClr val="000000"/>
                          </a:solidFill>
                          <a:latin typeface="Maven Pro Regular"/>
                        </a:rPr>
                        <a:t>Aprendizaje</a:t>
                      </a:r>
                      <a:r>
                        <a:rPr lang="en-US" dirty="0">
                          <a:solidFill>
                            <a:srgbClr val="000000"/>
                          </a:solidFill>
                          <a:latin typeface="Maven Pro Regular"/>
                        </a:rPr>
                        <a:t> a </a:t>
                      </a:r>
                      <a:r>
                        <a:rPr lang="en-US" dirty="0" err="1">
                          <a:solidFill>
                            <a:srgbClr val="000000"/>
                          </a:solidFill>
                          <a:latin typeface="Maven Pro Regular"/>
                        </a:rPr>
                        <a:t>través</a:t>
                      </a:r>
                      <a:r>
                        <a:rPr lang="en-US" dirty="0">
                          <a:solidFill>
                            <a:srgbClr val="000000"/>
                          </a:solidFill>
                          <a:latin typeface="Maven Pro Regular"/>
                        </a:rPr>
                        <a:t> de </a:t>
                      </a:r>
                      <a:r>
                        <a:rPr lang="en-US" dirty="0" err="1">
                          <a:solidFill>
                            <a:srgbClr val="000000"/>
                          </a:solidFill>
                          <a:latin typeface="Maven Pro Regular"/>
                        </a:rPr>
                        <a:t>otros</a:t>
                      </a:r>
                      <a:r>
                        <a:rPr lang="en-US" dirty="0">
                          <a:solidFill>
                            <a:srgbClr val="000000"/>
                          </a:solidFill>
                          <a:latin typeface="Maven Pro Regular"/>
                        </a:rPr>
                        <a:t>. </a:t>
                      </a:r>
                    </a:p>
                  </a:txBody>
                  <a:tcPr>
                    <a:lnL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2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7506748" y="8771001"/>
            <a:ext cx="1248284" cy="1107569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11026484" y="8843801"/>
            <a:ext cx="1819328" cy="961970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6770325" y="2104849"/>
            <a:ext cx="6476889" cy="34986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12"/>
              </a:lnSpc>
            </a:pPr>
            <a:r>
              <a:rPr lang="en-US" sz="2509" dirty="0">
                <a:solidFill>
                  <a:srgbClr val="000000"/>
                </a:solidFill>
                <a:latin typeface="Catamaran Light"/>
              </a:rPr>
              <a:t>Es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una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actividad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generadora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 de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procesos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superiores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, que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requiere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 del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ámbito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 social. </a:t>
            </a:r>
          </a:p>
          <a:p>
            <a:pPr>
              <a:lnSpc>
                <a:spcPts val="3512"/>
              </a:lnSpc>
            </a:pPr>
            <a:endParaRPr lang="en-US" sz="2509" dirty="0">
              <a:solidFill>
                <a:srgbClr val="000000"/>
              </a:solidFill>
              <a:latin typeface="Catamaran Light"/>
            </a:endParaRPr>
          </a:p>
          <a:p>
            <a:pPr>
              <a:lnSpc>
                <a:spcPts val="3512"/>
              </a:lnSpc>
            </a:pP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Su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fuente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puede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 ser material o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generada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 a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través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 de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comportamientos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,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permitiendo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recontruir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 la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realidad</a:t>
            </a:r>
            <a:endParaRPr lang="en-US" sz="2509" dirty="0">
              <a:solidFill>
                <a:srgbClr val="000000"/>
              </a:solidFill>
              <a:latin typeface="Catamaran Light"/>
            </a:endParaRPr>
          </a:p>
          <a:p>
            <a:pPr>
              <a:lnSpc>
                <a:spcPts val="3512"/>
              </a:lnSpc>
            </a:pPr>
            <a:endParaRPr lang="en-US" sz="2509" dirty="0">
              <a:solidFill>
                <a:srgbClr val="000000"/>
              </a:solidFill>
              <a:latin typeface="Catamaran Light"/>
            </a:endParaRPr>
          </a:p>
          <a:p>
            <a:pPr>
              <a:lnSpc>
                <a:spcPts val="3512"/>
              </a:lnSpc>
            </a:pPr>
            <a:r>
              <a:rPr lang="en-US" sz="2509" dirty="0">
                <a:solidFill>
                  <a:srgbClr val="000000"/>
                </a:solidFill>
                <a:latin typeface="Catamaran Light"/>
              </a:rPr>
              <a:t>Podemos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reconocer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 dos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tipos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 de </a:t>
            </a:r>
            <a:r>
              <a:rPr lang="en-US" sz="2509" dirty="0" err="1">
                <a:solidFill>
                  <a:srgbClr val="000000"/>
                </a:solidFill>
                <a:latin typeface="Catamaran Light"/>
              </a:rPr>
              <a:t>mediación</a:t>
            </a:r>
            <a:r>
              <a:rPr lang="en-US" sz="2509" dirty="0">
                <a:solidFill>
                  <a:srgbClr val="000000"/>
                </a:solidFill>
                <a:latin typeface="Catamaran Light"/>
              </a:rPr>
              <a:t>: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770325" y="1044773"/>
            <a:ext cx="10064248" cy="85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400"/>
              </a:lnSpc>
            </a:pPr>
            <a:r>
              <a:rPr lang="en-US" sz="6400">
                <a:solidFill>
                  <a:srgbClr val="000000"/>
                </a:solidFill>
                <a:latin typeface="Catamaran Bold"/>
              </a:rPr>
              <a:t>Mediación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49484" y="5454242"/>
            <a:ext cx="5112315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48"/>
              </a:lnSpc>
            </a:pPr>
            <a:r>
              <a:rPr lang="en-US" sz="6956">
                <a:solidFill>
                  <a:srgbClr val="000000"/>
                </a:solidFill>
                <a:latin typeface="Gloria Hallelujah"/>
              </a:rPr>
              <a:t>Conceptos claves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3845" t="11299" r="3845" b="2071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9029700" y="1028700"/>
            <a:ext cx="8229600" cy="82296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28700" y="4720743"/>
            <a:ext cx="7045957" cy="845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10482" y="2194988"/>
            <a:ext cx="6799504" cy="589702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057240" y="5287006"/>
            <a:ext cx="1603312" cy="1667945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9144000" y="5107006"/>
            <a:ext cx="8472647" cy="2385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150"/>
              </a:lnSpc>
            </a:pPr>
            <a:r>
              <a:rPr lang="en-US" sz="4392" dirty="0" err="1">
                <a:solidFill>
                  <a:srgbClr val="000000"/>
                </a:solidFill>
                <a:latin typeface="Catamaran Light"/>
              </a:rPr>
              <a:t>Comprender</a:t>
            </a:r>
            <a:r>
              <a:rPr lang="en-US" sz="4392" dirty="0">
                <a:solidFill>
                  <a:srgbClr val="000000"/>
                </a:solidFill>
                <a:latin typeface="Catamaran Light"/>
              </a:rPr>
              <a:t> </a:t>
            </a:r>
            <a:r>
              <a:rPr lang="en-US" sz="4392" dirty="0" err="1">
                <a:solidFill>
                  <a:srgbClr val="000000"/>
                </a:solidFill>
                <a:latin typeface="Catamaran Light"/>
              </a:rPr>
              <a:t>los</a:t>
            </a:r>
            <a:r>
              <a:rPr lang="en-US" sz="4392" dirty="0">
                <a:solidFill>
                  <a:srgbClr val="000000"/>
                </a:solidFill>
                <a:latin typeface="Catamaran Light"/>
              </a:rPr>
              <a:t> </a:t>
            </a:r>
            <a:r>
              <a:rPr lang="en-US" sz="4392" dirty="0" err="1">
                <a:solidFill>
                  <a:srgbClr val="000000"/>
                </a:solidFill>
                <a:latin typeface="Catamaran Light"/>
              </a:rPr>
              <a:t>supuestos</a:t>
            </a:r>
            <a:r>
              <a:rPr lang="en-US" sz="4392" dirty="0">
                <a:solidFill>
                  <a:srgbClr val="000000"/>
                </a:solidFill>
                <a:latin typeface="Catamaran Light"/>
              </a:rPr>
              <a:t> base de la </a:t>
            </a:r>
            <a:r>
              <a:rPr lang="en-US" sz="4392" dirty="0" err="1">
                <a:solidFill>
                  <a:srgbClr val="000000"/>
                </a:solidFill>
                <a:latin typeface="Catamaran Light"/>
              </a:rPr>
              <a:t>teoría</a:t>
            </a:r>
            <a:r>
              <a:rPr lang="en-US" sz="4392" dirty="0">
                <a:solidFill>
                  <a:srgbClr val="000000"/>
                </a:solidFill>
                <a:latin typeface="Catamaran Light"/>
              </a:rPr>
              <a:t> de Vygotsky y </a:t>
            </a:r>
            <a:r>
              <a:rPr lang="en-US" sz="4392" dirty="0" err="1">
                <a:solidFill>
                  <a:srgbClr val="000000"/>
                </a:solidFill>
                <a:latin typeface="Catamaran Light"/>
              </a:rPr>
              <a:t>su</a:t>
            </a:r>
            <a:r>
              <a:rPr lang="en-US" sz="4392" dirty="0">
                <a:solidFill>
                  <a:srgbClr val="000000"/>
                </a:solidFill>
                <a:latin typeface="Catamaran Light"/>
              </a:rPr>
              <a:t> </a:t>
            </a:r>
            <a:r>
              <a:rPr lang="en-US" sz="4392" dirty="0" err="1">
                <a:solidFill>
                  <a:srgbClr val="000000"/>
                </a:solidFill>
                <a:latin typeface="Catamaran Light"/>
              </a:rPr>
              <a:t>posibilidad</a:t>
            </a:r>
            <a:r>
              <a:rPr lang="en-US" sz="4392" dirty="0">
                <a:solidFill>
                  <a:srgbClr val="000000"/>
                </a:solidFill>
                <a:latin typeface="Catamaran Light"/>
              </a:rPr>
              <a:t> de </a:t>
            </a:r>
            <a:r>
              <a:rPr lang="en-US" sz="4392" dirty="0" err="1">
                <a:solidFill>
                  <a:srgbClr val="000000"/>
                </a:solidFill>
                <a:latin typeface="Catamaran Light"/>
              </a:rPr>
              <a:t>aplicación</a:t>
            </a:r>
            <a:r>
              <a:rPr lang="en-US" sz="4392" dirty="0">
                <a:solidFill>
                  <a:srgbClr val="000000"/>
                </a:solidFill>
                <a:latin typeface="Catamaran Light"/>
              </a:rPr>
              <a:t> </a:t>
            </a:r>
            <a:r>
              <a:rPr lang="en-US" sz="4392" dirty="0" err="1">
                <a:solidFill>
                  <a:srgbClr val="000000"/>
                </a:solidFill>
                <a:latin typeface="Catamaran Light"/>
              </a:rPr>
              <a:t>dentro</a:t>
            </a:r>
            <a:r>
              <a:rPr lang="en-US" sz="4392" dirty="0">
                <a:solidFill>
                  <a:srgbClr val="000000"/>
                </a:solidFill>
                <a:latin typeface="Catamaran Light"/>
              </a:rPr>
              <a:t> del aula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00" y="3085492"/>
            <a:ext cx="10318754" cy="1269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546"/>
              </a:lnSpc>
            </a:pPr>
            <a:r>
              <a:rPr lang="en-US" sz="9546">
                <a:solidFill>
                  <a:srgbClr val="000000"/>
                </a:solidFill>
                <a:latin typeface="Catamaran Bold"/>
              </a:rPr>
              <a:t>Objetivo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3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63034" y="3280526"/>
            <a:ext cx="4645339" cy="5977774"/>
            <a:chOff x="0" y="0"/>
            <a:chExt cx="3133810" cy="403268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133810" cy="4032689"/>
            </a:xfrm>
            <a:custGeom>
              <a:avLst/>
              <a:gdLst/>
              <a:ahLst/>
              <a:cxnLst/>
              <a:rect l="l" t="t" r="r" b="b"/>
              <a:pathLst>
                <a:path w="3133810" h="4032689">
                  <a:moveTo>
                    <a:pt x="3009350" y="4032689"/>
                  </a:moveTo>
                  <a:lnTo>
                    <a:pt x="124460" y="4032689"/>
                  </a:lnTo>
                  <a:cubicBezTo>
                    <a:pt x="55880" y="4032689"/>
                    <a:pt x="0" y="3976809"/>
                    <a:pt x="0" y="390822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009350" y="0"/>
                  </a:lnTo>
                  <a:cubicBezTo>
                    <a:pt x="3077930" y="0"/>
                    <a:pt x="3133810" y="55880"/>
                    <a:pt x="3133810" y="124460"/>
                  </a:cubicBezTo>
                  <a:lnTo>
                    <a:pt x="3133810" y="3908229"/>
                  </a:lnTo>
                  <a:cubicBezTo>
                    <a:pt x="3133810" y="3976809"/>
                    <a:pt x="3077930" y="4032689"/>
                    <a:pt x="3009350" y="4032689"/>
                  </a:cubicBezTo>
                  <a:close/>
                </a:path>
              </a:pathLst>
            </a:custGeom>
            <a:solidFill>
              <a:srgbClr val="A5CF92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2079626" y="3280526"/>
            <a:ext cx="4645339" cy="5977774"/>
            <a:chOff x="0" y="0"/>
            <a:chExt cx="3133810" cy="403268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133810" cy="4032689"/>
            </a:xfrm>
            <a:custGeom>
              <a:avLst/>
              <a:gdLst/>
              <a:ahLst/>
              <a:cxnLst/>
              <a:rect l="l" t="t" r="r" b="b"/>
              <a:pathLst>
                <a:path w="3133810" h="4032689">
                  <a:moveTo>
                    <a:pt x="3009350" y="4032689"/>
                  </a:moveTo>
                  <a:lnTo>
                    <a:pt x="124460" y="4032689"/>
                  </a:lnTo>
                  <a:cubicBezTo>
                    <a:pt x="55880" y="4032689"/>
                    <a:pt x="0" y="3976809"/>
                    <a:pt x="0" y="390822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009350" y="0"/>
                  </a:lnTo>
                  <a:cubicBezTo>
                    <a:pt x="3077930" y="0"/>
                    <a:pt x="3133810" y="55880"/>
                    <a:pt x="3133810" y="124460"/>
                  </a:cubicBezTo>
                  <a:lnTo>
                    <a:pt x="3133810" y="3908229"/>
                  </a:lnTo>
                  <a:cubicBezTo>
                    <a:pt x="3133810" y="3976809"/>
                    <a:pt x="3077930" y="4032689"/>
                    <a:pt x="3009350" y="4032689"/>
                  </a:cubicBezTo>
                  <a:close/>
                </a:path>
              </a:pathLst>
            </a:custGeom>
            <a:solidFill>
              <a:srgbClr val="A5CF92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821330" y="3280526"/>
            <a:ext cx="4645339" cy="5977774"/>
            <a:chOff x="0" y="0"/>
            <a:chExt cx="3133810" cy="403268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133810" cy="4032689"/>
            </a:xfrm>
            <a:custGeom>
              <a:avLst/>
              <a:gdLst/>
              <a:ahLst/>
              <a:cxnLst/>
              <a:rect l="l" t="t" r="r" b="b"/>
              <a:pathLst>
                <a:path w="3133810" h="4032689">
                  <a:moveTo>
                    <a:pt x="3009350" y="4032689"/>
                  </a:moveTo>
                  <a:lnTo>
                    <a:pt x="124460" y="4032689"/>
                  </a:lnTo>
                  <a:cubicBezTo>
                    <a:pt x="55880" y="4032689"/>
                    <a:pt x="0" y="3976809"/>
                    <a:pt x="0" y="390822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009350" y="0"/>
                  </a:lnTo>
                  <a:cubicBezTo>
                    <a:pt x="3077930" y="0"/>
                    <a:pt x="3133810" y="55880"/>
                    <a:pt x="3133810" y="124460"/>
                  </a:cubicBezTo>
                  <a:lnTo>
                    <a:pt x="3133810" y="3908229"/>
                  </a:lnTo>
                  <a:cubicBezTo>
                    <a:pt x="3133810" y="3976809"/>
                    <a:pt x="3077930" y="4032689"/>
                    <a:pt x="3009350" y="4032689"/>
                  </a:cubicBezTo>
                  <a:close/>
                </a:path>
              </a:pathLst>
            </a:custGeom>
            <a:solidFill>
              <a:srgbClr val="A5CF92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508534" y="4347877"/>
            <a:ext cx="2719336" cy="271933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7711479" y="4380001"/>
            <a:ext cx="2830037" cy="265508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3105525" y="4028062"/>
            <a:ext cx="2558536" cy="3007028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3712371" y="1028700"/>
            <a:ext cx="10863257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600"/>
              </a:lnSpc>
              <a:spcBef>
                <a:spcPct val="0"/>
              </a:spcBef>
            </a:pPr>
            <a:r>
              <a:rPr lang="en-US" sz="8000">
                <a:solidFill>
                  <a:srgbClr val="000000"/>
                </a:solidFill>
                <a:latin typeface="Gloria Hallelujah"/>
              </a:rPr>
              <a:t>Agenda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006885" y="7398326"/>
            <a:ext cx="3722634" cy="1428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748"/>
              </a:lnSpc>
              <a:spcBef>
                <a:spcPct val="0"/>
              </a:spcBef>
            </a:pPr>
            <a:r>
              <a:rPr lang="en-US" sz="4421">
                <a:solidFill>
                  <a:srgbClr val="000000"/>
                </a:solidFill>
                <a:latin typeface="Maven Pro Regular"/>
              </a:rPr>
              <a:t>¿Cómo surge esta teoría?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006885" y="3109076"/>
            <a:ext cx="1003297" cy="9189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>
              <a:lnSpc>
                <a:spcPts val="7749"/>
              </a:lnSpc>
              <a:spcBef>
                <a:spcPct val="0"/>
              </a:spcBef>
            </a:pPr>
            <a:r>
              <a:rPr lang="en-US" sz="4935" u="none">
                <a:solidFill>
                  <a:srgbClr val="000000"/>
                </a:solidFill>
                <a:latin typeface="Gloria Hallelujah"/>
              </a:rPr>
              <a:t>01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523476" y="6987465"/>
            <a:ext cx="4201489" cy="2146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748"/>
              </a:lnSpc>
              <a:spcBef>
                <a:spcPct val="0"/>
              </a:spcBef>
            </a:pPr>
            <a:r>
              <a:rPr lang="en-US" sz="4421">
                <a:solidFill>
                  <a:srgbClr val="000000"/>
                </a:solidFill>
                <a:latin typeface="Maven Pro Regular"/>
              </a:rPr>
              <a:t>Aspectos y conceptos claves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523476" y="3109076"/>
            <a:ext cx="1003297" cy="9189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>
              <a:lnSpc>
                <a:spcPts val="7749"/>
              </a:lnSpc>
              <a:spcBef>
                <a:spcPct val="0"/>
              </a:spcBef>
            </a:pPr>
            <a:r>
              <a:rPr lang="en-US" sz="4935" u="none">
                <a:solidFill>
                  <a:srgbClr val="000000"/>
                </a:solidFill>
                <a:latin typeface="Gloria Hallelujah"/>
              </a:rPr>
              <a:t>03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265181" y="7398326"/>
            <a:ext cx="3722634" cy="1428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748"/>
              </a:lnSpc>
              <a:spcBef>
                <a:spcPct val="0"/>
              </a:spcBef>
            </a:pPr>
            <a:r>
              <a:rPr lang="en-US" sz="4421">
                <a:solidFill>
                  <a:srgbClr val="000000"/>
                </a:solidFill>
                <a:latin typeface="Maven Pro Regular"/>
              </a:rPr>
              <a:t>¿Qué propone la teoría?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7265181" y="3109076"/>
            <a:ext cx="1003297" cy="9189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>
              <a:lnSpc>
                <a:spcPts val="7749"/>
              </a:lnSpc>
              <a:spcBef>
                <a:spcPct val="0"/>
              </a:spcBef>
            </a:pPr>
            <a:r>
              <a:rPr lang="en-US" sz="4935" u="none">
                <a:solidFill>
                  <a:srgbClr val="000000"/>
                </a:solidFill>
                <a:latin typeface="Gloria Hallelujah"/>
              </a:rPr>
              <a:t>02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7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654604" y="244826"/>
            <a:ext cx="2978792" cy="302834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621022" y="6006893"/>
            <a:ext cx="7045957" cy="845515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4782969" y="4492990"/>
            <a:ext cx="8722062" cy="650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95"/>
              </a:lnSpc>
            </a:pPr>
            <a:r>
              <a:rPr lang="en-US" sz="3853">
                <a:solidFill>
                  <a:srgbClr val="FFFFFF"/>
                </a:solidFill>
                <a:latin typeface="Catamaran Bold"/>
              </a:rPr>
              <a:t>¿Qué sabes de la teoría de Vygotsky?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DF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500955" y="1446294"/>
            <a:ext cx="9061762" cy="7394411"/>
            <a:chOff x="0" y="0"/>
            <a:chExt cx="3305756" cy="269750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305756" cy="2697501"/>
            </a:xfrm>
            <a:custGeom>
              <a:avLst/>
              <a:gdLst/>
              <a:ahLst/>
              <a:cxnLst/>
              <a:rect l="l" t="t" r="r" b="b"/>
              <a:pathLst>
                <a:path w="3305756" h="2697501">
                  <a:moveTo>
                    <a:pt x="3181295" y="2697501"/>
                  </a:moveTo>
                  <a:lnTo>
                    <a:pt x="124460" y="2697501"/>
                  </a:lnTo>
                  <a:cubicBezTo>
                    <a:pt x="55880" y="2697501"/>
                    <a:pt x="0" y="2641621"/>
                    <a:pt x="0" y="257304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81296" y="0"/>
                  </a:lnTo>
                  <a:cubicBezTo>
                    <a:pt x="3249876" y="0"/>
                    <a:pt x="3305756" y="55880"/>
                    <a:pt x="3305756" y="124460"/>
                  </a:cubicBezTo>
                  <a:lnTo>
                    <a:pt x="3305756" y="2573041"/>
                  </a:lnTo>
                  <a:cubicBezTo>
                    <a:pt x="3305756" y="2641622"/>
                    <a:pt x="3249876" y="2697501"/>
                    <a:pt x="3181296" y="269750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 rot="-136432">
            <a:off x="483668" y="759986"/>
            <a:ext cx="7343344" cy="8767028"/>
            <a:chOff x="0" y="0"/>
            <a:chExt cx="8141055" cy="9719394"/>
          </a:xfrm>
        </p:grpSpPr>
        <p:sp>
          <p:nvSpPr>
            <p:cNvPr id="5" name="Freeform 5"/>
            <p:cNvSpPr/>
            <p:nvPr/>
          </p:nvSpPr>
          <p:spPr>
            <a:xfrm>
              <a:off x="10160" y="16510"/>
              <a:ext cx="8118195" cy="9691454"/>
            </a:xfrm>
            <a:custGeom>
              <a:avLst/>
              <a:gdLst/>
              <a:ahLst/>
              <a:cxnLst/>
              <a:rect l="l" t="t" r="r" b="b"/>
              <a:pathLst>
                <a:path w="8118195" h="9691454">
                  <a:moveTo>
                    <a:pt x="8118195" y="9691454"/>
                  </a:moveTo>
                  <a:lnTo>
                    <a:pt x="0" y="9683834"/>
                  </a:lnTo>
                  <a:lnTo>
                    <a:pt x="0" y="3374476"/>
                  </a:lnTo>
                  <a:lnTo>
                    <a:pt x="17780" y="19050"/>
                  </a:lnTo>
                  <a:lnTo>
                    <a:pt x="4046382" y="0"/>
                  </a:lnTo>
                  <a:lnTo>
                    <a:pt x="8099145" y="508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-3810" y="0"/>
              <a:ext cx="8147405" cy="9718124"/>
            </a:xfrm>
            <a:custGeom>
              <a:avLst/>
              <a:gdLst/>
              <a:ahLst/>
              <a:cxnLst/>
              <a:rect l="l" t="t" r="r" b="b"/>
              <a:pathLst>
                <a:path w="8147405" h="9718124">
                  <a:moveTo>
                    <a:pt x="8113115" y="21590"/>
                  </a:moveTo>
                  <a:cubicBezTo>
                    <a:pt x="8114385" y="34290"/>
                    <a:pt x="8114385" y="44450"/>
                    <a:pt x="8115655" y="54610"/>
                  </a:cubicBezTo>
                  <a:cubicBezTo>
                    <a:pt x="8118195" y="212759"/>
                    <a:pt x="8119465" y="427712"/>
                    <a:pt x="8122005" y="634987"/>
                  </a:cubicBezTo>
                  <a:cubicBezTo>
                    <a:pt x="8122005" y="934385"/>
                    <a:pt x="8134705" y="6837904"/>
                    <a:pt x="8141055" y="7137302"/>
                  </a:cubicBezTo>
                  <a:cubicBezTo>
                    <a:pt x="8147405" y="7590237"/>
                    <a:pt x="8143595" y="8050850"/>
                    <a:pt x="8143595" y="8503786"/>
                  </a:cubicBezTo>
                  <a:cubicBezTo>
                    <a:pt x="8143595" y="8902984"/>
                    <a:pt x="8144865" y="9271474"/>
                    <a:pt x="8146135" y="9657164"/>
                  </a:cubicBezTo>
                  <a:cubicBezTo>
                    <a:pt x="8146135" y="9678754"/>
                    <a:pt x="8146135" y="9692724"/>
                    <a:pt x="8146135" y="9716854"/>
                  </a:cubicBezTo>
                  <a:cubicBezTo>
                    <a:pt x="8123275" y="9716854"/>
                    <a:pt x="8102954" y="9718124"/>
                    <a:pt x="8061769" y="9716854"/>
                  </a:cubicBezTo>
                  <a:cubicBezTo>
                    <a:pt x="7647610" y="9711774"/>
                    <a:pt x="7227078" y="9718124"/>
                    <a:pt x="6812919" y="9713044"/>
                  </a:cubicBezTo>
                  <a:cubicBezTo>
                    <a:pt x="6564424" y="9709234"/>
                    <a:pt x="6322300" y="9711774"/>
                    <a:pt x="6073804" y="9709234"/>
                  </a:cubicBezTo>
                  <a:cubicBezTo>
                    <a:pt x="5959114" y="9707964"/>
                    <a:pt x="5844423" y="9706694"/>
                    <a:pt x="5729733" y="9705424"/>
                  </a:cubicBezTo>
                  <a:cubicBezTo>
                    <a:pt x="5659645" y="9705424"/>
                    <a:pt x="5595928" y="9706694"/>
                    <a:pt x="5525839" y="9706694"/>
                  </a:cubicBezTo>
                  <a:cubicBezTo>
                    <a:pt x="5347432" y="9705424"/>
                    <a:pt x="4856812" y="9706694"/>
                    <a:pt x="4678405" y="9705424"/>
                  </a:cubicBezTo>
                  <a:cubicBezTo>
                    <a:pt x="4550972" y="9704154"/>
                    <a:pt x="2002298" y="9713044"/>
                    <a:pt x="1874864" y="9711774"/>
                  </a:cubicBezTo>
                  <a:cubicBezTo>
                    <a:pt x="1843006" y="9711774"/>
                    <a:pt x="1804776" y="9713044"/>
                    <a:pt x="1772917" y="9713044"/>
                  </a:cubicBezTo>
                  <a:cubicBezTo>
                    <a:pt x="1696457" y="9713044"/>
                    <a:pt x="1626368" y="9714314"/>
                    <a:pt x="1549908" y="9714314"/>
                  </a:cubicBezTo>
                  <a:cubicBezTo>
                    <a:pt x="1358758" y="9714314"/>
                    <a:pt x="1173979" y="9713044"/>
                    <a:pt x="982828" y="9711774"/>
                  </a:cubicBezTo>
                  <a:cubicBezTo>
                    <a:pt x="868138" y="9710504"/>
                    <a:pt x="753448" y="9709234"/>
                    <a:pt x="645129" y="9707964"/>
                  </a:cubicBezTo>
                  <a:cubicBezTo>
                    <a:pt x="441235" y="9706694"/>
                    <a:pt x="237341" y="9705424"/>
                    <a:pt x="48260" y="9705424"/>
                  </a:cubicBezTo>
                  <a:cubicBezTo>
                    <a:pt x="38100" y="9705424"/>
                    <a:pt x="29210" y="9705424"/>
                    <a:pt x="19050" y="9704154"/>
                  </a:cubicBezTo>
                  <a:cubicBezTo>
                    <a:pt x="10160" y="9702884"/>
                    <a:pt x="5080" y="9696534"/>
                    <a:pt x="7620" y="9687644"/>
                  </a:cubicBezTo>
                  <a:cubicBezTo>
                    <a:pt x="16510" y="9655318"/>
                    <a:pt x="12700" y="9463396"/>
                    <a:pt x="11430" y="9263797"/>
                  </a:cubicBezTo>
                  <a:cubicBezTo>
                    <a:pt x="10160" y="8856922"/>
                    <a:pt x="6350" y="8457725"/>
                    <a:pt x="7620" y="8050850"/>
                  </a:cubicBezTo>
                  <a:cubicBezTo>
                    <a:pt x="5080" y="7544177"/>
                    <a:pt x="0" y="1272168"/>
                    <a:pt x="7620" y="757817"/>
                  </a:cubicBezTo>
                  <a:cubicBezTo>
                    <a:pt x="8890" y="658018"/>
                    <a:pt x="7620" y="550541"/>
                    <a:pt x="8890" y="450742"/>
                  </a:cubicBezTo>
                  <a:cubicBezTo>
                    <a:pt x="10160" y="289528"/>
                    <a:pt x="12700" y="112960"/>
                    <a:pt x="13970" y="44450"/>
                  </a:cubicBezTo>
                  <a:cubicBezTo>
                    <a:pt x="13970" y="41910"/>
                    <a:pt x="15240" y="39370"/>
                    <a:pt x="16510" y="38100"/>
                  </a:cubicBezTo>
                  <a:cubicBezTo>
                    <a:pt x="38100" y="35560"/>
                    <a:pt x="78049" y="30480"/>
                    <a:pt x="179996" y="29210"/>
                  </a:cubicBezTo>
                  <a:cubicBezTo>
                    <a:pt x="352032" y="25400"/>
                    <a:pt x="524067" y="22860"/>
                    <a:pt x="702474" y="20320"/>
                  </a:cubicBezTo>
                  <a:cubicBezTo>
                    <a:pt x="823536" y="17780"/>
                    <a:pt x="944598" y="16510"/>
                    <a:pt x="1059289" y="13970"/>
                  </a:cubicBezTo>
                  <a:cubicBezTo>
                    <a:pt x="1173979" y="11430"/>
                    <a:pt x="1295041" y="8890"/>
                    <a:pt x="1409731" y="8890"/>
                  </a:cubicBezTo>
                  <a:cubicBezTo>
                    <a:pt x="1537165" y="7620"/>
                    <a:pt x="1664599" y="10160"/>
                    <a:pt x="1792032" y="8890"/>
                  </a:cubicBezTo>
                  <a:cubicBezTo>
                    <a:pt x="1951324" y="8890"/>
                    <a:pt x="4837697" y="6350"/>
                    <a:pt x="4996989" y="5080"/>
                  </a:cubicBezTo>
                  <a:cubicBezTo>
                    <a:pt x="5149910" y="3810"/>
                    <a:pt x="5302830" y="2540"/>
                    <a:pt x="5462122" y="2540"/>
                  </a:cubicBezTo>
                  <a:cubicBezTo>
                    <a:pt x="5723361" y="1270"/>
                    <a:pt x="5978229" y="0"/>
                    <a:pt x="6239468" y="0"/>
                  </a:cubicBezTo>
                  <a:cubicBezTo>
                    <a:pt x="6347786" y="0"/>
                    <a:pt x="6462477" y="2540"/>
                    <a:pt x="6570795" y="2540"/>
                  </a:cubicBezTo>
                  <a:cubicBezTo>
                    <a:pt x="6870265" y="3810"/>
                    <a:pt x="7176106" y="5080"/>
                    <a:pt x="7475574" y="7620"/>
                  </a:cubicBezTo>
                  <a:cubicBezTo>
                    <a:pt x="7634867" y="8890"/>
                    <a:pt x="7794159" y="12700"/>
                    <a:pt x="7953451" y="16510"/>
                  </a:cubicBezTo>
                  <a:cubicBezTo>
                    <a:pt x="7991681" y="16510"/>
                    <a:pt x="8029911" y="16510"/>
                    <a:pt x="8061769" y="16510"/>
                  </a:cubicBezTo>
                  <a:cubicBezTo>
                    <a:pt x="8094065" y="17780"/>
                    <a:pt x="8102954" y="20320"/>
                    <a:pt x="8113115" y="21590"/>
                  </a:cubicBezTo>
                  <a:close/>
                  <a:moveTo>
                    <a:pt x="8123275" y="9700344"/>
                  </a:moveTo>
                  <a:cubicBezTo>
                    <a:pt x="8124545" y="9683834"/>
                    <a:pt x="8125815" y="9671134"/>
                    <a:pt x="8125815" y="9658434"/>
                  </a:cubicBezTo>
                  <a:cubicBezTo>
                    <a:pt x="8124545" y="9233090"/>
                    <a:pt x="8123275" y="8826216"/>
                    <a:pt x="8123275" y="8388633"/>
                  </a:cubicBezTo>
                  <a:cubicBezTo>
                    <a:pt x="8123275" y="8189034"/>
                    <a:pt x="8125815" y="7989436"/>
                    <a:pt x="8124545" y="7789837"/>
                  </a:cubicBezTo>
                  <a:cubicBezTo>
                    <a:pt x="8124545" y="7605592"/>
                    <a:pt x="8123275" y="7413670"/>
                    <a:pt x="8122005" y="7229425"/>
                  </a:cubicBezTo>
                  <a:cubicBezTo>
                    <a:pt x="8116925" y="6945380"/>
                    <a:pt x="8105495" y="1064892"/>
                    <a:pt x="8105495" y="780848"/>
                  </a:cubicBezTo>
                  <a:cubicBezTo>
                    <a:pt x="8102955" y="542865"/>
                    <a:pt x="8100415" y="297205"/>
                    <a:pt x="8097875" y="63500"/>
                  </a:cubicBezTo>
                  <a:cubicBezTo>
                    <a:pt x="8096605" y="44450"/>
                    <a:pt x="8095335" y="43180"/>
                    <a:pt x="8042654" y="41910"/>
                  </a:cubicBezTo>
                  <a:cubicBezTo>
                    <a:pt x="8023540" y="41910"/>
                    <a:pt x="8010796" y="41910"/>
                    <a:pt x="7991681" y="40640"/>
                  </a:cubicBezTo>
                  <a:cubicBezTo>
                    <a:pt x="7832389" y="36830"/>
                    <a:pt x="7666725" y="31750"/>
                    <a:pt x="7507433" y="30480"/>
                  </a:cubicBezTo>
                  <a:cubicBezTo>
                    <a:pt x="7118760" y="26670"/>
                    <a:pt x="6723716" y="25400"/>
                    <a:pt x="6335043" y="22860"/>
                  </a:cubicBezTo>
                  <a:cubicBezTo>
                    <a:pt x="6277698" y="22860"/>
                    <a:pt x="6213981" y="22860"/>
                    <a:pt x="6156636" y="22860"/>
                  </a:cubicBezTo>
                  <a:cubicBezTo>
                    <a:pt x="6061061" y="22860"/>
                    <a:pt x="5965486" y="22860"/>
                    <a:pt x="5876282" y="22860"/>
                  </a:cubicBezTo>
                  <a:cubicBezTo>
                    <a:pt x="5672388" y="22860"/>
                    <a:pt x="5468494" y="22860"/>
                    <a:pt x="5270972" y="24130"/>
                  </a:cubicBezTo>
                  <a:cubicBezTo>
                    <a:pt x="5098936" y="25400"/>
                    <a:pt x="2199820" y="29210"/>
                    <a:pt x="2027785" y="29210"/>
                  </a:cubicBezTo>
                  <a:cubicBezTo>
                    <a:pt x="1747431" y="29210"/>
                    <a:pt x="1467076" y="26670"/>
                    <a:pt x="1186722" y="33020"/>
                  </a:cubicBezTo>
                  <a:cubicBezTo>
                    <a:pt x="1040173" y="36830"/>
                    <a:pt x="899997" y="36830"/>
                    <a:pt x="759819" y="38100"/>
                  </a:cubicBezTo>
                  <a:cubicBezTo>
                    <a:pt x="517695" y="41910"/>
                    <a:pt x="275571" y="45720"/>
                    <a:pt x="49530" y="50800"/>
                  </a:cubicBezTo>
                  <a:cubicBezTo>
                    <a:pt x="36830" y="50800"/>
                    <a:pt x="34290" y="53340"/>
                    <a:pt x="33020" y="89929"/>
                  </a:cubicBezTo>
                  <a:cubicBezTo>
                    <a:pt x="31750" y="228113"/>
                    <a:pt x="31750" y="366297"/>
                    <a:pt x="30480" y="504480"/>
                  </a:cubicBezTo>
                  <a:cubicBezTo>
                    <a:pt x="29210" y="734787"/>
                    <a:pt x="26670" y="957416"/>
                    <a:pt x="25400" y="1187722"/>
                  </a:cubicBezTo>
                  <a:cubicBezTo>
                    <a:pt x="20320" y="1433382"/>
                    <a:pt x="26670" y="7436700"/>
                    <a:pt x="29210" y="7682361"/>
                  </a:cubicBezTo>
                  <a:cubicBezTo>
                    <a:pt x="29210" y="7943374"/>
                    <a:pt x="29210" y="8212065"/>
                    <a:pt x="30480" y="8473079"/>
                  </a:cubicBezTo>
                  <a:cubicBezTo>
                    <a:pt x="30480" y="8665001"/>
                    <a:pt x="33020" y="8856923"/>
                    <a:pt x="33020" y="9048845"/>
                  </a:cubicBezTo>
                  <a:cubicBezTo>
                    <a:pt x="33020" y="9256120"/>
                    <a:pt x="33020" y="9463396"/>
                    <a:pt x="31750" y="9658434"/>
                  </a:cubicBezTo>
                  <a:cubicBezTo>
                    <a:pt x="31750" y="9662244"/>
                    <a:pt x="31750" y="9664784"/>
                    <a:pt x="31750" y="9668594"/>
                  </a:cubicBezTo>
                  <a:cubicBezTo>
                    <a:pt x="31750" y="9678754"/>
                    <a:pt x="35560" y="9682564"/>
                    <a:pt x="44450" y="9682564"/>
                  </a:cubicBezTo>
                  <a:cubicBezTo>
                    <a:pt x="90793" y="9682564"/>
                    <a:pt x="179996" y="9683834"/>
                    <a:pt x="262828" y="9683834"/>
                  </a:cubicBezTo>
                  <a:cubicBezTo>
                    <a:pt x="383890" y="9683834"/>
                    <a:pt x="511324" y="9681294"/>
                    <a:pt x="632386" y="9683834"/>
                  </a:cubicBezTo>
                  <a:cubicBezTo>
                    <a:pt x="829908" y="9687644"/>
                    <a:pt x="1027430" y="9690184"/>
                    <a:pt x="1224952" y="9688914"/>
                  </a:cubicBezTo>
                  <a:cubicBezTo>
                    <a:pt x="1352386" y="9687644"/>
                    <a:pt x="1473448" y="9690184"/>
                    <a:pt x="1600882" y="9690184"/>
                  </a:cubicBezTo>
                  <a:cubicBezTo>
                    <a:pt x="1785661" y="9690184"/>
                    <a:pt x="1970439" y="9688914"/>
                    <a:pt x="2155218" y="9690184"/>
                  </a:cubicBezTo>
                  <a:cubicBezTo>
                    <a:pt x="2429201" y="9691454"/>
                    <a:pt x="5436636" y="9681294"/>
                    <a:pt x="5716990" y="9683834"/>
                  </a:cubicBezTo>
                  <a:cubicBezTo>
                    <a:pt x="5838052" y="9685104"/>
                    <a:pt x="5959114" y="9686374"/>
                    <a:pt x="6073804" y="9686374"/>
                  </a:cubicBezTo>
                  <a:cubicBezTo>
                    <a:pt x="6284070" y="9688914"/>
                    <a:pt x="6487963" y="9685104"/>
                    <a:pt x="6698229" y="9688914"/>
                  </a:cubicBezTo>
                  <a:cubicBezTo>
                    <a:pt x="6870265" y="9691454"/>
                    <a:pt x="7042300" y="9691454"/>
                    <a:pt x="7214336" y="9693994"/>
                  </a:cubicBezTo>
                  <a:cubicBezTo>
                    <a:pt x="7469203" y="9697804"/>
                    <a:pt x="7724071" y="9700344"/>
                    <a:pt x="7978938" y="9701614"/>
                  </a:cubicBezTo>
                  <a:cubicBezTo>
                    <a:pt x="8074513" y="9701614"/>
                    <a:pt x="8102954" y="9700344"/>
                    <a:pt x="8123275" y="9700344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2"/>
          <a:srcRect b="22518"/>
          <a:stretch>
            <a:fillRect/>
          </a:stretch>
        </p:blipFill>
        <p:spPr>
          <a:xfrm>
            <a:off x="8500955" y="1090919"/>
            <a:ext cx="655224" cy="90504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2532338">
            <a:off x="16249304" y="8366169"/>
            <a:ext cx="2019991" cy="361073"/>
          </a:xfrm>
          <a:prstGeom prst="rect">
            <a:avLst/>
          </a:prstGeom>
        </p:spPr>
      </p:pic>
      <p:grpSp>
        <p:nvGrpSpPr>
          <p:cNvPr id="9" name="Group 9"/>
          <p:cNvGrpSpPr>
            <a:grpSpLocks noChangeAspect="1"/>
          </p:cNvGrpSpPr>
          <p:nvPr/>
        </p:nvGrpSpPr>
        <p:grpSpPr>
          <a:xfrm rot="-162765">
            <a:off x="1964368" y="2585370"/>
            <a:ext cx="4381945" cy="6572917"/>
            <a:chOff x="0" y="0"/>
            <a:chExt cx="6350000" cy="95250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4"/>
              <a:stretch>
                <a:fillRect l="-5690" t="-1223" r="-5690" b="-1223"/>
              </a:stretch>
            </a:blipFill>
          </p:spPr>
        </p:sp>
      </p:grpSp>
      <p:sp>
        <p:nvSpPr>
          <p:cNvPr id="11" name="TextBox 11"/>
          <p:cNvSpPr txBox="1"/>
          <p:nvPr/>
        </p:nvSpPr>
        <p:spPr>
          <a:xfrm>
            <a:off x="9144000" y="1618657"/>
            <a:ext cx="7747145" cy="904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66"/>
              </a:lnSpc>
            </a:pPr>
            <a:r>
              <a:rPr lang="en-US" sz="5262">
                <a:solidFill>
                  <a:srgbClr val="000000"/>
                </a:solidFill>
                <a:latin typeface="Gloria Hallelujah"/>
              </a:rPr>
              <a:t>¿Cómo surge la teoría?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9156179" y="3590937"/>
            <a:ext cx="7233695" cy="12050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2200" lvl="1" indent="-376100">
              <a:lnSpc>
                <a:spcPts val="4877"/>
              </a:lnSpc>
              <a:buFont typeface="Arial"/>
              <a:buChar char="•"/>
            </a:pPr>
            <a:r>
              <a:rPr lang="en-US" sz="3484">
                <a:solidFill>
                  <a:srgbClr val="000000"/>
                </a:solidFill>
                <a:latin typeface="Maven Pro Regular"/>
              </a:rPr>
              <a:t>Trabajo del psicólogo soviético en la década de 1920 </a:t>
            </a:r>
          </a:p>
        </p:txBody>
      </p:sp>
      <p:sp>
        <p:nvSpPr>
          <p:cNvPr id="13" name="TextBox 13"/>
          <p:cNvSpPr txBox="1"/>
          <p:nvPr/>
        </p:nvSpPr>
        <p:spPr>
          <a:xfrm rot="-181657">
            <a:off x="963938" y="902111"/>
            <a:ext cx="5773296" cy="1149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34"/>
              </a:lnSpc>
              <a:spcBef>
                <a:spcPct val="0"/>
              </a:spcBef>
            </a:pPr>
            <a:r>
              <a:rPr lang="en-US" sz="6667">
                <a:solidFill>
                  <a:srgbClr val="000000"/>
                </a:solidFill>
                <a:latin typeface="Gloria Hallelujah"/>
              </a:rPr>
              <a:t>Vygotsky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144000" y="5795628"/>
            <a:ext cx="7233695" cy="2464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2200" lvl="1" indent="-376100">
              <a:lnSpc>
                <a:spcPts val="4877"/>
              </a:lnSpc>
              <a:buFont typeface="Arial"/>
              <a:buChar char="•"/>
            </a:pPr>
            <a:r>
              <a:rPr lang="en-US" sz="3484">
                <a:solidFill>
                  <a:srgbClr val="000000"/>
                </a:solidFill>
                <a:latin typeface="Maven Pro Regular Bold"/>
              </a:rPr>
              <a:t>Objetivo</a:t>
            </a:r>
            <a:r>
              <a:rPr lang="en-US" sz="3484">
                <a:solidFill>
                  <a:srgbClr val="000000"/>
                </a:solidFill>
                <a:latin typeface="Maven Pro Regular"/>
              </a:rPr>
              <a:t>: Replantear las teorías psicológicas de la época a partir de la noción de "materialismo histórico" de Marx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3845" t="11299" r="3845" b="2071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037847" y="4143652"/>
            <a:ext cx="3418303" cy="302574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909570" y="2383335"/>
            <a:ext cx="2782584" cy="220519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8405747" y="3144672"/>
            <a:ext cx="1790230" cy="122386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4696842" y="2383335"/>
            <a:ext cx="2782584" cy="220519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5621649" y="3485934"/>
            <a:ext cx="932971" cy="95858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909570" y="6587912"/>
            <a:ext cx="2782584" cy="220519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8819742" y="7619803"/>
            <a:ext cx="962240" cy="97285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4696842" y="6517204"/>
            <a:ext cx="2782584" cy="2205198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15621649" y="7196522"/>
            <a:ext cx="1251604" cy="1251604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1397684" flipV="1">
            <a:off x="10710423" y="3742887"/>
            <a:ext cx="1209856" cy="341784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4881608" y="394482"/>
            <a:ext cx="11621092" cy="977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084"/>
              </a:lnSpc>
              <a:spcBef>
                <a:spcPct val="0"/>
              </a:spcBef>
            </a:pPr>
            <a:r>
              <a:rPr lang="en-US" sz="5775">
                <a:solidFill>
                  <a:srgbClr val="000000"/>
                </a:solidFill>
                <a:latin typeface="Gloria Hallelujah"/>
              </a:rPr>
              <a:t>¿Qué propone la teoría?</a:t>
            </a:r>
          </a:p>
        </p:txBody>
      </p:sp>
      <p:grpSp>
        <p:nvGrpSpPr>
          <p:cNvPr id="25" name="Grupo 24">
            <a:extLst>
              <a:ext uri="{FF2B5EF4-FFF2-40B4-BE49-F238E27FC236}">
                <a16:creationId xmlns:a16="http://schemas.microsoft.com/office/drawing/2014/main" id="{AD84FFF9-38E6-20C8-08AB-6A507AB2FE3D}"/>
              </a:ext>
            </a:extLst>
          </p:cNvPr>
          <p:cNvGrpSpPr/>
          <p:nvPr/>
        </p:nvGrpSpPr>
        <p:grpSpPr>
          <a:xfrm>
            <a:off x="111817" y="1205971"/>
            <a:ext cx="6706052" cy="7875058"/>
            <a:chOff x="111817" y="1205971"/>
            <a:chExt cx="6706052" cy="7875058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b="26338"/>
            <a:stretch>
              <a:fillRect/>
            </a:stretch>
          </p:blipFill>
          <p:spPr>
            <a:xfrm rot="-292232">
              <a:off x="111817" y="1205971"/>
              <a:ext cx="6706052" cy="7875058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>
              <a:fillRect/>
            </a:stretch>
          </p:blipFill>
          <p:spPr>
            <a:xfrm rot="-292811">
              <a:off x="1677086" y="2362737"/>
              <a:ext cx="4443884" cy="3894458"/>
            </a:xfrm>
            <a:prstGeom prst="rect">
              <a:avLst/>
            </a:prstGeom>
          </p:spPr>
        </p:pic>
        <p:sp>
          <p:nvSpPr>
            <p:cNvPr id="16" name="TextBox 16"/>
            <p:cNvSpPr txBox="1"/>
            <p:nvPr/>
          </p:nvSpPr>
          <p:spPr>
            <a:xfrm rot="-292811">
              <a:off x="1919568" y="6371296"/>
              <a:ext cx="4443884" cy="15486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069"/>
                </a:lnSpc>
              </a:pPr>
              <a:r>
                <a:rPr lang="en-US" sz="2192" dirty="0">
                  <a:solidFill>
                    <a:srgbClr val="000000"/>
                  </a:solidFill>
                  <a:latin typeface="Maven Pro Regular"/>
                </a:rPr>
                <a:t>El </a:t>
              </a:r>
              <a:r>
                <a:rPr lang="en-US" sz="2192" dirty="0" err="1">
                  <a:solidFill>
                    <a:srgbClr val="000000"/>
                  </a:solidFill>
                  <a:latin typeface="Maven Pro Regular"/>
                </a:rPr>
                <a:t>proceso</a:t>
              </a:r>
              <a:r>
                <a:rPr lang="en-US" sz="2192" dirty="0">
                  <a:solidFill>
                    <a:srgbClr val="000000"/>
                  </a:solidFill>
                  <a:latin typeface="Maven Pro Regular"/>
                </a:rPr>
                <a:t> de </a:t>
              </a:r>
              <a:r>
                <a:rPr lang="en-US" sz="2192" dirty="0" err="1">
                  <a:solidFill>
                    <a:srgbClr val="000000"/>
                  </a:solidFill>
                  <a:latin typeface="Maven Pro Regular"/>
                </a:rPr>
                <a:t>aprendizaje</a:t>
              </a:r>
              <a:r>
                <a:rPr lang="en-US" sz="2192" dirty="0">
                  <a:solidFill>
                    <a:srgbClr val="000000"/>
                  </a:solidFill>
                  <a:latin typeface="Maven Pro Regular"/>
                </a:rPr>
                <a:t> </a:t>
              </a:r>
              <a:r>
                <a:rPr lang="en-US" sz="2192" dirty="0" err="1">
                  <a:solidFill>
                    <a:srgbClr val="000000"/>
                  </a:solidFill>
                  <a:latin typeface="Maven Pro Regular"/>
                </a:rPr>
                <a:t>depende</a:t>
              </a:r>
              <a:r>
                <a:rPr lang="en-US" sz="2192" dirty="0">
                  <a:solidFill>
                    <a:srgbClr val="000000"/>
                  </a:solidFill>
                  <a:latin typeface="Maven Pro Regular"/>
                </a:rPr>
                <a:t> </a:t>
              </a:r>
              <a:r>
                <a:rPr lang="en-US" sz="2192" dirty="0" err="1">
                  <a:solidFill>
                    <a:srgbClr val="000000"/>
                  </a:solidFill>
                  <a:latin typeface="Maven Pro Regular"/>
                </a:rPr>
                <a:t>en</a:t>
              </a:r>
              <a:r>
                <a:rPr lang="en-US" sz="2192" dirty="0">
                  <a:solidFill>
                    <a:srgbClr val="000000"/>
                  </a:solidFill>
                  <a:latin typeface="Maven Pro Regular"/>
                </a:rPr>
                <a:t> gran </a:t>
              </a:r>
              <a:r>
                <a:rPr lang="en-US" sz="2192" dirty="0" err="1">
                  <a:solidFill>
                    <a:srgbClr val="000000"/>
                  </a:solidFill>
                  <a:latin typeface="Maven Pro Regular"/>
                </a:rPr>
                <a:t>medida</a:t>
              </a:r>
              <a:r>
                <a:rPr lang="en-US" sz="2192" dirty="0">
                  <a:solidFill>
                    <a:srgbClr val="000000"/>
                  </a:solidFill>
                  <a:latin typeface="Maven Pro Regular"/>
                </a:rPr>
                <a:t> del </a:t>
              </a:r>
              <a:r>
                <a:rPr lang="en-US" sz="2192" dirty="0" err="1">
                  <a:solidFill>
                    <a:srgbClr val="000000"/>
                  </a:solidFill>
                  <a:latin typeface="Maven Pro Regular"/>
                </a:rPr>
                <a:t>entorno</a:t>
              </a:r>
              <a:r>
                <a:rPr lang="en-US" sz="2192" dirty="0">
                  <a:solidFill>
                    <a:srgbClr val="000000"/>
                  </a:solidFill>
                  <a:latin typeface="Maven Pro Regular"/>
                </a:rPr>
                <a:t> social del </a:t>
              </a:r>
              <a:r>
                <a:rPr lang="en-US" sz="2192" dirty="0" err="1">
                  <a:solidFill>
                    <a:srgbClr val="000000"/>
                  </a:solidFill>
                  <a:latin typeface="Maven Pro Regular"/>
                </a:rPr>
                <a:t>sujeto</a:t>
              </a:r>
              <a:r>
                <a:rPr lang="en-US" sz="2192" dirty="0">
                  <a:solidFill>
                    <a:srgbClr val="000000"/>
                  </a:solidFill>
                  <a:latin typeface="Maven Pro Regular"/>
                </a:rPr>
                <a:t> y del medio cultural </a:t>
              </a:r>
              <a:r>
                <a:rPr lang="en-US" sz="2192" dirty="0" err="1">
                  <a:solidFill>
                    <a:srgbClr val="000000"/>
                  </a:solidFill>
                  <a:latin typeface="Maven Pro Regular"/>
                </a:rPr>
                <a:t>en</a:t>
              </a:r>
              <a:r>
                <a:rPr lang="en-US" sz="2192" dirty="0">
                  <a:solidFill>
                    <a:srgbClr val="000000"/>
                  </a:solidFill>
                  <a:latin typeface="Maven Pro Regular"/>
                </a:rPr>
                <a:t> </a:t>
              </a:r>
              <a:r>
                <a:rPr lang="en-US" sz="2192" dirty="0" err="1">
                  <a:solidFill>
                    <a:srgbClr val="000000"/>
                  </a:solidFill>
                  <a:latin typeface="Maven Pro Regular"/>
                </a:rPr>
                <a:t>el</a:t>
              </a:r>
              <a:r>
                <a:rPr lang="en-US" sz="2192" dirty="0">
                  <a:solidFill>
                    <a:srgbClr val="000000"/>
                  </a:solidFill>
                  <a:latin typeface="Maven Pro Regular"/>
                </a:rPr>
                <a:t> que se </a:t>
              </a:r>
              <a:r>
                <a:rPr lang="en-US" sz="2192" dirty="0" err="1">
                  <a:solidFill>
                    <a:srgbClr val="000000"/>
                  </a:solidFill>
                  <a:latin typeface="Maven Pro Regular"/>
                </a:rPr>
                <a:t>desenvuelve</a:t>
              </a:r>
              <a:endParaRPr lang="en-US" sz="2192" dirty="0">
                <a:solidFill>
                  <a:srgbClr val="000000"/>
                </a:solidFill>
                <a:latin typeface="Maven Pro Regular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11115016" y="5098131"/>
            <a:ext cx="3263967" cy="1260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76"/>
              </a:lnSpc>
            </a:pPr>
            <a:r>
              <a:rPr lang="en-US" sz="3625">
                <a:solidFill>
                  <a:srgbClr val="000000"/>
                </a:solidFill>
                <a:latin typeface="Coming Soon"/>
              </a:rPr>
              <a:t>Aprendizaje Significativo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668879" y="2647492"/>
            <a:ext cx="3263967" cy="440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36"/>
              </a:lnSpc>
            </a:pPr>
            <a:r>
              <a:rPr lang="en-US" sz="2526">
                <a:solidFill>
                  <a:srgbClr val="000000"/>
                </a:solidFill>
                <a:latin typeface="Coming Soon"/>
              </a:rPr>
              <a:t>Cultura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843546" y="2519199"/>
            <a:ext cx="2489176" cy="8883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36"/>
              </a:lnSpc>
            </a:pPr>
            <a:r>
              <a:rPr lang="en-US" sz="2526">
                <a:solidFill>
                  <a:srgbClr val="000000"/>
                </a:solidFill>
                <a:latin typeface="Coming Soon"/>
              </a:rPr>
              <a:t>Entorno natural y social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056274" y="6723777"/>
            <a:ext cx="2489176" cy="8883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36"/>
              </a:lnSpc>
            </a:pPr>
            <a:r>
              <a:rPr lang="en-US" sz="2526">
                <a:solidFill>
                  <a:srgbClr val="000000"/>
                </a:solidFill>
                <a:latin typeface="Coming Soon"/>
              </a:rPr>
              <a:t>Problemas y necesidades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4843546" y="6653069"/>
            <a:ext cx="2489176" cy="440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36"/>
              </a:lnSpc>
            </a:pPr>
            <a:r>
              <a:rPr lang="en-US" sz="2526">
                <a:solidFill>
                  <a:srgbClr val="000000"/>
                </a:solidFill>
                <a:latin typeface="Coming Soon"/>
              </a:rPr>
              <a:t>Intereses</a:t>
            </a:r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1379233" flipH="1" flipV="1">
            <a:off x="13468285" y="3740262"/>
            <a:ext cx="1209856" cy="341784"/>
          </a:xfrm>
          <a:prstGeom prst="rect">
            <a:avLst/>
          </a:prstGeom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1250240">
            <a:off x="10707469" y="7276534"/>
            <a:ext cx="1209856" cy="341784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853444" flipH="1">
            <a:off x="13473028" y="7276534"/>
            <a:ext cx="1209856" cy="3417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85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3711129"/>
            <a:ext cx="16270809" cy="5074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54"/>
              </a:lnSpc>
            </a:pPr>
            <a:r>
              <a:rPr lang="en-US" sz="4202">
                <a:solidFill>
                  <a:srgbClr val="FAF5F2"/>
                </a:solidFill>
                <a:latin typeface="Catamaran Bold"/>
              </a:rPr>
              <a:t>"Para Vygotsky, el propósito del aprendizaje, el desarrollo y la enseñanza va más allá de la adquisición y la transmisión de conocimiento: abarca la adquisición de herramientas. Enseñamos para que los niños tengan herramientas de las cuales ellos se apropian para dominar su propia conducta, hacerse independientes y alcanzar un nivel de desarrollo superior. Vygotsky asoció el nivel superior de desarrollo con el uso de herramientas de la mente y con la aparición de las funciones mentales superiores"</a:t>
            </a:r>
          </a:p>
          <a:p>
            <a:pPr algn="ctr">
              <a:lnSpc>
                <a:spcPts val="4454"/>
              </a:lnSpc>
            </a:pPr>
            <a:endParaRPr lang="en-US" sz="4202">
              <a:solidFill>
                <a:srgbClr val="FAF5F2"/>
              </a:solidFill>
              <a:latin typeface="Catamaran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670148" y="8757531"/>
            <a:ext cx="6947704" cy="511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60"/>
              </a:lnSpc>
            </a:pPr>
            <a:r>
              <a:rPr lang="en-US" sz="3200" spc="252">
                <a:solidFill>
                  <a:srgbClr val="000000"/>
                </a:solidFill>
                <a:latin typeface="Catamaran Light"/>
              </a:rPr>
              <a:t>(Bodrova &amp; Leong, 2004, p.17)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340838" y="619372"/>
            <a:ext cx="1606324" cy="24747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l="3845" t="11299" r="3845" b="2071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 rot="-94666">
            <a:off x="966300" y="1006644"/>
            <a:ext cx="13483935" cy="8273712"/>
            <a:chOff x="0" y="0"/>
            <a:chExt cx="13320788" cy="8173605"/>
          </a:xfrm>
        </p:grpSpPr>
        <p:sp>
          <p:nvSpPr>
            <p:cNvPr id="4" name="Freeform 4"/>
            <p:cNvSpPr/>
            <p:nvPr/>
          </p:nvSpPr>
          <p:spPr>
            <a:xfrm>
              <a:off x="10160" y="16510"/>
              <a:ext cx="13297928" cy="8145665"/>
            </a:xfrm>
            <a:custGeom>
              <a:avLst/>
              <a:gdLst/>
              <a:ahLst/>
              <a:cxnLst/>
              <a:rect l="l" t="t" r="r" b="b"/>
              <a:pathLst>
                <a:path w="13297928" h="8145665">
                  <a:moveTo>
                    <a:pt x="13297928" y="8145665"/>
                  </a:moveTo>
                  <a:lnTo>
                    <a:pt x="0" y="8138045"/>
                  </a:lnTo>
                  <a:lnTo>
                    <a:pt x="0" y="2838356"/>
                  </a:lnTo>
                  <a:lnTo>
                    <a:pt x="17780" y="19050"/>
                  </a:lnTo>
                  <a:lnTo>
                    <a:pt x="6629589" y="0"/>
                  </a:lnTo>
                  <a:lnTo>
                    <a:pt x="13278878" y="508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-3810" y="0"/>
              <a:ext cx="13327138" cy="8172335"/>
            </a:xfrm>
            <a:custGeom>
              <a:avLst/>
              <a:gdLst/>
              <a:ahLst/>
              <a:cxnLst/>
              <a:rect l="l" t="t" r="r" b="b"/>
              <a:pathLst>
                <a:path w="13327138" h="8172335">
                  <a:moveTo>
                    <a:pt x="13292848" y="21590"/>
                  </a:moveTo>
                  <a:cubicBezTo>
                    <a:pt x="13294118" y="34290"/>
                    <a:pt x="13294118" y="44450"/>
                    <a:pt x="13295388" y="54610"/>
                  </a:cubicBezTo>
                  <a:cubicBezTo>
                    <a:pt x="13297927" y="188841"/>
                    <a:pt x="13299198" y="369152"/>
                    <a:pt x="13301738" y="543023"/>
                  </a:cubicBezTo>
                  <a:cubicBezTo>
                    <a:pt x="13301738" y="794170"/>
                    <a:pt x="13314438" y="5746280"/>
                    <a:pt x="13320788" y="5997427"/>
                  </a:cubicBezTo>
                  <a:cubicBezTo>
                    <a:pt x="13327138" y="6377368"/>
                    <a:pt x="13323327" y="6763748"/>
                    <a:pt x="13323327" y="7143689"/>
                  </a:cubicBezTo>
                  <a:cubicBezTo>
                    <a:pt x="13323327" y="7478552"/>
                    <a:pt x="13324598" y="7787656"/>
                    <a:pt x="13325868" y="8111375"/>
                  </a:cubicBezTo>
                  <a:cubicBezTo>
                    <a:pt x="13325868" y="8132965"/>
                    <a:pt x="13325868" y="8146935"/>
                    <a:pt x="13325868" y="8171065"/>
                  </a:cubicBezTo>
                  <a:cubicBezTo>
                    <a:pt x="13303008" y="8171065"/>
                    <a:pt x="13282688" y="8172335"/>
                    <a:pt x="13224702" y="8171065"/>
                  </a:cubicBezTo>
                  <a:cubicBezTo>
                    <a:pt x="12543533" y="8165985"/>
                    <a:pt x="11851884" y="8172335"/>
                    <a:pt x="11170714" y="8167255"/>
                  </a:cubicBezTo>
                  <a:cubicBezTo>
                    <a:pt x="10762013" y="8163445"/>
                    <a:pt x="10363791" y="8165985"/>
                    <a:pt x="9955089" y="8163445"/>
                  </a:cubicBezTo>
                  <a:cubicBezTo>
                    <a:pt x="9766458" y="8162175"/>
                    <a:pt x="9577826" y="8160905"/>
                    <a:pt x="9389195" y="8159635"/>
                  </a:cubicBezTo>
                  <a:cubicBezTo>
                    <a:pt x="9273920" y="8159635"/>
                    <a:pt x="9169125" y="8160905"/>
                    <a:pt x="9053850" y="8160905"/>
                  </a:cubicBezTo>
                  <a:cubicBezTo>
                    <a:pt x="8760424" y="8159635"/>
                    <a:pt x="7953500" y="8160905"/>
                    <a:pt x="7660073" y="8159635"/>
                  </a:cubicBezTo>
                  <a:cubicBezTo>
                    <a:pt x="7450483" y="8158365"/>
                    <a:pt x="3258672" y="8167255"/>
                    <a:pt x="3049081" y="8165985"/>
                  </a:cubicBezTo>
                  <a:cubicBezTo>
                    <a:pt x="2996684" y="8165985"/>
                    <a:pt x="2933806" y="8167255"/>
                    <a:pt x="2881409" y="8167255"/>
                  </a:cubicBezTo>
                  <a:cubicBezTo>
                    <a:pt x="2755654" y="8167255"/>
                    <a:pt x="2640379" y="8168525"/>
                    <a:pt x="2514625" y="8168525"/>
                  </a:cubicBezTo>
                  <a:cubicBezTo>
                    <a:pt x="2200239" y="8168525"/>
                    <a:pt x="1896333" y="8167255"/>
                    <a:pt x="1581947" y="8165985"/>
                  </a:cubicBezTo>
                  <a:cubicBezTo>
                    <a:pt x="1393316" y="8164715"/>
                    <a:pt x="1204684" y="8163445"/>
                    <a:pt x="1026532" y="8162175"/>
                  </a:cubicBezTo>
                  <a:cubicBezTo>
                    <a:pt x="691188" y="8160905"/>
                    <a:pt x="355843" y="8159635"/>
                    <a:pt x="48260" y="8159635"/>
                  </a:cubicBezTo>
                  <a:cubicBezTo>
                    <a:pt x="38100" y="8159635"/>
                    <a:pt x="29210" y="8159635"/>
                    <a:pt x="19050" y="8158365"/>
                  </a:cubicBezTo>
                  <a:cubicBezTo>
                    <a:pt x="10160" y="8157095"/>
                    <a:pt x="5080" y="8150745"/>
                    <a:pt x="7620" y="8141855"/>
                  </a:cubicBezTo>
                  <a:cubicBezTo>
                    <a:pt x="16510" y="8109640"/>
                    <a:pt x="12700" y="7948648"/>
                    <a:pt x="11430" y="7781217"/>
                  </a:cubicBezTo>
                  <a:cubicBezTo>
                    <a:pt x="10160" y="7439914"/>
                    <a:pt x="6350" y="7105051"/>
                    <a:pt x="7620" y="6763748"/>
                  </a:cubicBezTo>
                  <a:cubicBezTo>
                    <a:pt x="5080" y="6338730"/>
                    <a:pt x="0" y="1077516"/>
                    <a:pt x="7620" y="646058"/>
                  </a:cubicBezTo>
                  <a:cubicBezTo>
                    <a:pt x="8890" y="562342"/>
                    <a:pt x="7620" y="472187"/>
                    <a:pt x="8890" y="388471"/>
                  </a:cubicBezTo>
                  <a:cubicBezTo>
                    <a:pt x="10160" y="253238"/>
                    <a:pt x="12700" y="105125"/>
                    <a:pt x="13970" y="44450"/>
                  </a:cubicBezTo>
                  <a:cubicBezTo>
                    <a:pt x="13970" y="41910"/>
                    <a:pt x="15240" y="39370"/>
                    <a:pt x="16510" y="38100"/>
                  </a:cubicBezTo>
                  <a:cubicBezTo>
                    <a:pt x="38100" y="35560"/>
                    <a:pt x="93855" y="30480"/>
                    <a:pt x="261527" y="29210"/>
                  </a:cubicBezTo>
                  <a:cubicBezTo>
                    <a:pt x="544474" y="25400"/>
                    <a:pt x="827422" y="22860"/>
                    <a:pt x="1120848" y="20320"/>
                  </a:cubicBezTo>
                  <a:cubicBezTo>
                    <a:pt x="1319959" y="17780"/>
                    <a:pt x="1519070" y="16510"/>
                    <a:pt x="1707702" y="13970"/>
                  </a:cubicBezTo>
                  <a:cubicBezTo>
                    <a:pt x="1896333" y="11430"/>
                    <a:pt x="2095444" y="8890"/>
                    <a:pt x="2284076" y="8890"/>
                  </a:cubicBezTo>
                  <a:cubicBezTo>
                    <a:pt x="2493666" y="7620"/>
                    <a:pt x="2703257" y="10160"/>
                    <a:pt x="2912847" y="8890"/>
                  </a:cubicBezTo>
                  <a:cubicBezTo>
                    <a:pt x="3174835" y="8890"/>
                    <a:pt x="7922061" y="6350"/>
                    <a:pt x="8184049" y="5080"/>
                  </a:cubicBezTo>
                  <a:cubicBezTo>
                    <a:pt x="8435558" y="3810"/>
                    <a:pt x="8687067" y="2540"/>
                    <a:pt x="8949055" y="2540"/>
                  </a:cubicBezTo>
                  <a:cubicBezTo>
                    <a:pt x="9378715" y="1270"/>
                    <a:pt x="9797897" y="0"/>
                    <a:pt x="10227557" y="0"/>
                  </a:cubicBezTo>
                  <a:cubicBezTo>
                    <a:pt x="10405709" y="0"/>
                    <a:pt x="10594340" y="2540"/>
                    <a:pt x="10772492" y="2540"/>
                  </a:cubicBezTo>
                  <a:cubicBezTo>
                    <a:pt x="11265030" y="3810"/>
                    <a:pt x="11768048" y="5080"/>
                    <a:pt x="12260585" y="7620"/>
                  </a:cubicBezTo>
                  <a:cubicBezTo>
                    <a:pt x="12522574" y="8890"/>
                    <a:pt x="12784562" y="12700"/>
                    <a:pt x="13046550" y="16510"/>
                  </a:cubicBezTo>
                  <a:cubicBezTo>
                    <a:pt x="13109427" y="16510"/>
                    <a:pt x="13172304" y="16510"/>
                    <a:pt x="13224702" y="16510"/>
                  </a:cubicBezTo>
                  <a:cubicBezTo>
                    <a:pt x="13273798" y="17780"/>
                    <a:pt x="13282688" y="20320"/>
                    <a:pt x="13292848" y="21590"/>
                  </a:cubicBezTo>
                  <a:close/>
                  <a:moveTo>
                    <a:pt x="13303008" y="8154555"/>
                  </a:moveTo>
                  <a:cubicBezTo>
                    <a:pt x="13304277" y="8138045"/>
                    <a:pt x="13305548" y="8125345"/>
                    <a:pt x="13305548" y="8112645"/>
                  </a:cubicBezTo>
                  <a:cubicBezTo>
                    <a:pt x="13304277" y="7755458"/>
                    <a:pt x="13303008" y="7414155"/>
                    <a:pt x="13303008" y="7047094"/>
                  </a:cubicBezTo>
                  <a:cubicBezTo>
                    <a:pt x="13303008" y="6879662"/>
                    <a:pt x="13305548" y="6712231"/>
                    <a:pt x="13304277" y="6544799"/>
                  </a:cubicBezTo>
                  <a:cubicBezTo>
                    <a:pt x="13304277" y="6390247"/>
                    <a:pt x="13303008" y="6229255"/>
                    <a:pt x="13301738" y="6074703"/>
                  </a:cubicBezTo>
                  <a:cubicBezTo>
                    <a:pt x="13296658" y="5836435"/>
                    <a:pt x="13285227" y="903645"/>
                    <a:pt x="13285227" y="665377"/>
                  </a:cubicBezTo>
                  <a:cubicBezTo>
                    <a:pt x="13282688" y="465747"/>
                    <a:pt x="13280148" y="259677"/>
                    <a:pt x="13277608" y="63500"/>
                  </a:cubicBezTo>
                  <a:cubicBezTo>
                    <a:pt x="13276338" y="44450"/>
                    <a:pt x="13275068" y="43180"/>
                    <a:pt x="13193264" y="41910"/>
                  </a:cubicBezTo>
                  <a:cubicBezTo>
                    <a:pt x="13161825" y="41910"/>
                    <a:pt x="13140865" y="41910"/>
                    <a:pt x="13109427" y="40640"/>
                  </a:cubicBezTo>
                  <a:cubicBezTo>
                    <a:pt x="12847439" y="36830"/>
                    <a:pt x="12574971" y="31750"/>
                    <a:pt x="12312983" y="30480"/>
                  </a:cubicBezTo>
                  <a:cubicBezTo>
                    <a:pt x="11673733" y="26670"/>
                    <a:pt x="11024002" y="25400"/>
                    <a:pt x="10384751" y="22860"/>
                  </a:cubicBezTo>
                  <a:cubicBezTo>
                    <a:pt x="10290435" y="22860"/>
                    <a:pt x="10185640" y="22860"/>
                    <a:pt x="10091324" y="22860"/>
                  </a:cubicBezTo>
                  <a:cubicBezTo>
                    <a:pt x="9934131" y="22860"/>
                    <a:pt x="9776937" y="22860"/>
                    <a:pt x="9630225" y="22860"/>
                  </a:cubicBezTo>
                  <a:cubicBezTo>
                    <a:pt x="9294879" y="22860"/>
                    <a:pt x="8959535" y="22860"/>
                    <a:pt x="8634669" y="24130"/>
                  </a:cubicBezTo>
                  <a:cubicBezTo>
                    <a:pt x="8351721" y="25400"/>
                    <a:pt x="3583537" y="29210"/>
                    <a:pt x="3300590" y="29210"/>
                  </a:cubicBezTo>
                  <a:cubicBezTo>
                    <a:pt x="2839491" y="29210"/>
                    <a:pt x="2378392" y="26670"/>
                    <a:pt x="1917292" y="33020"/>
                  </a:cubicBezTo>
                  <a:cubicBezTo>
                    <a:pt x="1676263" y="36830"/>
                    <a:pt x="1445714" y="36830"/>
                    <a:pt x="1215164" y="38100"/>
                  </a:cubicBezTo>
                  <a:cubicBezTo>
                    <a:pt x="816942" y="41910"/>
                    <a:pt x="418720" y="45720"/>
                    <a:pt x="49530" y="50800"/>
                  </a:cubicBezTo>
                  <a:cubicBezTo>
                    <a:pt x="36830" y="50800"/>
                    <a:pt x="34290" y="53340"/>
                    <a:pt x="33020" y="85806"/>
                  </a:cubicBezTo>
                  <a:cubicBezTo>
                    <a:pt x="31750" y="201720"/>
                    <a:pt x="31750" y="317635"/>
                    <a:pt x="30480" y="433549"/>
                  </a:cubicBezTo>
                  <a:cubicBezTo>
                    <a:pt x="29210" y="626739"/>
                    <a:pt x="26670" y="813489"/>
                    <a:pt x="25400" y="1006680"/>
                  </a:cubicBezTo>
                  <a:cubicBezTo>
                    <a:pt x="20320" y="1212749"/>
                    <a:pt x="26670" y="6248574"/>
                    <a:pt x="29210" y="6454644"/>
                  </a:cubicBezTo>
                  <a:cubicBezTo>
                    <a:pt x="29210" y="6673593"/>
                    <a:pt x="29210" y="6898981"/>
                    <a:pt x="30480" y="7117931"/>
                  </a:cubicBezTo>
                  <a:cubicBezTo>
                    <a:pt x="30480" y="7278922"/>
                    <a:pt x="33020" y="7439914"/>
                    <a:pt x="33020" y="7600906"/>
                  </a:cubicBezTo>
                  <a:cubicBezTo>
                    <a:pt x="33020" y="7774777"/>
                    <a:pt x="33020" y="7948648"/>
                    <a:pt x="31750" y="8112645"/>
                  </a:cubicBezTo>
                  <a:cubicBezTo>
                    <a:pt x="31750" y="8116455"/>
                    <a:pt x="31750" y="8118995"/>
                    <a:pt x="31750" y="8122805"/>
                  </a:cubicBezTo>
                  <a:cubicBezTo>
                    <a:pt x="31750" y="8132965"/>
                    <a:pt x="35560" y="8136775"/>
                    <a:pt x="44450" y="8136775"/>
                  </a:cubicBezTo>
                  <a:cubicBezTo>
                    <a:pt x="114814" y="8136775"/>
                    <a:pt x="261527" y="8138045"/>
                    <a:pt x="397761" y="8138045"/>
                  </a:cubicBezTo>
                  <a:cubicBezTo>
                    <a:pt x="596872" y="8138045"/>
                    <a:pt x="806462" y="8135505"/>
                    <a:pt x="1005573" y="8138045"/>
                  </a:cubicBezTo>
                  <a:cubicBezTo>
                    <a:pt x="1330439" y="8141855"/>
                    <a:pt x="1655304" y="8144395"/>
                    <a:pt x="1980169" y="8143125"/>
                  </a:cubicBezTo>
                  <a:cubicBezTo>
                    <a:pt x="2189760" y="8141855"/>
                    <a:pt x="2388871" y="8144395"/>
                    <a:pt x="2598462" y="8144395"/>
                  </a:cubicBezTo>
                  <a:cubicBezTo>
                    <a:pt x="2902368" y="8144395"/>
                    <a:pt x="3206274" y="8143125"/>
                    <a:pt x="3510180" y="8144395"/>
                  </a:cubicBezTo>
                  <a:cubicBezTo>
                    <a:pt x="3960800" y="8145665"/>
                    <a:pt x="8907137" y="8135505"/>
                    <a:pt x="9368236" y="8138045"/>
                  </a:cubicBezTo>
                  <a:cubicBezTo>
                    <a:pt x="9567347" y="8139315"/>
                    <a:pt x="9766458" y="8140585"/>
                    <a:pt x="9955089" y="8140585"/>
                  </a:cubicBezTo>
                  <a:cubicBezTo>
                    <a:pt x="10300914" y="8143125"/>
                    <a:pt x="10636259" y="8139315"/>
                    <a:pt x="10982083" y="8143125"/>
                  </a:cubicBezTo>
                  <a:cubicBezTo>
                    <a:pt x="11265030" y="8145665"/>
                    <a:pt x="11547977" y="8145665"/>
                    <a:pt x="11830925" y="8148205"/>
                  </a:cubicBezTo>
                  <a:cubicBezTo>
                    <a:pt x="12250106" y="8152015"/>
                    <a:pt x="12669287" y="8154555"/>
                    <a:pt x="13088469" y="8155825"/>
                  </a:cubicBezTo>
                  <a:cubicBezTo>
                    <a:pt x="13245661" y="8155825"/>
                    <a:pt x="13282688" y="8154555"/>
                    <a:pt x="13303008" y="815455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51291">
            <a:off x="11854342" y="2007003"/>
            <a:ext cx="7366900" cy="516603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532338">
            <a:off x="13271782" y="8471644"/>
            <a:ext cx="2019991" cy="361073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 rot="-102826">
            <a:off x="2884639" y="1328509"/>
            <a:ext cx="6096432" cy="977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52"/>
              </a:lnSpc>
            </a:pPr>
            <a:r>
              <a:rPr lang="en-US" sz="5680">
                <a:solidFill>
                  <a:srgbClr val="000000"/>
                </a:solidFill>
                <a:latin typeface="Gloria Hallelujah"/>
              </a:rPr>
              <a:t>Aspectos clave</a:t>
            </a:r>
          </a:p>
        </p:txBody>
      </p:sp>
      <p:grpSp>
        <p:nvGrpSpPr>
          <p:cNvPr id="9" name="Group 9"/>
          <p:cNvGrpSpPr/>
          <p:nvPr/>
        </p:nvGrpSpPr>
        <p:grpSpPr>
          <a:xfrm rot="-102826">
            <a:off x="2669561" y="2011039"/>
            <a:ext cx="9159389" cy="1835063"/>
            <a:chOff x="0" y="0"/>
            <a:chExt cx="12212519" cy="2446751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10129774" y="0"/>
              <a:ext cx="2082745" cy="2446751"/>
            </a:xfrm>
            <a:prstGeom prst="rect">
              <a:avLst/>
            </a:prstGeom>
          </p:spPr>
        </p:pic>
        <p:sp>
          <p:nvSpPr>
            <p:cNvPr id="11" name="TextBox 11"/>
            <p:cNvSpPr txBox="1"/>
            <p:nvPr/>
          </p:nvSpPr>
          <p:spPr>
            <a:xfrm>
              <a:off x="0" y="1156701"/>
              <a:ext cx="10477699" cy="6524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120"/>
                </a:lnSpc>
              </a:pPr>
              <a:r>
                <a:rPr lang="en-US" sz="2942" dirty="0">
                  <a:solidFill>
                    <a:srgbClr val="000000"/>
                  </a:solidFill>
                  <a:latin typeface="Maven Pro Regular"/>
                </a:rPr>
                <a:t>El ser </a:t>
              </a:r>
              <a:r>
                <a:rPr lang="en-US" sz="2942" dirty="0" err="1">
                  <a:solidFill>
                    <a:srgbClr val="000000"/>
                  </a:solidFill>
                  <a:latin typeface="Maven Pro Regular"/>
                </a:rPr>
                <a:t>humano</a:t>
              </a:r>
              <a:r>
                <a:rPr lang="en-US" sz="2942" dirty="0">
                  <a:solidFill>
                    <a:srgbClr val="000000"/>
                  </a:solidFill>
                  <a:latin typeface="Maven Pro Regular"/>
                </a:rPr>
                <a:t> </a:t>
              </a:r>
              <a:r>
                <a:rPr lang="en-US" sz="2942" dirty="0" err="1">
                  <a:solidFill>
                    <a:srgbClr val="000000"/>
                  </a:solidFill>
                  <a:latin typeface="Maven Pro Regular"/>
                </a:rPr>
                <a:t>construye</a:t>
              </a:r>
              <a:r>
                <a:rPr lang="en-US" sz="2942" dirty="0">
                  <a:solidFill>
                    <a:srgbClr val="000000"/>
                  </a:solidFill>
                  <a:latin typeface="Maven Pro Regular"/>
                </a:rPr>
                <a:t> </a:t>
              </a:r>
              <a:r>
                <a:rPr lang="en-US" sz="2942" dirty="0" err="1">
                  <a:solidFill>
                    <a:srgbClr val="000000"/>
                  </a:solidFill>
                  <a:latin typeface="Maven Pro Regular"/>
                </a:rPr>
                <a:t>conocimiento</a:t>
              </a:r>
              <a:endParaRPr lang="en-US" sz="2942" dirty="0">
                <a:solidFill>
                  <a:srgbClr val="000000"/>
                </a:solidFill>
                <a:latin typeface="Maven Pro Regular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 rot="-102826">
            <a:off x="1843772" y="4014295"/>
            <a:ext cx="8349841" cy="1981685"/>
            <a:chOff x="0" y="0"/>
            <a:chExt cx="11133121" cy="2642247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0" y="357433"/>
              <a:ext cx="1927382" cy="1927382"/>
            </a:xfrm>
            <a:prstGeom prst="rect">
              <a:avLst/>
            </a:prstGeom>
          </p:spPr>
        </p:pic>
        <p:sp>
          <p:nvSpPr>
            <p:cNvPr id="14" name="TextBox 14"/>
            <p:cNvSpPr txBox="1"/>
            <p:nvPr/>
          </p:nvSpPr>
          <p:spPr>
            <a:xfrm>
              <a:off x="433797" y="-66675"/>
              <a:ext cx="10699324" cy="270892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120"/>
                </a:lnSpc>
              </a:pPr>
              <a:endParaRPr dirty="0"/>
            </a:p>
            <a:p>
              <a:pPr algn="r">
                <a:lnSpc>
                  <a:spcPts val="4120"/>
                </a:lnSpc>
              </a:pPr>
              <a:r>
                <a:rPr lang="en-US" sz="2942" dirty="0">
                  <a:solidFill>
                    <a:srgbClr val="000000"/>
                  </a:solidFill>
                  <a:latin typeface="Maven Pro Regular"/>
                </a:rPr>
                <a:t>El </a:t>
              </a:r>
              <a:r>
                <a:rPr lang="en-US" sz="2942" dirty="0" err="1">
                  <a:solidFill>
                    <a:srgbClr val="000000"/>
                  </a:solidFill>
                  <a:latin typeface="Maven Pro Regular"/>
                </a:rPr>
                <a:t>desarrollo</a:t>
              </a:r>
              <a:r>
                <a:rPr lang="en-US" sz="2942" dirty="0">
                  <a:solidFill>
                    <a:srgbClr val="000000"/>
                  </a:solidFill>
                  <a:latin typeface="Maven Pro Regular"/>
                </a:rPr>
                <a:t> no </a:t>
              </a:r>
              <a:r>
                <a:rPr lang="en-US" sz="2942" dirty="0" err="1">
                  <a:solidFill>
                    <a:srgbClr val="000000"/>
                  </a:solidFill>
                  <a:latin typeface="Maven Pro Regular"/>
                </a:rPr>
                <a:t>puede</a:t>
              </a:r>
              <a:r>
                <a:rPr lang="en-US" sz="2942" dirty="0">
                  <a:solidFill>
                    <a:srgbClr val="000000"/>
                  </a:solidFill>
                  <a:latin typeface="Maven Pro Regular"/>
                </a:rPr>
                <a:t> </a:t>
              </a:r>
              <a:r>
                <a:rPr lang="en-US" sz="2942" dirty="0" err="1">
                  <a:solidFill>
                    <a:srgbClr val="000000"/>
                  </a:solidFill>
                  <a:latin typeface="Maven Pro Regular"/>
                </a:rPr>
                <a:t>separarse</a:t>
              </a:r>
              <a:r>
                <a:rPr lang="en-US" sz="2942" dirty="0">
                  <a:solidFill>
                    <a:srgbClr val="000000"/>
                  </a:solidFill>
                  <a:latin typeface="Maven Pro Regular"/>
                </a:rPr>
                <a:t> de </a:t>
              </a:r>
              <a:r>
                <a:rPr lang="en-US" sz="2942" dirty="0" err="1">
                  <a:solidFill>
                    <a:srgbClr val="000000"/>
                  </a:solidFill>
                  <a:latin typeface="Maven Pro Regular"/>
                </a:rPr>
                <a:t>su</a:t>
              </a:r>
              <a:r>
                <a:rPr lang="en-US" sz="2942" dirty="0">
                  <a:solidFill>
                    <a:srgbClr val="000000"/>
                  </a:solidFill>
                  <a:latin typeface="Maven Pro Regular"/>
                </a:rPr>
                <a:t> </a:t>
              </a:r>
              <a:r>
                <a:rPr lang="en-US" sz="2942" dirty="0" err="1">
                  <a:solidFill>
                    <a:srgbClr val="000000"/>
                  </a:solidFill>
                  <a:latin typeface="Maven Pro Regular"/>
                </a:rPr>
                <a:t>contexto</a:t>
              </a:r>
              <a:r>
                <a:rPr lang="en-US" sz="2942" dirty="0">
                  <a:solidFill>
                    <a:srgbClr val="000000"/>
                  </a:solidFill>
                  <a:latin typeface="Maven Pro Regular"/>
                </a:rPr>
                <a:t> social</a:t>
              </a:r>
            </a:p>
            <a:p>
              <a:pPr>
                <a:lnSpc>
                  <a:spcPts val="4120"/>
                </a:lnSpc>
              </a:pPr>
              <a:endParaRPr lang="en-US" sz="2942" dirty="0">
                <a:solidFill>
                  <a:srgbClr val="000000"/>
                </a:solidFill>
                <a:latin typeface="Maven Pro Regular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 rot="-102826">
            <a:off x="2339236" y="5847765"/>
            <a:ext cx="9100916" cy="1467577"/>
            <a:chOff x="0" y="0"/>
            <a:chExt cx="12134554" cy="1956769"/>
          </a:xfrm>
        </p:grpSpPr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9068370" y="190758"/>
              <a:ext cx="3066184" cy="1575252"/>
            </a:xfrm>
            <a:prstGeom prst="rect">
              <a:avLst/>
            </a:prstGeom>
          </p:spPr>
        </p:pic>
        <p:sp>
          <p:nvSpPr>
            <p:cNvPr id="17" name="TextBox 17"/>
            <p:cNvSpPr txBox="1"/>
            <p:nvPr/>
          </p:nvSpPr>
          <p:spPr>
            <a:xfrm>
              <a:off x="0" y="-66675"/>
              <a:ext cx="10477699" cy="20234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120"/>
                </a:lnSpc>
              </a:pPr>
              <a:endParaRPr dirty="0"/>
            </a:p>
            <a:p>
              <a:pPr>
                <a:lnSpc>
                  <a:spcPts val="4120"/>
                </a:lnSpc>
              </a:pPr>
              <a:r>
                <a:rPr lang="en-US" sz="2942" dirty="0">
                  <a:solidFill>
                    <a:srgbClr val="000000"/>
                  </a:solidFill>
                  <a:latin typeface="Maven Pro Regular"/>
                </a:rPr>
                <a:t>El </a:t>
              </a:r>
              <a:r>
                <a:rPr lang="en-US" sz="2942" dirty="0" err="1">
                  <a:solidFill>
                    <a:srgbClr val="000000"/>
                  </a:solidFill>
                  <a:latin typeface="Maven Pro Regular"/>
                </a:rPr>
                <a:t>aprendizaje</a:t>
              </a:r>
              <a:r>
                <a:rPr lang="en-US" sz="2942" dirty="0">
                  <a:solidFill>
                    <a:srgbClr val="000000"/>
                  </a:solidFill>
                  <a:latin typeface="Maven Pro Regular"/>
                </a:rPr>
                <a:t> </a:t>
              </a:r>
              <a:r>
                <a:rPr lang="en-US" sz="2942" dirty="0" err="1">
                  <a:solidFill>
                    <a:srgbClr val="000000"/>
                  </a:solidFill>
                  <a:latin typeface="Maven Pro Regular"/>
                </a:rPr>
                <a:t>puede</a:t>
              </a:r>
              <a:r>
                <a:rPr lang="en-US" sz="2942" dirty="0">
                  <a:solidFill>
                    <a:srgbClr val="000000"/>
                  </a:solidFill>
                  <a:latin typeface="Maven Pro Regular"/>
                </a:rPr>
                <a:t> </a:t>
              </a:r>
              <a:r>
                <a:rPr lang="en-US" sz="2942" dirty="0" err="1">
                  <a:solidFill>
                    <a:srgbClr val="000000"/>
                  </a:solidFill>
                  <a:latin typeface="Maven Pro Regular"/>
                </a:rPr>
                <a:t>llevar</a:t>
              </a:r>
              <a:r>
                <a:rPr lang="en-US" sz="2942" dirty="0">
                  <a:solidFill>
                    <a:srgbClr val="000000"/>
                  </a:solidFill>
                  <a:latin typeface="Maven Pro Regular"/>
                </a:rPr>
                <a:t> a </a:t>
              </a:r>
              <a:r>
                <a:rPr lang="en-US" sz="2942" dirty="0" err="1">
                  <a:solidFill>
                    <a:srgbClr val="000000"/>
                  </a:solidFill>
                  <a:latin typeface="Maven Pro Regular"/>
                </a:rPr>
                <a:t>desarrollo</a:t>
              </a:r>
              <a:endParaRPr lang="en-US" sz="2942" dirty="0">
                <a:solidFill>
                  <a:srgbClr val="000000"/>
                </a:solidFill>
                <a:latin typeface="Maven Pro Regular"/>
              </a:endParaRPr>
            </a:p>
            <a:p>
              <a:pPr>
                <a:lnSpc>
                  <a:spcPts val="4120"/>
                </a:lnSpc>
              </a:pPr>
              <a:endParaRPr lang="en-US" sz="2942" dirty="0">
                <a:solidFill>
                  <a:srgbClr val="000000"/>
                </a:solidFill>
                <a:latin typeface="Maven Pro Regular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391788" y="7173042"/>
            <a:ext cx="8829590" cy="2196554"/>
            <a:chOff x="0" y="0"/>
            <a:chExt cx="11772787" cy="2928738"/>
          </a:xfrm>
        </p:grpSpPr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0" y="434716"/>
              <a:ext cx="3090166" cy="2059306"/>
            </a:xfrm>
            <a:prstGeom prst="rect">
              <a:avLst/>
            </a:prstGeom>
          </p:spPr>
        </p:pic>
        <p:sp>
          <p:nvSpPr>
            <p:cNvPr id="20" name="TextBox 20"/>
            <p:cNvSpPr txBox="1"/>
            <p:nvPr/>
          </p:nvSpPr>
          <p:spPr>
            <a:xfrm rot="-102826">
              <a:off x="2115763" y="76576"/>
              <a:ext cx="9619083" cy="270892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120"/>
                </a:lnSpc>
              </a:pPr>
              <a:endParaRPr dirty="0"/>
            </a:p>
            <a:p>
              <a:pPr algn="r">
                <a:lnSpc>
                  <a:spcPts val="4120"/>
                </a:lnSpc>
              </a:pPr>
              <a:r>
                <a:rPr lang="en-US" sz="2942" dirty="0" err="1">
                  <a:solidFill>
                    <a:srgbClr val="000000"/>
                  </a:solidFill>
                  <a:latin typeface="Maven Pro Regular"/>
                </a:rPr>
                <a:t>Lenguaje</a:t>
              </a:r>
              <a:r>
                <a:rPr lang="en-US" sz="2942" dirty="0">
                  <a:solidFill>
                    <a:srgbClr val="000000"/>
                  </a:solidFill>
                  <a:latin typeface="Maven Pro Regular"/>
                </a:rPr>
                <a:t> </a:t>
              </a:r>
              <a:r>
                <a:rPr lang="en-US" sz="2942" dirty="0" err="1">
                  <a:solidFill>
                    <a:srgbClr val="000000"/>
                  </a:solidFill>
                  <a:latin typeface="Maven Pro Regular"/>
                </a:rPr>
                <a:t>juega</a:t>
              </a:r>
              <a:r>
                <a:rPr lang="en-US" sz="2942" dirty="0">
                  <a:solidFill>
                    <a:srgbClr val="000000"/>
                  </a:solidFill>
                  <a:latin typeface="Maven Pro Regular"/>
                </a:rPr>
                <a:t> un </a:t>
              </a:r>
              <a:r>
                <a:rPr lang="en-US" sz="2942" dirty="0" err="1">
                  <a:solidFill>
                    <a:srgbClr val="000000"/>
                  </a:solidFill>
                  <a:latin typeface="Maven Pro Regular"/>
                </a:rPr>
                <a:t>rol</a:t>
              </a:r>
              <a:r>
                <a:rPr lang="en-US" sz="2942" dirty="0">
                  <a:solidFill>
                    <a:srgbClr val="000000"/>
                  </a:solidFill>
                  <a:latin typeface="Maven Pro Regular"/>
                </a:rPr>
                <a:t> central </a:t>
              </a:r>
              <a:r>
                <a:rPr lang="en-US" sz="2942" dirty="0" err="1">
                  <a:solidFill>
                    <a:srgbClr val="000000"/>
                  </a:solidFill>
                  <a:latin typeface="Maven Pro Regular"/>
                </a:rPr>
                <a:t>en</a:t>
              </a:r>
              <a:r>
                <a:rPr lang="en-US" sz="2942" dirty="0">
                  <a:solidFill>
                    <a:srgbClr val="000000"/>
                  </a:solidFill>
                  <a:latin typeface="Maven Pro Regular"/>
                </a:rPr>
                <a:t> </a:t>
              </a:r>
              <a:r>
                <a:rPr lang="en-US" sz="2942" dirty="0" err="1">
                  <a:solidFill>
                    <a:srgbClr val="000000"/>
                  </a:solidFill>
                  <a:latin typeface="Maven Pro Regular"/>
                </a:rPr>
                <a:t>el</a:t>
              </a:r>
              <a:r>
                <a:rPr lang="en-US" sz="2942" dirty="0">
                  <a:solidFill>
                    <a:srgbClr val="000000"/>
                  </a:solidFill>
                  <a:latin typeface="Maven Pro Regular"/>
                </a:rPr>
                <a:t> </a:t>
              </a:r>
              <a:r>
                <a:rPr lang="en-US" sz="2942" dirty="0" err="1">
                  <a:solidFill>
                    <a:srgbClr val="000000"/>
                  </a:solidFill>
                  <a:latin typeface="Maven Pro Regular"/>
                </a:rPr>
                <a:t>desarrollo</a:t>
              </a:r>
              <a:r>
                <a:rPr lang="en-US" sz="2942" dirty="0">
                  <a:solidFill>
                    <a:srgbClr val="000000"/>
                  </a:solidFill>
                  <a:latin typeface="Maven Pro Regular"/>
                </a:rPr>
                <a:t> del </a:t>
              </a:r>
              <a:r>
                <a:rPr lang="en-US" sz="2942" dirty="0" err="1">
                  <a:solidFill>
                    <a:srgbClr val="000000"/>
                  </a:solidFill>
                  <a:latin typeface="Maven Pro Regular"/>
                </a:rPr>
                <a:t>pensamiento</a:t>
              </a:r>
              <a:endParaRPr lang="en-US" sz="2942" dirty="0">
                <a:solidFill>
                  <a:srgbClr val="000000"/>
                </a:solidFill>
                <a:latin typeface="Maven Pro Regular"/>
              </a:endParaRPr>
            </a:p>
            <a:p>
              <a:pPr>
                <a:lnSpc>
                  <a:spcPts val="4120"/>
                </a:lnSpc>
              </a:pPr>
              <a:endParaRPr lang="en-US" sz="2942" dirty="0">
                <a:solidFill>
                  <a:srgbClr val="000000"/>
                </a:solidFill>
                <a:latin typeface="Maven Pro Regular"/>
              </a:endParaRPr>
            </a:p>
          </p:txBody>
        </p:sp>
      </p:grpSp>
      <p:pic>
        <p:nvPicPr>
          <p:cNvPr id="21" name="Picture 21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 rot="658811">
            <a:off x="13755834" y="2740623"/>
            <a:ext cx="3990205" cy="399020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5146764">
            <a:off x="12816738" y="3334724"/>
            <a:ext cx="2010452" cy="20177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D7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170327" y="3260890"/>
            <a:ext cx="4114800" cy="41148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2023015">
            <a:off x="835703" y="3274492"/>
            <a:ext cx="1410607" cy="33678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573932" y="6141099"/>
            <a:ext cx="1307590" cy="105320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3724622">
            <a:off x="860533" y="7553681"/>
            <a:ext cx="1623938" cy="45876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2221143" y="7957532"/>
            <a:ext cx="4389095" cy="130076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6610238" y="3818705"/>
            <a:ext cx="1103137" cy="464478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11515131" y="2289732"/>
            <a:ext cx="2783649" cy="55673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8754770" y="4369334"/>
            <a:ext cx="4020712" cy="2824969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12122768" y="7783063"/>
            <a:ext cx="2271581" cy="2271581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225E6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2439945" y="8100239"/>
            <a:ext cx="1637228" cy="1637228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8C2C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12754002" y="8414296"/>
            <a:ext cx="1009114" cy="100911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4E2BA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13763116" y="7957532"/>
            <a:ext cx="917462" cy="0"/>
          </a:xfrm>
          <a:prstGeom prst="line">
            <a:avLst/>
          </a:prstGeom>
          <a:ln w="47625" cap="flat">
            <a:solidFill>
              <a:srgbClr val="225E6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11230945" y="8463493"/>
            <a:ext cx="1523057" cy="0"/>
          </a:xfrm>
          <a:prstGeom prst="line">
            <a:avLst/>
          </a:prstGeom>
          <a:ln w="47625" cap="flat">
            <a:solidFill>
              <a:srgbClr val="48C2C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13537251" y="9210675"/>
            <a:ext cx="1523057" cy="0"/>
          </a:xfrm>
          <a:prstGeom prst="line">
            <a:avLst/>
          </a:prstGeom>
          <a:ln w="47625" cap="flat">
            <a:solidFill>
              <a:srgbClr val="C4E2BA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>
            <a:off x="12966217" y="8590090"/>
            <a:ext cx="584684" cy="668210"/>
          </a:xfrm>
          <a:prstGeom prst="rect">
            <a:avLst/>
          </a:prstGeom>
        </p:spPr>
      </p:pic>
      <p:sp>
        <p:nvSpPr>
          <p:cNvPr id="20" name="TextBox 20"/>
          <p:cNvSpPr txBox="1"/>
          <p:nvPr/>
        </p:nvSpPr>
        <p:spPr>
          <a:xfrm>
            <a:off x="280403" y="581025"/>
            <a:ext cx="17727194" cy="885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5756">
                <a:solidFill>
                  <a:srgbClr val="000000"/>
                </a:solidFill>
                <a:latin typeface="Gloria Hallelujah"/>
              </a:rPr>
              <a:t>Construcción de conocimiento y contexto social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325922" y="3797436"/>
            <a:ext cx="3803610" cy="2133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Maven Pro Regular"/>
              </a:rPr>
              <a:t>El sujeto construye conocimiento a partir de la interacción con un otro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384818" y="8166411"/>
            <a:ext cx="4061745" cy="835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40"/>
              </a:lnSpc>
            </a:pPr>
            <a:r>
              <a:rPr lang="en-US" sz="2385">
                <a:solidFill>
                  <a:srgbClr val="000000"/>
                </a:solidFill>
                <a:latin typeface="Maven Pro Regular"/>
              </a:rPr>
              <a:t>La construcción cognitiva está mediada socialmente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765126" y="2315026"/>
            <a:ext cx="4986865" cy="1600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000000"/>
                </a:solidFill>
                <a:latin typeface="Maven Pro Regular"/>
              </a:rPr>
              <a:t>El </a:t>
            </a:r>
            <a:r>
              <a:rPr lang="en-US" sz="3000" dirty="0" err="1">
                <a:solidFill>
                  <a:srgbClr val="000000"/>
                </a:solidFill>
                <a:latin typeface="Maven Pro Regular"/>
              </a:rPr>
              <a:t>contexto</a:t>
            </a:r>
            <a:r>
              <a:rPr lang="en-US" sz="3000" dirty="0">
                <a:solidFill>
                  <a:srgbClr val="000000"/>
                </a:solidFill>
                <a:latin typeface="Maven Pro Regular"/>
              </a:rPr>
              <a:t> social </a:t>
            </a:r>
            <a:r>
              <a:rPr lang="en-US" sz="3000" dirty="0" err="1">
                <a:solidFill>
                  <a:srgbClr val="000000"/>
                </a:solidFill>
                <a:latin typeface="Maven Pro Regular"/>
              </a:rPr>
              <a:t>puede</a:t>
            </a:r>
            <a:r>
              <a:rPr lang="en-US" sz="3000" dirty="0">
                <a:solidFill>
                  <a:srgbClr val="000000"/>
                </a:solidFill>
                <a:latin typeface="Maven Pro Regular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aven Pro Regular"/>
              </a:rPr>
              <a:t>llegar</a:t>
            </a:r>
            <a:r>
              <a:rPr lang="en-US" sz="3000" dirty="0">
                <a:solidFill>
                  <a:srgbClr val="000000"/>
                </a:solidFill>
                <a:latin typeface="Maven Pro Regular"/>
              </a:rPr>
              <a:t> a </a:t>
            </a:r>
            <a:r>
              <a:rPr lang="en-US" sz="3000" dirty="0" err="1">
                <a:solidFill>
                  <a:srgbClr val="000000"/>
                </a:solidFill>
                <a:latin typeface="Maven Pro Regular"/>
              </a:rPr>
              <a:t>influir</a:t>
            </a:r>
            <a:r>
              <a:rPr lang="en-US" sz="3000" dirty="0">
                <a:solidFill>
                  <a:srgbClr val="000000"/>
                </a:solidFill>
                <a:latin typeface="Maven Pro Regular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aven Pro Regular"/>
              </a:rPr>
              <a:t>más</a:t>
            </a:r>
            <a:r>
              <a:rPr lang="en-US" sz="3000" dirty="0">
                <a:solidFill>
                  <a:srgbClr val="000000"/>
                </a:solidFill>
                <a:latin typeface="Maven Pro Regular"/>
              </a:rPr>
              <a:t> que las </a:t>
            </a:r>
            <a:r>
              <a:rPr lang="en-US" sz="3000" dirty="0" err="1">
                <a:solidFill>
                  <a:srgbClr val="000000"/>
                </a:solidFill>
                <a:latin typeface="Maven Pro Regular"/>
              </a:rPr>
              <a:t>creencias</a:t>
            </a:r>
            <a:r>
              <a:rPr lang="en-US" sz="3000" dirty="0">
                <a:solidFill>
                  <a:srgbClr val="000000"/>
                </a:solidFill>
                <a:latin typeface="Maven Pro Regular"/>
              </a:rPr>
              <a:t> y </a:t>
            </a:r>
            <a:r>
              <a:rPr lang="en-US" sz="3000" dirty="0" err="1">
                <a:solidFill>
                  <a:srgbClr val="000000"/>
                </a:solidFill>
                <a:latin typeface="Maven Pro Regular"/>
              </a:rPr>
              <a:t>actitudes</a:t>
            </a:r>
            <a:endParaRPr lang="en-US" sz="3000" dirty="0">
              <a:solidFill>
                <a:srgbClr val="000000"/>
              </a:solidFill>
              <a:latin typeface="Maven Pro Regular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2775482" y="4676919"/>
            <a:ext cx="4986865" cy="2133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 err="1">
                <a:solidFill>
                  <a:srgbClr val="000000"/>
                </a:solidFill>
                <a:latin typeface="Maven Pro Regular"/>
              </a:rPr>
              <a:t>Todo</a:t>
            </a:r>
            <a:r>
              <a:rPr lang="en-US" sz="3000" dirty="0">
                <a:solidFill>
                  <a:srgbClr val="000000"/>
                </a:solidFill>
                <a:latin typeface="Maven Pro Regular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aven Pro Regular"/>
              </a:rPr>
              <a:t>aquello</a:t>
            </a:r>
            <a:r>
              <a:rPr lang="en-US" sz="3000" dirty="0">
                <a:solidFill>
                  <a:srgbClr val="000000"/>
                </a:solidFill>
                <a:latin typeface="Maven Pro Regular"/>
              </a:rPr>
              <a:t> que  ha </a:t>
            </a:r>
            <a:r>
              <a:rPr lang="en-US" sz="3000" dirty="0" err="1">
                <a:solidFill>
                  <a:srgbClr val="000000"/>
                </a:solidFill>
                <a:latin typeface="Maven Pro Regular"/>
              </a:rPr>
              <a:t>sido</a:t>
            </a:r>
            <a:r>
              <a:rPr lang="en-US" sz="3000" dirty="0">
                <a:solidFill>
                  <a:srgbClr val="000000"/>
                </a:solidFill>
                <a:latin typeface="Maven Pro Regular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aven Pro Regular"/>
              </a:rPr>
              <a:t>afectado</a:t>
            </a:r>
            <a:r>
              <a:rPr lang="en-US" sz="3000" dirty="0">
                <a:solidFill>
                  <a:srgbClr val="000000"/>
                </a:solidFill>
                <a:latin typeface="Maven Pro Regular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aven Pro Regular"/>
              </a:rPr>
              <a:t>directa</a:t>
            </a:r>
            <a:r>
              <a:rPr lang="en-US" sz="3000" dirty="0">
                <a:solidFill>
                  <a:srgbClr val="000000"/>
                </a:solidFill>
                <a:latin typeface="Maven Pro Regular"/>
              </a:rPr>
              <a:t> o </a:t>
            </a:r>
            <a:r>
              <a:rPr lang="en-US" sz="3000" dirty="0" err="1">
                <a:solidFill>
                  <a:srgbClr val="000000"/>
                </a:solidFill>
                <a:latin typeface="Maven Pro Regular"/>
              </a:rPr>
              <a:t>indirectamente</a:t>
            </a:r>
            <a:r>
              <a:rPr lang="en-US" sz="3000" dirty="0">
                <a:solidFill>
                  <a:srgbClr val="000000"/>
                </a:solidFill>
                <a:latin typeface="Maven Pro Regular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aven Pro Regular"/>
              </a:rPr>
              <a:t>por</a:t>
            </a:r>
            <a:r>
              <a:rPr lang="en-US" sz="3000" dirty="0">
                <a:solidFill>
                  <a:srgbClr val="000000"/>
                </a:solidFill>
                <a:latin typeface="Maven Pro Regular"/>
              </a:rPr>
              <a:t> la </a:t>
            </a:r>
            <a:r>
              <a:rPr lang="en-US" sz="3000" dirty="0" err="1">
                <a:solidFill>
                  <a:srgbClr val="000000"/>
                </a:solidFill>
                <a:latin typeface="Maven Pro Regular"/>
              </a:rPr>
              <a:t>cultura</a:t>
            </a:r>
            <a:endParaRPr lang="en-US" sz="3000" dirty="0">
              <a:solidFill>
                <a:srgbClr val="000000"/>
              </a:solidFill>
              <a:latin typeface="Maven Pro Regular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4680577" y="8820477"/>
            <a:ext cx="2417379" cy="7374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26"/>
              </a:lnSpc>
            </a:pPr>
            <a:r>
              <a:rPr lang="en-US" sz="2090">
                <a:solidFill>
                  <a:srgbClr val="0C7A7D"/>
                </a:solidFill>
                <a:latin typeface="Maven Pro Regular"/>
              </a:rPr>
              <a:t>Nivel interactivo inmediato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4394349" y="7564981"/>
            <a:ext cx="2417379" cy="7374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26"/>
              </a:lnSpc>
            </a:pPr>
            <a:r>
              <a:rPr lang="en-US" sz="2090">
                <a:solidFill>
                  <a:srgbClr val="225E60"/>
                </a:solidFill>
                <a:latin typeface="Maven Pro Regular"/>
              </a:rPr>
              <a:t>Nivel cultural o social general 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8813566" y="8241914"/>
            <a:ext cx="2417379" cy="3660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26"/>
              </a:lnSpc>
            </a:pPr>
            <a:r>
              <a:rPr lang="en-US" sz="2090">
                <a:solidFill>
                  <a:srgbClr val="1B7174"/>
                </a:solidFill>
                <a:latin typeface="Maven Pro Regular"/>
              </a:rPr>
              <a:t>Nivel estructural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648</Words>
  <Application>Microsoft Macintosh PowerPoint</Application>
  <PresentationFormat>Personalizado</PresentationFormat>
  <Paragraphs>93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9" baseType="lpstr">
      <vt:lpstr>Catamaran Bold</vt:lpstr>
      <vt:lpstr>Gloria Hallelujah</vt:lpstr>
      <vt:lpstr>Now</vt:lpstr>
      <vt:lpstr>Maven Pro Regular</vt:lpstr>
      <vt:lpstr>Nickainley</vt:lpstr>
      <vt:lpstr>Calibri</vt:lpstr>
      <vt:lpstr>Forum</vt:lpstr>
      <vt:lpstr>Nixie One</vt:lpstr>
      <vt:lpstr>Coming Soon</vt:lpstr>
      <vt:lpstr>Amsterdam One</vt:lpstr>
      <vt:lpstr>Catamaran Light</vt:lpstr>
      <vt:lpstr>Arial</vt:lpstr>
      <vt:lpstr>Maven Pro Regular Bold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Constructivismo Social de Vygotsky</dc:title>
  <cp:lastModifiedBy>Daniela Cuadra Peña</cp:lastModifiedBy>
  <cp:revision>3</cp:revision>
  <dcterms:created xsi:type="dcterms:W3CDTF">2006-08-16T00:00:00Z</dcterms:created>
  <dcterms:modified xsi:type="dcterms:W3CDTF">2022-05-13T00:27:51Z</dcterms:modified>
  <dc:identifier>DAFAPbgXcnU</dc:identifier>
</cp:coreProperties>
</file>