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7" r:id="rId3"/>
    <p:sldId id="332" r:id="rId4"/>
    <p:sldId id="362" r:id="rId5"/>
    <p:sldId id="336" r:id="rId6"/>
    <p:sldId id="337" r:id="rId7"/>
    <p:sldId id="333" r:id="rId8"/>
    <p:sldId id="393" r:id="rId9"/>
    <p:sldId id="394" r:id="rId10"/>
    <p:sldId id="395" r:id="rId11"/>
    <p:sldId id="364" r:id="rId12"/>
    <p:sldId id="388" r:id="rId13"/>
    <p:sldId id="372" r:id="rId14"/>
    <p:sldId id="338" r:id="rId15"/>
    <p:sldId id="339" r:id="rId16"/>
    <p:sldId id="340" r:id="rId17"/>
    <p:sldId id="305" r:id="rId18"/>
    <p:sldId id="341" r:id="rId19"/>
    <p:sldId id="334" r:id="rId20"/>
    <p:sldId id="389" r:id="rId21"/>
    <p:sldId id="342" r:id="rId22"/>
    <p:sldId id="378" r:id="rId23"/>
    <p:sldId id="382" r:id="rId24"/>
    <p:sldId id="390" r:id="rId25"/>
    <p:sldId id="391" r:id="rId26"/>
    <p:sldId id="373" r:id="rId27"/>
    <p:sldId id="392" r:id="rId28"/>
    <p:sldId id="380" r:id="rId29"/>
    <p:sldId id="385" r:id="rId30"/>
    <p:sldId id="386" r:id="rId31"/>
    <p:sldId id="3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29" autoAdjust="0"/>
    <p:restoredTop sz="91297" autoAdjust="0"/>
  </p:normalViewPr>
  <p:slideViewPr>
    <p:cSldViewPr snapToGrid="0">
      <p:cViewPr varScale="1">
        <p:scale>
          <a:sx n="101" d="100"/>
          <a:sy n="101" d="100"/>
        </p:scale>
        <p:origin x="224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9B362-1BA8-4634-B80A-A6E47A0227D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DCDC616-3016-4521-A2F0-029B039ACBBF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>
            <a:buClrTx/>
            <a:buSzTx/>
            <a:buFontTx/>
            <a:buNone/>
          </a:pPr>
          <a:r>
            <a:rPr lang="es-CL" noProof="0" dirty="0"/>
            <a:t>Documentos curriculares</a:t>
          </a:r>
        </a:p>
      </dgm:t>
    </dgm:pt>
    <dgm:pt modelId="{7431ED75-F21E-4FD5-87E5-BE542AA6EC38}" type="parTrans" cxnId="{AF285754-F4BF-46FD-A06E-D9A3B317CD16}">
      <dgm:prSet/>
      <dgm:spPr/>
      <dgm:t>
        <a:bodyPr/>
        <a:lstStyle/>
        <a:p>
          <a:pPr algn="ctr"/>
          <a:endParaRPr lang="es-CL" noProof="0" dirty="0"/>
        </a:p>
      </dgm:t>
    </dgm:pt>
    <dgm:pt modelId="{B5EA6207-9631-4E6E-BAB5-AC20BC619FCF}" type="sibTrans" cxnId="{AF285754-F4BF-46FD-A06E-D9A3B317CD16}">
      <dgm:prSet/>
      <dgm:spPr/>
      <dgm:t>
        <a:bodyPr/>
        <a:lstStyle/>
        <a:p>
          <a:pPr algn="ctr"/>
          <a:endParaRPr lang="es-CL" noProof="0" dirty="0"/>
        </a:p>
      </dgm:t>
    </dgm:pt>
    <dgm:pt modelId="{1D0FC128-51D9-4B60-A874-407376B1B05F}">
      <dgm:prSet/>
      <dgm:spPr/>
      <dgm:t>
        <a:bodyPr/>
        <a:lstStyle/>
        <a:p>
          <a:r>
            <a:rPr lang="es-CL" dirty="0"/>
            <a:t>Trabajo con los </a:t>
          </a:r>
          <a:r>
            <a:rPr lang="es-CL" dirty="0" err="1"/>
            <a:t>OA</a:t>
          </a:r>
          <a:endParaRPr lang="es-CL" dirty="0"/>
        </a:p>
      </dgm:t>
    </dgm:pt>
    <dgm:pt modelId="{7FB06122-9B10-4694-8AAA-E99B5CBC765E}" type="parTrans" cxnId="{3BEB06A0-290D-4337-9083-DB0F6B4EDAE7}">
      <dgm:prSet/>
      <dgm:spPr/>
      <dgm:t>
        <a:bodyPr/>
        <a:lstStyle/>
        <a:p>
          <a:endParaRPr lang="es-CL"/>
        </a:p>
      </dgm:t>
    </dgm:pt>
    <dgm:pt modelId="{BDAC929B-CA30-4C5D-8103-D896FEB52203}" type="sibTrans" cxnId="{3BEB06A0-290D-4337-9083-DB0F6B4EDAE7}">
      <dgm:prSet/>
      <dgm:spPr/>
      <dgm:t>
        <a:bodyPr/>
        <a:lstStyle/>
        <a:p>
          <a:endParaRPr lang="es-CL"/>
        </a:p>
      </dgm:t>
    </dgm:pt>
    <dgm:pt modelId="{92B00468-C4DA-4B26-80CD-0A7FA20ECAD7}" type="pres">
      <dgm:prSet presAssocID="{0659B362-1BA8-4634-B80A-A6E47A0227D6}" presName="linearFlow" presStyleCnt="0">
        <dgm:presLayoutVars>
          <dgm:dir/>
          <dgm:resizeHandles val="exact"/>
        </dgm:presLayoutVars>
      </dgm:prSet>
      <dgm:spPr/>
    </dgm:pt>
    <dgm:pt modelId="{54889105-9CBB-490C-8FA0-35A09F60B9B6}" type="pres">
      <dgm:prSet presAssocID="{CDCDC616-3016-4521-A2F0-029B039ACBBF}" presName="composite" presStyleCnt="0"/>
      <dgm:spPr/>
    </dgm:pt>
    <dgm:pt modelId="{253BCAFB-B2ED-4F80-AA9C-6C2D3582F215}" type="pres">
      <dgm:prSet presAssocID="{CDCDC616-3016-4521-A2F0-029B039ACBBF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B4F4D30-576D-4F7B-A218-38E6649AA94B}" type="pres">
      <dgm:prSet presAssocID="{CDCDC616-3016-4521-A2F0-029B039ACBBF}" presName="txShp" presStyleLbl="node1" presStyleIdx="0" presStyleCnt="2">
        <dgm:presLayoutVars>
          <dgm:bulletEnabled val="1"/>
        </dgm:presLayoutVars>
      </dgm:prSet>
      <dgm:spPr/>
    </dgm:pt>
    <dgm:pt modelId="{34F9D69D-7BE6-4243-987C-26EA6B80DF17}" type="pres">
      <dgm:prSet presAssocID="{B5EA6207-9631-4E6E-BAB5-AC20BC619FCF}" presName="spacing" presStyleCnt="0"/>
      <dgm:spPr/>
    </dgm:pt>
    <dgm:pt modelId="{858E8070-67E9-4308-A48C-CF1AB0E16BC2}" type="pres">
      <dgm:prSet presAssocID="{1D0FC128-51D9-4B60-A874-407376B1B05F}" presName="composite" presStyleCnt="0"/>
      <dgm:spPr/>
    </dgm:pt>
    <dgm:pt modelId="{A18A6E1F-9FDF-4521-A954-7755812CFAD5}" type="pres">
      <dgm:prSet presAssocID="{1D0FC128-51D9-4B60-A874-407376B1B05F}" presName="imgShp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4630136-0D9F-4FC1-ACF3-49DC9B8F4E14}" type="pres">
      <dgm:prSet presAssocID="{1D0FC128-51D9-4B60-A874-407376B1B05F}" presName="txShp" presStyleLbl="node1" presStyleIdx="1" presStyleCnt="2">
        <dgm:presLayoutVars>
          <dgm:bulletEnabled val="1"/>
        </dgm:presLayoutVars>
      </dgm:prSet>
      <dgm:spPr/>
    </dgm:pt>
  </dgm:ptLst>
  <dgm:cxnLst>
    <dgm:cxn modelId="{49FE5112-CB6F-4AF4-A57B-DC0ED34190D2}" type="presOf" srcId="{0659B362-1BA8-4634-B80A-A6E47A0227D6}" destId="{92B00468-C4DA-4B26-80CD-0A7FA20ECAD7}" srcOrd="0" destOrd="0" presId="urn:microsoft.com/office/officeart/2005/8/layout/vList3"/>
    <dgm:cxn modelId="{AF285754-F4BF-46FD-A06E-D9A3B317CD16}" srcId="{0659B362-1BA8-4634-B80A-A6E47A0227D6}" destId="{CDCDC616-3016-4521-A2F0-029B039ACBBF}" srcOrd="0" destOrd="0" parTransId="{7431ED75-F21E-4FD5-87E5-BE542AA6EC38}" sibTransId="{B5EA6207-9631-4E6E-BAB5-AC20BC619FCF}"/>
    <dgm:cxn modelId="{2FB4AC6D-FD5E-4B78-85CB-8E5246C53009}" type="presOf" srcId="{1D0FC128-51D9-4B60-A874-407376B1B05F}" destId="{24630136-0D9F-4FC1-ACF3-49DC9B8F4E14}" srcOrd="0" destOrd="0" presId="urn:microsoft.com/office/officeart/2005/8/layout/vList3"/>
    <dgm:cxn modelId="{3BEB06A0-290D-4337-9083-DB0F6B4EDAE7}" srcId="{0659B362-1BA8-4634-B80A-A6E47A0227D6}" destId="{1D0FC128-51D9-4B60-A874-407376B1B05F}" srcOrd="1" destOrd="0" parTransId="{7FB06122-9B10-4694-8AAA-E99B5CBC765E}" sibTransId="{BDAC929B-CA30-4C5D-8103-D896FEB52203}"/>
    <dgm:cxn modelId="{B0B09CE9-F571-4268-B5CF-BF614D874B81}" type="presOf" srcId="{CDCDC616-3016-4521-A2F0-029B039ACBBF}" destId="{2B4F4D30-576D-4F7B-A218-38E6649AA94B}" srcOrd="0" destOrd="0" presId="urn:microsoft.com/office/officeart/2005/8/layout/vList3"/>
    <dgm:cxn modelId="{8F5EA27E-B366-471A-8B93-F7A17C28A93C}" type="presParOf" srcId="{92B00468-C4DA-4B26-80CD-0A7FA20ECAD7}" destId="{54889105-9CBB-490C-8FA0-35A09F60B9B6}" srcOrd="0" destOrd="0" presId="urn:microsoft.com/office/officeart/2005/8/layout/vList3"/>
    <dgm:cxn modelId="{F6473347-0D21-444B-82D4-50E1622843D0}" type="presParOf" srcId="{54889105-9CBB-490C-8FA0-35A09F60B9B6}" destId="{253BCAFB-B2ED-4F80-AA9C-6C2D3582F215}" srcOrd="0" destOrd="0" presId="urn:microsoft.com/office/officeart/2005/8/layout/vList3"/>
    <dgm:cxn modelId="{53AAB43B-757A-4D96-AF4D-DF4180403F0E}" type="presParOf" srcId="{54889105-9CBB-490C-8FA0-35A09F60B9B6}" destId="{2B4F4D30-576D-4F7B-A218-38E6649AA94B}" srcOrd="1" destOrd="0" presId="urn:microsoft.com/office/officeart/2005/8/layout/vList3"/>
    <dgm:cxn modelId="{68422365-0DF6-463C-AAFC-B7B6B42BE3FC}" type="presParOf" srcId="{92B00468-C4DA-4B26-80CD-0A7FA20ECAD7}" destId="{34F9D69D-7BE6-4243-987C-26EA6B80DF17}" srcOrd="1" destOrd="0" presId="urn:microsoft.com/office/officeart/2005/8/layout/vList3"/>
    <dgm:cxn modelId="{7D33A457-BBBE-420D-8B6B-FE5E0C6C8DAF}" type="presParOf" srcId="{92B00468-C4DA-4B26-80CD-0A7FA20ECAD7}" destId="{858E8070-67E9-4308-A48C-CF1AB0E16BC2}" srcOrd="2" destOrd="0" presId="urn:microsoft.com/office/officeart/2005/8/layout/vList3"/>
    <dgm:cxn modelId="{758D0F60-157C-4F80-A378-40B2C3D03FEC}" type="presParOf" srcId="{858E8070-67E9-4308-A48C-CF1AB0E16BC2}" destId="{A18A6E1F-9FDF-4521-A954-7755812CFAD5}" srcOrd="0" destOrd="0" presId="urn:microsoft.com/office/officeart/2005/8/layout/vList3"/>
    <dgm:cxn modelId="{F37326EF-73E9-49AF-A4CC-7BFEDB4ED65D}" type="presParOf" srcId="{858E8070-67E9-4308-A48C-CF1AB0E16BC2}" destId="{24630136-0D9F-4FC1-ACF3-49DC9B8F4E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F4D30-576D-4F7B-A218-38E6649AA94B}">
      <dsp:nvSpPr>
        <dsp:cNvPr id="0" name=""/>
        <dsp:cNvSpPr/>
      </dsp:nvSpPr>
      <dsp:spPr>
        <a:xfrm rot="10800000">
          <a:off x="1763591" y="1601"/>
          <a:ext cx="5364581" cy="1649449"/>
        </a:xfrm>
        <a:prstGeom prst="homePlat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7362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CL" sz="4300" kern="1200" noProof="0" dirty="0"/>
            <a:t>Documentos curriculares</a:t>
          </a:r>
        </a:p>
      </dsp:txBody>
      <dsp:txXfrm rot="10800000">
        <a:off x="2175953" y="1601"/>
        <a:ext cx="4952219" cy="1649449"/>
      </dsp:txXfrm>
    </dsp:sp>
    <dsp:sp modelId="{253BCAFB-B2ED-4F80-AA9C-6C2D3582F215}">
      <dsp:nvSpPr>
        <dsp:cNvPr id="0" name=""/>
        <dsp:cNvSpPr/>
      </dsp:nvSpPr>
      <dsp:spPr>
        <a:xfrm>
          <a:off x="938866" y="1601"/>
          <a:ext cx="1649449" cy="16494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30136-0D9F-4FC1-ACF3-49DC9B8F4E14}">
      <dsp:nvSpPr>
        <dsp:cNvPr id="0" name=""/>
        <dsp:cNvSpPr/>
      </dsp:nvSpPr>
      <dsp:spPr>
        <a:xfrm rot="10800000">
          <a:off x="1763591" y="2143424"/>
          <a:ext cx="5364581" cy="16494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7362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300" kern="1200" dirty="0"/>
            <a:t>Trabajo con los </a:t>
          </a:r>
          <a:r>
            <a:rPr lang="es-CL" sz="4300" kern="1200" dirty="0" err="1"/>
            <a:t>OA</a:t>
          </a:r>
          <a:endParaRPr lang="es-CL" sz="4300" kern="1200" dirty="0"/>
        </a:p>
      </dsp:txBody>
      <dsp:txXfrm rot="10800000">
        <a:off x="2175953" y="2143424"/>
        <a:ext cx="4952219" cy="1649449"/>
      </dsp:txXfrm>
    </dsp:sp>
    <dsp:sp modelId="{A18A6E1F-9FDF-4521-A954-7755812CFAD5}">
      <dsp:nvSpPr>
        <dsp:cNvPr id="0" name=""/>
        <dsp:cNvSpPr/>
      </dsp:nvSpPr>
      <dsp:spPr>
        <a:xfrm>
          <a:off x="938866" y="2143424"/>
          <a:ext cx="1649449" cy="16494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31433-350E-487B-8F35-BA8CFCC91A2F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AC8D1-51BD-490A-8DAF-C69EFE0D0B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278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0A805-4D25-4471-A86C-5F74379720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4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093" y="228606"/>
            <a:ext cx="5646616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5" name="Rectangle 4"/>
          <p:cNvSpPr/>
          <p:nvPr/>
        </p:nvSpPr>
        <p:spPr>
          <a:xfrm>
            <a:off x="9069753" y="228600"/>
            <a:ext cx="27432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6" name="Rectangle 5"/>
          <p:cNvSpPr/>
          <p:nvPr/>
        </p:nvSpPr>
        <p:spPr>
          <a:xfrm>
            <a:off x="6166339" y="2378075"/>
            <a:ext cx="27432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sz="1662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6616" y="174631"/>
            <a:ext cx="550984" cy="76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4985" b="1">
                <a:solidFill>
                  <a:srgbClr val="FE3737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6339" y="228600"/>
            <a:ext cx="27432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9" name="Rectangle 8"/>
          <p:cNvSpPr/>
          <p:nvPr/>
        </p:nvSpPr>
        <p:spPr>
          <a:xfrm>
            <a:off x="9069753" y="2378075"/>
            <a:ext cx="27432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585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6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277"/>
              </a:spcBef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4" y="6426206"/>
            <a:ext cx="1643185" cy="365125"/>
          </a:xfrm>
        </p:spPr>
        <p:txBody>
          <a:bodyPr/>
          <a:lstStyle>
            <a:lvl1pPr algn="l">
              <a:defRPr/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5220" y="6426206"/>
            <a:ext cx="3489569" cy="365125"/>
          </a:xfrm>
        </p:spPr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550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8785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6985" y="228600"/>
            <a:ext cx="347784" cy="51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323" b="1">
                <a:solidFill>
                  <a:srgbClr val="FE373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5" y="1985963"/>
            <a:ext cx="4876551" cy="1965960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5" y="4164965"/>
            <a:ext cx="4876551" cy="1965960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437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88785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6985" y="228600"/>
            <a:ext cx="347784" cy="51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323" b="1">
                <a:solidFill>
                  <a:srgbClr val="FE373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0290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8785" y="282576"/>
            <a:ext cx="9144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596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7093" y="228600"/>
            <a:ext cx="460130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6616" y="174631"/>
            <a:ext cx="550984" cy="76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4985" b="1">
                <a:solidFill>
                  <a:srgbClr val="FE373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70" y="273057"/>
            <a:ext cx="6129865" cy="5853113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662"/>
            </a:lvl4pPr>
            <a:lvl5pPr>
              <a:defRPr sz="1662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7"/>
            <a:ext cx="4340352" cy="2392363"/>
          </a:xfrm>
        </p:spPr>
        <p:txBody>
          <a:bodyPr/>
          <a:lstStyle>
            <a:lvl1pPr marL="0" indent="0">
              <a:buNone/>
              <a:defRPr sz="1292">
                <a:solidFill>
                  <a:schemeClr val="bg1"/>
                </a:solidFill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4" y="6423031"/>
            <a:ext cx="2049585" cy="365125"/>
          </a:xfrm>
        </p:spPr>
        <p:txBody>
          <a:bodyPr/>
          <a:lstStyle>
            <a:lvl1pPr>
              <a:defRPr/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6433" y="6423031"/>
            <a:ext cx="4421555" cy="365125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3923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8785" y="282576"/>
            <a:ext cx="9144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20324" y="3370269"/>
            <a:ext cx="293077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215" b="1">
                <a:solidFill>
                  <a:srgbClr val="FE3737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4" y="6423031"/>
            <a:ext cx="2049585" cy="365125"/>
          </a:xfrm>
        </p:spPr>
        <p:txBody>
          <a:bodyPr/>
          <a:lstStyle>
            <a:lvl1pPr>
              <a:defRPr/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1" y="6423031"/>
            <a:ext cx="4007339" cy="365125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2619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69753" y="228600"/>
            <a:ext cx="27432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6" name="Rectangle 5"/>
          <p:cNvSpPr/>
          <p:nvPr/>
        </p:nvSpPr>
        <p:spPr>
          <a:xfrm>
            <a:off x="9069753" y="2378075"/>
            <a:ext cx="27432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711" y="4632331"/>
            <a:ext cx="29503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215" b="1">
                <a:solidFill>
                  <a:srgbClr val="FE3737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3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5" y="228600"/>
            <a:ext cx="85045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3" y="5257806"/>
            <a:ext cx="8254876" cy="885825"/>
          </a:xfrm>
        </p:spPr>
        <p:txBody>
          <a:bodyPr/>
          <a:lstStyle>
            <a:lvl1pPr marL="0" indent="0">
              <a:spcBef>
                <a:spcPts val="277"/>
              </a:spcBef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163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7097" y="228600"/>
            <a:ext cx="851681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6616" y="174631"/>
            <a:ext cx="550984" cy="76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4985" b="1">
                <a:solidFill>
                  <a:srgbClr val="FE3737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9069753" y="228600"/>
            <a:ext cx="27432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8" y="3733807"/>
            <a:ext cx="8239421" cy="2392363"/>
          </a:xfrm>
        </p:spPr>
        <p:txBody>
          <a:bodyPr/>
          <a:lstStyle>
            <a:lvl1pPr marL="0" indent="0">
              <a:buNone/>
              <a:defRPr sz="1292">
                <a:solidFill>
                  <a:schemeClr val="bg1"/>
                </a:solidFill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6949832" y="6235706"/>
            <a:ext cx="179753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08000" y="6235706"/>
            <a:ext cx="6197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2932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7093" y="228600"/>
            <a:ext cx="5646616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6616" y="174631"/>
            <a:ext cx="550984" cy="76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4985" b="1">
                <a:solidFill>
                  <a:srgbClr val="FE3737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9069753" y="228600"/>
            <a:ext cx="27432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10" name="Rectangle 9"/>
          <p:cNvSpPr/>
          <p:nvPr/>
        </p:nvSpPr>
        <p:spPr>
          <a:xfrm>
            <a:off x="6166339" y="4535488"/>
            <a:ext cx="27432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10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9" y="3733807"/>
            <a:ext cx="5353739" cy="2392363"/>
          </a:xfrm>
        </p:spPr>
        <p:txBody>
          <a:bodyPr/>
          <a:lstStyle>
            <a:lvl1pPr marL="0" indent="0">
              <a:buNone/>
              <a:defRPr sz="1292">
                <a:solidFill>
                  <a:schemeClr val="bg1"/>
                </a:solidFill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4064001" y="6235706"/>
            <a:ext cx="179753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508000" y="6235706"/>
            <a:ext cx="345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L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7642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8785" y="282576"/>
            <a:ext cx="9144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34372" y="3370269"/>
            <a:ext cx="293077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215" b="1">
                <a:solidFill>
                  <a:srgbClr val="FE3737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3" y="2365248"/>
            <a:ext cx="5653492" cy="4187952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9855204" y="6423031"/>
            <a:ext cx="2049585" cy="365125"/>
          </a:xfrm>
        </p:spPr>
        <p:txBody>
          <a:bodyPr/>
          <a:lstStyle>
            <a:lvl1pPr>
              <a:defRPr/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588001" y="6423031"/>
            <a:ext cx="4007339" cy="365125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397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8785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6985" y="228600"/>
            <a:ext cx="347784" cy="51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323" b="1">
                <a:solidFill>
                  <a:srgbClr val="FE373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625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47401" y="282575"/>
            <a:ext cx="855784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6985" y="228600"/>
            <a:ext cx="347784" cy="51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323" b="1">
                <a:solidFill>
                  <a:srgbClr val="FE3737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7877" y="282575"/>
            <a:ext cx="121139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9424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8785" y="282576"/>
            <a:ext cx="9144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11501072" y="582523"/>
            <a:ext cx="260350" cy="51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323" b="1">
                <a:solidFill>
                  <a:srgbClr val="FE3737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63"/>
            <a:ext cx="9144000" cy="51848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5027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716F-A6F3-4CF4-8B18-1F4203A31819}" type="datetimeFigureOut">
              <a:rPr lang="es-ES"/>
              <a:pPr>
                <a:defRPr/>
              </a:pPr>
              <a:t>16/3/23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6C60-FFF7-4FF7-BE3E-F05A9F1EDB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24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B274-4712-4F04-B172-8BEA90783F50}" type="datetimeFigureOut">
              <a:rPr lang="es-CL" smtClean="0"/>
              <a:pPr/>
              <a:t>16-03-23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551A-6358-4C51-BEDA-84CCA3BE4E3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571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8785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6985" y="228600"/>
            <a:ext cx="347784" cy="51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323" b="1">
                <a:solidFill>
                  <a:srgbClr val="FE373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5" y="134471"/>
            <a:ext cx="10075084" cy="99508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2" y="1129553"/>
            <a:ext cx="10078613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215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93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7093" y="228606"/>
            <a:ext cx="5646616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8" name="Rectangle 7"/>
          <p:cNvSpPr/>
          <p:nvPr/>
        </p:nvSpPr>
        <p:spPr>
          <a:xfrm>
            <a:off x="9069753" y="228600"/>
            <a:ext cx="27432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9" name="Rectangle 8"/>
          <p:cNvSpPr/>
          <p:nvPr/>
        </p:nvSpPr>
        <p:spPr>
          <a:xfrm>
            <a:off x="6166339" y="2378075"/>
            <a:ext cx="27432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6616" y="174631"/>
            <a:ext cx="550984" cy="76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4985" b="1">
                <a:solidFill>
                  <a:srgbClr val="FE373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585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6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277"/>
              </a:spcBef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1" y="1779501"/>
            <a:ext cx="41148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246">
                <a:solidFill>
                  <a:schemeClr val="bg1"/>
                </a:solidFill>
              </a:defRPr>
            </a:lvl1pPr>
            <a:lvl2pPr>
              <a:defRPr sz="1108"/>
            </a:lvl2pPr>
            <a:lvl3pPr>
              <a:defRPr sz="923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6400804" y="6426206"/>
            <a:ext cx="1643185" cy="365125"/>
          </a:xfrm>
        </p:spPr>
        <p:txBody>
          <a:bodyPr/>
          <a:lstStyle>
            <a:lvl1pPr algn="l">
              <a:defRPr/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8415220" y="6426206"/>
            <a:ext cx="3489569" cy="365125"/>
          </a:xfrm>
        </p:spPr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715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9233" y="228600"/>
            <a:ext cx="109337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70909" y="3111506"/>
            <a:ext cx="347784" cy="56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692" b="1">
                <a:solidFill>
                  <a:srgbClr val="FE3737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1" y="228600"/>
            <a:ext cx="283307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5"/>
            <a:ext cx="7518400" cy="1362075"/>
          </a:xfrm>
        </p:spPr>
        <p:txBody>
          <a:bodyPr anchor="b">
            <a:normAutofit/>
          </a:bodyPr>
          <a:lstStyle>
            <a:lvl1pPr algn="l">
              <a:defRPr sz="2954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7"/>
            <a:ext cx="7518400" cy="1500187"/>
          </a:xfrm>
        </p:spPr>
        <p:txBody>
          <a:bodyPr>
            <a:normAutofit/>
          </a:bodyPr>
          <a:lstStyle>
            <a:lvl1pPr marL="0" indent="0">
              <a:spcBef>
                <a:spcPts val="277"/>
              </a:spcBef>
              <a:buNone/>
              <a:defRPr sz="1292" cap="none" baseline="0">
                <a:solidFill>
                  <a:schemeClr val="bg1"/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9236" y="6248406"/>
            <a:ext cx="196556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406"/>
            <a:ext cx="751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5" y="6248406"/>
            <a:ext cx="738553" cy="365125"/>
          </a:xfrm>
        </p:spPr>
        <p:txBody>
          <a:bodyPr/>
          <a:lstStyle>
            <a:lvl1pPr>
              <a:defRPr/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982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47401" y="282575"/>
            <a:ext cx="855784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6" name="Rectangle 5"/>
          <p:cNvSpPr/>
          <p:nvPr/>
        </p:nvSpPr>
        <p:spPr>
          <a:xfrm>
            <a:off x="10757877" y="282575"/>
            <a:ext cx="121139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6985" y="228600"/>
            <a:ext cx="347784" cy="51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323" b="1">
                <a:solidFill>
                  <a:srgbClr val="FE373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239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8785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6985" y="228600"/>
            <a:ext cx="347784" cy="51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323" b="1">
                <a:solidFill>
                  <a:srgbClr val="FE373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72"/>
            <a:ext cx="4876800" cy="3678797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662"/>
            </a:lvl4pPr>
            <a:lvl5pPr>
              <a:defRPr sz="1662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72"/>
            <a:ext cx="4876800" cy="3678797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662"/>
            </a:lvl4pPr>
            <a:lvl5pPr>
              <a:defRPr sz="1662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54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62" b="0">
                <a:solidFill>
                  <a:schemeClr val="bg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54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62" b="0">
                <a:solidFill>
                  <a:schemeClr val="bg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850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6985" y="228600"/>
            <a:ext cx="347784" cy="51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323" b="1">
                <a:solidFill>
                  <a:srgbClr val="FE3737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88785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4" y="1985963"/>
            <a:ext cx="10092209" cy="1965960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4" y="4164965"/>
            <a:ext cx="10092209" cy="1965960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89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8785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662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6985" y="228600"/>
            <a:ext cx="347784" cy="51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323" b="1">
                <a:solidFill>
                  <a:srgbClr val="FE373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980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64312" y="484188"/>
            <a:ext cx="1007598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4312" y="1981206"/>
            <a:ext cx="1007598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9985" y="642303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15">
                <a:solidFill>
                  <a:srgbClr val="595959"/>
                </a:solidFill>
              </a:defRPr>
            </a:lvl1pPr>
          </a:lstStyle>
          <a:p>
            <a:fld id="{BF58FA8A-CDA2-475F-9658-ED2345228041}" type="datetimeFigureOut">
              <a:rPr lang="es-CL" smtClean="0"/>
              <a:t>16-03-23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636" y="6423031"/>
            <a:ext cx="8163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5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 charset="-128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5" y="242894"/>
            <a:ext cx="73855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chemeClr val="bg1"/>
                </a:solidFill>
              </a:defRPr>
            </a:lvl1pPr>
          </a:lstStyle>
          <a:p>
            <a:fld id="{92AB7E3D-B849-4EE2-B1DF-A03766765B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535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23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23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23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23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23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sz="3323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3323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3323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3323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11021" indent="-211021" algn="l" rtl="0" eaLnBrk="1" fontAlgn="base" hangingPunct="1">
        <a:spcBef>
          <a:spcPts val="1846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1846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22041" indent="-211021" algn="l" rtl="0" eaLnBrk="1" fontAlgn="base" hangingPunct="1">
        <a:spcBef>
          <a:spcPts val="554"/>
        </a:spcBef>
        <a:spcAft>
          <a:spcPct val="0"/>
        </a:spcAft>
        <a:buClr>
          <a:srgbClr val="B870B8"/>
        </a:buClr>
        <a:buSzPct val="75000"/>
        <a:buFont typeface="Wingdings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33062" indent="-211021" algn="l" rtl="0" eaLnBrk="1" fontAlgn="base" hangingPunct="1">
        <a:spcBef>
          <a:spcPts val="554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844083" indent="-211021" algn="l" rtl="0" eaLnBrk="1" fontAlgn="base" hangingPunct="1">
        <a:spcBef>
          <a:spcPts val="554"/>
        </a:spcBef>
        <a:spcAft>
          <a:spcPct val="0"/>
        </a:spcAft>
        <a:buClr>
          <a:srgbClr val="B870B8"/>
        </a:buClr>
        <a:buSzPct val="75000"/>
        <a:buFont typeface="Wingdings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055103" indent="-211021" algn="l" rtl="0" eaLnBrk="1" fontAlgn="base" hangingPunct="1">
        <a:spcBef>
          <a:spcPts val="554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elipeclavo2012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rriculumnacional.cl/614/w3-propertyvalue-60184.html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Didáctica de la literatura y la comprensión lectora"/>
          <p:cNvSpPr txBox="1">
            <a:spLocks noGrp="1"/>
          </p:cNvSpPr>
          <p:nvPr>
            <p:ph type="ctrTitle"/>
          </p:nvPr>
        </p:nvSpPr>
        <p:spPr>
          <a:xfrm>
            <a:off x="430117" y="1632829"/>
            <a:ext cx="5400289" cy="2069927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defTabSz="457200">
              <a:defRPr sz="2700">
                <a:solidFill>
                  <a:srgbClr val="FFFFFF"/>
                </a:solidFill>
              </a:defRPr>
            </a:lvl1pPr>
          </a:lstStyle>
          <a:p>
            <a:pPr algn="ctr">
              <a:defRPr sz="1250">
                <a:solidFill>
                  <a:schemeClr val="accent1"/>
                </a:solidFill>
              </a:defRPr>
            </a:pPr>
            <a:r>
              <a:rPr sz="3200" dirty="0" err="1">
                <a:solidFill>
                  <a:srgbClr val="FFFFFF"/>
                </a:solidFill>
              </a:rPr>
              <a:t>Didáctica</a:t>
            </a:r>
            <a:r>
              <a:rPr sz="3200" dirty="0">
                <a:solidFill>
                  <a:srgbClr val="FFFFFF"/>
                </a:solidFill>
              </a:rPr>
              <a:t> de la </a:t>
            </a:r>
            <a:r>
              <a:rPr sz="3200" dirty="0" err="1">
                <a:solidFill>
                  <a:srgbClr val="FFFFFF"/>
                </a:solidFill>
              </a:rPr>
              <a:t>literatura</a:t>
            </a:r>
            <a:r>
              <a:rPr sz="3200" dirty="0">
                <a:solidFill>
                  <a:srgbClr val="FFFFFF"/>
                </a:solidFill>
              </a:rPr>
              <a:t> y la </a:t>
            </a:r>
            <a:r>
              <a:rPr sz="3200" dirty="0" err="1">
                <a:solidFill>
                  <a:srgbClr val="FFFFFF"/>
                </a:solidFill>
              </a:rPr>
              <a:t>comprensión</a:t>
            </a:r>
            <a:r>
              <a:rPr sz="3200" dirty="0">
                <a:solidFill>
                  <a:srgbClr val="FFFFFF"/>
                </a:solidFill>
              </a:rPr>
              <a:t> </a:t>
            </a:r>
            <a:r>
              <a:rPr sz="3200" dirty="0" err="1">
                <a:solidFill>
                  <a:srgbClr val="FFFFFF"/>
                </a:solidFill>
              </a:rPr>
              <a:t>lectora</a:t>
            </a:r>
            <a:br>
              <a:rPr lang="es-ES" sz="3200" dirty="0">
                <a:solidFill>
                  <a:srgbClr val="FFFFFF"/>
                </a:solidFill>
              </a:rPr>
            </a:br>
            <a:br>
              <a:rPr lang="es-ES" sz="3200" dirty="0">
                <a:solidFill>
                  <a:srgbClr val="FFFFFF"/>
                </a:solidFill>
              </a:rPr>
            </a:br>
            <a:r>
              <a:rPr lang="es-ES" sz="3200" dirty="0">
                <a:solidFill>
                  <a:srgbClr val="FFFFFF"/>
                </a:solidFill>
              </a:rPr>
              <a:t>Clase 1</a:t>
            </a: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706" name="Felipe Clavo…"/>
          <p:cNvSpPr txBox="1"/>
          <p:nvPr/>
        </p:nvSpPr>
        <p:spPr>
          <a:xfrm>
            <a:off x="3887680" y="5035020"/>
            <a:ext cx="4416640" cy="74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 defTabSz="877823">
              <a:lnSpc>
                <a:spcPct val="90000"/>
              </a:lnSpc>
              <a:defRPr sz="2112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rPr lang="es-ES" dirty="0"/>
              <a:t>Profesor </a:t>
            </a:r>
            <a:r>
              <a:rPr dirty="0"/>
              <a:t>Felipe </a:t>
            </a:r>
            <a:r>
              <a:rPr dirty="0" err="1"/>
              <a:t>Clavo</a:t>
            </a:r>
            <a:r>
              <a:rPr lang="es-ES" dirty="0"/>
              <a:t> E.</a:t>
            </a:r>
            <a:endParaRPr dirty="0"/>
          </a:p>
          <a:p>
            <a:pPr algn="ctr" defTabSz="877823">
              <a:lnSpc>
                <a:spcPct val="90000"/>
              </a:lnSpc>
              <a:defRPr sz="2112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rPr lang="es-ES" u="sng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hlinkClick r:id="rId2"/>
              </a:rPr>
              <a:t>felipe.clavo@uchile.cl</a:t>
            </a:r>
            <a:endParaRPr u="sng" dirty="0">
              <a:solidFill>
                <a:srgbClr val="F49100"/>
              </a:solidFill>
              <a:uFill>
                <a:solidFill>
                  <a:srgbClr val="F49100"/>
                </a:solidFill>
              </a:u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37612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06CFBF-10D1-924B-6244-AA8C996CC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"/>
          <a:stretch/>
        </p:blipFill>
        <p:spPr>
          <a:xfrm>
            <a:off x="0" y="228136"/>
            <a:ext cx="12204785" cy="54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6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4312" y="288240"/>
            <a:ext cx="10075985" cy="1116012"/>
          </a:xfrm>
        </p:spPr>
        <p:txBody>
          <a:bodyPr/>
          <a:lstStyle/>
          <a:p>
            <a:r>
              <a:rPr lang="es-CL" sz="3200" dirty="0"/>
              <a:t>Bases Curriculares  de Lenguaje y Comunicación</a:t>
            </a:r>
            <a:br>
              <a:rPr lang="es-CL" sz="3200" dirty="0"/>
            </a:br>
            <a:r>
              <a:rPr lang="es-CL" sz="3200" dirty="0">
                <a:solidFill>
                  <a:schemeClr val="bg2">
                    <a:lumMod val="50000"/>
                  </a:schemeClr>
                </a:solidFill>
              </a:rPr>
              <a:t>Eje Lectura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4312" y="1458685"/>
            <a:ext cx="10075985" cy="4898571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Lectores competentes extraen información, infieren o interpretan información no explícita y evalúan críticamente el texto (forma y contenido).</a:t>
            </a:r>
          </a:p>
          <a:p>
            <a:pPr marL="0" indent="0">
              <a:buNone/>
            </a:pPr>
            <a:r>
              <a:rPr lang="es-CL" b="1" dirty="0">
                <a:solidFill>
                  <a:srgbClr val="FF0000"/>
                </a:solidFill>
              </a:rPr>
              <a:t>Aspectos destacados en el eje de Lectura:</a:t>
            </a:r>
          </a:p>
          <a:p>
            <a:r>
              <a:rPr lang="es-CL" dirty="0"/>
              <a:t>Conciencia fonológica y decodificación</a:t>
            </a:r>
          </a:p>
          <a:p>
            <a:r>
              <a:rPr lang="es-CL" dirty="0"/>
              <a:t>Fluidez</a:t>
            </a:r>
          </a:p>
          <a:p>
            <a:r>
              <a:rPr lang="es-CL" dirty="0"/>
              <a:t>Vocabulario</a:t>
            </a:r>
          </a:p>
          <a:p>
            <a:r>
              <a:rPr lang="es-CL" dirty="0"/>
              <a:t>Conocimientos previos</a:t>
            </a:r>
          </a:p>
          <a:p>
            <a:r>
              <a:rPr lang="es-CL" dirty="0"/>
              <a:t>Motivación</a:t>
            </a:r>
          </a:p>
          <a:p>
            <a:r>
              <a:rPr lang="es-CL" dirty="0"/>
              <a:t>Estrategias de comprensión lectora (</a:t>
            </a:r>
            <a:r>
              <a:rPr lang="es-CL" dirty="0" err="1"/>
              <a:t>metacognitivas</a:t>
            </a:r>
            <a:r>
              <a:rPr lang="es-CL" dirty="0"/>
              <a:t>)</a:t>
            </a:r>
          </a:p>
          <a:p>
            <a:r>
              <a:rPr lang="es-CL" dirty="0"/>
              <a:t>Importancia de los textos</a:t>
            </a:r>
          </a:p>
        </p:txBody>
      </p:sp>
    </p:spTree>
    <p:extLst>
      <p:ext uri="{BB962C8B-B14F-4D97-AF65-F5344CB8AC3E}">
        <p14:creationId xmlns:p14="http://schemas.microsoft.com/office/powerpoint/2010/main" val="211532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05716094-4EFE-2D4D-A683-D8E24915E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1875299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8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4312" y="288240"/>
            <a:ext cx="10075985" cy="1116012"/>
          </a:xfrm>
        </p:spPr>
        <p:txBody>
          <a:bodyPr/>
          <a:lstStyle/>
          <a:p>
            <a:r>
              <a:rPr lang="es-CL" sz="3200" dirty="0"/>
              <a:t>Bases Curriculares  de Lenguaje y Comunicación</a:t>
            </a:r>
            <a:br>
              <a:rPr lang="es-CL" sz="3200" dirty="0"/>
            </a:br>
            <a:r>
              <a:rPr lang="es-CL" sz="3200" dirty="0">
                <a:solidFill>
                  <a:schemeClr val="bg2">
                    <a:lumMod val="50000"/>
                  </a:schemeClr>
                </a:solidFill>
              </a:rPr>
              <a:t>Actitudes</a:t>
            </a:r>
            <a:r>
              <a:rPr lang="es-CL" sz="3200" dirty="0"/>
              <a:t> </a:t>
            </a:r>
            <a:r>
              <a:rPr lang="es-CL" sz="1800" dirty="0">
                <a:solidFill>
                  <a:schemeClr val="bg2">
                    <a:lumMod val="50000"/>
                  </a:schemeClr>
                </a:solidFill>
              </a:rPr>
              <a:t>(Derivan de los Objetivos de Aprendizaje Transversales (OAT)</a:t>
            </a:r>
            <a:br>
              <a:rPr lang="es-CL" sz="1800" dirty="0">
                <a:solidFill>
                  <a:schemeClr val="bg2">
                    <a:lumMod val="50000"/>
                  </a:schemeClr>
                </a:solidFill>
              </a:rPr>
            </a:br>
            <a:endParaRPr lang="es-CL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1" y="1621971"/>
            <a:ext cx="10098040" cy="4963886"/>
          </a:xfrm>
        </p:spPr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Demostrar interés y actitud activa frente a la lectura por el disfrute de la misma y por la valoración del conocimiento que se puede obtener en ella</a:t>
            </a:r>
          </a:p>
          <a:p>
            <a:r>
              <a:rPr lang="es-CL" dirty="0">
                <a:solidFill>
                  <a:schemeClr val="tx1"/>
                </a:solidFill>
              </a:rPr>
              <a:t>Demostrar disposición e interés por compartir ideas y opiniones con otros</a:t>
            </a:r>
          </a:p>
          <a:p>
            <a:r>
              <a:rPr lang="es-CL" dirty="0">
                <a:solidFill>
                  <a:schemeClr val="tx1"/>
                </a:solidFill>
              </a:rPr>
              <a:t>Demostrar disposición e interés por expresarse de manera creativa a través de diversas formas de expresión oral y escrita</a:t>
            </a:r>
          </a:p>
          <a:p>
            <a:r>
              <a:rPr lang="es-CL" dirty="0">
                <a:solidFill>
                  <a:schemeClr val="tx1"/>
                </a:solidFill>
              </a:rPr>
              <a:t>Realizar tareas y trabajos de forma rigurosa y perseverante. </a:t>
            </a:r>
          </a:p>
          <a:p>
            <a:r>
              <a:rPr lang="es-CL" dirty="0">
                <a:solidFill>
                  <a:schemeClr val="tx1"/>
                </a:solidFill>
              </a:rPr>
              <a:t>Reflexionar sobre sí mismo, sus ideas e intereses para desarrollar la autoconfianza y autoestima</a:t>
            </a:r>
          </a:p>
          <a:p>
            <a:r>
              <a:rPr lang="es-CL" dirty="0">
                <a:solidFill>
                  <a:schemeClr val="tx1"/>
                </a:solidFill>
              </a:rPr>
              <a:t>Demostrar empatía hacia los demás</a:t>
            </a:r>
          </a:p>
          <a:p>
            <a:r>
              <a:rPr lang="es-CL" dirty="0">
                <a:solidFill>
                  <a:schemeClr val="tx1"/>
                </a:solidFill>
              </a:rPr>
              <a:t>Demostrar respeto por las diversas opiniones y puntos de vista y reconocer el diálogo como herramienta de enriquecimiento personal y social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1297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Planes y programas de estudio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95759" y="2034995"/>
            <a:ext cx="4780931" cy="3039030"/>
          </a:xfrm>
        </p:spPr>
        <p:txBody>
          <a:bodyPr/>
          <a:lstStyle/>
          <a:p>
            <a:r>
              <a:rPr lang="es-CL" dirty="0"/>
              <a:t>Los Programas de Estudio para la Educación Básica 2012 entregan un currículum claro y enriquecido. </a:t>
            </a:r>
          </a:p>
          <a:p>
            <a:r>
              <a:rPr lang="es-CL" dirty="0"/>
              <a:t>Los Programas de Estudio los ayudarán en el cumplimiento de esta importante misión, ya que su formulación como Objetivos de Aprendizaje, permite focalizar mejor la acción en el aula.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t="41080" r="51517" b="26736"/>
          <a:stretch/>
        </p:blipFill>
        <p:spPr bwMode="auto">
          <a:xfrm>
            <a:off x="315310" y="1150883"/>
            <a:ext cx="6489825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0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Planes y programas de estudio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4312" y="1765738"/>
            <a:ext cx="10075985" cy="4360431"/>
          </a:xfrm>
        </p:spPr>
        <p:txBody>
          <a:bodyPr/>
          <a:lstStyle/>
          <a:p>
            <a:r>
              <a:rPr lang="es-CL" sz="2400" dirty="0"/>
              <a:t>Los Programas de Estudio proponen al docente una organización de los Objetivos de Aprendizaje con relación al tiempo disponible dentro del año escolar.</a:t>
            </a:r>
          </a:p>
          <a:p>
            <a:r>
              <a:rPr lang="es-CL" sz="2400" dirty="0"/>
              <a:t>Orientación acerca de cómo secuenciar los objetivos, cómo combinarlos entre ellos, y cuánto tiempo destinar a cada uno. </a:t>
            </a:r>
          </a:p>
          <a:p>
            <a:r>
              <a:rPr lang="es-CL" sz="2400" dirty="0"/>
              <a:t>Se trata de una estimación aproximada, de carácter indicativo, que debe ser adaptada luego por los docentes, de acuerdo con la realidad de sus alumnos y de su establecimiento. </a:t>
            </a:r>
          </a:p>
        </p:txBody>
      </p:sp>
    </p:spTree>
    <p:extLst>
      <p:ext uri="{BB962C8B-B14F-4D97-AF65-F5344CB8AC3E}">
        <p14:creationId xmlns:p14="http://schemas.microsoft.com/office/powerpoint/2010/main" val="2947233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 de Aprendizaje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4312" y="1489886"/>
            <a:ext cx="10075985" cy="4144963"/>
          </a:xfrm>
        </p:spPr>
        <p:txBody>
          <a:bodyPr/>
          <a:lstStyle/>
          <a:p>
            <a:r>
              <a:rPr lang="es-CL" sz="2400" dirty="0"/>
              <a:t>Definen para cada asignatura los aprendizajes terminales esperables para cada año escolar.</a:t>
            </a:r>
          </a:p>
          <a:p>
            <a:r>
              <a:rPr lang="es-CL" sz="2400" dirty="0"/>
              <a:t>Se refieren a habilidades, actitudes y conocimientos que han sido seleccionados considerando que entreguen a los estudiantes las herramientas cognitivas y no cognitivas necesarias para su desarrollo integral.</a:t>
            </a:r>
          </a:p>
          <a:p>
            <a:r>
              <a:rPr lang="es-CL" sz="2400" dirty="0"/>
              <a:t>En la formulación de los Objetivos de Aprendizaje se relacionan habilidades, conocimientos y actitudes (específicamente en asignaturas que no son Lenguaje y Comunicación)</a:t>
            </a:r>
          </a:p>
          <a:p>
            <a:r>
              <a:rPr lang="es-CL" sz="2400" dirty="0"/>
              <a:t>Objetivos de Aprendizaje como integración de conocimientos, habilidades y actitudes</a:t>
            </a: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76476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>
            <a:off x="4052235" y="2051913"/>
            <a:ext cx="3857652" cy="3000396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4667240" y="1467138"/>
            <a:ext cx="2627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b="1" dirty="0">
                <a:solidFill>
                  <a:schemeClr val="accent6">
                    <a:lumMod val="75000"/>
                  </a:schemeClr>
                </a:solidFill>
              </a:rPr>
              <a:t>Habilidades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666976" y="285729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C00000"/>
                </a:solidFill>
              </a:rPr>
              <a:t>Estructura tridimensional de los Objetivos de Aprendizaje (OA)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667504" y="1616507"/>
            <a:ext cx="358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Cognitivas</a:t>
            </a:r>
            <a:endParaRPr lang="es-CL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Conceptos clave: Habilidades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4312" y="1655380"/>
            <a:ext cx="10075985" cy="4470790"/>
          </a:xfrm>
        </p:spPr>
        <p:txBody>
          <a:bodyPr/>
          <a:lstStyle/>
          <a:p>
            <a:r>
              <a:rPr lang="es-CL" sz="2400" dirty="0"/>
              <a:t>Una habilidad puede desarrollarse en el ámbito intelectual, psicomotriz, afectivo y/o social.</a:t>
            </a:r>
          </a:p>
          <a:p>
            <a:r>
              <a:rPr lang="es-CL" sz="2400" dirty="0"/>
              <a:t>En el plano educativo, las habilidades son importantes, porque el aprendizaje involucra no solo el saber, sino también el saber hacer y la capacidad de integrar, transferir y complementar los diversos aprendizajes en nuevos contextos. </a:t>
            </a:r>
          </a:p>
          <a:p>
            <a:r>
              <a:rPr lang="es-CL" sz="2400" dirty="0"/>
              <a:t>Los indicadores de logro explicitados en estos Programas de Estudio, y también las actividades de aprendizaje sugeridas, apuntan específicamente a un desarrollo armónico de las habilidades.</a:t>
            </a:r>
          </a:p>
        </p:txBody>
      </p:sp>
    </p:spTree>
    <p:extLst>
      <p:ext uri="{BB962C8B-B14F-4D97-AF65-F5344CB8AC3E}">
        <p14:creationId xmlns:p14="http://schemas.microsoft.com/office/powerpoint/2010/main" val="2144891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rpjournal.net/wp-content/uploads/2012/09/LWA-Headshot-Color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62" y="1071790"/>
            <a:ext cx="2155272" cy="327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2147374" y="1124745"/>
            <a:ext cx="5592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Calibri Light" panose="020F0302020204030204" pitchFamily="34" charset="0"/>
              </a:rPr>
              <a:t>Taxonomía de Bloom, revisada por Anderson y </a:t>
            </a:r>
            <a:r>
              <a:rPr lang="es-CL" sz="2800" b="1" dirty="0" err="1">
                <a:latin typeface="Calibri Light" panose="020F0302020204030204" pitchFamily="34" charset="0"/>
              </a:rPr>
              <a:t>Krathwohl</a:t>
            </a:r>
            <a:r>
              <a:rPr lang="es-CL" sz="2800" b="1" dirty="0">
                <a:latin typeface="Calibri Light" panose="020F0302020204030204" pitchFamily="34" charset="0"/>
              </a:rPr>
              <a:t> (2001)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2136573" y="2866150"/>
            <a:ext cx="4630502" cy="3731203"/>
            <a:chOff x="827584" y="1772816"/>
            <a:chExt cx="4392488" cy="4104456"/>
          </a:xfr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4" name="Triángulo isósceles 23"/>
            <p:cNvSpPr/>
            <p:nvPr/>
          </p:nvSpPr>
          <p:spPr>
            <a:xfrm>
              <a:off x="827584" y="1772816"/>
              <a:ext cx="4392488" cy="410445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727684" y="5400512"/>
              <a:ext cx="259228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RECORDAR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064828" y="2636913"/>
            <a:ext cx="3823260" cy="3297799"/>
            <a:chOff x="827584" y="1772816"/>
            <a:chExt cx="4392488" cy="4104456"/>
          </a:xfr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Triángulo isósceles 26"/>
            <p:cNvSpPr/>
            <p:nvPr/>
          </p:nvSpPr>
          <p:spPr>
            <a:xfrm>
              <a:off x="827584" y="1772816"/>
              <a:ext cx="4392488" cy="410445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1727684" y="5394395"/>
              <a:ext cx="259228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>
                  <a:latin typeface="Calibri Light" panose="020F0302020204030204" pitchFamily="34" charset="0"/>
                </a:rPr>
                <a:t>COMPRENDER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4010620" y="2492897"/>
            <a:ext cx="2949477" cy="2864395"/>
            <a:chOff x="827584" y="1772816"/>
            <a:chExt cx="4392488" cy="4104456"/>
          </a:xfr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Triángulo isósceles 29"/>
            <p:cNvSpPr/>
            <p:nvPr/>
          </p:nvSpPr>
          <p:spPr>
            <a:xfrm>
              <a:off x="827584" y="1772816"/>
              <a:ext cx="4392488" cy="410445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727684" y="5330011"/>
              <a:ext cx="2592289" cy="4320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>
                  <a:latin typeface="Calibri Light" panose="020F0302020204030204" pitchFamily="34" charset="0"/>
                </a:rPr>
                <a:t>APLICAR</a:t>
              </a: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4686372" y="2420889"/>
            <a:ext cx="2417740" cy="2415535"/>
            <a:chOff x="827584" y="1772816"/>
            <a:chExt cx="4392488" cy="4104456"/>
          </a:xfr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Triángulo isósceles 32"/>
            <p:cNvSpPr/>
            <p:nvPr/>
          </p:nvSpPr>
          <p:spPr>
            <a:xfrm>
              <a:off x="827584" y="1772816"/>
              <a:ext cx="4392488" cy="410445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1727684" y="5330011"/>
              <a:ext cx="2592289" cy="4320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>
                  <a:latin typeface="Calibri Light" panose="020F0302020204030204" pitchFamily="34" charset="0"/>
                </a:rPr>
                <a:t>ANALIZAR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408832" y="2276872"/>
            <a:ext cx="1839297" cy="2025662"/>
            <a:chOff x="827584" y="1772816"/>
            <a:chExt cx="4392488" cy="4104456"/>
          </a:xfr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Triángulo isósceles 35"/>
            <p:cNvSpPr/>
            <p:nvPr/>
          </p:nvSpPr>
          <p:spPr>
            <a:xfrm>
              <a:off x="827584" y="1772816"/>
              <a:ext cx="4392488" cy="410445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1727684" y="5330011"/>
              <a:ext cx="2592289" cy="4320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>
                  <a:latin typeface="Calibri Light" panose="020F0302020204030204" pitchFamily="34" charset="0"/>
                </a:rPr>
                <a:t>EVALUAR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6103286" y="2132857"/>
            <a:ext cx="1504882" cy="1581713"/>
            <a:chOff x="827584" y="1740800"/>
            <a:chExt cx="4561938" cy="4104457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9" name="Triángulo isósceles 38"/>
            <p:cNvSpPr/>
            <p:nvPr/>
          </p:nvSpPr>
          <p:spPr>
            <a:xfrm>
              <a:off x="827584" y="1740800"/>
              <a:ext cx="4392488" cy="4104457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854330" y="5069942"/>
              <a:ext cx="4535192" cy="613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>
                  <a:latin typeface="Calibri Light" panose="020F0302020204030204" pitchFamily="34" charset="0"/>
                </a:rPr>
                <a:t>CREAR</a:t>
              </a:r>
            </a:p>
          </p:txBody>
        </p:sp>
      </p:grpSp>
      <p:cxnSp>
        <p:nvCxnSpPr>
          <p:cNvPr id="3" name="Conector recto de flecha 2"/>
          <p:cNvCxnSpPr/>
          <p:nvPr/>
        </p:nvCxnSpPr>
        <p:spPr>
          <a:xfrm flipV="1">
            <a:off x="1847528" y="2420888"/>
            <a:ext cx="0" cy="41764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8112225" y="5241690"/>
            <a:ext cx="192203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VERBOS</a:t>
            </a:r>
          </a:p>
        </p:txBody>
      </p:sp>
    </p:spTree>
    <p:extLst>
      <p:ext uri="{BB962C8B-B14F-4D97-AF65-F5344CB8AC3E}">
        <p14:creationId xmlns:p14="http://schemas.microsoft.com/office/powerpoint/2010/main" val="96648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312" y="249057"/>
            <a:ext cx="10075985" cy="1116012"/>
          </a:xfrm>
        </p:spPr>
        <p:txBody>
          <a:bodyPr/>
          <a:lstStyle/>
          <a:p>
            <a:r>
              <a:rPr lang="en-GB" sz="4400" dirty="0" err="1"/>
              <a:t>Clase</a:t>
            </a:r>
            <a:r>
              <a:rPr lang="en-GB" sz="4400" dirty="0"/>
              <a:t> de hoy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422641"/>
              </p:ext>
            </p:extLst>
          </p:nvPr>
        </p:nvGraphicFramePr>
        <p:xfrm>
          <a:off x="1808480" y="2235200"/>
          <a:ext cx="8067040" cy="379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val 4"/>
          <p:cNvSpPr/>
          <p:nvPr/>
        </p:nvSpPr>
        <p:spPr>
          <a:xfrm>
            <a:off x="2859931" y="5000017"/>
            <a:ext cx="1089499" cy="1029654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4114312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>
            <a:off x="3809984" y="2038641"/>
            <a:ext cx="3857652" cy="3000396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5" name="4 Conector recto de flecha"/>
          <p:cNvCxnSpPr/>
          <p:nvPr/>
        </p:nvCxnSpPr>
        <p:spPr>
          <a:xfrm rot="16200000" flipV="1">
            <a:off x="5917405" y="2645864"/>
            <a:ext cx="2643206" cy="171451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7667670" y="5015883"/>
            <a:ext cx="2857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chemeClr val="tx2"/>
                </a:solidFill>
              </a:rPr>
              <a:t>Conocimientos</a:t>
            </a: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424989" y="1485916"/>
            <a:ext cx="2627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b="1" dirty="0">
                <a:solidFill>
                  <a:schemeClr val="accent6">
                    <a:lumMod val="75000"/>
                  </a:schemeClr>
                </a:solidFill>
              </a:rPr>
              <a:t>Habilidades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666976" y="285729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C00000"/>
                </a:solidFill>
              </a:rPr>
              <a:t>Estructura tridimensional de los Objetivos de Aprendizaje (OA)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810381" y="5577505"/>
            <a:ext cx="2247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2400" dirty="0">
                <a:solidFill>
                  <a:schemeClr val="tx2"/>
                </a:solidFill>
              </a:rPr>
              <a:t> conceptuales</a:t>
            </a:r>
            <a:endParaRPr lang="es-CL" sz="2400" dirty="0"/>
          </a:p>
        </p:txBody>
      </p:sp>
      <p:sp>
        <p:nvSpPr>
          <p:cNvPr id="18" name="17 Rectángulo"/>
          <p:cNvSpPr/>
          <p:nvPr/>
        </p:nvSpPr>
        <p:spPr>
          <a:xfrm>
            <a:off x="6810381" y="6039170"/>
            <a:ext cx="2754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2400" dirty="0">
                <a:solidFill>
                  <a:schemeClr val="tx2"/>
                </a:solidFill>
              </a:rPr>
              <a:t> procedimentales</a:t>
            </a:r>
            <a:endParaRPr lang="es-CL" sz="2400" dirty="0"/>
          </a:p>
        </p:txBody>
      </p:sp>
      <p:sp>
        <p:nvSpPr>
          <p:cNvPr id="19" name="18 Rectángulo"/>
          <p:cNvSpPr/>
          <p:nvPr/>
        </p:nvSpPr>
        <p:spPr>
          <a:xfrm>
            <a:off x="6667504" y="1616507"/>
            <a:ext cx="358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Cognitivas</a:t>
            </a:r>
            <a:endParaRPr lang="es-CL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3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Conceptos clave: Conocimientos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4312" y="1655380"/>
            <a:ext cx="10075985" cy="4470790"/>
          </a:xfrm>
        </p:spPr>
        <p:txBody>
          <a:bodyPr/>
          <a:lstStyle/>
          <a:p>
            <a:r>
              <a:rPr lang="es-CL" sz="2400" dirty="0"/>
              <a:t>Conceptos, redes de conceptos e información sobre hechos, procesos, procedimientos y operaciones. </a:t>
            </a:r>
          </a:p>
          <a:p>
            <a:endParaRPr lang="es-CL" sz="2400" dirty="0"/>
          </a:p>
          <a:p>
            <a:r>
              <a:rPr lang="es-CL" sz="2400" dirty="0"/>
              <a:t>El logro de los Objetivos de Aprendizaje de las Bases Curriculares implica necesariamente que el estudiante conozca, explique, relacione, aplique y analice determinados conocimientos y conceptos en cada disciplina. </a:t>
            </a:r>
          </a:p>
        </p:txBody>
      </p:sp>
    </p:spTree>
    <p:extLst>
      <p:ext uri="{BB962C8B-B14F-4D97-AF65-F5344CB8AC3E}">
        <p14:creationId xmlns:p14="http://schemas.microsoft.com/office/powerpoint/2010/main" val="651819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Ejemplos de tipos de conocimientos en Lenguaje.</a:t>
            </a:r>
          </a:p>
        </p:txBody>
      </p:sp>
      <p:graphicFrame>
        <p:nvGraphicFramePr>
          <p:cNvPr id="5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735488"/>
              </p:ext>
            </p:extLst>
          </p:nvPr>
        </p:nvGraphicFramePr>
        <p:xfrm>
          <a:off x="1698427" y="1600200"/>
          <a:ext cx="8591176" cy="3286393"/>
        </p:xfrm>
        <a:graphic>
          <a:graphicData uri="http://schemas.openxmlformats.org/drawingml/2006/table">
            <a:tbl>
              <a:tblPr/>
              <a:tblGrid>
                <a:gridCol w="1755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7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6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049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Dimensión I: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Tipo de conocimiento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Dimensión II: Procesos cognitivos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7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Recordar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Comprender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Aplicar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Analizar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Evaluar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Crear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95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Conocimiento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Conceptual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(“saber explicar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Algo”)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77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Conocimiento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Procedimental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(“saber aplicar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Algo”)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" name="Conector recto de flecha 3"/>
          <p:cNvCxnSpPr/>
          <p:nvPr/>
        </p:nvCxnSpPr>
        <p:spPr>
          <a:xfrm>
            <a:off x="3599727" y="1365813"/>
            <a:ext cx="6447098" cy="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21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36020" y="1442802"/>
            <a:ext cx="7971239" cy="1430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400" lvl="2" indent="-381000" algn="just">
              <a:lnSpc>
                <a:spcPct val="90000"/>
              </a:lnSpc>
            </a:pPr>
            <a:r>
              <a:rPr lang="es-ES_tradnl" sz="3200" dirty="0">
                <a:latin typeface="+mj-lt"/>
                <a:ea typeface="ＭＳ Ｐゴシック" charset="0"/>
              </a:rPr>
              <a:t>	Escribir un cuento en la época actual, basándose en el argumento central de Edipo Rey.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88702" y="3802770"/>
            <a:ext cx="67185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latin typeface="+mj-lt"/>
                <a:ea typeface="ＭＳ Ｐゴシック" charset="0"/>
                <a:cs typeface="Times New Roman" charset="0"/>
              </a:rPr>
              <a:t>Clasificación de los tipos de narrador.</a:t>
            </a:r>
            <a:endParaRPr lang="es-ES" sz="3200" dirty="0">
              <a:latin typeface="+mj-lt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9434440" y="1662650"/>
            <a:ext cx="1233560" cy="95984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atin typeface="Arial" charset="0"/>
                <a:ea typeface="ＭＳ Ｐゴシック" pitchFamily="-128" charset="-128"/>
              </a:rPr>
              <a:t>P</a:t>
            </a:r>
          </a:p>
        </p:txBody>
      </p:sp>
      <p:sp>
        <p:nvSpPr>
          <p:cNvPr id="10" name="Elipse 9"/>
          <p:cNvSpPr/>
          <p:nvPr/>
        </p:nvSpPr>
        <p:spPr bwMode="auto">
          <a:xfrm>
            <a:off x="9434440" y="3616754"/>
            <a:ext cx="1233560" cy="95984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atin typeface="Arial" charset="0"/>
                <a:ea typeface="ＭＳ Ｐゴシック" pitchFamily="-128" charset="-128"/>
              </a:rPr>
              <a:t>C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Ejemplos...</a:t>
            </a:r>
          </a:p>
        </p:txBody>
      </p:sp>
    </p:spTree>
    <p:extLst>
      <p:ext uri="{BB962C8B-B14F-4D97-AF65-F5344CB8AC3E}">
        <p14:creationId xmlns:p14="http://schemas.microsoft.com/office/powerpoint/2010/main" val="138376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>
            <a:off x="3809984" y="2038641"/>
            <a:ext cx="3857652" cy="3000396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5" name="4 Conector recto de flecha"/>
          <p:cNvCxnSpPr/>
          <p:nvPr/>
        </p:nvCxnSpPr>
        <p:spPr>
          <a:xfrm rot="16200000" flipV="1">
            <a:off x="5917405" y="2645864"/>
            <a:ext cx="2643206" cy="171451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5400000" flipH="1" flipV="1">
            <a:off x="3059885" y="2645864"/>
            <a:ext cx="2571768" cy="1643074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7667670" y="5015883"/>
            <a:ext cx="2857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chemeClr val="tx2"/>
                </a:solidFill>
              </a:rPr>
              <a:t>Conocimientos</a:t>
            </a: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67240" y="1467138"/>
            <a:ext cx="2627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b="1" dirty="0">
                <a:solidFill>
                  <a:schemeClr val="accent6">
                    <a:lumMod val="75000"/>
                  </a:schemeClr>
                </a:solidFill>
              </a:rPr>
              <a:t>Habilidades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952597" y="4967600"/>
            <a:ext cx="2089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b="1" dirty="0">
                <a:solidFill>
                  <a:schemeClr val="accent2">
                    <a:lumMod val="75000"/>
                  </a:schemeClr>
                </a:solidFill>
              </a:rPr>
              <a:t>Actitudes</a:t>
            </a:r>
            <a:endParaRPr lang="es-C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666976" y="285729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C00000"/>
                </a:solidFill>
              </a:rPr>
              <a:t>Estructura tridimensional de los Objetivos de Aprendizaje (OA)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4024298" y="5324789"/>
            <a:ext cx="3500462" cy="1588"/>
          </a:xfrm>
          <a:prstGeom prst="straightConnector1">
            <a:avLst/>
          </a:prstGeom>
          <a:ln w="63500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6810381" y="5577505"/>
            <a:ext cx="2247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2400" dirty="0">
                <a:solidFill>
                  <a:schemeClr val="tx2"/>
                </a:solidFill>
              </a:rPr>
              <a:t> conceptuales</a:t>
            </a:r>
            <a:endParaRPr lang="es-CL" sz="2400" dirty="0"/>
          </a:p>
        </p:txBody>
      </p:sp>
      <p:sp>
        <p:nvSpPr>
          <p:cNvPr id="18" name="17 Rectángulo"/>
          <p:cNvSpPr/>
          <p:nvPr/>
        </p:nvSpPr>
        <p:spPr>
          <a:xfrm>
            <a:off x="6810381" y="6039170"/>
            <a:ext cx="2754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2400" dirty="0">
                <a:solidFill>
                  <a:schemeClr val="tx2"/>
                </a:solidFill>
              </a:rPr>
              <a:t> procedimentales</a:t>
            </a:r>
            <a:endParaRPr lang="es-CL" sz="2400" dirty="0"/>
          </a:p>
        </p:txBody>
      </p:sp>
      <p:sp>
        <p:nvSpPr>
          <p:cNvPr id="19" name="18 Rectángulo"/>
          <p:cNvSpPr/>
          <p:nvPr/>
        </p:nvSpPr>
        <p:spPr>
          <a:xfrm>
            <a:off x="6667504" y="1616507"/>
            <a:ext cx="358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Cognitivas</a:t>
            </a:r>
            <a:endParaRPr lang="es-CL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8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C15DCB76-0599-6A40-AE42-DB6D810C3E82}"/>
              </a:ext>
            </a:extLst>
          </p:cNvPr>
          <p:cNvSpPr txBox="1">
            <a:spLocks/>
          </p:cNvSpPr>
          <p:nvPr/>
        </p:nvSpPr>
        <p:spPr>
          <a:xfrm>
            <a:off x="1223112" y="2133600"/>
            <a:ext cx="10075985" cy="1761068"/>
          </a:xfrm>
          <a:prstGeom prst="rect">
            <a:avLst/>
          </a:prstGeom>
        </p:spPr>
        <p:txBody>
          <a:bodyPr/>
          <a:lstStyle>
            <a:lvl1pPr marL="211021" indent="-211021" algn="l" rtl="0" eaLnBrk="1" fontAlgn="base" hangingPunct="1">
              <a:spcBef>
                <a:spcPts val="1846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defRPr sz="1846" kern="1200">
                <a:solidFill>
                  <a:srgbClr val="59595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22041" indent="-211021" algn="l" rtl="0" eaLnBrk="1" fontAlgn="base" hangingPunct="1">
              <a:spcBef>
                <a:spcPts val="554"/>
              </a:spcBef>
              <a:spcAft>
                <a:spcPct val="0"/>
              </a:spcAft>
              <a:buClr>
                <a:srgbClr val="B870B8"/>
              </a:buClr>
              <a:buSzPct val="75000"/>
              <a:buFont typeface="Wingdings" charset="2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-128"/>
                <a:cs typeface="+mn-cs"/>
              </a:defRPr>
            </a:lvl2pPr>
            <a:lvl3pPr marL="633062" indent="-211021" algn="l" rtl="0" eaLnBrk="1" fontAlgn="base" hangingPunct="1">
              <a:spcBef>
                <a:spcPts val="554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-128"/>
                <a:cs typeface="+mn-cs"/>
              </a:defRPr>
            </a:lvl3pPr>
            <a:lvl4pPr marL="844083" indent="-211021" algn="l" rtl="0" eaLnBrk="1" fontAlgn="base" hangingPunct="1">
              <a:spcBef>
                <a:spcPts val="554"/>
              </a:spcBef>
              <a:spcAft>
                <a:spcPct val="0"/>
              </a:spcAft>
              <a:buClr>
                <a:srgbClr val="B870B8"/>
              </a:buClr>
              <a:buSzPct val="75000"/>
              <a:buFont typeface="Wingdings" charset="2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-128"/>
                <a:cs typeface="+mn-cs"/>
              </a:defRPr>
            </a:lvl4pPr>
            <a:lvl5pPr marL="1055103" indent="-211021" algn="l" rtl="0" eaLnBrk="1" fontAlgn="base" hangingPunct="1">
              <a:spcBef>
                <a:spcPts val="554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-128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400" dirty="0"/>
              <a:t>Las actitudes son disposiciones aprendidas para responder, de un modo favorable o no favorable, frente a objetos, ideas o personas; incluyen componentes afectivos, cognitivos y valorativos, que inclinan a las personas a determinados tipos de conductas o acciones.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27578DF-A3C8-344B-906A-AE75725989D8}"/>
              </a:ext>
            </a:extLst>
          </p:cNvPr>
          <p:cNvSpPr/>
          <p:nvPr/>
        </p:nvSpPr>
        <p:spPr>
          <a:xfrm>
            <a:off x="2243666" y="4614397"/>
            <a:ext cx="7704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2"/>
              </a:rPr>
              <a:t>https://www.curriculumnacional.cl/614/w3-propertyvalue-60184.html</a:t>
            </a:r>
            <a:endParaRPr lang="es-CL" dirty="0"/>
          </a:p>
          <a:p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4D5E4D1-90DE-A548-BF28-985C866B28D8}"/>
              </a:ext>
            </a:extLst>
          </p:cNvPr>
          <p:cNvSpPr/>
          <p:nvPr/>
        </p:nvSpPr>
        <p:spPr>
          <a:xfrm>
            <a:off x="4368995" y="839801"/>
            <a:ext cx="3081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Actitudes</a:t>
            </a:r>
          </a:p>
        </p:txBody>
      </p:sp>
    </p:spTree>
    <p:extLst>
      <p:ext uri="{BB962C8B-B14F-4D97-AF65-F5344CB8AC3E}">
        <p14:creationId xmlns:p14="http://schemas.microsoft.com/office/powerpoint/2010/main" val="2780487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Indicadores</a:t>
            </a:r>
            <a:r>
              <a:rPr lang="en-GB" dirty="0"/>
              <a:t> de </a:t>
            </a:r>
            <a:r>
              <a:rPr lang="en-GB" dirty="0" err="1"/>
              <a:t>logro</a:t>
            </a:r>
            <a:r>
              <a:rPr lang="en-GB" dirty="0"/>
              <a:t> (</a:t>
            </a:r>
            <a:r>
              <a:rPr lang="en-GB" dirty="0" err="1"/>
              <a:t>Programa</a:t>
            </a:r>
            <a:r>
              <a:rPr lang="en-GB" dirty="0"/>
              <a:t> de </a:t>
            </a:r>
            <a:r>
              <a:rPr lang="en-GB" dirty="0" err="1"/>
              <a:t>Estudio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355" y="2921007"/>
            <a:ext cx="10075985" cy="2260594"/>
          </a:xfrm>
        </p:spPr>
        <p:txBody>
          <a:bodyPr/>
          <a:lstStyle/>
          <a:p>
            <a:r>
              <a:rPr lang="en-GB" sz="2800" dirty="0"/>
              <a:t>Para </a:t>
            </a:r>
            <a:r>
              <a:rPr lang="en-GB" sz="2800" dirty="0" err="1"/>
              <a:t>cada</a:t>
            </a:r>
            <a:r>
              <a:rPr lang="en-GB" sz="2800" dirty="0"/>
              <a:t> </a:t>
            </a:r>
            <a:r>
              <a:rPr lang="en-GB" sz="2800" dirty="0" err="1"/>
              <a:t>objetivo</a:t>
            </a:r>
            <a:r>
              <a:rPr lang="en-GB" sz="2800" dirty="0"/>
              <a:t> se </a:t>
            </a:r>
            <a:r>
              <a:rPr lang="en-GB" sz="2800" dirty="0" err="1"/>
              <a:t>sugiere</a:t>
            </a:r>
            <a:r>
              <a:rPr lang="en-GB" sz="2800" dirty="0"/>
              <a:t> un  conjunto de </a:t>
            </a:r>
            <a:r>
              <a:rPr lang="en-GB" sz="2800" dirty="0" err="1"/>
              <a:t>indicadores</a:t>
            </a:r>
            <a:r>
              <a:rPr lang="en-GB" sz="2800" dirty="0"/>
              <a:t> de </a:t>
            </a:r>
            <a:r>
              <a:rPr lang="en-GB" sz="2800" dirty="0" err="1"/>
              <a:t>logro</a:t>
            </a:r>
            <a:r>
              <a:rPr lang="en-GB" sz="2800" dirty="0"/>
              <a:t>. </a:t>
            </a:r>
          </a:p>
          <a:p>
            <a:r>
              <a:rPr lang="en-GB" sz="2800" dirty="0"/>
              <a:t>Dan </a:t>
            </a:r>
            <a:r>
              <a:rPr lang="en-GB" sz="2800" dirty="0" err="1"/>
              <a:t>cuenta</a:t>
            </a:r>
            <a:r>
              <a:rPr lang="en-GB" sz="2800" dirty="0"/>
              <a:t> de las </a:t>
            </a:r>
            <a:r>
              <a:rPr lang="en-GB" sz="2800" dirty="0" err="1"/>
              <a:t>diversas</a:t>
            </a:r>
            <a:r>
              <a:rPr lang="en-GB" sz="2800" dirty="0"/>
              <a:t> </a:t>
            </a:r>
            <a:r>
              <a:rPr lang="en-GB" sz="2800" dirty="0" err="1"/>
              <a:t>maneras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que </a:t>
            </a:r>
            <a:r>
              <a:rPr lang="en-GB" sz="2800" dirty="0" err="1"/>
              <a:t>el</a:t>
            </a:r>
            <a:r>
              <a:rPr lang="en-GB" sz="2800" dirty="0"/>
              <a:t>/la </a:t>
            </a:r>
            <a:r>
              <a:rPr lang="en-GB" sz="2800" dirty="0" err="1"/>
              <a:t>estudiante</a:t>
            </a:r>
            <a:r>
              <a:rPr lang="en-GB" sz="2800" dirty="0"/>
              <a:t> </a:t>
            </a:r>
            <a:r>
              <a:rPr lang="en-GB" sz="2800" dirty="0" err="1"/>
              <a:t>puede</a:t>
            </a:r>
            <a:r>
              <a:rPr lang="en-GB" sz="2800" dirty="0"/>
              <a:t> </a:t>
            </a:r>
            <a:r>
              <a:rPr lang="en-GB" sz="2800" dirty="0" err="1"/>
              <a:t>demostrar</a:t>
            </a:r>
            <a:r>
              <a:rPr lang="en-GB" sz="2800" dirty="0"/>
              <a:t> que ha </a:t>
            </a:r>
            <a:r>
              <a:rPr lang="en-GB" sz="2800" dirty="0" err="1"/>
              <a:t>aprendido</a:t>
            </a:r>
            <a:r>
              <a:rPr lang="en-GB" sz="28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00" t="23320" r="11907" b="65193"/>
          <a:stretch/>
        </p:blipFill>
        <p:spPr>
          <a:xfrm>
            <a:off x="914400" y="1485893"/>
            <a:ext cx="9825897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7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D03DB686-F278-5643-951E-0D47AC1E0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35761"/>
            <a:ext cx="10058400" cy="63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50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Objetivos Didácticos.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7045" y="1600200"/>
            <a:ext cx="10075985" cy="4144963"/>
          </a:xfrm>
        </p:spPr>
        <p:txBody>
          <a:bodyPr/>
          <a:lstStyle/>
          <a:p>
            <a:r>
              <a:rPr lang="es-ES_tradnl" dirty="0"/>
              <a:t>Derivan de los OA de las Bases Curriculares</a:t>
            </a:r>
          </a:p>
          <a:p>
            <a:r>
              <a:rPr lang="es-ES_tradnl" dirty="0"/>
              <a:t>Se redacta en función de lo que debe lograr el/la estudiante en la clase</a:t>
            </a:r>
          </a:p>
          <a:p>
            <a:r>
              <a:rPr lang="es-ES_tradnl" dirty="0"/>
              <a:t>Deben ser específicos, observables, evaluables</a:t>
            </a:r>
          </a:p>
          <a:p>
            <a:r>
              <a:rPr lang="es-ES_tradnl" dirty="0"/>
              <a:t>Responde a la pregunta ¿Qué será capaz de hacer/conocer el/la estudiante cuando finalice el proceso de enseñanza-aprendizaje?</a:t>
            </a:r>
          </a:p>
          <a:p>
            <a:r>
              <a:rPr lang="es-ES_tradnl" dirty="0"/>
              <a:t>Objetivo didáctico= Acción observable + Situación </a:t>
            </a:r>
          </a:p>
          <a:p>
            <a:r>
              <a:rPr lang="es-ES_tradnl" dirty="0"/>
              <a:t>             </a:t>
            </a:r>
            <a:r>
              <a:rPr lang="es-ES_tradnl" i="1" dirty="0"/>
              <a:t>= Describir al personaje central del cuento escribiendo un párrafo. </a:t>
            </a:r>
          </a:p>
          <a:p>
            <a:pPr marL="0" indent="0">
              <a:buNone/>
            </a:pPr>
            <a:r>
              <a:rPr lang="es-ES_tradnl" i="1" dirty="0"/>
              <a:t>              = Identificar las características físicas y psicológicas de los personajes de una fábula.</a:t>
            </a:r>
          </a:p>
          <a:p>
            <a:pPr marL="0" indent="0">
              <a:buNone/>
            </a:pPr>
            <a:r>
              <a:rPr lang="es-ES_tradnl" i="1" dirty="0"/>
              <a:t>              = Enseñar las características de algunos textos </a:t>
            </a:r>
          </a:p>
          <a:p>
            <a:pPr marL="0" indent="0">
              <a:buNone/>
            </a:pPr>
            <a:endParaRPr lang="es-ES_tradnl" dirty="0"/>
          </a:p>
          <a:p>
            <a:endParaRPr lang="es-ES_tradnl" dirty="0"/>
          </a:p>
        </p:txBody>
      </p:sp>
      <p:sp>
        <p:nvSpPr>
          <p:cNvPr id="4" name="Multiplicación 3">
            <a:extLst>
              <a:ext uri="{FF2B5EF4-FFF2-40B4-BE49-F238E27FC236}">
                <a16:creationId xmlns:a16="http://schemas.microsoft.com/office/drawing/2014/main" id="{DEF072BC-1820-0E4C-805E-6043AB4560A6}"/>
              </a:ext>
            </a:extLst>
          </p:cNvPr>
          <p:cNvSpPr/>
          <p:nvPr/>
        </p:nvSpPr>
        <p:spPr>
          <a:xfrm>
            <a:off x="1847620" y="5282993"/>
            <a:ext cx="3687417" cy="924339"/>
          </a:xfrm>
          <a:prstGeom prst="mathMultiply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1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6072C-DF2D-944C-848A-82FFB6FF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AE0535-D8CE-CF43-A38C-4F286608A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Ejemplos de objetivos didácticos con predominancia </a:t>
            </a:r>
            <a:r>
              <a:rPr lang="es-CL" u="sng" dirty="0"/>
              <a:t>conceptual</a:t>
            </a:r>
            <a:r>
              <a:rPr lang="es-CL" dirty="0"/>
              <a:t> se suelen formular con verbos del tipo: </a:t>
            </a:r>
            <a:r>
              <a:rPr lang="es-CL" b="1" dirty="0"/>
              <a:t>definir, explicar, señalar, identificar, …</a:t>
            </a:r>
          </a:p>
          <a:p>
            <a:r>
              <a:rPr lang="es-CL" dirty="0"/>
              <a:t>Ejemplos de objetivos didácticos con predominancia </a:t>
            </a:r>
            <a:r>
              <a:rPr lang="es-CL" u="sng" dirty="0"/>
              <a:t>procedimental</a:t>
            </a:r>
            <a:r>
              <a:rPr lang="es-CL" dirty="0"/>
              <a:t> se suelen formular con verbos del tipo: </a:t>
            </a:r>
            <a:r>
              <a:rPr lang="es-CL" b="1" dirty="0"/>
              <a:t>construir, aplicar, debatir, crear, redactar …</a:t>
            </a:r>
          </a:p>
          <a:p>
            <a:r>
              <a:rPr lang="es-CL" dirty="0"/>
              <a:t>Ejemplos de objetivos didácticos con predominancia </a:t>
            </a:r>
            <a:r>
              <a:rPr lang="es-CL" u="sng" dirty="0"/>
              <a:t>actitudinal</a:t>
            </a:r>
            <a:r>
              <a:rPr lang="es-CL" dirty="0"/>
              <a:t> se suelen formular con verbos del tipo: </a:t>
            </a:r>
            <a:r>
              <a:rPr lang="es-CL" b="1" dirty="0"/>
              <a:t>aceptar, valorar, apreciar, colaborar, disfrutar, …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1841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255" y="3124205"/>
            <a:ext cx="7518400" cy="1362075"/>
          </a:xfrm>
        </p:spPr>
        <p:txBody>
          <a:bodyPr>
            <a:normAutofit fontScale="90000"/>
          </a:bodyPr>
          <a:lstStyle/>
          <a:p>
            <a:br>
              <a:rPr lang="es-CL" dirty="0"/>
            </a:br>
            <a:r>
              <a:rPr lang="es-CL" dirty="0"/>
              <a:t>Documentos curriculares de educación básica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024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4943E7C5-D1F0-F14D-8D8E-E74FA3391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12" y="304180"/>
            <a:ext cx="10075985" cy="4932989"/>
          </a:xfrm>
        </p:spPr>
        <p:txBody>
          <a:bodyPr>
            <a:noAutofit/>
          </a:bodyPr>
          <a:lstStyle/>
          <a:p>
            <a:r>
              <a:rPr lang="es-CL" sz="2800" dirty="0"/>
              <a:t>Otra posibilidad de crear objetivos didácticos:</a:t>
            </a:r>
            <a:br>
              <a:rPr lang="es-CL" sz="2800" dirty="0"/>
            </a:br>
            <a:r>
              <a:rPr lang="es-CL" sz="2800" dirty="0">
                <a:solidFill>
                  <a:srgbClr val="FF0000"/>
                </a:solidFill>
              </a:rPr>
              <a:t>Relacionar los Indicadores de Evaluación (IE) y crear un Objetivo Didáctico (OD)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CCF0B40-8388-604E-AC22-025AB8ED6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23320" r="11907" b="8499"/>
          <a:stretch/>
        </p:blipFill>
        <p:spPr>
          <a:xfrm>
            <a:off x="914400" y="1620831"/>
            <a:ext cx="9825897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err="1"/>
              <a:t>Actividad</a:t>
            </a:r>
            <a:r>
              <a:rPr lang="en-GB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31866" y="617614"/>
            <a:ext cx="6450868" cy="5853113"/>
          </a:xfrm>
        </p:spPr>
        <p:txBody>
          <a:bodyPr>
            <a:normAutofit fontScale="85000" lnSpcReduction="10000"/>
          </a:bodyPr>
          <a:lstStyle/>
          <a:p>
            <a:r>
              <a:rPr lang="en-GB" sz="3200" dirty="0" err="1"/>
              <a:t>Elabora</a:t>
            </a:r>
            <a:r>
              <a:rPr lang="en-GB" sz="3200" dirty="0"/>
              <a:t> 4 </a:t>
            </a:r>
            <a:r>
              <a:rPr lang="en-GB" sz="3200" dirty="0" err="1"/>
              <a:t>objetivos</a:t>
            </a:r>
            <a:r>
              <a:rPr lang="en-GB" sz="3200" dirty="0"/>
              <a:t> </a:t>
            </a:r>
            <a:r>
              <a:rPr lang="en-GB" sz="3200" dirty="0" err="1"/>
              <a:t>didácticos</a:t>
            </a:r>
            <a:r>
              <a:rPr lang="en-GB" sz="3200" dirty="0"/>
              <a:t> </a:t>
            </a:r>
            <a:r>
              <a:rPr lang="en-GB" sz="3200" dirty="0" err="1"/>
              <a:t>desde</a:t>
            </a:r>
            <a:r>
              <a:rPr lang="en-GB" sz="3200" dirty="0"/>
              <a:t> el OA </a:t>
            </a:r>
            <a:r>
              <a:rPr lang="en-GB" sz="3200" dirty="0" err="1"/>
              <a:t>entregado</a:t>
            </a:r>
            <a:r>
              <a:rPr lang="en-GB" sz="3200" dirty="0"/>
              <a:t> a </a:t>
            </a:r>
            <a:r>
              <a:rPr lang="en-GB" sz="3200" dirty="0" err="1"/>
              <a:t>cada</a:t>
            </a:r>
            <a:r>
              <a:rPr lang="en-GB" sz="3200" dirty="0"/>
              <a:t> </a:t>
            </a:r>
            <a:r>
              <a:rPr lang="en-GB" sz="3200" dirty="0" err="1"/>
              <a:t>grupo</a:t>
            </a:r>
            <a:r>
              <a:rPr lang="en-GB" sz="3200" dirty="0"/>
              <a:t>.</a:t>
            </a:r>
          </a:p>
          <a:p>
            <a:r>
              <a:rPr lang="en-GB" sz="2800" dirty="0"/>
              <a:t>Se </a:t>
            </a:r>
            <a:r>
              <a:rPr lang="en-GB" sz="2800" dirty="0" err="1"/>
              <a:t>espera</a:t>
            </a:r>
            <a:r>
              <a:rPr lang="en-GB" sz="2800" dirty="0"/>
              <a:t> que </a:t>
            </a:r>
            <a:r>
              <a:rPr lang="en-GB" sz="2800" dirty="0" err="1"/>
              <a:t>exista</a:t>
            </a:r>
            <a:r>
              <a:rPr lang="en-GB" sz="2800" dirty="0"/>
              <a:t> </a:t>
            </a:r>
            <a:r>
              <a:rPr lang="en-GB" sz="2800" dirty="0" err="1"/>
              <a:t>una</a:t>
            </a:r>
            <a:r>
              <a:rPr lang="en-GB" sz="2800" dirty="0"/>
              <a:t> </a:t>
            </a:r>
            <a:r>
              <a:rPr lang="en-GB" sz="2800" dirty="0" err="1"/>
              <a:t>secuencia</a:t>
            </a:r>
            <a:r>
              <a:rPr lang="en-GB" sz="2800" dirty="0"/>
              <a:t> </a:t>
            </a:r>
            <a:r>
              <a:rPr lang="en-GB" sz="2800" dirty="0" err="1"/>
              <a:t>cognitiva</a:t>
            </a:r>
            <a:r>
              <a:rPr lang="en-GB" sz="2800" dirty="0"/>
              <a:t>, que </a:t>
            </a:r>
            <a:r>
              <a:rPr lang="en-GB" sz="2800" dirty="0" err="1"/>
              <a:t>comience</a:t>
            </a:r>
            <a:r>
              <a:rPr lang="en-GB" sz="2800" dirty="0"/>
              <a:t> </a:t>
            </a:r>
            <a:r>
              <a:rPr lang="en-GB" sz="2800" dirty="0" err="1"/>
              <a:t>desde</a:t>
            </a:r>
            <a:r>
              <a:rPr lang="en-GB" sz="2800" dirty="0"/>
              <a:t> </a:t>
            </a:r>
            <a:r>
              <a:rPr lang="en-GB" sz="2800" dirty="0" err="1"/>
              <a:t>habilidades</a:t>
            </a:r>
            <a:r>
              <a:rPr lang="en-GB" sz="2800" dirty="0"/>
              <a:t> </a:t>
            </a:r>
            <a:r>
              <a:rPr lang="en-GB" sz="2800" dirty="0" err="1"/>
              <a:t>básicas</a:t>
            </a:r>
            <a:r>
              <a:rPr lang="en-GB" sz="2800" dirty="0"/>
              <a:t> y </a:t>
            </a:r>
            <a:r>
              <a:rPr lang="en-GB" sz="2800" dirty="0" err="1"/>
              <a:t>termine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habilidades</a:t>
            </a:r>
            <a:r>
              <a:rPr lang="en-GB" sz="2800" dirty="0"/>
              <a:t> </a:t>
            </a:r>
            <a:r>
              <a:rPr lang="en-GB" sz="2800" dirty="0" err="1"/>
              <a:t>superiores</a:t>
            </a:r>
            <a:r>
              <a:rPr lang="en-GB" sz="2800" dirty="0"/>
              <a:t>. </a:t>
            </a:r>
          </a:p>
          <a:p>
            <a:pPr lvl="1"/>
            <a:r>
              <a:rPr lang="en-GB" sz="3200" dirty="0" err="1"/>
              <a:t>Puedes</a:t>
            </a:r>
            <a:r>
              <a:rPr lang="en-GB" sz="3200" dirty="0"/>
              <a:t> </a:t>
            </a:r>
            <a:r>
              <a:rPr lang="en-GB" sz="3200" dirty="0" err="1"/>
              <a:t>utilizar</a:t>
            </a:r>
            <a:r>
              <a:rPr lang="en-GB" sz="3200" dirty="0"/>
              <a:t> el </a:t>
            </a:r>
            <a:r>
              <a:rPr lang="en-GB" sz="3200" dirty="0" err="1"/>
              <a:t>listado</a:t>
            </a:r>
            <a:r>
              <a:rPr lang="en-GB" sz="3200" dirty="0"/>
              <a:t> de </a:t>
            </a:r>
            <a:r>
              <a:rPr lang="en-GB" sz="3200" dirty="0" err="1"/>
              <a:t>verbos</a:t>
            </a:r>
            <a:r>
              <a:rPr lang="en-GB" sz="3200" dirty="0"/>
              <a:t> </a:t>
            </a:r>
            <a:r>
              <a:rPr lang="en-GB" sz="3200" dirty="0" err="1"/>
              <a:t>adjunto</a:t>
            </a:r>
            <a:r>
              <a:rPr lang="en-GB" sz="3200" dirty="0"/>
              <a:t> para </a:t>
            </a:r>
            <a:r>
              <a:rPr lang="en-GB" sz="3200" dirty="0" err="1"/>
              <a:t>tu</a:t>
            </a:r>
            <a:r>
              <a:rPr lang="en-GB" sz="3200" dirty="0"/>
              <a:t> </a:t>
            </a:r>
            <a:r>
              <a:rPr lang="en-GB" sz="3200" dirty="0" err="1"/>
              <a:t>redacción</a:t>
            </a:r>
            <a:r>
              <a:rPr lang="en-GB" sz="3200" dirty="0"/>
              <a:t>.</a:t>
            </a:r>
          </a:p>
          <a:p>
            <a:r>
              <a:rPr lang="en-GB" sz="3200" dirty="0" err="1"/>
              <a:t>Busca</a:t>
            </a:r>
            <a:r>
              <a:rPr lang="en-GB" sz="3200" dirty="0"/>
              <a:t> la </a:t>
            </a:r>
            <a:r>
              <a:rPr lang="en-GB" sz="3200" dirty="0" err="1"/>
              <a:t>coherencia</a:t>
            </a:r>
            <a:r>
              <a:rPr lang="en-GB" sz="3200" dirty="0"/>
              <a:t>:</a:t>
            </a:r>
          </a:p>
          <a:p>
            <a:pPr lvl="1"/>
            <a:r>
              <a:rPr lang="en-GB" sz="3200" dirty="0"/>
              <a:t>Que </a:t>
            </a:r>
            <a:r>
              <a:rPr lang="en-GB" sz="3200" dirty="0" err="1"/>
              <a:t>haya</a:t>
            </a:r>
            <a:r>
              <a:rPr lang="en-GB" sz="3200" dirty="0"/>
              <a:t> un </a:t>
            </a:r>
            <a:r>
              <a:rPr lang="en-GB" sz="3200" dirty="0" err="1"/>
              <a:t>hilo</a:t>
            </a:r>
            <a:r>
              <a:rPr lang="en-GB" sz="3200" dirty="0"/>
              <a:t> conductor entre </a:t>
            </a:r>
            <a:r>
              <a:rPr lang="en-GB" sz="3200" dirty="0" err="1"/>
              <a:t>cada</a:t>
            </a:r>
            <a:r>
              <a:rPr lang="en-GB" sz="3200" dirty="0"/>
              <a:t> </a:t>
            </a:r>
            <a:r>
              <a:rPr lang="en-GB" sz="3200" dirty="0" err="1"/>
              <a:t>uno</a:t>
            </a:r>
            <a:r>
              <a:rPr lang="en-GB" sz="3200" dirty="0"/>
              <a:t>. Este </a:t>
            </a:r>
            <a:r>
              <a:rPr lang="en-GB" sz="3200" dirty="0" err="1"/>
              <a:t>puede</a:t>
            </a:r>
            <a:r>
              <a:rPr lang="en-GB" sz="3200" dirty="0"/>
              <a:t> </a:t>
            </a:r>
            <a:r>
              <a:rPr lang="en-GB" sz="3200" dirty="0" err="1"/>
              <a:t>ser</a:t>
            </a:r>
            <a:r>
              <a:rPr lang="en-GB" sz="3200" dirty="0"/>
              <a:t> un </a:t>
            </a:r>
            <a:r>
              <a:rPr lang="en-GB" sz="3200" dirty="0" err="1"/>
              <a:t>género</a:t>
            </a:r>
            <a:r>
              <a:rPr lang="en-GB" sz="3200" dirty="0"/>
              <a:t> </a:t>
            </a:r>
            <a:r>
              <a:rPr lang="en-GB" sz="3200" dirty="0" err="1"/>
              <a:t>discursivo</a:t>
            </a:r>
            <a:r>
              <a:rPr lang="en-GB" sz="3200" dirty="0"/>
              <a:t>, </a:t>
            </a:r>
            <a:r>
              <a:rPr lang="en-GB" sz="3200" dirty="0" err="1"/>
              <a:t>una</a:t>
            </a:r>
            <a:r>
              <a:rPr lang="en-GB" sz="3200" dirty="0"/>
              <a:t> </a:t>
            </a:r>
            <a:r>
              <a:rPr lang="en-GB" sz="3200" dirty="0" err="1"/>
              <a:t>temática</a:t>
            </a:r>
            <a:r>
              <a:rPr lang="en-GB" sz="3200" dirty="0"/>
              <a:t>, etc.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1800" dirty="0" err="1">
                <a:solidFill>
                  <a:schemeClr val="bg2"/>
                </a:solidFill>
              </a:rPr>
              <a:t>Crear</a:t>
            </a:r>
            <a:r>
              <a:rPr lang="en-GB" sz="1800" dirty="0">
                <a:solidFill>
                  <a:schemeClr val="bg2"/>
                </a:solidFill>
              </a:rPr>
              <a:t> </a:t>
            </a:r>
            <a:r>
              <a:rPr lang="en-GB" sz="1800" dirty="0" err="1">
                <a:solidFill>
                  <a:schemeClr val="bg2"/>
                </a:solidFill>
              </a:rPr>
              <a:t>objetivos</a:t>
            </a:r>
            <a:r>
              <a:rPr lang="en-GB" sz="1800" dirty="0">
                <a:solidFill>
                  <a:schemeClr val="bg2"/>
                </a:solidFill>
              </a:rPr>
              <a:t> </a:t>
            </a:r>
            <a:r>
              <a:rPr lang="en-GB" sz="1800" dirty="0" err="1">
                <a:solidFill>
                  <a:schemeClr val="bg2"/>
                </a:solidFill>
              </a:rPr>
              <a:t>didácticos</a:t>
            </a:r>
            <a:r>
              <a:rPr lang="en-GB" sz="1800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544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76251" y="515968"/>
            <a:ext cx="116205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2600" b="1" dirty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gobCL"/>
              </a:rPr>
              <a:t>Ley General de Educación (LGE)- Ley Nº 20370 de 2009</a:t>
            </a:r>
            <a:endParaRPr lang="es-ES" dirty="0">
              <a:solidFill>
                <a:schemeClr val="accent1"/>
              </a:solidFill>
              <a:latin typeface="Calibri" pitchFamily="34" charset="0"/>
              <a:ea typeface="Calibri" pitchFamily="34" charset="0"/>
              <a:cs typeface="gobCL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34142" y="1241620"/>
            <a:ext cx="988422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300" dirty="0"/>
              <a:t>Artículo 25.- </a:t>
            </a:r>
            <a:r>
              <a:rPr lang="es-ES" sz="2300" dirty="0">
                <a:solidFill>
                  <a:srgbClr val="7030A0"/>
                </a:solidFill>
              </a:rPr>
              <a:t>El nivel de </a:t>
            </a:r>
            <a:r>
              <a:rPr lang="es-ES" sz="2300" u="sng" dirty="0">
                <a:solidFill>
                  <a:srgbClr val="7030A0"/>
                </a:solidFill>
              </a:rPr>
              <a:t>educación básica regular </a:t>
            </a:r>
            <a:r>
              <a:rPr lang="es-ES" sz="2300" dirty="0">
                <a:solidFill>
                  <a:srgbClr val="7030A0"/>
                </a:solidFill>
              </a:rPr>
              <a:t>tendrá una duración de </a:t>
            </a:r>
            <a:r>
              <a:rPr lang="es-ES" sz="2300" u="sng" dirty="0">
                <a:solidFill>
                  <a:srgbClr val="7030A0"/>
                </a:solidFill>
              </a:rPr>
              <a:t>seis años</a:t>
            </a:r>
            <a:r>
              <a:rPr lang="es-ES" sz="2300" dirty="0">
                <a:solidFill>
                  <a:srgbClr val="7030A0"/>
                </a:solidFill>
              </a:rPr>
              <a:t> y el nivel de </a:t>
            </a:r>
            <a:r>
              <a:rPr lang="es-ES" sz="2300" u="sng" dirty="0">
                <a:solidFill>
                  <a:srgbClr val="7030A0"/>
                </a:solidFill>
              </a:rPr>
              <a:t>educación media regular </a:t>
            </a:r>
            <a:r>
              <a:rPr lang="es-ES" sz="2300" dirty="0">
                <a:solidFill>
                  <a:srgbClr val="7030A0"/>
                </a:solidFill>
              </a:rPr>
              <a:t>tendrá una duración de </a:t>
            </a:r>
            <a:r>
              <a:rPr lang="es-ES" sz="2300" u="sng" dirty="0">
                <a:solidFill>
                  <a:srgbClr val="7030A0"/>
                </a:solidFill>
              </a:rPr>
              <a:t>seis años</a:t>
            </a:r>
            <a:r>
              <a:rPr lang="es-ES" sz="2300" dirty="0">
                <a:solidFill>
                  <a:srgbClr val="7030A0"/>
                </a:solidFill>
              </a:rPr>
              <a:t>,</a:t>
            </a:r>
            <a:r>
              <a:rPr lang="es-ES" sz="2300" dirty="0"/>
              <a:t> cuatro de los cuales, en el segundo caso, serán de formación general y los </a:t>
            </a:r>
            <a:r>
              <a:rPr lang="es-ES" sz="2300" u="sng" dirty="0"/>
              <a:t>dos finales de formación diferenciada</a:t>
            </a:r>
            <a:r>
              <a:rPr lang="es-ES" sz="2300" dirty="0"/>
              <a:t>. La educación </a:t>
            </a:r>
            <a:r>
              <a:rPr lang="es-ES" sz="2300" dirty="0" err="1"/>
              <a:t>parvularia</a:t>
            </a:r>
            <a:r>
              <a:rPr lang="es-ES" sz="2300" dirty="0"/>
              <a:t> no tendrá una duración obligatoria. </a:t>
            </a:r>
          </a:p>
          <a:p>
            <a:endParaRPr lang="es-ES" sz="2300" dirty="0"/>
          </a:p>
          <a:p>
            <a:r>
              <a:rPr lang="es-ES" sz="2300" dirty="0"/>
              <a:t>Artículo 31.- Corresponderá al Presidente de la República, mediante decreto supremo dictado a través del Ministerio de Educación, previa aprobación del Consejo Nacional de Educación, establecer </a:t>
            </a:r>
            <a:r>
              <a:rPr lang="es-ES" sz="2300" u="sng" dirty="0"/>
              <a:t>las bases curriculares </a:t>
            </a:r>
            <a:r>
              <a:rPr lang="es-ES" sz="2300" dirty="0"/>
              <a:t>para la educación </a:t>
            </a:r>
            <a:r>
              <a:rPr lang="es-ES" sz="2300" dirty="0" err="1"/>
              <a:t>parvularia</a:t>
            </a:r>
            <a:r>
              <a:rPr lang="es-ES" sz="2300" dirty="0"/>
              <a:t>, básica y media. Éstas definirán, por ciclos o años, respectivamente, los </a:t>
            </a:r>
            <a:r>
              <a:rPr lang="es-ES" sz="2300" u="sng" dirty="0">
                <a:solidFill>
                  <a:srgbClr val="FF0000"/>
                </a:solidFill>
              </a:rPr>
              <a:t>objetivos de aprendizaje </a:t>
            </a:r>
            <a:r>
              <a:rPr lang="es-ES" sz="2300" dirty="0"/>
              <a:t>que permitan el logro de los objetivos generales para cada uno de los niveles establecidos en esta ley. Las bases curriculares aprobadas deberán publicarse íntegramente en el Diario Oficial. </a:t>
            </a:r>
            <a:br>
              <a:rPr lang="es-ES" sz="2300" dirty="0"/>
            </a:br>
            <a:endParaRPr lang="es-ES" sz="2300" dirty="0"/>
          </a:p>
        </p:txBody>
      </p:sp>
    </p:spTree>
    <p:extLst>
      <p:ext uri="{BB962C8B-B14F-4D97-AF65-F5344CB8AC3E}">
        <p14:creationId xmlns:p14="http://schemas.microsoft.com/office/powerpoint/2010/main" val="379243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Características de las bases curriculares</a:t>
            </a:r>
            <a:br>
              <a:rPr lang="es-CL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4312" y="1273630"/>
            <a:ext cx="10075985" cy="4852540"/>
          </a:xfrm>
        </p:spPr>
        <p:txBody>
          <a:bodyPr/>
          <a:lstStyle/>
          <a:p>
            <a:pPr marL="0" indent="0">
              <a:buNone/>
            </a:pPr>
            <a:r>
              <a:rPr lang="es-CL" sz="2000" dirty="0"/>
              <a:t>Continuidad de las definiciones centrales: </a:t>
            </a:r>
          </a:p>
          <a:p>
            <a:r>
              <a:rPr lang="es-CL" sz="2000" dirty="0"/>
              <a:t>Las Bases Curriculares mantienen los principios rectores de la Constitución Política y la concepción antropológica y ética que orienta la Declaración Universal de los Derechos Humanos presente en las grandes tradiciones del país. </a:t>
            </a:r>
          </a:p>
          <a:p>
            <a:pPr marL="0" indent="0">
              <a:buNone/>
            </a:pPr>
            <a:r>
              <a:rPr lang="es-CL" sz="2000" dirty="0"/>
              <a:t>Continuidad en los conceptos curriculares generales: </a:t>
            </a:r>
          </a:p>
          <a:p>
            <a:r>
              <a:rPr lang="es-CL" sz="2000" dirty="0"/>
              <a:t>Se mantiene el concepto original de dos instrumentos separados, </a:t>
            </a:r>
            <a:r>
              <a:rPr lang="es-CL" sz="2000" b="1" dirty="0"/>
              <a:t>uno, las Bases Curriculares, </a:t>
            </a:r>
            <a:r>
              <a:rPr lang="es-CL" sz="2000" dirty="0"/>
              <a:t>que establecen los aprendizajes comunes requeridos a todos los estudiantes </a:t>
            </a:r>
            <a:r>
              <a:rPr lang="es-CL" sz="2000" b="1" dirty="0"/>
              <a:t>y otro, los Planes y Programas de Estudio</a:t>
            </a:r>
            <a:r>
              <a:rPr lang="es-CL" sz="2000" dirty="0"/>
              <a:t>, con un carácter más funcional que organizan en el tiempo estos aprendizajes y cumplen la función de ser una herramienta de ayuda práctica para los docentes en su labor. </a:t>
            </a:r>
          </a:p>
          <a:p>
            <a:r>
              <a:rPr lang="es-CL" sz="2000" dirty="0"/>
              <a:t>Se mantienen los Objetivos Transversales incluidos en el Marco curricular 2009 </a:t>
            </a:r>
            <a:r>
              <a:rPr lang="es-CL" sz="2000" dirty="0">
                <a:solidFill>
                  <a:srgbClr val="FF0000"/>
                </a:solidFill>
                <a:sym typeface="Wingdings" panose="05000000000000000000" pitchFamily="2" charset="2"/>
              </a:rPr>
              <a:t> se traducen en Actitudes en el caso de las bases curriculares de L y C. </a:t>
            </a:r>
            <a:endParaRPr lang="es-CL" sz="2000" dirty="0">
              <a:solidFill>
                <a:srgbClr val="FF0000"/>
              </a:solidFill>
            </a:endParaRPr>
          </a:p>
          <a:p>
            <a:endParaRPr lang="es-CL" dirty="0"/>
          </a:p>
          <a:p>
            <a:pPr marL="457200" indent="-457200">
              <a:buFont typeface="+mj-lt"/>
              <a:buAutoNum type="arabicPeriod" startAt="2"/>
            </a:pPr>
            <a:endParaRPr lang="es-CL" dirty="0"/>
          </a:p>
          <a:p>
            <a:pPr marL="457200" indent="-457200">
              <a:buFont typeface="+mj-lt"/>
              <a:buAutoNum type="arabicPeriod" startAt="2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0032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Características de las bases curriculares</a:t>
            </a:r>
            <a:br>
              <a:rPr lang="es-CL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4312" y="2169375"/>
            <a:ext cx="10075985" cy="1855688"/>
          </a:xfrm>
        </p:spPr>
        <p:txBody>
          <a:bodyPr/>
          <a:lstStyle/>
          <a:p>
            <a:r>
              <a:rPr lang="es-CL" sz="2400" dirty="0"/>
              <a:t>Se mantiene la estructura de 2009: los nombres de las asignaturas y  la organización de los </a:t>
            </a:r>
            <a:r>
              <a:rPr lang="es-CL" sz="2400" dirty="0">
                <a:solidFill>
                  <a:srgbClr val="FF0000"/>
                </a:solidFill>
              </a:rPr>
              <a:t>contenidos en torno a ejes temáticos verticales que se relacionan con los conocimientos y habilidades principales, que se desarrollan en cada asignatura. 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pPr marL="457200" indent="-457200">
              <a:buFont typeface="+mj-lt"/>
              <a:buAutoNum type="arabicPeriod" startAt="2"/>
            </a:pPr>
            <a:endParaRPr lang="es-CL" dirty="0"/>
          </a:p>
          <a:p>
            <a:pPr marL="457200" indent="-457200">
              <a:buFont typeface="+mj-lt"/>
              <a:buAutoNum type="arabicPeriod" startAt="2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9538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080" r="23172" b="27288"/>
          <a:stretch/>
        </p:blipFill>
        <p:spPr bwMode="auto">
          <a:xfrm>
            <a:off x="622300" y="255029"/>
            <a:ext cx="6839596" cy="453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t="41080" r="51517" b="26736"/>
          <a:stretch/>
        </p:blipFill>
        <p:spPr bwMode="auto">
          <a:xfrm>
            <a:off x="5146113" y="2523173"/>
            <a:ext cx="6619948" cy="422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93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A0383D-2051-9844-8B30-D20938B4B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1" y="6648"/>
            <a:ext cx="4826000" cy="6410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607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AB01DF1-0625-F990-65C8-68D369284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70" y="671508"/>
            <a:ext cx="5098629" cy="5701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760709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1F7DA8C1-957D-40A8-80F7-3EA69DE39DC3}" vid="{07FBCB52-8E7D-4A63-A504-6E70183FFC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12030</TotalTime>
  <Words>1451</Words>
  <Application>Microsoft Macintosh PowerPoint</Application>
  <PresentationFormat>Panorámica</PresentationFormat>
  <Paragraphs>142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Rockwell</vt:lpstr>
      <vt:lpstr>Wingdings</vt:lpstr>
      <vt:lpstr>Theme1</vt:lpstr>
      <vt:lpstr>Didáctica de la literatura y la comprensión lectora  Clase 1</vt:lpstr>
      <vt:lpstr>Clase de hoy</vt:lpstr>
      <vt:lpstr> Documentos curriculares de educación básica</vt:lpstr>
      <vt:lpstr>Presentación de PowerPoint</vt:lpstr>
      <vt:lpstr>Características de las bases curriculares </vt:lpstr>
      <vt:lpstr>Características de las bases curriculares </vt:lpstr>
      <vt:lpstr>Presentación de PowerPoint</vt:lpstr>
      <vt:lpstr>Presentación de PowerPoint</vt:lpstr>
      <vt:lpstr>Presentación de PowerPoint</vt:lpstr>
      <vt:lpstr>Presentación de PowerPoint</vt:lpstr>
      <vt:lpstr>Bases Curriculares  de Lenguaje y Comunicación Eje Lectura</vt:lpstr>
      <vt:lpstr>Presentación de PowerPoint</vt:lpstr>
      <vt:lpstr>Bases Curriculares  de Lenguaje y Comunicación Actitudes (Derivan de los Objetivos de Aprendizaje Transversales (OAT) </vt:lpstr>
      <vt:lpstr>Planes y programas de estudio</vt:lpstr>
      <vt:lpstr>Planes y programas de estudio</vt:lpstr>
      <vt:lpstr>Objetivos de Aprendizaje</vt:lpstr>
      <vt:lpstr>Presentación de PowerPoint</vt:lpstr>
      <vt:lpstr>Conceptos clave: Habilidades</vt:lpstr>
      <vt:lpstr>Presentación de PowerPoint</vt:lpstr>
      <vt:lpstr>Presentación de PowerPoint</vt:lpstr>
      <vt:lpstr>Conceptos clave: Conocimientos</vt:lpstr>
      <vt:lpstr>Ejemplos de tipos de conocimientos en Lenguaje.</vt:lpstr>
      <vt:lpstr>Ejemplos...</vt:lpstr>
      <vt:lpstr>Presentación de PowerPoint</vt:lpstr>
      <vt:lpstr>Presentación de PowerPoint</vt:lpstr>
      <vt:lpstr>Indicadores de logro (Programa de Estudio)</vt:lpstr>
      <vt:lpstr>Presentación de PowerPoint</vt:lpstr>
      <vt:lpstr>Objetivos Didácticos.</vt:lpstr>
      <vt:lpstr>Presentación de PowerPoint</vt:lpstr>
      <vt:lpstr>Presentación de PowerPoint</vt:lpstr>
      <vt:lpstr>Actividad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la lectura y escritura inicial</dc:title>
  <dc:creator>Margarita Calderon</dc:creator>
  <cp:lastModifiedBy>Felipe Andrés Clavo Espinoza (felipe.clavo)</cp:lastModifiedBy>
  <cp:revision>264</cp:revision>
  <dcterms:created xsi:type="dcterms:W3CDTF">2016-03-20T19:44:29Z</dcterms:created>
  <dcterms:modified xsi:type="dcterms:W3CDTF">2023-03-17T01:44:44Z</dcterms:modified>
</cp:coreProperties>
</file>