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310" r:id="rId8"/>
    <p:sldId id="263" r:id="rId9"/>
    <p:sldId id="277" r:id="rId10"/>
    <p:sldId id="296" r:id="rId11"/>
    <p:sldId id="297" r:id="rId12"/>
    <p:sldId id="298" r:id="rId13"/>
    <p:sldId id="301" r:id="rId14"/>
    <p:sldId id="281" r:id="rId15"/>
    <p:sldId id="282" r:id="rId16"/>
    <p:sldId id="302" r:id="rId17"/>
    <p:sldId id="294" r:id="rId18"/>
    <p:sldId id="303" r:id="rId19"/>
    <p:sldId id="305" r:id="rId20"/>
    <p:sldId id="306" r:id="rId21"/>
    <p:sldId id="311" r:id="rId22"/>
    <p:sldId id="312" r:id="rId23"/>
    <p:sldId id="313" r:id="rId24"/>
    <p:sldId id="314" r:id="rId25"/>
    <p:sldId id="261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5833"/>
  </p:normalViewPr>
  <p:slideViewPr>
    <p:cSldViewPr snapToGrid="0">
      <p:cViewPr varScale="1">
        <p:scale>
          <a:sx n="85" d="100"/>
          <a:sy n="85" d="100"/>
        </p:scale>
        <p:origin x="1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B2F22-E62F-4842-AAE4-9C64486BF045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57D9929-4EFE-4BB1-AF02-59231BD77775}">
      <dgm:prSet/>
      <dgm:spPr/>
      <dgm:t>
        <a:bodyPr/>
        <a:lstStyle/>
        <a:p>
          <a:r>
            <a:rPr lang="es-ES"/>
            <a:t>Deben ser claros y entenderse con facilidad.</a:t>
          </a:r>
          <a:endParaRPr lang="en-US"/>
        </a:p>
      </dgm:t>
    </dgm:pt>
    <dgm:pt modelId="{50CCD0E2-9589-4D97-8D2F-4BC6DBC90794}" type="parTrans" cxnId="{E4F02CA8-D28E-4B8D-91B3-558DEB3F7B5C}">
      <dgm:prSet/>
      <dgm:spPr/>
      <dgm:t>
        <a:bodyPr/>
        <a:lstStyle/>
        <a:p>
          <a:endParaRPr lang="en-US"/>
        </a:p>
      </dgm:t>
    </dgm:pt>
    <dgm:pt modelId="{B650D53C-F7E0-4516-A734-626BF9D9A0CF}" type="sibTrans" cxnId="{E4F02CA8-D28E-4B8D-91B3-558DEB3F7B5C}">
      <dgm:prSet/>
      <dgm:spPr/>
      <dgm:t>
        <a:bodyPr/>
        <a:lstStyle/>
        <a:p>
          <a:endParaRPr lang="en-US"/>
        </a:p>
      </dgm:t>
    </dgm:pt>
    <dgm:pt modelId="{564BDD5F-08CB-44F1-A127-4DDBFB2CC4D8}">
      <dgm:prSet/>
      <dgm:spPr/>
      <dgm:t>
        <a:bodyPr/>
        <a:lstStyle/>
        <a:p>
          <a:r>
            <a:rPr lang="es-ES"/>
            <a:t>Ser precisos, al enfocarse en un solo aspecto del problema.</a:t>
          </a:r>
          <a:endParaRPr lang="en-US"/>
        </a:p>
      </dgm:t>
    </dgm:pt>
    <dgm:pt modelId="{E89D5E9D-A2A7-4B15-85C4-A8D5C449D468}" type="parTrans" cxnId="{DCC01A23-9A34-4B9A-8F9A-8A4763DC92C2}">
      <dgm:prSet/>
      <dgm:spPr/>
      <dgm:t>
        <a:bodyPr/>
        <a:lstStyle/>
        <a:p>
          <a:endParaRPr lang="en-US"/>
        </a:p>
      </dgm:t>
    </dgm:pt>
    <dgm:pt modelId="{0C5542E1-B632-42CB-9789-438698BE6447}" type="sibTrans" cxnId="{DCC01A23-9A34-4B9A-8F9A-8A4763DC92C2}">
      <dgm:prSet/>
      <dgm:spPr/>
      <dgm:t>
        <a:bodyPr/>
        <a:lstStyle/>
        <a:p>
          <a:endParaRPr lang="en-US"/>
        </a:p>
      </dgm:t>
    </dgm:pt>
    <dgm:pt modelId="{39595543-B2C3-492F-85D6-CED4C782CD31}">
      <dgm:prSet/>
      <dgm:spPr/>
      <dgm:t>
        <a:bodyPr/>
        <a:lstStyle/>
        <a:p>
          <a:r>
            <a:rPr lang="es-ES"/>
            <a:t>Seguir un orden metodológico y un ordenamiento lógico.</a:t>
          </a:r>
          <a:endParaRPr lang="en-US"/>
        </a:p>
      </dgm:t>
    </dgm:pt>
    <dgm:pt modelId="{1E7A4C30-9E56-440A-A3FB-67933C72435C}" type="parTrans" cxnId="{F48B0456-AC0E-4214-B759-679340EBBE2E}">
      <dgm:prSet/>
      <dgm:spPr/>
      <dgm:t>
        <a:bodyPr/>
        <a:lstStyle/>
        <a:p>
          <a:endParaRPr lang="en-US"/>
        </a:p>
      </dgm:t>
    </dgm:pt>
    <dgm:pt modelId="{2AAA2CFF-76EA-4B30-BFEE-7350B98C5A9C}" type="sibTrans" cxnId="{F48B0456-AC0E-4214-B759-679340EBBE2E}">
      <dgm:prSet/>
      <dgm:spPr/>
      <dgm:t>
        <a:bodyPr/>
        <a:lstStyle/>
        <a:p>
          <a:endParaRPr lang="en-US"/>
        </a:p>
      </dgm:t>
    </dgm:pt>
    <dgm:pt modelId="{5EE9401D-025E-4F9E-BCEF-351877499DF9}">
      <dgm:prSet/>
      <dgm:spPr/>
      <dgm:t>
        <a:bodyPr/>
        <a:lstStyle/>
        <a:p>
          <a:r>
            <a:rPr lang="es-ES_tradnl"/>
            <a:t>Deben ser congruentes entre si.</a:t>
          </a:r>
          <a:endParaRPr lang="en-US"/>
        </a:p>
      </dgm:t>
    </dgm:pt>
    <dgm:pt modelId="{61A5F864-BF1C-4803-9EDF-0BD2BA2B34B7}" type="parTrans" cxnId="{2C889098-FF4E-4E95-B74C-C986E2010660}">
      <dgm:prSet/>
      <dgm:spPr/>
      <dgm:t>
        <a:bodyPr/>
        <a:lstStyle/>
        <a:p>
          <a:endParaRPr lang="en-US"/>
        </a:p>
      </dgm:t>
    </dgm:pt>
    <dgm:pt modelId="{B42D0F86-5B23-4C6A-9D93-0E9F6E69A701}" type="sibTrans" cxnId="{2C889098-FF4E-4E95-B74C-C986E2010660}">
      <dgm:prSet/>
      <dgm:spPr/>
      <dgm:t>
        <a:bodyPr/>
        <a:lstStyle/>
        <a:p>
          <a:endParaRPr lang="en-US"/>
        </a:p>
      </dgm:t>
    </dgm:pt>
    <dgm:pt modelId="{ADFB164A-06EC-E547-A8A3-FE9E2FE47D05}" type="pres">
      <dgm:prSet presAssocID="{684B2F22-E62F-4842-AAE4-9C64486BF045}" presName="matrix" presStyleCnt="0">
        <dgm:presLayoutVars>
          <dgm:chMax val="1"/>
          <dgm:dir/>
          <dgm:resizeHandles val="exact"/>
        </dgm:presLayoutVars>
      </dgm:prSet>
      <dgm:spPr/>
    </dgm:pt>
    <dgm:pt modelId="{10663064-E3A1-364A-BBA3-CE9F4D792B58}" type="pres">
      <dgm:prSet presAssocID="{684B2F22-E62F-4842-AAE4-9C64486BF045}" presName="diamond" presStyleLbl="bgShp" presStyleIdx="0" presStyleCnt="1"/>
      <dgm:spPr/>
    </dgm:pt>
    <dgm:pt modelId="{E619942D-710D-EA42-BEA0-8B2593860FEB}" type="pres">
      <dgm:prSet presAssocID="{684B2F22-E62F-4842-AAE4-9C64486BF04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AC007-C7E1-9042-AF06-5C059EE91FA1}" type="pres">
      <dgm:prSet presAssocID="{684B2F22-E62F-4842-AAE4-9C64486BF04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BCF3121-AF9A-D343-8B84-4C02DCCC32EA}" type="pres">
      <dgm:prSet presAssocID="{684B2F22-E62F-4842-AAE4-9C64486BF04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6070F7-A4FA-0F4C-AC52-50BF8C3691AD}" type="pres">
      <dgm:prSet presAssocID="{684B2F22-E62F-4842-AAE4-9C64486BF04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CC01A23-9A34-4B9A-8F9A-8A4763DC92C2}" srcId="{684B2F22-E62F-4842-AAE4-9C64486BF045}" destId="{564BDD5F-08CB-44F1-A127-4DDBFB2CC4D8}" srcOrd="1" destOrd="0" parTransId="{E89D5E9D-A2A7-4B15-85C4-A8D5C449D468}" sibTransId="{0C5542E1-B632-42CB-9789-438698BE6447}"/>
    <dgm:cxn modelId="{F43C8B24-9097-9848-BDBE-7F7AFDD563F1}" type="presOf" srcId="{057D9929-4EFE-4BB1-AF02-59231BD77775}" destId="{E619942D-710D-EA42-BEA0-8B2593860FEB}" srcOrd="0" destOrd="0" presId="urn:microsoft.com/office/officeart/2005/8/layout/matrix3"/>
    <dgm:cxn modelId="{F48B0456-AC0E-4214-B759-679340EBBE2E}" srcId="{684B2F22-E62F-4842-AAE4-9C64486BF045}" destId="{39595543-B2C3-492F-85D6-CED4C782CD31}" srcOrd="2" destOrd="0" parTransId="{1E7A4C30-9E56-440A-A3FB-67933C72435C}" sibTransId="{2AAA2CFF-76EA-4B30-BFEE-7350B98C5A9C}"/>
    <dgm:cxn modelId="{D6251679-E2D3-314F-A2B3-35A1718F05A1}" type="presOf" srcId="{5EE9401D-025E-4F9E-BCEF-351877499DF9}" destId="{436070F7-A4FA-0F4C-AC52-50BF8C3691AD}" srcOrd="0" destOrd="0" presId="urn:microsoft.com/office/officeart/2005/8/layout/matrix3"/>
    <dgm:cxn modelId="{2C889098-FF4E-4E95-B74C-C986E2010660}" srcId="{684B2F22-E62F-4842-AAE4-9C64486BF045}" destId="{5EE9401D-025E-4F9E-BCEF-351877499DF9}" srcOrd="3" destOrd="0" parTransId="{61A5F864-BF1C-4803-9EDF-0BD2BA2B34B7}" sibTransId="{B42D0F86-5B23-4C6A-9D93-0E9F6E69A701}"/>
    <dgm:cxn modelId="{9F1256A6-F988-D348-BDF1-16B689862827}" type="presOf" srcId="{564BDD5F-08CB-44F1-A127-4DDBFB2CC4D8}" destId="{E7CAC007-C7E1-9042-AF06-5C059EE91FA1}" srcOrd="0" destOrd="0" presId="urn:microsoft.com/office/officeart/2005/8/layout/matrix3"/>
    <dgm:cxn modelId="{E4F02CA8-D28E-4B8D-91B3-558DEB3F7B5C}" srcId="{684B2F22-E62F-4842-AAE4-9C64486BF045}" destId="{057D9929-4EFE-4BB1-AF02-59231BD77775}" srcOrd="0" destOrd="0" parTransId="{50CCD0E2-9589-4D97-8D2F-4BC6DBC90794}" sibTransId="{B650D53C-F7E0-4516-A734-626BF9D9A0CF}"/>
    <dgm:cxn modelId="{B9DBD9E2-702C-A442-8666-85342F4D73FB}" type="presOf" srcId="{39595543-B2C3-492F-85D6-CED4C782CD31}" destId="{1BCF3121-AF9A-D343-8B84-4C02DCCC32EA}" srcOrd="0" destOrd="0" presId="urn:microsoft.com/office/officeart/2005/8/layout/matrix3"/>
    <dgm:cxn modelId="{66A2D5FB-73F1-8A47-8554-DBC8C13F1E56}" type="presOf" srcId="{684B2F22-E62F-4842-AAE4-9C64486BF045}" destId="{ADFB164A-06EC-E547-A8A3-FE9E2FE47D05}" srcOrd="0" destOrd="0" presId="urn:microsoft.com/office/officeart/2005/8/layout/matrix3"/>
    <dgm:cxn modelId="{BF723820-1B86-6643-9B25-A8E1EC06BDC2}" type="presParOf" srcId="{ADFB164A-06EC-E547-A8A3-FE9E2FE47D05}" destId="{10663064-E3A1-364A-BBA3-CE9F4D792B58}" srcOrd="0" destOrd="0" presId="urn:microsoft.com/office/officeart/2005/8/layout/matrix3"/>
    <dgm:cxn modelId="{6614C160-E155-7945-A8E0-FCE56FC043EE}" type="presParOf" srcId="{ADFB164A-06EC-E547-A8A3-FE9E2FE47D05}" destId="{E619942D-710D-EA42-BEA0-8B2593860FEB}" srcOrd="1" destOrd="0" presId="urn:microsoft.com/office/officeart/2005/8/layout/matrix3"/>
    <dgm:cxn modelId="{A8A1EDC3-A0CE-364F-9FF5-FD16C614D821}" type="presParOf" srcId="{ADFB164A-06EC-E547-A8A3-FE9E2FE47D05}" destId="{E7CAC007-C7E1-9042-AF06-5C059EE91FA1}" srcOrd="2" destOrd="0" presId="urn:microsoft.com/office/officeart/2005/8/layout/matrix3"/>
    <dgm:cxn modelId="{F0F2CB62-CB5E-EE44-B2DD-849B5035F855}" type="presParOf" srcId="{ADFB164A-06EC-E547-A8A3-FE9E2FE47D05}" destId="{1BCF3121-AF9A-D343-8B84-4C02DCCC32EA}" srcOrd="3" destOrd="0" presId="urn:microsoft.com/office/officeart/2005/8/layout/matrix3"/>
    <dgm:cxn modelId="{1687DAB6-F674-D74F-BA72-E1ED4D0E0A8E}" type="presParOf" srcId="{ADFB164A-06EC-E547-A8A3-FE9E2FE47D05}" destId="{436070F7-A4FA-0F4C-AC52-50BF8C3691A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63064-E3A1-364A-BBA3-CE9F4D792B58}">
      <dsp:nvSpPr>
        <dsp:cNvPr id="0" name=""/>
        <dsp:cNvSpPr/>
      </dsp:nvSpPr>
      <dsp:spPr>
        <a:xfrm>
          <a:off x="371445" y="0"/>
          <a:ext cx="5560839" cy="5560839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9942D-710D-EA42-BEA0-8B2593860FEB}">
      <dsp:nvSpPr>
        <dsp:cNvPr id="0" name=""/>
        <dsp:cNvSpPr/>
      </dsp:nvSpPr>
      <dsp:spPr>
        <a:xfrm>
          <a:off x="899724" y="528279"/>
          <a:ext cx="2168727" cy="21687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Deben ser claros y entenderse con facilidad.</a:t>
          </a:r>
          <a:endParaRPr lang="en-US" sz="2000" kern="1200"/>
        </a:p>
      </dsp:txBody>
      <dsp:txXfrm>
        <a:off x="1005593" y="634148"/>
        <a:ext cx="1956989" cy="1956989"/>
      </dsp:txXfrm>
    </dsp:sp>
    <dsp:sp modelId="{E7CAC007-C7E1-9042-AF06-5C059EE91FA1}">
      <dsp:nvSpPr>
        <dsp:cNvPr id="0" name=""/>
        <dsp:cNvSpPr/>
      </dsp:nvSpPr>
      <dsp:spPr>
        <a:xfrm>
          <a:off x="3235277" y="528279"/>
          <a:ext cx="2168727" cy="2168727"/>
        </a:xfrm>
        <a:prstGeom prst="roundRect">
          <a:avLst/>
        </a:prstGeom>
        <a:solidFill>
          <a:schemeClr val="accent5">
            <a:hueOff val="307254"/>
            <a:satOff val="-5999"/>
            <a:lumOff val="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Ser precisos, al enfocarse en un solo aspecto del problema.</a:t>
          </a:r>
          <a:endParaRPr lang="en-US" sz="2000" kern="1200"/>
        </a:p>
      </dsp:txBody>
      <dsp:txXfrm>
        <a:off x="3341146" y="634148"/>
        <a:ext cx="1956989" cy="1956989"/>
      </dsp:txXfrm>
    </dsp:sp>
    <dsp:sp modelId="{1BCF3121-AF9A-D343-8B84-4C02DCCC32EA}">
      <dsp:nvSpPr>
        <dsp:cNvPr id="0" name=""/>
        <dsp:cNvSpPr/>
      </dsp:nvSpPr>
      <dsp:spPr>
        <a:xfrm>
          <a:off x="899724" y="2863832"/>
          <a:ext cx="2168727" cy="2168727"/>
        </a:xfrm>
        <a:prstGeom prst="roundRect">
          <a:avLst/>
        </a:prstGeom>
        <a:solidFill>
          <a:schemeClr val="accent5">
            <a:hueOff val="614507"/>
            <a:satOff val="-11997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Seguir un orden metodológico y un ordenamiento lógico.</a:t>
          </a:r>
          <a:endParaRPr lang="en-US" sz="2000" kern="1200"/>
        </a:p>
      </dsp:txBody>
      <dsp:txXfrm>
        <a:off x="1005593" y="2969701"/>
        <a:ext cx="1956989" cy="1956989"/>
      </dsp:txXfrm>
    </dsp:sp>
    <dsp:sp modelId="{436070F7-A4FA-0F4C-AC52-50BF8C3691AD}">
      <dsp:nvSpPr>
        <dsp:cNvPr id="0" name=""/>
        <dsp:cNvSpPr/>
      </dsp:nvSpPr>
      <dsp:spPr>
        <a:xfrm>
          <a:off x="3235277" y="2863832"/>
          <a:ext cx="2168727" cy="2168727"/>
        </a:xfrm>
        <a:prstGeom prst="roundRect">
          <a:avLst/>
        </a:prstGeom>
        <a:solidFill>
          <a:schemeClr val="accent5">
            <a:hueOff val="921761"/>
            <a:satOff val="-1799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/>
            <a:t>Deben ser congruentes entre si.</a:t>
          </a:r>
          <a:endParaRPr lang="en-US" sz="2000" kern="1200"/>
        </a:p>
      </dsp:txBody>
      <dsp:txXfrm>
        <a:off x="3341146" y="2969701"/>
        <a:ext cx="1956989" cy="1956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980A-81B4-4848-90F2-090162F28FCE}" type="datetimeFigureOut">
              <a:rPr lang="es-CL" smtClean="0"/>
              <a:t>04-04-23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2F96A-D31C-6B4B-8C64-DD09E9BDCA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623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>
            <a:extLst>
              <a:ext uri="{FF2B5EF4-FFF2-40B4-BE49-F238E27FC236}">
                <a16:creationId xmlns:a16="http://schemas.microsoft.com/office/drawing/2014/main" id="{AA0B6250-6EA8-00AC-CA73-4AE9DCE8D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>
            <a:extLst>
              <a:ext uri="{FF2B5EF4-FFF2-40B4-BE49-F238E27FC236}">
                <a16:creationId xmlns:a16="http://schemas.microsoft.com/office/drawing/2014/main" id="{FCB1F2A3-79BA-DC0E-C4B9-BBA7EE15A8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38916" name="3 Marcador de número de diapositiva">
            <a:extLst>
              <a:ext uri="{FF2B5EF4-FFF2-40B4-BE49-F238E27FC236}">
                <a16:creationId xmlns:a16="http://schemas.microsoft.com/office/drawing/2014/main" id="{C6BDCAC0-3E5D-586E-7BE1-DAC5700CB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D67F0F-BCA3-CD4F-84F1-7BBC1920A7B6}" type="slidenum">
              <a:rPr lang="es-ES" altLang="es-CL"/>
              <a:pPr/>
              <a:t>10</a:t>
            </a:fld>
            <a:endParaRPr lang="es-ES" alt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>
            <a:extLst>
              <a:ext uri="{FF2B5EF4-FFF2-40B4-BE49-F238E27FC236}">
                <a16:creationId xmlns:a16="http://schemas.microsoft.com/office/drawing/2014/main" id="{CA9D5B25-DEF7-4057-9946-73FDB960EF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>
            <a:extLst>
              <a:ext uri="{FF2B5EF4-FFF2-40B4-BE49-F238E27FC236}">
                <a16:creationId xmlns:a16="http://schemas.microsoft.com/office/drawing/2014/main" id="{9EF40C98-0D55-2E01-1A4F-E4ADF4E267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39940" name="3 Marcador de número de diapositiva">
            <a:extLst>
              <a:ext uri="{FF2B5EF4-FFF2-40B4-BE49-F238E27FC236}">
                <a16:creationId xmlns:a16="http://schemas.microsoft.com/office/drawing/2014/main" id="{08E56D07-24B3-0E12-6124-51C4A774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27203C-4727-0A4F-93DC-E711E7C402B4}" type="slidenum">
              <a:rPr lang="es-ES" altLang="es-CL"/>
              <a:pPr/>
              <a:t>11</a:t>
            </a:fld>
            <a:endParaRPr lang="es-ES" alt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>
            <a:extLst>
              <a:ext uri="{FF2B5EF4-FFF2-40B4-BE49-F238E27FC236}">
                <a16:creationId xmlns:a16="http://schemas.microsoft.com/office/drawing/2014/main" id="{6898C8CF-9154-47E0-2099-0A4B5E9D7F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>
            <a:extLst>
              <a:ext uri="{FF2B5EF4-FFF2-40B4-BE49-F238E27FC236}">
                <a16:creationId xmlns:a16="http://schemas.microsoft.com/office/drawing/2014/main" id="{6BBF8E9F-FCEA-A0AD-B402-EC96766ED9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40964" name="3 Marcador de número de diapositiva">
            <a:extLst>
              <a:ext uri="{FF2B5EF4-FFF2-40B4-BE49-F238E27FC236}">
                <a16:creationId xmlns:a16="http://schemas.microsoft.com/office/drawing/2014/main" id="{F48EE580-584B-3EF9-80C2-8732E8359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38C675-31EC-E349-BFF3-3EBC36233D24}" type="slidenum">
              <a:rPr lang="es-ES" altLang="es-CL"/>
              <a:pPr/>
              <a:t>12</a:t>
            </a:fld>
            <a:endParaRPr lang="es-ES" alt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>
            <a:extLst>
              <a:ext uri="{FF2B5EF4-FFF2-40B4-BE49-F238E27FC236}">
                <a16:creationId xmlns:a16="http://schemas.microsoft.com/office/drawing/2014/main" id="{86319A44-C865-D77B-96EC-0E647CE96A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>
            <a:extLst>
              <a:ext uri="{FF2B5EF4-FFF2-40B4-BE49-F238E27FC236}">
                <a16:creationId xmlns:a16="http://schemas.microsoft.com/office/drawing/2014/main" id="{14DA2989-E3CB-14ED-07BE-A5E406460D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44036" name="3 Marcador de número de diapositiva">
            <a:extLst>
              <a:ext uri="{FF2B5EF4-FFF2-40B4-BE49-F238E27FC236}">
                <a16:creationId xmlns:a16="http://schemas.microsoft.com/office/drawing/2014/main" id="{37BD66EC-54C2-7E5D-D474-A1CFFBB81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55410B-D896-BD4E-AB8A-7E3FBBD5FD8A}" type="slidenum">
              <a:rPr lang="es-ES" altLang="es-CL"/>
              <a:pPr/>
              <a:t>16</a:t>
            </a:fld>
            <a:endParaRPr lang="es-ES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4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84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9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6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1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7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1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0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9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9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3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4/4/23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96/revistahorizontes.v6i26.49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BBF81-2496-3734-A09D-9AF7078EC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5532" b="182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248D9E-343D-3E35-E9F0-C0B380779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es-CL" sz="4200"/>
              <a:t>Problematización y propuestas de abordaje pedagógico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031654-8899-2801-4676-039617831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r>
              <a:rPr lang="es-CL" dirty="0"/>
              <a:t>Profesor(a) Karen Mariángel, María Eugenia Hernández y Felipe Clavo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texto">
            <a:extLst>
              <a:ext uri="{FF2B5EF4-FFF2-40B4-BE49-F238E27FC236}">
                <a16:creationId xmlns:a16="http://schemas.microsoft.com/office/drawing/2014/main" id="{60EAB37C-CC0F-3737-EA18-85EB61DB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314" y="1700213"/>
            <a:ext cx="4040187" cy="660400"/>
          </a:xfrm>
          <a:ln>
            <a:headEnd/>
            <a:tailEnd/>
          </a:ln>
        </p:spPr>
        <p:txBody>
          <a:bodyPr/>
          <a:lstStyle/>
          <a:p>
            <a:pPr marL="63500" algn="ctr"/>
            <a:r>
              <a:rPr lang="es-MX" altLang="es-CL"/>
              <a:t>IDEA DE INVESTIGACIÓN</a:t>
            </a:r>
            <a:endParaRPr lang="es-ES" altLang="es-CL"/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9726A72D-AC2E-92F4-8517-19F71729F8F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69026" y="5410200"/>
            <a:ext cx="4041775" cy="762000"/>
          </a:xfrm>
          <a:ln/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es-MX" dirty="0"/>
              <a:t>PROBLEMA ESPECÍFICO A INVESTIGAR</a:t>
            </a:r>
            <a:endParaRPr lang="es-ES" dirty="0"/>
          </a:p>
        </p:txBody>
      </p:sp>
      <p:sp>
        <p:nvSpPr>
          <p:cNvPr id="12292" name="3 Marcador de contenido">
            <a:extLst>
              <a:ext uri="{FF2B5EF4-FFF2-40B4-BE49-F238E27FC236}">
                <a16:creationId xmlns:a16="http://schemas.microsoft.com/office/drawing/2014/main" id="{53F4D3EA-0572-4E4E-75CD-DAA50978982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982789" y="2349501"/>
            <a:ext cx="4041775" cy="3941763"/>
          </a:xfrm>
          <a:ln>
            <a:prstDash val="solid"/>
          </a:ln>
        </p:spPr>
        <p:txBody>
          <a:bodyPr/>
          <a:lstStyle/>
          <a:p>
            <a:pPr marL="392113"/>
            <a:endParaRPr lang="es-MX" altLang="es-CL"/>
          </a:p>
          <a:p>
            <a:pPr marL="392113"/>
            <a:r>
              <a:rPr lang="es-MX" altLang="es-CL"/>
              <a:t>GENERAL</a:t>
            </a:r>
          </a:p>
          <a:p>
            <a:pPr marL="392113"/>
            <a:r>
              <a:rPr lang="es-MX" altLang="es-CL"/>
              <a:t>ABSTRACTA</a:t>
            </a:r>
          </a:p>
          <a:p>
            <a:pPr marL="392113"/>
            <a:r>
              <a:rPr lang="es-MX" altLang="es-CL"/>
              <a:t>COMPLEJA</a:t>
            </a:r>
          </a:p>
          <a:p>
            <a:pPr marL="392113"/>
            <a:r>
              <a:rPr lang="es-MX" altLang="es-CL"/>
              <a:t>SURGE  DE LA REALIDAD Y ESTUDIOS PREVIOS</a:t>
            </a:r>
            <a:endParaRPr lang="es-ES" altLang="es-CL"/>
          </a:p>
        </p:txBody>
      </p:sp>
      <p:sp>
        <p:nvSpPr>
          <p:cNvPr id="12293" name="5 Marcador de contenido">
            <a:extLst>
              <a:ext uri="{FF2B5EF4-FFF2-40B4-BE49-F238E27FC236}">
                <a16:creationId xmlns:a16="http://schemas.microsoft.com/office/drawing/2014/main" id="{FCBCDB36-377C-C284-DE82-FCA2728C3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6" y="1444626"/>
            <a:ext cx="4041775" cy="3941763"/>
          </a:xfrm>
          <a:ln>
            <a:prstDash val="solid"/>
          </a:ln>
        </p:spPr>
        <p:txBody>
          <a:bodyPr/>
          <a:lstStyle/>
          <a:p>
            <a:pPr marL="392113">
              <a:spcBef>
                <a:spcPct val="0"/>
              </a:spcBef>
            </a:pPr>
            <a:endParaRPr lang="es-MX" altLang="es-CL"/>
          </a:p>
          <a:p>
            <a:pPr marL="392113">
              <a:spcBef>
                <a:spcPct val="0"/>
              </a:spcBef>
            </a:pPr>
            <a:r>
              <a:rPr lang="es-MX" altLang="es-CL"/>
              <a:t>ESPECÍFICO</a:t>
            </a:r>
          </a:p>
          <a:p>
            <a:pPr marL="392113">
              <a:spcBef>
                <a:spcPct val="0"/>
              </a:spcBef>
            </a:pPr>
            <a:r>
              <a:rPr lang="es-MX" altLang="es-CL"/>
              <a:t>CONCRETO</a:t>
            </a:r>
          </a:p>
          <a:p>
            <a:pPr marL="392113">
              <a:spcBef>
                <a:spcPct val="0"/>
              </a:spcBef>
            </a:pPr>
            <a:r>
              <a:rPr lang="es-MX" altLang="es-CL"/>
              <a:t>SUCEPTIBLE DE INVESTIGARSE</a:t>
            </a:r>
          </a:p>
          <a:p>
            <a:pPr marL="392113">
              <a:spcBef>
                <a:spcPct val="0"/>
              </a:spcBef>
            </a:pPr>
            <a:r>
              <a:rPr lang="es-MX" altLang="es-CL"/>
              <a:t>PREGUNTA O  DUDA QUE SE PRETENDE RESPONDER A TRAVES DE  LA INVESTIGACIÓN</a:t>
            </a:r>
            <a:endParaRPr lang="es-ES" altLang="es-CL"/>
          </a:p>
        </p:txBody>
      </p:sp>
      <p:sp>
        <p:nvSpPr>
          <p:cNvPr id="6" name="5 Flecha curvada hacia abajo">
            <a:extLst>
              <a:ext uri="{FF2B5EF4-FFF2-40B4-BE49-F238E27FC236}">
                <a16:creationId xmlns:a16="http://schemas.microsoft.com/office/drawing/2014/main" id="{936CA999-3A54-AD5D-4BD7-75F01094EC4B}"/>
              </a:ext>
            </a:extLst>
          </p:cNvPr>
          <p:cNvSpPr/>
          <p:nvPr/>
        </p:nvSpPr>
        <p:spPr>
          <a:xfrm>
            <a:off x="3935413" y="765175"/>
            <a:ext cx="4176712" cy="9350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GT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5" name="Picture 15364" descr="Muchos signos de interrogación sobre fondo negro">
            <a:extLst>
              <a:ext uri="{FF2B5EF4-FFF2-40B4-BE49-F238E27FC236}">
                <a16:creationId xmlns:a16="http://schemas.microsoft.com/office/drawing/2014/main" id="{05067128-0173-BC80-3C4D-1C2421892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10" r="2" b="2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37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89C648C-8C61-D8AD-D1F6-89EF90C0C5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_tradnl" sz="2700"/>
              <a:t>Criterios para el Planteamiento del Problema de investigación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0B83DA6-03E1-706E-BCF0-B749A5137E4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endParaRPr lang="es-ES_tradnl" sz="2200" i="1"/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_tradnl" sz="2200"/>
              <a:t>1. Debe estar formulado como pregunta o como una proposición afirmativa, ser clara, sin ambigüedades.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ES_tradnl" sz="2200"/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_tradnl" sz="2200"/>
              <a:t>2. Debe expresar una relación entre dos o más conceptos o variables. 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ES_tradnl" sz="2200"/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_tradnl" sz="2200"/>
              <a:t>3. Debe implicar la posibilidad de realizar una prueba empírica o una implementación.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3" name="Picture 12292" descr="Bombilla en fondo amarillo con rayos de luz y cable pintados">
            <a:extLst>
              <a:ext uri="{FF2B5EF4-FFF2-40B4-BE49-F238E27FC236}">
                <a16:creationId xmlns:a16="http://schemas.microsoft.com/office/drawing/2014/main" id="{66E9A7BB-65E7-DE79-7ED7-73A2CC14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8424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978C1048-CA7C-9724-B5EE-32ABBF3698F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GT">
                <a:solidFill>
                  <a:srgbClr val="FFFFFF"/>
                </a:solidFill>
              </a:rPr>
              <a:t>Plantear el problema de investigación ayuda a:</a:t>
            </a:r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F48BA2D-A33D-5217-3272-503B3D4F5E6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ES_tradnl">
                <a:solidFill>
                  <a:srgbClr val="FFFFFF"/>
                </a:solidFill>
              </a:rPr>
              <a:t>Afinar y estructurar más formalmente la idea de investigación.</a:t>
            </a:r>
          </a:p>
          <a:p>
            <a:pPr marL="109728" indent="0">
              <a:buNone/>
              <a:defRPr/>
            </a:pPr>
            <a:endParaRPr lang="es-ES_tradnl">
              <a:solidFill>
                <a:srgbClr val="FFFFFF"/>
              </a:solidFill>
            </a:endParaRPr>
          </a:p>
          <a:p>
            <a:pPr marL="365760" indent="-256032">
              <a:buFont typeface="Wingdings 3"/>
              <a:buChar char=""/>
              <a:defRPr/>
            </a:pPr>
            <a:r>
              <a:rPr lang="es-ES_tradnl">
                <a:solidFill>
                  <a:srgbClr val="FFFFFF"/>
                </a:solidFill>
              </a:rPr>
              <a:t>Formular el problema  en términos concretos y explícitos.</a:t>
            </a:r>
          </a:p>
          <a:p>
            <a:pPr marL="365760" indent="-256032">
              <a:buFont typeface="Wingdings 3"/>
              <a:buChar char=""/>
              <a:defRPr/>
            </a:pPr>
            <a:endParaRPr lang="es-ES_tradnl">
              <a:solidFill>
                <a:srgbClr val="FFFFFF"/>
              </a:solidFill>
            </a:endParaRPr>
          </a:p>
          <a:p>
            <a:pPr marL="365760" indent="-256032">
              <a:buFont typeface="Wingdings 3"/>
              <a:buChar char=""/>
              <a:defRPr/>
            </a:pPr>
            <a:r>
              <a:rPr lang="es-ES_tradnl">
                <a:solidFill>
                  <a:srgbClr val="FFFFFF"/>
                </a:solidFill>
              </a:rPr>
              <a:t>Escribir en forma clara, precisa y accesible el problema de investigación. </a:t>
            </a:r>
          </a:p>
        </p:txBody>
      </p:sp>
      <p:sp>
        <p:nvSpPr>
          <p:cNvPr id="12299" name="Arc 1229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3386F4A-EAF9-717B-1B1D-4D81AE21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t="21846" r="16058" b="16122"/>
          <a:stretch>
            <a:fillRect/>
          </a:stretch>
        </p:blipFill>
        <p:spPr bwMode="auto">
          <a:xfrm>
            <a:off x="1555751" y="1"/>
            <a:ext cx="9123363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2 Marcador de contenido">
            <a:extLst>
              <a:ext uri="{FF2B5EF4-FFF2-40B4-BE49-F238E27FC236}">
                <a16:creationId xmlns:a16="http://schemas.microsoft.com/office/drawing/2014/main" id="{D29093C7-500D-B84B-331E-2A8042353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4" y="1412876"/>
            <a:ext cx="8218487" cy="4911725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ES" sz="3200" dirty="0"/>
              <a:t>Existen dos tipos: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s-ES" sz="2800" dirty="0"/>
              <a:t>General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s-ES" sz="2800" dirty="0"/>
              <a:t>Específicos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s-ES" sz="2800" dirty="0"/>
          </a:p>
          <a:p>
            <a:pPr marL="365760" indent="-256032">
              <a:buFont typeface="Wingdings 3"/>
              <a:buChar char=""/>
              <a:defRPr/>
            </a:pPr>
            <a:r>
              <a:rPr lang="es-ES" sz="3200" dirty="0"/>
              <a:t>Expresan lo que queremos lograr 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ES" sz="3200" dirty="0"/>
              <a:t>Sirven de guía para el estudio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ES" sz="3200" dirty="0"/>
              <a:t>Orientan sobre los resultados que se pretenden alcanzar </a:t>
            </a:r>
          </a:p>
          <a:p>
            <a:pPr marL="393192" lvl="1" indent="0">
              <a:spcBef>
                <a:spcPts val="324"/>
              </a:spcBef>
              <a:buNone/>
              <a:defRPr/>
            </a:pPr>
            <a:endParaRPr lang="es-GT" sz="2800" dirty="0"/>
          </a:p>
        </p:txBody>
      </p:sp>
      <p:sp>
        <p:nvSpPr>
          <p:cNvPr id="20482" name="1 Título">
            <a:extLst>
              <a:ext uri="{FF2B5EF4-FFF2-40B4-BE49-F238E27FC236}">
                <a16:creationId xmlns:a16="http://schemas.microsoft.com/office/drawing/2014/main" id="{FDB6D778-1103-40F0-911F-A627BC8C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476251"/>
            <a:ext cx="8229600" cy="925513"/>
          </a:xfrm>
        </p:spPr>
        <p:txBody>
          <a:bodyPr/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Objetivos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>
            <a:extLst>
              <a:ext uri="{FF2B5EF4-FFF2-40B4-BE49-F238E27FC236}">
                <a16:creationId xmlns:a16="http://schemas.microsoft.com/office/drawing/2014/main" id="{0AE3D0A6-5750-7656-50B1-2DBBF0900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343026"/>
            <a:ext cx="8445500" cy="4822825"/>
          </a:xfrm>
        </p:spPr>
        <p:txBody>
          <a:bodyPr>
            <a:normAutofit lnSpcReduction="10000"/>
          </a:bodyPr>
          <a:lstStyle/>
          <a:p>
            <a:pPr marL="365760" indent="-256032" algn="just">
              <a:lnSpc>
                <a:spcPct val="150000"/>
              </a:lnSpc>
              <a:buFont typeface="Wingdings 3"/>
              <a:buChar char=""/>
              <a:defRPr/>
            </a:pPr>
            <a:r>
              <a:rPr lang="es-ES" sz="3200" dirty="0"/>
              <a:t>Deben estar dirigidos a los elementos básicos del problema.</a:t>
            </a:r>
          </a:p>
          <a:p>
            <a:pPr marL="365760" indent="-256032" algn="just">
              <a:lnSpc>
                <a:spcPct val="150000"/>
              </a:lnSpc>
              <a:buFont typeface="Wingdings 3"/>
              <a:buChar char=""/>
              <a:defRPr/>
            </a:pPr>
            <a:r>
              <a:rPr lang="es-ES_tradnl" sz="3200" dirty="0"/>
              <a:t>Deben ser susceptibles de alcanzarse</a:t>
            </a:r>
          </a:p>
          <a:p>
            <a:pPr marL="365760" indent="-256032" algn="just">
              <a:lnSpc>
                <a:spcPct val="150000"/>
              </a:lnSpc>
              <a:buFont typeface="Wingdings 3"/>
              <a:buChar char=""/>
              <a:defRPr/>
            </a:pPr>
            <a:r>
              <a:rPr lang="es-ES" sz="3200" dirty="0"/>
              <a:t>Ser medibles y observables.</a:t>
            </a:r>
            <a:endParaRPr lang="es-GT" sz="3200" dirty="0"/>
          </a:p>
          <a:p>
            <a:pPr marL="365760" indent="-256032" algn="just">
              <a:lnSpc>
                <a:spcPct val="150000"/>
              </a:lnSpc>
              <a:buFont typeface="Wingdings 3"/>
              <a:buChar char=""/>
              <a:defRPr/>
            </a:pPr>
            <a:r>
              <a:rPr lang="es-ES" sz="3200" dirty="0"/>
              <a:t>Ser formulados  con un verbo en infinitivo. (</a:t>
            </a:r>
            <a:r>
              <a:rPr lang="es-ES" sz="3200" i="1" dirty="0"/>
              <a:t>Terminación “</a:t>
            </a:r>
            <a:r>
              <a:rPr lang="es-ES" sz="3200" i="1" dirty="0" err="1"/>
              <a:t>ar,er,ir</a:t>
            </a:r>
            <a:r>
              <a:rPr lang="es-ES" sz="3200" i="1" dirty="0"/>
              <a:t>”</a:t>
            </a:r>
            <a:r>
              <a:rPr lang="es-ES" sz="3200" dirty="0"/>
              <a:t>)</a:t>
            </a:r>
            <a:endParaRPr lang="es-GT" sz="3200" dirty="0"/>
          </a:p>
          <a:p>
            <a:pPr eaLnBrk="1" hangingPunct="1">
              <a:buFont typeface="Wingdings 3" pitchFamily="18" charset="2"/>
              <a:buChar char=""/>
              <a:defRPr/>
            </a:pPr>
            <a:endParaRPr lang="es-GT" sz="2800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s-GT" dirty="0"/>
          </a:p>
          <a:p>
            <a:pPr eaLnBrk="1" hangingPunct="1">
              <a:buFont typeface="Wingdings 3" pitchFamily="18" charset="2"/>
              <a:buChar char=""/>
              <a:defRPr/>
            </a:pPr>
            <a:endParaRPr lang="es-GT" dirty="0"/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C7D9DAB1-56EC-601E-95A6-A5534D72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8" y="404813"/>
            <a:ext cx="8229600" cy="938212"/>
          </a:xfrm>
        </p:spPr>
        <p:txBody>
          <a:bodyPr/>
          <a:lstStyle/>
          <a:p>
            <a:pPr>
              <a:defRPr/>
            </a:pPr>
            <a:r>
              <a:rPr lang="es-ES" sz="3700" dirty="0">
                <a:solidFill>
                  <a:schemeClr val="tx2">
                    <a:satMod val="130000"/>
                  </a:schemeClr>
                </a:solidFill>
              </a:rPr>
              <a:t>Criterios para formular objetivos</a:t>
            </a:r>
            <a:endParaRPr lang="es-GT" sz="37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6" name="Rectangle 22535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Rectangle 22537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0" name="Arc 22539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B784A571-3F23-314F-31E5-B73F9C1235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>
                <a:solidFill>
                  <a:srgbClr val="FFFFFF"/>
                </a:solidFill>
              </a:rPr>
              <a:t>Criterios para formular objetivos</a:t>
            </a:r>
            <a:r>
              <a:rPr lang="es-ES_tradnl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22532" name="Rectangle 3">
            <a:extLst>
              <a:ext uri="{FF2B5EF4-FFF2-40B4-BE49-F238E27FC236}">
                <a16:creationId xmlns:a16="http://schemas.microsoft.com/office/drawing/2014/main" id="{FFD51354-D519-36C4-FF9A-69A5A51E5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905069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47A142C-7016-E2CE-FD24-C7257029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9" y="1481138"/>
            <a:ext cx="8569325" cy="4684712"/>
          </a:xfrm>
        </p:spPr>
        <p:txBody>
          <a:bodyPr>
            <a:normAutofit fontScale="77500" lnSpcReduction="20000"/>
          </a:bodyPr>
          <a:lstStyle/>
          <a:p>
            <a:pPr marL="274320" indent="-274320" algn="just">
              <a:lnSpc>
                <a:spcPct val="16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3000" dirty="0"/>
              <a:t>Expresa qué se hará para responder a la pregunta principal de investigación, quiénes serán los sujetos, el lugar y tiempo en que se realizará el estudio. </a:t>
            </a:r>
          </a:p>
          <a:p>
            <a:pPr marL="274320" indent="-274320" algn="just">
              <a:lnSpc>
                <a:spcPct val="16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3000" dirty="0"/>
              <a:t>Orienta la selección del diseño de investigación adecuado. </a:t>
            </a:r>
          </a:p>
          <a:p>
            <a:pPr marL="274320" indent="-274320" algn="just">
              <a:lnSpc>
                <a:spcPct val="16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3000" dirty="0"/>
              <a:t>Debe guardar congruencia con el título del estudio.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GT" sz="3200" dirty="0"/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GT" dirty="0"/>
          </a:p>
        </p:txBody>
      </p:sp>
      <p:sp>
        <p:nvSpPr>
          <p:cNvPr id="21506" name="1 Título">
            <a:extLst>
              <a:ext uri="{FF2B5EF4-FFF2-40B4-BE49-F238E27FC236}">
                <a16:creationId xmlns:a16="http://schemas.microsoft.com/office/drawing/2014/main" id="{06E468B9-8309-DA69-6632-3EBA8E66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011238"/>
          </a:xfrm>
        </p:spPr>
        <p:txBody>
          <a:bodyPr/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Objetivo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>
            <a:extLst>
              <a:ext uri="{FF2B5EF4-FFF2-40B4-BE49-F238E27FC236}">
                <a16:creationId xmlns:a16="http://schemas.microsoft.com/office/drawing/2014/main" id="{3686B3C9-CDB9-98A2-23B2-ECA50431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011238"/>
          </a:xfrm>
        </p:spPr>
        <p:txBody>
          <a:bodyPr/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Objetivo General</a:t>
            </a:r>
          </a:p>
        </p:txBody>
      </p:sp>
      <p:sp>
        <p:nvSpPr>
          <p:cNvPr id="25606" name="3 Rectángulo">
            <a:extLst>
              <a:ext uri="{FF2B5EF4-FFF2-40B4-BE49-F238E27FC236}">
                <a16:creationId xmlns:a16="http://schemas.microsoft.com/office/drawing/2014/main" id="{03E8F8CA-491E-9E81-1593-137654F9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9" y="4570413"/>
            <a:ext cx="5780087" cy="16303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dirty="0"/>
              <a:t> </a:t>
            </a:r>
            <a:r>
              <a:rPr lang="es-ES" sz="2000" dirty="0"/>
              <a:t>Observación: </a:t>
            </a:r>
          </a:p>
          <a:p>
            <a:pPr eaLnBrk="1" hangingPunct="1">
              <a:defRPr/>
            </a:pPr>
            <a:r>
              <a:rPr lang="es-ES" sz="2000" dirty="0"/>
              <a:t>Dado que el </a:t>
            </a:r>
            <a:r>
              <a:rPr lang="es-ES" sz="2000" b="1" dirty="0"/>
              <a:t>verbo utilizado </a:t>
            </a:r>
            <a:r>
              <a:rPr lang="es-ES" sz="2000" dirty="0"/>
              <a:t>no es una acción concreta la conclusión se basa en los resultados que se encuentren durante el desarrollo de la investigación.  </a:t>
            </a:r>
            <a:endParaRPr lang="es-ES" sz="2800" dirty="0"/>
          </a:p>
        </p:txBody>
      </p:sp>
      <p:sp>
        <p:nvSpPr>
          <p:cNvPr id="25605" name="Marcador de contenido 1">
            <a:extLst>
              <a:ext uri="{FF2B5EF4-FFF2-40B4-BE49-F238E27FC236}">
                <a16:creationId xmlns:a16="http://schemas.microsoft.com/office/drawing/2014/main" id="{9781C952-4E5C-28C5-811F-81E887434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9" y="1992313"/>
            <a:ext cx="8555037" cy="2527300"/>
          </a:xfrm>
          <a:ln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ES" altLang="es-CL" sz="2200">
                <a:latin typeface="Arial" panose="020B0604020202020204" pitchFamily="34" charset="0"/>
                <a:cs typeface="Arial" panose="020B0604020202020204" pitchFamily="34" charset="0"/>
              </a:rPr>
              <a:t>Objetivo General: </a:t>
            </a:r>
          </a:p>
          <a:p>
            <a:pPr algn="just" eaLnBrk="1" hangingPunct="1"/>
            <a:r>
              <a:rPr lang="es-ES" altLang="es-CL" sz="2200">
                <a:latin typeface="Arial" panose="020B0604020202020204" pitchFamily="34" charset="0"/>
                <a:cs typeface="Arial" panose="020B0604020202020204" pitchFamily="34" charset="0"/>
              </a:rPr>
              <a:t>Contribu</a:t>
            </a:r>
            <a:r>
              <a:rPr lang="es-ES" altLang="es-CL" sz="2200" u="sng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s-ES" altLang="es-CL" sz="2200">
                <a:latin typeface="Arial" panose="020B0604020202020204" pitchFamily="34" charset="0"/>
                <a:cs typeface="Arial" panose="020B0604020202020204" pitchFamily="34" charset="0"/>
              </a:rPr>
              <a:t> a mejorar el desarrollo de las investigaciones  realizadas por estudiantes de primer año  de la Facultad de Ciencias Médicas durante el año 2016, a través del reconocimiento de los diferentes pasos para desarrollar investigación documental. </a:t>
            </a:r>
          </a:p>
          <a:p>
            <a:pPr eaLnBrk="1" hangingPunct="1"/>
            <a:endParaRPr lang="es-GT" altLang="es-CL"/>
          </a:p>
        </p:txBody>
      </p:sp>
      <p:sp>
        <p:nvSpPr>
          <p:cNvPr id="2" name="Rectángulo 3">
            <a:extLst>
              <a:ext uri="{FF2B5EF4-FFF2-40B4-BE49-F238E27FC236}">
                <a16:creationId xmlns:a16="http://schemas.microsoft.com/office/drawing/2014/main" id="{207B8D25-AE48-5B76-94BD-B9C5BF56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1484313"/>
            <a:ext cx="212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L" sz="2400" u="sng"/>
              <a:t>Ejemplo</a:t>
            </a:r>
            <a:r>
              <a:rPr lang="es-ES" altLang="es-CL"/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B05F797-3C18-E9F3-B7F3-FD85DF76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964" y="1368425"/>
            <a:ext cx="8258175" cy="4808538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2800" dirty="0"/>
              <a:t>Son los pasos necesarios para la obtención de datos e información para alcanzar el objetivo general.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GT" sz="2800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2800" dirty="0"/>
              <a:t>Indican la secuencia de resultados que se alcanzarán durante la investigación.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GT" sz="2800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2800" dirty="0"/>
              <a:t>Deben ser concretos, alcanzables, cuantificables y especificar las variables del estudio.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GT" sz="2800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s-GT" sz="2800" dirty="0"/>
              <a:t>Van de la mano de las preguntas secundarias.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GT" dirty="0"/>
          </a:p>
        </p:txBody>
      </p:sp>
      <p:sp>
        <p:nvSpPr>
          <p:cNvPr id="22530" name="1 Título">
            <a:extLst>
              <a:ext uri="{FF2B5EF4-FFF2-40B4-BE49-F238E27FC236}">
                <a16:creationId xmlns:a16="http://schemas.microsoft.com/office/drawing/2014/main" id="{F3F793EC-0FD7-AE49-77E1-E0AC8DEE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357189"/>
            <a:ext cx="8229600" cy="1011237"/>
          </a:xfrm>
        </p:spPr>
        <p:txBody>
          <a:bodyPr/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Objetivos Específicos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mbilla en fondo amarillo con rayos de luz y cable pintados">
            <a:extLst>
              <a:ext uri="{FF2B5EF4-FFF2-40B4-BE49-F238E27FC236}">
                <a16:creationId xmlns:a16="http://schemas.microsoft.com/office/drawing/2014/main" id="{1459D1BF-37B5-6394-9D81-816A66A36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A8DCE8-EF82-45C5-C5FF-B9F3DFE8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280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8A0B5-2B62-F370-8024-3485EE406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" y="1681671"/>
            <a:ext cx="5634989" cy="43305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Comprender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fundamentos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de la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problematización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didáctica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Estructura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planteamiento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problema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Causas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Consecuencias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Ejercitar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planteamiento</a:t>
            </a:r>
            <a:r>
              <a:rPr lang="en-US" dirty="0">
                <a:solidFill>
                  <a:schemeClr val="bg1"/>
                </a:solidFill>
              </a:rPr>
              <a:t> de un </a:t>
            </a:r>
            <a:r>
              <a:rPr lang="en-US" dirty="0" err="1">
                <a:solidFill>
                  <a:schemeClr val="bg1"/>
                </a:solidFill>
              </a:rPr>
              <a:t>problema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causas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consecuencias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0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>
            <a:extLst>
              <a:ext uri="{FF2B5EF4-FFF2-40B4-BE49-F238E27FC236}">
                <a16:creationId xmlns:a16="http://schemas.microsoft.com/office/drawing/2014/main" id="{F858CEC7-9F31-6FD0-8869-73F0D124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476251"/>
            <a:ext cx="8229600" cy="925513"/>
          </a:xfrm>
        </p:spPr>
        <p:txBody>
          <a:bodyPr/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Objetivos Específicos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D56108E-2970-C963-8D53-B6A8FE49F62C}"/>
              </a:ext>
            </a:extLst>
          </p:cNvPr>
          <p:cNvSpPr/>
          <p:nvPr/>
        </p:nvSpPr>
        <p:spPr>
          <a:xfrm>
            <a:off x="1919288" y="1989138"/>
            <a:ext cx="7689850" cy="3478212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Objetivo Específico: </a:t>
            </a:r>
          </a:p>
          <a:p>
            <a:pPr eaLnBrk="1" hangingPunct="1">
              <a:defRPr/>
            </a:pPr>
            <a:endParaRPr lang="es-ES" sz="20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1. Listar los elementos del planteamiento del problema.</a:t>
            </a:r>
          </a:p>
          <a:p>
            <a:pPr eaLnBrk="1" hangingPunct="1">
              <a:defRPr/>
            </a:pPr>
            <a:endParaRPr lang="es-ES" sz="20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Conclusión: </a:t>
            </a:r>
          </a:p>
          <a:p>
            <a:pPr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1. Los elementos del planteamiento del problema son:</a:t>
            </a:r>
          </a:p>
          <a:p>
            <a:pPr lvl="1" eaLnBrk="1" hangingPunct="1">
              <a:defRPr/>
            </a:pPr>
            <a:r>
              <a:rPr lang="es-ES" dirty="0">
                <a:latin typeface="Arial" charset="0"/>
                <a:cs typeface="Arial" charset="0"/>
              </a:rPr>
              <a:t>a) </a:t>
            </a:r>
            <a:r>
              <a:rPr lang="es-ES" sz="2000" dirty="0">
                <a:latin typeface="Arial" charset="0"/>
                <a:cs typeface="Arial" charset="0"/>
              </a:rPr>
              <a:t>Descripción del problema</a:t>
            </a:r>
          </a:p>
          <a:p>
            <a:pPr lvl="1"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b) Delimitación del problema</a:t>
            </a:r>
          </a:p>
          <a:p>
            <a:pPr lvl="1"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c) Preguntas de investigación</a:t>
            </a:r>
          </a:p>
          <a:p>
            <a:pPr lvl="1"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d) Objetivos  </a:t>
            </a:r>
          </a:p>
          <a:p>
            <a:pPr lvl="1" eaLnBrk="1" hangingPunct="1">
              <a:defRPr/>
            </a:pPr>
            <a:r>
              <a:rPr lang="es-ES" sz="2000" dirty="0">
                <a:latin typeface="Arial" charset="0"/>
                <a:cs typeface="Arial" charset="0"/>
              </a:rPr>
              <a:t>e) Justificación</a:t>
            </a:r>
            <a:endParaRPr lang="es-ES" sz="2800" dirty="0">
              <a:latin typeface="Arial" charset="0"/>
              <a:cs typeface="Arial" charset="0"/>
            </a:endParaRPr>
          </a:p>
        </p:txBody>
      </p:sp>
      <p:sp>
        <p:nvSpPr>
          <p:cNvPr id="27653" name="Rectángulo 3">
            <a:extLst>
              <a:ext uri="{FF2B5EF4-FFF2-40B4-BE49-F238E27FC236}">
                <a16:creationId xmlns:a16="http://schemas.microsoft.com/office/drawing/2014/main" id="{7A6632EA-F948-E1D0-6731-F863BAC20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5" y="1401763"/>
            <a:ext cx="1468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L" sz="2400" u="sng"/>
              <a:t>Ejemplo: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CA922-9D74-D10B-3D71-F68D9208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7A73AD-375D-3BBE-9D6B-EC529257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287" y="0"/>
            <a:ext cx="7772400" cy="665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BD385F-4DD7-88E5-C285-B21B6587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0" y="2002631"/>
            <a:ext cx="10121900" cy="3505200"/>
          </a:xfrm>
        </p:spPr>
      </p:pic>
    </p:spTree>
    <p:extLst>
      <p:ext uri="{BB962C8B-B14F-4D97-AF65-F5344CB8AC3E}">
        <p14:creationId xmlns:p14="http://schemas.microsoft.com/office/powerpoint/2010/main" val="1889441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8438AF-8B14-6408-68DC-6845CFE1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523205"/>
            <a:ext cx="9433316" cy="4926013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E84739BB-D0A1-36B7-6CC4-D695ABCD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93688"/>
            <a:ext cx="7434263" cy="1020763"/>
          </a:xfrm>
        </p:spPr>
        <p:txBody>
          <a:bodyPr/>
          <a:lstStyle/>
          <a:p>
            <a:r>
              <a:rPr lang="es-CL" dirty="0"/>
              <a:t>Objetivo general y específicos</a:t>
            </a:r>
          </a:p>
        </p:txBody>
      </p:sp>
    </p:spTree>
    <p:extLst>
      <p:ext uri="{BB962C8B-B14F-4D97-AF65-F5344CB8AC3E}">
        <p14:creationId xmlns:p14="http://schemas.microsoft.com/office/powerpoint/2010/main" val="120297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4612A6-356C-1CD9-53F9-AA9D81B0D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40" y="0"/>
            <a:ext cx="9302293" cy="670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5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D9520-4474-A3A7-1DEC-FDF8511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575FC-FFF0-EB98-CF4B-FBC946A56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s-CL" dirty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 León E, García C, de la Roca L, de León J, Barrera A, Ramírez D. Guía para la Elaboración del Protocolo de Investigación: Coordinación de trabajos de Tesis. Facultad de Ciencias Médicas, Universidad de San Carlos de Guatemala. Guatemala [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s.f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] P 3. Disponible en: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L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Pérez, E., Sánchez, W. y  Gonzáles V. (2022). Desafíos de la convivencia escolar en la educación básica regular. </a:t>
            </a:r>
            <a:r>
              <a:rPr lang="es-CL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Horizontes Revista de Investigación en Ciencias de la Educación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CL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(26), 2296-2309. </a:t>
            </a:r>
            <a:r>
              <a:rPr lang="es-CL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Epub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23 de diciembre de 2022.</a:t>
            </a:r>
            <a:r>
              <a:rPr lang="es-CL" b="0" i="0" u="none" strike="noStrike" dirty="0">
                <a:solidFill>
                  <a:srgbClr val="555555"/>
                </a:solidFill>
                <a:effectLst/>
                <a:latin typeface="Arial" panose="020B0604020202020204" pitchFamily="34" charset="0"/>
                <a:hlinkClick r:id="rId2"/>
              </a:rPr>
              <a:t>https://doi.org/10.33996/revistahorizontes.v6i26.492</a:t>
            </a:r>
            <a:endParaRPr lang="es-CL" b="0" i="0" u="none" strike="noStrike" dirty="0">
              <a:solidFill>
                <a:srgbClr val="555555"/>
              </a:solidFill>
              <a:effectLst/>
              <a:latin typeface="Arial" panose="020B0604020202020204" pitchFamily="34" charset="0"/>
            </a:endParaRPr>
          </a:p>
          <a:p>
            <a:endParaRPr lang="es-CL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4FF54-20B0-B3E8-E584-6A3CD851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CL" dirty="0"/>
              <a:t>La Reflexión Pedagógica: Base para la problematización.</a:t>
            </a:r>
          </a:p>
        </p:txBody>
      </p:sp>
      <p:pic>
        <p:nvPicPr>
          <p:cNvPr id="4" name="Video Reflexion pedagogica">
            <a:hlinkClick r:id="" action="ppaction://media"/>
            <a:extLst>
              <a:ext uri="{FF2B5EF4-FFF2-40B4-BE49-F238E27FC236}">
                <a16:creationId xmlns:a16="http://schemas.microsoft.com/office/drawing/2014/main" id="{231FA56D-7A68-8963-5D7B-EC599B796C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112" y="1187053"/>
            <a:ext cx="9480550" cy="53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E3572-D283-40C4-CA45-A96AA379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objeto de estudio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439A9D8-FA62-9385-B587-5C04C1E3C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 convivencia escolar se entiende como un espacio de </a:t>
            </a:r>
            <a:r>
              <a:rPr lang="es-CL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-construcción en las relaciones interpersonales de una escuela, entre estudiantes, apoderados, docentes, directivos, no docentes y otros actores que participen e interactúen con ella, donde se promueva el respeto mutuo, la aceptación de la diversidad, cooperación, solidaridad y la resolución asertiva y sin violencia de conflictos.</a:t>
            </a:r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					(Ministerio de Educación, 2011).</a:t>
            </a:r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endParaRPr lang="es-CL" dirty="0"/>
          </a:p>
          <a:p>
            <a:pPr marL="0" lvl="0" indent="0" algn="just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La cultura escolar incluye sistemas de creencias, valores, estructuras cognitivas, que se caracteriza por un principio de relaciones de personas.  </a:t>
            </a:r>
          </a:p>
          <a:p>
            <a:pPr marL="0" lvl="0" indent="0" algn="just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									(</a:t>
            </a:r>
            <a:r>
              <a:rPr lang="es-CL" dirty="0" err="1">
                <a:solidFill>
                  <a:srgbClr val="000000"/>
                </a:solidFill>
                <a:latin typeface="verdana" panose="020B0604030504040204" pitchFamily="34" charset="0"/>
              </a:rPr>
              <a:t>Elías</a:t>
            </a: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, 2015). </a:t>
            </a:r>
          </a:p>
          <a:p>
            <a:pPr marL="0" lvl="0" indent="0" algn="just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ts val="1000"/>
              <a:buNone/>
            </a:pP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									</a:t>
            </a:r>
          </a:p>
        </p:txBody>
      </p:sp>
    </p:spTree>
    <p:extLst>
      <p:ext uri="{BB962C8B-B14F-4D97-AF65-F5344CB8AC3E}">
        <p14:creationId xmlns:p14="http://schemas.microsoft.com/office/powerpoint/2010/main" val="618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6747E-0712-C537-08A7-E223EC01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Problemáticas en la Convivencia Escolar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4F3E65-0DE7-C964-BFA3-7ECC8BD6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135"/>
            <a:ext cx="10515600" cy="22891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 convivencia en las escuelas tiene diversas y múltiples prácticas </a:t>
            </a:r>
            <a:r>
              <a:rPr lang="es-CL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interrelacionales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personales que ocurren en los contextos y modalidades del entorno educativos que entendemos la convivencia como “vivir juntos”.</a:t>
            </a:r>
          </a:p>
          <a:p>
            <a:pPr lvl="1" algn="just"/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L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 actividades lúdicas mejoran el desenvolvimiento escolar, ya que promueven el trabajo en equipo, de esa manera construye unos comportamientos asertivos dentro del aula generando una convivencia sana.</a:t>
            </a: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				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903035-0E00-37A1-0219-99A15DC47B1F}"/>
              </a:ext>
            </a:extLst>
          </p:cNvPr>
          <p:cNvSpPr txBox="1"/>
          <p:nvPr/>
        </p:nvSpPr>
        <p:spPr>
          <a:xfrm>
            <a:off x="7463791" y="63082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(Pérez, Gonzáles y  Sánchez, 2022)</a:t>
            </a:r>
            <a:endParaRPr lang="es-CL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B567A67-9601-4E78-7C94-7C1BC5E60500}"/>
              </a:ext>
            </a:extLst>
          </p:cNvPr>
          <p:cNvSpPr txBox="1">
            <a:spLocks/>
          </p:cNvSpPr>
          <p:nvPr/>
        </p:nvSpPr>
        <p:spPr>
          <a:xfrm>
            <a:off x="838200" y="3609022"/>
            <a:ext cx="10515600" cy="2289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b="1" dirty="0">
                <a:solidFill>
                  <a:srgbClr val="000000"/>
                </a:solidFill>
                <a:latin typeface="verdana" panose="020B0604030504040204" pitchFamily="34" charset="0"/>
              </a:rPr>
              <a:t>El rendimiento del profesor es fundamental para convivir en el aula</a:t>
            </a: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, Este mismo, presenta afecto, interés y preocupación por la figura del alumno motivándoles no solo en acudir al centro educativo, si no también reforzando su autoestima y el respeto hacia sus pares</a:t>
            </a:r>
          </a:p>
          <a:p>
            <a:pPr algn="just"/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Los programas de compromiso social a través la creación artística y de la innovación como lo es el </a:t>
            </a:r>
            <a:r>
              <a:rPr lang="es-CL" dirty="0" err="1">
                <a:solidFill>
                  <a:srgbClr val="000000"/>
                </a:solidFill>
                <a:latin typeface="verdana" panose="020B0604030504040204" pitchFamily="34" charset="0"/>
              </a:rPr>
              <a:t>artivismo</a:t>
            </a: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, aseguran habilidades para </a:t>
            </a:r>
            <a:r>
              <a:rPr lang="es-CL" b="1" dirty="0">
                <a:solidFill>
                  <a:srgbClr val="000000"/>
                </a:solidFill>
                <a:latin typeface="verdana" panose="020B0604030504040204" pitchFamily="34" charset="0"/>
              </a:rPr>
              <a:t>el manejo y regulación de los comportamientos destructivos y negativos.</a:t>
            </a:r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 L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conciencia y la reflexión sobre el concepto de violencia, así como el hábito de diálogo social y resolución pacífica de conflictos mejora la convivencia escolar.</a:t>
            </a:r>
            <a:endParaRPr lang="es-CL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endParaRPr lang="es-CL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DDF5D-FB65-F2B4-4E16-E3853F4F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Problemáticas en la Convivencia Escolar.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85D796-A1FA-8C52-D659-88BE6F835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xiste una relación entre el estado emocional, para la construcción de un clima de armonía en la convivencia. Por lo que </a:t>
            </a:r>
            <a:r>
              <a:rPr lang="es-CL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 gestión de estos aspectos del estado de ánimo, es muy importante 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reconocer el rol esencial que juega para una coexistencia pacífica.</a:t>
            </a:r>
          </a:p>
          <a:p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Para el </a:t>
            </a:r>
            <a:r>
              <a:rPr lang="es-CL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lograr una disposición de escucha y aceptación a los demás respetando sus diferencias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es fundamental el conocimiento en común de las actitudes, destrezas y emociones de los docentes y estudiantes, los cuales van a permitir establecer normas que garanticen un entorno positivo de concordia y una vida en democracia</a:t>
            </a:r>
          </a:p>
          <a:p>
            <a:r>
              <a:rPr lang="es-CL" b="1" dirty="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  <a:r>
              <a:rPr lang="es-CL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xiste un vacío en la participación de los padres de familia </a:t>
            </a:r>
            <a:r>
              <a:rPr lang="es-CL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 las actividades escolares de manera efectiva con la finalidad de establecer estrategias para mejorar la convivencia.</a:t>
            </a:r>
            <a:br>
              <a:rPr lang="es-CL" dirty="0"/>
            </a:b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3F97D1-EFCA-BD6D-7687-E5AE67370272}"/>
              </a:ext>
            </a:extLst>
          </p:cNvPr>
          <p:cNvSpPr txBox="1"/>
          <p:nvPr/>
        </p:nvSpPr>
        <p:spPr>
          <a:xfrm>
            <a:off x="7463791" y="63082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000000"/>
                </a:solidFill>
                <a:latin typeface="verdana" panose="020B0604030504040204" pitchFamily="34" charset="0"/>
              </a:rPr>
              <a:t>(Pérez, Gonzáles y  Sánchez, 2022)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23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Figura humana de madera">
            <a:extLst>
              <a:ext uri="{FF2B5EF4-FFF2-40B4-BE49-F238E27FC236}">
                <a16:creationId xmlns:a16="http://schemas.microsoft.com/office/drawing/2014/main" id="{D7A3FC4A-88E1-6C06-1E43-5F8E0AED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8C7D778-A2F3-69DA-8C78-CDAD565E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34174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Problema – Pregunta – Objetivos</a:t>
            </a:r>
          </a:p>
        </p:txBody>
      </p:sp>
    </p:spTree>
    <p:extLst>
      <p:ext uri="{BB962C8B-B14F-4D97-AF65-F5344CB8AC3E}">
        <p14:creationId xmlns:p14="http://schemas.microsoft.com/office/powerpoint/2010/main" val="2596754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84C87D-6D61-C117-0D72-487EFDC51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56" y="1911349"/>
            <a:ext cx="11215687" cy="3317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>
                <a:effectLst/>
                <a:latin typeface="ArialMT"/>
              </a:rPr>
              <a:t>“La </a:t>
            </a:r>
            <a:r>
              <a:rPr lang="es-CL" sz="3200" dirty="0" err="1">
                <a:effectLst/>
                <a:latin typeface="ArialMT"/>
              </a:rPr>
              <a:t>investigación</a:t>
            </a:r>
            <a:r>
              <a:rPr lang="es-CL" sz="3200" dirty="0">
                <a:effectLst/>
                <a:latin typeface="ArialMT"/>
              </a:rPr>
              <a:t> no es independiente del proceso de </a:t>
            </a:r>
            <a:r>
              <a:rPr lang="es-CL" sz="3200" dirty="0" err="1">
                <a:effectLst/>
                <a:latin typeface="ArialMT"/>
              </a:rPr>
              <a:t>evaluación</a:t>
            </a:r>
            <a:r>
              <a:rPr lang="es-CL" sz="3200" dirty="0">
                <a:effectLst/>
                <a:latin typeface="ArialMT"/>
              </a:rPr>
              <a:t> de la </a:t>
            </a:r>
            <a:r>
              <a:rPr lang="es-CL" sz="3200" dirty="0" err="1">
                <a:effectLst/>
                <a:latin typeface="ArialMT"/>
              </a:rPr>
              <a:t>enseñanza</a:t>
            </a:r>
            <a:r>
              <a:rPr lang="es-CL" sz="3200" dirty="0">
                <a:effectLst/>
                <a:latin typeface="ArialMT"/>
              </a:rPr>
              <a:t>. En este contexto el primer espacio para implementar procesos de </a:t>
            </a:r>
            <a:r>
              <a:rPr lang="es-CL" sz="3200" dirty="0" err="1">
                <a:effectLst/>
                <a:latin typeface="ArialMT"/>
              </a:rPr>
              <a:t>investigación</a:t>
            </a:r>
            <a:r>
              <a:rPr lang="es-CL" sz="3200" dirty="0">
                <a:effectLst/>
                <a:latin typeface="ArialMT"/>
              </a:rPr>
              <a:t> educativa es la sala de clases, especialmente, la </a:t>
            </a:r>
            <a:r>
              <a:rPr lang="es-CL" sz="3200" dirty="0" err="1">
                <a:effectLst/>
                <a:latin typeface="ArialMT"/>
              </a:rPr>
              <a:t>problemática</a:t>
            </a:r>
            <a:r>
              <a:rPr lang="es-CL" sz="3200" dirty="0">
                <a:effectLst/>
                <a:latin typeface="ArialMT"/>
              </a:rPr>
              <a:t> originada en el quehacer cotidiano del proceso de </a:t>
            </a:r>
            <a:r>
              <a:rPr lang="es-CL" sz="3200" dirty="0" err="1">
                <a:effectLst/>
                <a:latin typeface="ArialMT"/>
              </a:rPr>
              <a:t>enseñanza</a:t>
            </a:r>
            <a:r>
              <a:rPr lang="es-CL" sz="3200" dirty="0">
                <a:latin typeface="ArialMT"/>
              </a:rPr>
              <a:t>.”</a:t>
            </a:r>
          </a:p>
          <a:p>
            <a:pPr marL="0" indent="0" algn="just">
              <a:buNone/>
            </a:pPr>
            <a:r>
              <a:rPr lang="es-CL" sz="3200" dirty="0">
                <a:latin typeface="ArialMT"/>
              </a:rPr>
              <a:t>							(Corvalán, 2013)</a:t>
            </a:r>
            <a:endParaRPr lang="es-CL" sz="3200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63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contenido">
            <a:extLst>
              <a:ext uri="{FF2B5EF4-FFF2-40B4-BE49-F238E27FC236}">
                <a16:creationId xmlns:a16="http://schemas.microsoft.com/office/drawing/2014/main" id="{FF060476-4D3F-97B9-CCBE-1802A4F4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113" y="1773238"/>
            <a:ext cx="8229600" cy="39751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s-ES" altLang="es-CL"/>
              <a:t>El planteamiento del problema es parte fundamental del proceso de investigación.</a:t>
            </a:r>
          </a:p>
          <a:p>
            <a:pPr algn="just" eaLnBrk="1" hangingPunct="1">
              <a:lnSpc>
                <a:spcPct val="150000"/>
              </a:lnSpc>
            </a:pPr>
            <a:r>
              <a:rPr lang="es-ES" altLang="es-CL"/>
              <a:t>Determina y encausa todas las acciones que se realizarán. </a:t>
            </a:r>
          </a:p>
          <a:p>
            <a:pPr algn="just" eaLnBrk="1" hangingPunct="1">
              <a:lnSpc>
                <a:spcPct val="150000"/>
              </a:lnSpc>
            </a:pPr>
            <a:r>
              <a:rPr lang="es-ES" altLang="es-CL"/>
              <a:t>Ayuda a que el investigador  “aterrice” la idea de investigación ayudándose de la revisión de literatura.</a:t>
            </a:r>
            <a:endParaRPr lang="es-GT" altLang="es-CL"/>
          </a:p>
        </p:txBody>
      </p:sp>
      <p:sp>
        <p:nvSpPr>
          <p:cNvPr id="7170" name="1 Título">
            <a:extLst>
              <a:ext uri="{FF2B5EF4-FFF2-40B4-BE49-F238E27FC236}">
                <a16:creationId xmlns:a16="http://schemas.microsoft.com/office/drawing/2014/main" id="{9FBF6CF3-8177-1495-9BEA-6C596D97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s-GT" sz="3700" dirty="0">
                <a:solidFill>
                  <a:schemeClr val="tx2">
                    <a:satMod val="130000"/>
                  </a:schemeClr>
                </a:solidFill>
              </a:rPr>
              <a:t>Planteamiento del problema de investigación</a:t>
            </a:r>
            <a:endParaRPr lang="es-GT" sz="20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blematización y Propuesta de abordaje pedagógico" id="{E0841C45-812D-0847-9DE1-BEC47574F65F}" vid="{CB310190-D29D-2C40-B4BE-C16692EA279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ShapesVTI</Template>
  <TotalTime>1409</TotalTime>
  <Words>1227</Words>
  <Application>Microsoft Macintosh PowerPoint</Application>
  <PresentationFormat>Panorámica</PresentationFormat>
  <Paragraphs>123</Paragraphs>
  <Slides>25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Arial</vt:lpstr>
      <vt:lpstr>ArialMT</vt:lpstr>
      <vt:lpstr>Calibri</vt:lpstr>
      <vt:lpstr>Century Gothic</vt:lpstr>
      <vt:lpstr>Verdana</vt:lpstr>
      <vt:lpstr>Verdana</vt:lpstr>
      <vt:lpstr>Wingdings 2</vt:lpstr>
      <vt:lpstr>Wingdings 3</vt:lpstr>
      <vt:lpstr>ShapesVTI</vt:lpstr>
      <vt:lpstr>Problematización y propuestas de abordaje pedagógico</vt:lpstr>
      <vt:lpstr>Objetivos</vt:lpstr>
      <vt:lpstr>La Reflexión Pedagógica: Base para la problematización.</vt:lpstr>
      <vt:lpstr>El objeto de estudio</vt:lpstr>
      <vt:lpstr>Problemáticas en la Convivencia Escolar</vt:lpstr>
      <vt:lpstr>Problemáticas en la Convivencia Escolar.</vt:lpstr>
      <vt:lpstr>Problema – Pregunta – Objetivos</vt:lpstr>
      <vt:lpstr>Presentación de PowerPoint</vt:lpstr>
      <vt:lpstr>Planteamiento del problema de investigación</vt:lpstr>
      <vt:lpstr>Presentación de PowerPoint</vt:lpstr>
      <vt:lpstr>Criterios para el Planteamiento del Problema de investigación</vt:lpstr>
      <vt:lpstr>Plantear el problema de investigación ayuda a:</vt:lpstr>
      <vt:lpstr>Presentación de PowerPoint</vt:lpstr>
      <vt:lpstr>Objetivos</vt:lpstr>
      <vt:lpstr>Criterios para formular objetivos</vt:lpstr>
      <vt:lpstr>Criterios para formular objetivos </vt:lpstr>
      <vt:lpstr>Objetivo General</vt:lpstr>
      <vt:lpstr>Objetivo General</vt:lpstr>
      <vt:lpstr>Objetivos Específicos</vt:lpstr>
      <vt:lpstr>Objetivos Específicos</vt:lpstr>
      <vt:lpstr>Ejemplo:</vt:lpstr>
      <vt:lpstr>Presentación de PowerPoint</vt:lpstr>
      <vt:lpstr>Objetivo general y específicos</vt:lpstr>
      <vt:lpstr>Presentación de PowerPoint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Problematización y propuestas de abordaje pedagógico</dc:title>
  <dc:creator>Felipe Andrés Clavo Espinoza (felipe.clavo)</dc:creator>
  <cp:lastModifiedBy>Felipe Andrés Clavo Espinoza (felipe.clavo)</cp:lastModifiedBy>
  <cp:revision>1</cp:revision>
  <dcterms:created xsi:type="dcterms:W3CDTF">2023-04-04T20:28:25Z</dcterms:created>
  <dcterms:modified xsi:type="dcterms:W3CDTF">2023-04-05T19:58:23Z</dcterms:modified>
</cp:coreProperties>
</file>