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72" r:id="rId5"/>
    <p:sldId id="273" r:id="rId6"/>
    <p:sldId id="262" r:id="rId7"/>
    <p:sldId id="263" r:id="rId8"/>
    <p:sldId id="282" r:id="rId9"/>
    <p:sldId id="27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h5H0lo6ywjOzzMzyaB2vIB9D2m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9198"/>
  </p:normalViewPr>
  <p:slideViewPr>
    <p:cSldViewPr snapToGrid="0">
      <p:cViewPr varScale="1">
        <p:scale>
          <a:sx n="132" d="100"/>
          <a:sy n="132" d="100"/>
        </p:scale>
        <p:origin x="104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0976982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1" name="Google Shape;71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9" name="Google Shape;7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5" name="Google Shape;95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1" name="Google Shape;18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2" name="Google Shape;182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2141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9" name="Google Shape;189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39664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s"/>
              <a:t>¿En un problema netamente de didáctico de lenguaje?/ver en otra asignatura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s"/>
              <a:t>Tiene que ver con la interacción docente, normas de relación, ¿con lenguaje? quizás oralidad; la solución, ¿cambiar la práctica de la docente?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s"/>
              <a:t>Desmotivación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s"/>
              <a:t>Problema se centra en el aspecto conductual versus de contenido, ¿exclusivo de lenguaje?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s"/>
              <a:t>¿ustedes podrán cambiarlo?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8" name="Google Shape;238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s"/>
              <a:t>Dificultad de comunicación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3974329d0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53974329d0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3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4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8" name="Google Shape;58;p4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9" name="Google Shape;59;p4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3" name="Google Shape;63;p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6" name="Google Shape;66;p4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7" name="Google Shape;67;p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_HEADER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2"/>
          <p:cNvSpPr/>
          <p:nvPr/>
        </p:nvSpPr>
        <p:spPr>
          <a:xfrm>
            <a:off x="659423" y="171450"/>
            <a:ext cx="8200500" cy="475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5" name="Google Shape;15;p32"/>
          <p:cNvSpPr txBox="1"/>
          <p:nvPr/>
        </p:nvSpPr>
        <p:spPr>
          <a:xfrm>
            <a:off x="2003182" y="2333627"/>
            <a:ext cx="260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" sz="2800" b="1" i="0" u="none" strike="noStrike" cap="none">
                <a:solidFill>
                  <a:srgbClr val="FE3737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32"/>
          <p:cNvSpPr/>
          <p:nvPr/>
        </p:nvSpPr>
        <p:spPr>
          <a:xfrm>
            <a:off x="285751" y="171450"/>
            <a:ext cx="212400" cy="4758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7" name="Google Shape;17;p32"/>
          <p:cNvSpPr txBox="1">
            <a:spLocks noGrp="1"/>
          </p:cNvSpPr>
          <p:nvPr>
            <p:ph type="title"/>
          </p:nvPr>
        </p:nvSpPr>
        <p:spPr>
          <a:xfrm>
            <a:off x="2286000" y="2343152"/>
            <a:ext cx="56388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00" b="0" cap="none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2"/>
          <p:cNvSpPr txBox="1">
            <a:spLocks noGrp="1"/>
          </p:cNvSpPr>
          <p:nvPr>
            <p:ph type="body" idx="1"/>
          </p:nvPr>
        </p:nvSpPr>
        <p:spPr>
          <a:xfrm>
            <a:off x="2286000" y="3371852"/>
            <a:ext cx="56388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700"/>
              <a:buNone/>
              <a:defRPr sz="1000" cap="none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12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1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10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  <a:defRPr sz="10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2"/>
          <p:cNvSpPr txBox="1">
            <a:spLocks noGrp="1"/>
          </p:cNvSpPr>
          <p:nvPr>
            <p:ph type="dt" idx="10"/>
          </p:nvPr>
        </p:nvSpPr>
        <p:spPr>
          <a:xfrm>
            <a:off x="659425" y="4686302"/>
            <a:ext cx="1474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32"/>
          <p:cNvSpPr txBox="1">
            <a:spLocks noGrp="1"/>
          </p:cNvSpPr>
          <p:nvPr>
            <p:ph type="ftr" idx="11"/>
          </p:nvPr>
        </p:nvSpPr>
        <p:spPr>
          <a:xfrm>
            <a:off x="2286000" y="4686302"/>
            <a:ext cx="56388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32"/>
          <p:cNvSpPr txBox="1">
            <a:spLocks noGrp="1"/>
          </p:cNvSpPr>
          <p:nvPr>
            <p:ph type="sldNum" idx="12"/>
          </p:nvPr>
        </p:nvSpPr>
        <p:spPr>
          <a:xfrm>
            <a:off x="8305802" y="4686302"/>
            <a:ext cx="554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, Alt.">
  <p:cSld name="Title and Content, Alt.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3"/>
          <p:cNvSpPr/>
          <p:nvPr/>
        </p:nvSpPr>
        <p:spPr>
          <a:xfrm>
            <a:off x="8166589" y="211931"/>
            <a:ext cx="685800" cy="1200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" name="Google Shape;24;p33"/>
          <p:cNvSpPr txBox="1"/>
          <p:nvPr/>
        </p:nvSpPr>
        <p:spPr>
          <a:xfrm>
            <a:off x="222739" y="171450"/>
            <a:ext cx="2607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s" sz="2500" b="1" i="0" u="none" strike="noStrike" cap="none">
                <a:solidFill>
                  <a:srgbClr val="FE3737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33"/>
          <p:cNvSpPr txBox="1">
            <a:spLocks noGrp="1"/>
          </p:cNvSpPr>
          <p:nvPr>
            <p:ph type="title"/>
          </p:nvPr>
        </p:nvSpPr>
        <p:spPr>
          <a:xfrm>
            <a:off x="498475" y="100853"/>
            <a:ext cx="7556400" cy="7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3"/>
          <p:cNvSpPr txBox="1">
            <a:spLocks noGrp="1"/>
          </p:cNvSpPr>
          <p:nvPr>
            <p:ph type="body" idx="1"/>
          </p:nvPr>
        </p:nvSpPr>
        <p:spPr>
          <a:xfrm>
            <a:off x="498232" y="1485902"/>
            <a:ext cx="7557000" cy="31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9210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000"/>
              <a:buChar char="●"/>
              <a:defRPr/>
            </a:lvl1pPr>
            <a:lvl2pPr marL="914400" lvl="1" indent="-2921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000"/>
              <a:buChar char="○"/>
              <a:defRPr/>
            </a:lvl2pPr>
            <a:lvl3pPr marL="1371600" lvl="2" indent="-2921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000"/>
              <a:buChar char="■"/>
              <a:defRPr/>
            </a:lvl3pPr>
            <a:lvl4pPr marL="1828800" lvl="3" indent="-2921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000"/>
              <a:buChar char="●"/>
              <a:defRPr/>
            </a:lvl4pPr>
            <a:lvl5pPr marL="2286000" lvl="4" indent="-2921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10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33"/>
          <p:cNvSpPr txBox="1">
            <a:spLocks noGrp="1"/>
          </p:cNvSpPr>
          <p:nvPr>
            <p:ph type="body" idx="2"/>
          </p:nvPr>
        </p:nvSpPr>
        <p:spPr>
          <a:xfrm>
            <a:off x="498518" y="847165"/>
            <a:ext cx="7558800" cy="5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None/>
              <a:defRPr sz="1700" b="0" i="0" u="none" strike="noStrike" cap="none">
                <a:solidFill>
                  <a:schemeClr val="accent3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lvl="1" indent="-228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600"/>
              <a:buNone/>
              <a:defRPr sz="800"/>
            </a:lvl2pPr>
            <a:lvl3pPr marL="1371600" lvl="2" indent="-228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500"/>
              <a:buNone/>
              <a:defRPr sz="700"/>
            </a:lvl3pPr>
            <a:lvl4pPr marL="1828800" lvl="3" indent="-228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500"/>
              <a:buNone/>
              <a:defRPr sz="600"/>
            </a:lvl4pPr>
            <a:lvl5pPr marL="2286000" lvl="4" indent="-228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500"/>
              <a:buNone/>
              <a:defRPr sz="600"/>
            </a:lvl5pPr>
            <a:lvl6pPr marL="2743200" lvl="5" indent="-228600" algn="l">
              <a:lnSpc>
                <a:spcPct val="11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6pPr>
            <a:lvl7pPr marL="3200400" lvl="6" indent="-2286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7pPr>
            <a:lvl8pPr marL="3657600" lvl="7" indent="-22860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8pPr>
            <a:lvl9pPr marL="4114800" lvl="8" indent="-22860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600"/>
              <a:buNone/>
              <a:defRPr sz="600"/>
            </a:lvl9pPr>
          </a:lstStyle>
          <a:p>
            <a:endParaRPr/>
          </a:p>
        </p:txBody>
      </p:sp>
      <p:sp>
        <p:nvSpPr>
          <p:cNvPr id="28" name="Google Shape;28;p33"/>
          <p:cNvSpPr txBox="1">
            <a:spLocks noGrp="1"/>
          </p:cNvSpPr>
          <p:nvPr>
            <p:ph type="dt" idx="10"/>
          </p:nvPr>
        </p:nvSpPr>
        <p:spPr>
          <a:xfrm>
            <a:off x="6794989" y="481727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33"/>
          <p:cNvSpPr txBox="1">
            <a:spLocks noGrp="1"/>
          </p:cNvSpPr>
          <p:nvPr>
            <p:ph type="ftr" idx="11"/>
          </p:nvPr>
        </p:nvSpPr>
        <p:spPr>
          <a:xfrm>
            <a:off x="202225" y="4817270"/>
            <a:ext cx="6122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33"/>
          <p:cNvSpPr txBox="1">
            <a:spLocks noGrp="1"/>
          </p:cNvSpPr>
          <p:nvPr>
            <p:ph type="sldNum" idx="12"/>
          </p:nvPr>
        </p:nvSpPr>
        <p:spPr>
          <a:xfrm>
            <a:off x="8305802" y="182168"/>
            <a:ext cx="554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8" name="Google Shape;38;p3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6" name="Google Shape;46;p3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7" name="Google Shape;47;p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0" name="Google Shape;50;p3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1" name="Google Shape;51;p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4" name="Google Shape;54;p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dalyc.org/journal/4772/477258898007/html/#redalyc_477258898007_ref4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"/>
          <p:cNvSpPr txBox="1">
            <a:spLocks noGrp="1"/>
          </p:cNvSpPr>
          <p:nvPr>
            <p:ph type="title"/>
          </p:nvPr>
        </p:nvSpPr>
        <p:spPr>
          <a:xfrm>
            <a:off x="2286000" y="2343152"/>
            <a:ext cx="56388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 dirty="0"/>
              <a:t>El planteamiento del Problema Didáctico</a:t>
            </a:r>
            <a:endParaRPr dirty="0"/>
          </a:p>
        </p:txBody>
      </p:sp>
      <p:sp>
        <p:nvSpPr>
          <p:cNvPr id="74" name="Google Shape;74;p2"/>
          <p:cNvSpPr txBox="1">
            <a:spLocks noGrp="1"/>
          </p:cNvSpPr>
          <p:nvPr>
            <p:ph type="body" idx="1"/>
          </p:nvPr>
        </p:nvSpPr>
        <p:spPr>
          <a:xfrm>
            <a:off x="2286000" y="3371852"/>
            <a:ext cx="56388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700"/>
              <a:buNone/>
            </a:pPr>
            <a:r>
              <a:rPr lang="es" sz="1100" dirty="0"/>
              <a:t>Taller de Reflexión e Investigación de la Práctica Intermedia.</a:t>
            </a:r>
            <a:endParaRPr sz="1100" dirty="0"/>
          </a:p>
          <a:p>
            <a:pPr marL="0" lvl="0" indent="0" algn="l" rtl="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700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700"/>
              <a:buNone/>
            </a:pPr>
            <a:r>
              <a:rPr lang="es" sz="1000" dirty="0"/>
              <a:t>Profesoras(or): Karen Mariángel, Maria Eugenia Hernández y Felipe Clavo.</a:t>
            </a:r>
            <a:endParaRPr sz="1000" dirty="0"/>
          </a:p>
          <a:p>
            <a:pPr marL="0" lvl="0" indent="0" algn="l" rtl="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700"/>
              <a:buNone/>
            </a:pPr>
            <a:endParaRPr dirty="0"/>
          </a:p>
        </p:txBody>
      </p:sp>
      <p:pic>
        <p:nvPicPr>
          <p:cNvPr id="75" name="Google Shape;7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30481" y="404663"/>
            <a:ext cx="4433432" cy="21145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>
            <a:spLocks noGrp="1"/>
          </p:cNvSpPr>
          <p:nvPr>
            <p:ph type="title"/>
          </p:nvPr>
        </p:nvSpPr>
        <p:spPr>
          <a:xfrm>
            <a:off x="498475" y="100853"/>
            <a:ext cx="7556400" cy="7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/>
              <a:t>Problemas didácticos</a:t>
            </a:r>
            <a:endParaRPr/>
          </a:p>
        </p:txBody>
      </p:sp>
      <p:sp>
        <p:nvSpPr>
          <p:cNvPr id="82" name="Google Shape;82;p3"/>
          <p:cNvSpPr txBox="1">
            <a:spLocks noGrp="1"/>
          </p:cNvSpPr>
          <p:nvPr>
            <p:ph type="body" idx="1"/>
          </p:nvPr>
        </p:nvSpPr>
        <p:spPr>
          <a:xfrm>
            <a:off x="498232" y="1485902"/>
            <a:ext cx="7557000" cy="31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000"/>
              <a:buNone/>
            </a:pPr>
            <a:r>
              <a:rPr lang="e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reflexión como una práctica investigativa que pone de manifiesto las relaciones entre intervención e investigación en el campo de la didáctica.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000"/>
              <a:buNone/>
            </a:pPr>
            <a:r>
              <a:rPr lang="e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importancia de la reflexión grupal.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000"/>
              <a:buNone/>
            </a:pPr>
            <a:r>
              <a:rPr lang="e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contenido de la reflexión resulta de las propias experiencias docentes.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000"/>
              <a:buNone/>
            </a:pPr>
            <a:r>
              <a:rPr lang="e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3"/>
          <p:cNvSpPr txBox="1">
            <a:spLocks noGrp="1"/>
          </p:cNvSpPr>
          <p:nvPr>
            <p:ph type="body" idx="2"/>
          </p:nvPr>
        </p:nvSpPr>
        <p:spPr>
          <a:xfrm>
            <a:off x="498518" y="847165"/>
            <a:ext cx="7558800" cy="5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None/>
            </a:pPr>
            <a:r>
              <a:rPr lang="es"/>
              <a:t>De Vega &amp; Bardelli, 2021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 txBox="1">
            <a:spLocks noGrp="1"/>
          </p:cNvSpPr>
          <p:nvPr>
            <p:ph type="title"/>
          </p:nvPr>
        </p:nvSpPr>
        <p:spPr>
          <a:xfrm>
            <a:off x="373857" y="75640"/>
            <a:ext cx="5667300" cy="5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 dirty="0"/>
              <a:t>Problema didáctico</a:t>
            </a:r>
            <a:endParaRPr dirty="0"/>
          </a:p>
        </p:txBody>
      </p:sp>
      <p:sp>
        <p:nvSpPr>
          <p:cNvPr id="98" name="Google Shape;98;p5"/>
          <p:cNvSpPr txBox="1">
            <a:spLocks noGrp="1"/>
          </p:cNvSpPr>
          <p:nvPr>
            <p:ph type="body" idx="1"/>
          </p:nvPr>
        </p:nvSpPr>
        <p:spPr>
          <a:xfrm>
            <a:off x="373675" y="1114424"/>
            <a:ext cx="7429800" cy="35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000"/>
              <a:buNone/>
            </a:pPr>
            <a:r>
              <a:rPr lang="es" sz="1900" dirty="0"/>
              <a:t>La relación básica entre profesores y estudiantes es ante todo una relación de comunicación que se genera en un contexto sociocultural específico, denominado aula. </a:t>
            </a:r>
            <a:endParaRPr sz="1900" dirty="0"/>
          </a:p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000"/>
              <a:buNone/>
            </a:pPr>
            <a:r>
              <a:rPr lang="es" sz="1900" dirty="0"/>
              <a:t>En una perspectiva sociocultural del aula, se reconoce como acción fundamental del profesor la enseñanza y como acción del estudiante aprender</a:t>
            </a:r>
            <a:r>
              <a:rPr lang="es" sz="1900" dirty="0">
                <a:solidFill>
                  <a:schemeClr val="hlink"/>
                </a:solidFill>
                <a:uFill>
                  <a:noFill/>
                </a:uFill>
                <a:hlinkClick r:id="rId3"/>
              </a:rPr>
              <a:t> (Lerner, 2001)</a:t>
            </a:r>
            <a:r>
              <a:rPr lang="es" sz="1900" dirty="0"/>
              <a:t>. </a:t>
            </a:r>
            <a:endParaRPr sz="1900" dirty="0"/>
          </a:p>
        </p:txBody>
      </p:sp>
      <p:sp>
        <p:nvSpPr>
          <p:cNvPr id="99" name="Google Shape;99;p5"/>
          <p:cNvSpPr txBox="1">
            <a:spLocks noGrp="1"/>
          </p:cNvSpPr>
          <p:nvPr>
            <p:ph type="body" idx="2"/>
          </p:nvPr>
        </p:nvSpPr>
        <p:spPr>
          <a:xfrm>
            <a:off x="373889" y="635374"/>
            <a:ext cx="5669100" cy="43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2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/>
          <p:cNvSpPr txBox="1">
            <a:spLocks noGrp="1"/>
          </p:cNvSpPr>
          <p:nvPr>
            <p:ph type="title"/>
          </p:nvPr>
        </p:nvSpPr>
        <p:spPr>
          <a:xfrm>
            <a:off x="373857" y="75640"/>
            <a:ext cx="5667300" cy="5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/>
              <a:t>Estructura del problema didáctico </a:t>
            </a:r>
            <a:endParaRPr/>
          </a:p>
        </p:txBody>
      </p:sp>
      <p:sp>
        <p:nvSpPr>
          <p:cNvPr id="185" name="Google Shape;185;p18"/>
          <p:cNvSpPr txBox="1">
            <a:spLocks noGrp="1"/>
          </p:cNvSpPr>
          <p:nvPr>
            <p:ph type="body" idx="1"/>
          </p:nvPr>
        </p:nvSpPr>
        <p:spPr>
          <a:xfrm>
            <a:off x="373675" y="1114424"/>
            <a:ext cx="7478400" cy="3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s" sz="1700" dirty="0">
                <a:solidFill>
                  <a:schemeClr val="dk1"/>
                </a:solidFill>
              </a:rPr>
              <a:t>Este problema aborda </a:t>
            </a:r>
            <a:r>
              <a:rPr lang="es" sz="1700" b="1" dirty="0">
                <a:solidFill>
                  <a:schemeClr val="dk1"/>
                </a:solidFill>
              </a:rPr>
              <a:t>[Nombrar PROBLEMA CENTRAL]</a:t>
            </a:r>
            <a:r>
              <a:rPr lang="es" sz="1700" dirty="0">
                <a:solidFill>
                  <a:schemeClr val="dk1"/>
                </a:solidFill>
              </a:rPr>
              <a:t>. El </a:t>
            </a:r>
            <a:r>
              <a:rPr lang="es" sz="1700" b="1" dirty="0">
                <a:solidFill>
                  <a:schemeClr val="dk1"/>
                </a:solidFill>
              </a:rPr>
              <a:t>[PROBLEMA CENTRAL]</a:t>
            </a:r>
            <a:r>
              <a:rPr lang="es" sz="1700" dirty="0">
                <a:solidFill>
                  <a:schemeClr val="dk1"/>
                </a:solidFill>
              </a:rPr>
              <a:t> consiste en </a:t>
            </a:r>
            <a:r>
              <a:rPr lang="es" sz="1700" b="1" dirty="0">
                <a:solidFill>
                  <a:schemeClr val="dk1"/>
                </a:solidFill>
              </a:rPr>
              <a:t>[Describir PROBLEMA CENTRAL]</a:t>
            </a:r>
            <a:r>
              <a:rPr lang="es" sz="1700" dirty="0">
                <a:solidFill>
                  <a:schemeClr val="dk1"/>
                </a:solidFill>
              </a:rPr>
              <a:t>. De acuerdo a las notas de campo realizadas hay </a:t>
            </a:r>
            <a:r>
              <a:rPr lang="es" sz="1700" b="1" dirty="0">
                <a:solidFill>
                  <a:schemeClr val="dk1"/>
                </a:solidFill>
              </a:rPr>
              <a:t>[X]</a:t>
            </a:r>
            <a:r>
              <a:rPr lang="es" sz="1700" dirty="0">
                <a:solidFill>
                  <a:schemeClr val="dk1"/>
                </a:solidFill>
              </a:rPr>
              <a:t> situaciones que causan el </a:t>
            </a:r>
            <a:r>
              <a:rPr lang="es" sz="1700" b="1" dirty="0">
                <a:solidFill>
                  <a:schemeClr val="dk1"/>
                </a:solidFill>
              </a:rPr>
              <a:t>[PROBLEMA CENTRAL]</a:t>
            </a:r>
            <a:r>
              <a:rPr lang="es" sz="1700" dirty="0">
                <a:solidFill>
                  <a:schemeClr val="dk1"/>
                </a:solidFill>
              </a:rPr>
              <a:t>. Una primera causa es </a:t>
            </a:r>
            <a:r>
              <a:rPr lang="es" sz="1700" b="1" dirty="0">
                <a:solidFill>
                  <a:schemeClr val="dk1"/>
                </a:solidFill>
              </a:rPr>
              <a:t>[NOMBRAR Y DESCRIBIR CAUSA 1]</a:t>
            </a:r>
            <a:r>
              <a:rPr lang="es" sz="1700" dirty="0">
                <a:solidFill>
                  <a:schemeClr val="dk1"/>
                </a:solidFill>
              </a:rPr>
              <a:t>. Una segunda causa es </a:t>
            </a:r>
            <a:r>
              <a:rPr lang="es" sz="1700" b="1" dirty="0">
                <a:solidFill>
                  <a:schemeClr val="dk1"/>
                </a:solidFill>
              </a:rPr>
              <a:t>[NOMBRAR Y DESCRIBIR CAUSA 2]</a:t>
            </a:r>
            <a:r>
              <a:rPr lang="es" sz="1700" dirty="0">
                <a:solidFill>
                  <a:schemeClr val="dk1"/>
                </a:solidFill>
              </a:rPr>
              <a:t>. Una tercera causa es </a:t>
            </a:r>
            <a:r>
              <a:rPr lang="es" sz="1700" b="1" dirty="0">
                <a:solidFill>
                  <a:schemeClr val="dk1"/>
                </a:solidFill>
              </a:rPr>
              <a:t>[NOMBRAR Y DESCRIBIR CAUSA 3]</a:t>
            </a:r>
            <a:r>
              <a:rPr lang="es" sz="1700" dirty="0">
                <a:solidFill>
                  <a:schemeClr val="dk1"/>
                </a:solidFill>
              </a:rPr>
              <a:t>. Cuando el </a:t>
            </a:r>
            <a:r>
              <a:rPr lang="es" sz="1700" b="1" dirty="0">
                <a:solidFill>
                  <a:schemeClr val="dk1"/>
                </a:solidFill>
              </a:rPr>
              <a:t>[PROBLEMA CENTRAL]</a:t>
            </a:r>
            <a:r>
              <a:rPr lang="es" sz="1700" dirty="0">
                <a:solidFill>
                  <a:schemeClr val="dk1"/>
                </a:solidFill>
              </a:rPr>
              <a:t> no se aborda, puede provocar </a:t>
            </a:r>
            <a:r>
              <a:rPr lang="es" sz="1700" b="1" dirty="0">
                <a:solidFill>
                  <a:schemeClr val="dk1"/>
                </a:solidFill>
              </a:rPr>
              <a:t>[NOMBRAR CONSECUENCIAS DEL PROBLEMA]</a:t>
            </a:r>
            <a:endParaRPr sz="17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000"/>
              <a:buNone/>
            </a:pPr>
            <a:endParaRPr sz="2100" dirty="0"/>
          </a:p>
        </p:txBody>
      </p:sp>
    </p:spTree>
    <p:extLst>
      <p:ext uri="{BB962C8B-B14F-4D97-AF65-F5344CB8AC3E}">
        <p14:creationId xmlns:p14="http://schemas.microsoft.com/office/powerpoint/2010/main" val="3603541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"/>
          <p:cNvSpPr txBox="1">
            <a:spLocks noGrp="1"/>
          </p:cNvSpPr>
          <p:nvPr>
            <p:ph type="title"/>
          </p:nvPr>
        </p:nvSpPr>
        <p:spPr>
          <a:xfrm>
            <a:off x="373857" y="75640"/>
            <a:ext cx="5667300" cy="5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 dirty="0"/>
              <a:t>Estructura del problema didáctico </a:t>
            </a:r>
            <a:endParaRPr dirty="0"/>
          </a:p>
        </p:txBody>
      </p:sp>
      <p:sp>
        <p:nvSpPr>
          <p:cNvPr id="192" name="Google Shape;192;p19"/>
          <p:cNvSpPr txBox="1">
            <a:spLocks noGrp="1"/>
          </p:cNvSpPr>
          <p:nvPr>
            <p:ph type="body" idx="1"/>
          </p:nvPr>
        </p:nvSpPr>
        <p:spPr>
          <a:xfrm>
            <a:off x="373674" y="1114423"/>
            <a:ext cx="7961803" cy="37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85000" lnSpcReduction="10000"/>
          </a:bodyPr>
          <a:lstStyle/>
          <a:p>
            <a:pPr marL="0" lvl="0" indent="0" algn="just">
              <a:spcBef>
                <a:spcPts val="0"/>
              </a:spcBef>
              <a:buClr>
                <a:schemeClr val="dk1"/>
              </a:buClr>
              <a:buSzPct val="55363"/>
              <a:buNone/>
            </a:pPr>
            <a:r>
              <a:rPr lang="es" sz="1700" dirty="0">
                <a:solidFill>
                  <a:schemeClr val="dk1"/>
                </a:solidFill>
              </a:rPr>
              <a:t>Este problema aborda </a:t>
            </a:r>
            <a:r>
              <a:rPr lang="es" sz="1700" b="1" dirty="0">
                <a:solidFill>
                  <a:srgbClr val="00B050"/>
                </a:solidFill>
              </a:rPr>
              <a:t>la forma en que se implementa la comprensión lectora </a:t>
            </a:r>
            <a:r>
              <a:rPr lang="es" sz="1700" dirty="0">
                <a:solidFill>
                  <a:schemeClr val="dk1"/>
                </a:solidFill>
              </a:rPr>
              <a:t>. </a:t>
            </a:r>
          </a:p>
          <a:p>
            <a:pPr marL="0" lvl="0" indent="0" algn="just">
              <a:spcBef>
                <a:spcPts val="0"/>
              </a:spcBef>
              <a:buClr>
                <a:schemeClr val="dk1"/>
              </a:buClr>
              <a:buSzPct val="55363"/>
              <a:buNone/>
            </a:pPr>
            <a:endParaRPr lang="es" sz="1700" dirty="0">
              <a:solidFill>
                <a:schemeClr val="dk1"/>
              </a:solidFill>
            </a:endParaRPr>
          </a:p>
          <a:p>
            <a:pPr marL="0" lvl="0" indent="0" algn="just">
              <a:spcBef>
                <a:spcPts val="0"/>
              </a:spcBef>
              <a:buClr>
                <a:schemeClr val="dk1"/>
              </a:buClr>
              <a:buSzPct val="55363"/>
              <a:buNone/>
            </a:pPr>
            <a:r>
              <a:rPr lang="es" sz="1700" dirty="0">
                <a:solidFill>
                  <a:schemeClr val="dk1"/>
                </a:solidFill>
              </a:rPr>
              <a:t>La </a:t>
            </a:r>
            <a:r>
              <a:rPr lang="es" sz="1700" b="1" dirty="0">
                <a:solidFill>
                  <a:srgbClr val="00B050"/>
                </a:solidFill>
              </a:rPr>
              <a:t>[forma en que se implementa la comprensión lectora]</a:t>
            </a:r>
            <a:r>
              <a:rPr lang="es" sz="1700" dirty="0">
                <a:solidFill>
                  <a:srgbClr val="00B050"/>
                </a:solidFill>
              </a:rPr>
              <a:t> </a:t>
            </a:r>
            <a:r>
              <a:rPr lang="es" sz="1700" dirty="0">
                <a:solidFill>
                  <a:schemeClr val="dk1"/>
                </a:solidFill>
              </a:rPr>
              <a:t>consiste en </a:t>
            </a:r>
            <a:r>
              <a:rPr lang="es" sz="1700" b="1" dirty="0">
                <a:solidFill>
                  <a:srgbClr val="0C5ADB"/>
                </a:solidFill>
              </a:rPr>
              <a:t>[EXPLICCIÓN] [</a:t>
            </a:r>
            <a:r>
              <a:rPr lang="es-CL" sz="1600" b="1" dirty="0">
                <a:solidFill>
                  <a:srgbClr val="0C5ADB"/>
                </a:solidFill>
              </a:rPr>
              <a:t>que el tipo de preguntas que se efectúan y el tipo de respuesta que espera la docente afectan el desarrollo de una habilidad de comprensión lectora profunda dado</a:t>
            </a:r>
            <a:r>
              <a:rPr lang="es" sz="1700" b="1" dirty="0">
                <a:solidFill>
                  <a:srgbClr val="0C5ADB"/>
                </a:solidFill>
              </a:rPr>
              <a:t>]</a:t>
            </a:r>
            <a:r>
              <a:rPr lang="es" sz="1700" dirty="0">
                <a:solidFill>
                  <a:srgbClr val="0C5ADB"/>
                </a:solidFill>
              </a:rPr>
              <a:t>. </a:t>
            </a:r>
            <a:r>
              <a:rPr lang="es" sz="1700" dirty="0">
                <a:solidFill>
                  <a:schemeClr val="dk1"/>
                </a:solidFill>
              </a:rPr>
              <a:t>De acuerdo a las notas de campo realizadas hay </a:t>
            </a:r>
            <a:r>
              <a:rPr lang="es" sz="17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  <a:r>
              <a:rPr lang="es" sz="1700" dirty="0">
                <a:solidFill>
                  <a:schemeClr val="dk1"/>
                </a:solidFill>
              </a:rPr>
              <a:t> situaciones que causan el </a:t>
            </a:r>
            <a:r>
              <a:rPr lang="es" sz="1700" b="1" dirty="0">
                <a:solidFill>
                  <a:srgbClr val="00B050"/>
                </a:solidFill>
              </a:rPr>
              <a:t>[PROBLEMA CENTRAL]</a:t>
            </a:r>
            <a:r>
              <a:rPr lang="es" sz="1700" dirty="0">
                <a:solidFill>
                  <a:srgbClr val="00B050"/>
                </a:solidFill>
              </a:rPr>
              <a:t>. </a:t>
            </a:r>
            <a:r>
              <a:rPr lang="es" sz="1700" dirty="0">
                <a:solidFill>
                  <a:schemeClr val="dk1"/>
                </a:solidFill>
              </a:rPr>
              <a:t>Una primera causa es </a:t>
            </a:r>
            <a:r>
              <a:rPr lang="es" sz="1700" b="1" dirty="0">
                <a:solidFill>
                  <a:srgbClr val="EF8600"/>
                </a:solidFill>
              </a:rPr>
              <a:t>que se realizan preguntas un tanto confusas, principalmente cerradas  (citar fuentes de evidencia)</a:t>
            </a:r>
            <a:r>
              <a:rPr lang="es" sz="1700" dirty="0">
                <a:solidFill>
                  <a:schemeClr val="dk1"/>
                </a:solidFill>
              </a:rPr>
              <a:t>. Una segunda causa es </a:t>
            </a:r>
            <a:r>
              <a:rPr lang="es" sz="1700" b="1" dirty="0">
                <a:solidFill>
                  <a:srgbClr val="31EAFE"/>
                </a:solidFill>
              </a:rPr>
              <a:t>que la profesora considera un solo tipo de respuesta como correcta (citar fuentes de evidencia)</a:t>
            </a:r>
            <a:r>
              <a:rPr lang="es" sz="1700" dirty="0">
                <a:solidFill>
                  <a:srgbClr val="31EAFE"/>
                </a:solidFill>
              </a:rPr>
              <a:t>. </a:t>
            </a:r>
            <a:r>
              <a:rPr lang="es" sz="1700" dirty="0">
                <a:solidFill>
                  <a:schemeClr val="dk1"/>
                </a:solidFill>
              </a:rPr>
              <a:t>Una tercera causa es </a:t>
            </a:r>
            <a:r>
              <a:rPr lang="es" sz="1700" b="1" dirty="0">
                <a:solidFill>
                  <a:srgbClr val="7030A0"/>
                </a:solidFill>
              </a:rPr>
              <a:t>que las y los estudiantes no poseen un tiempo adecuado para reflexionar sobre las respuestas (citar fuentes de evidencia)</a:t>
            </a:r>
            <a:r>
              <a:rPr lang="es" sz="1700" dirty="0">
                <a:solidFill>
                  <a:schemeClr val="dk1"/>
                </a:solidFill>
              </a:rPr>
              <a:t>. Cuando el </a:t>
            </a:r>
            <a:r>
              <a:rPr lang="es" sz="1700" b="1" dirty="0">
                <a:solidFill>
                  <a:srgbClr val="00B050"/>
                </a:solidFill>
              </a:rPr>
              <a:t>[PROBLEMA CENTRAL]</a:t>
            </a:r>
            <a:r>
              <a:rPr lang="es" sz="1700" dirty="0">
                <a:solidFill>
                  <a:srgbClr val="00B050"/>
                </a:solidFill>
              </a:rPr>
              <a:t> </a:t>
            </a:r>
            <a:r>
              <a:rPr lang="es" sz="1700" dirty="0">
                <a:solidFill>
                  <a:schemeClr val="dk1"/>
                </a:solidFill>
              </a:rPr>
              <a:t>no se aborda, puede provocar </a:t>
            </a:r>
            <a:r>
              <a:rPr lang="es" sz="1700" b="1" dirty="0">
                <a:solidFill>
                  <a:srgbClr val="FF0000"/>
                </a:solidFill>
              </a:rPr>
              <a:t>que las y los estudiantes no desarrollen habilidades de comprensión adecuadas que consideren niveles más complejos de comprensión, esto es, implícitos y críticos de lo que leen. Además, aprenderán que hay una sola respuesta correcta, lo cual va de la mano con la hegemonía del conocimiento y la escasez de diálogo en la asignatura de LyC, lo cual afecta de este modo el eje de oralidad del curriculum . </a:t>
            </a:r>
            <a:endParaRPr sz="1700"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ct val="56022"/>
              <a:buNone/>
            </a:pPr>
            <a:endParaRPr sz="2100" dirty="0"/>
          </a:p>
        </p:txBody>
      </p:sp>
    </p:spTree>
    <p:extLst>
      <p:ext uri="{BB962C8B-B14F-4D97-AF65-F5344CB8AC3E}">
        <p14:creationId xmlns:p14="http://schemas.microsoft.com/office/powerpoint/2010/main" val="844257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1714" y="232365"/>
            <a:ext cx="6143978" cy="2927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6202" y="3010343"/>
            <a:ext cx="6324601" cy="17584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474669"/>
            <a:ext cx="7772400" cy="4194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Google Shape;240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1013398"/>
            <a:ext cx="7772400" cy="31167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53974329d0_0_9"/>
          <p:cNvSpPr txBox="1">
            <a:spLocks noGrp="1"/>
          </p:cNvSpPr>
          <p:nvPr>
            <p:ph type="title"/>
          </p:nvPr>
        </p:nvSpPr>
        <p:spPr>
          <a:xfrm>
            <a:off x="498475" y="100853"/>
            <a:ext cx="7556400" cy="746400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Referencias </a:t>
            </a:r>
            <a:endParaRPr/>
          </a:p>
        </p:txBody>
      </p:sp>
      <p:sp>
        <p:nvSpPr>
          <p:cNvPr id="198" name="Google Shape;198;g153974329d0_0_9"/>
          <p:cNvSpPr txBox="1">
            <a:spLocks noGrp="1"/>
          </p:cNvSpPr>
          <p:nvPr>
            <p:ph type="body" idx="1"/>
          </p:nvPr>
        </p:nvSpPr>
        <p:spPr>
          <a:xfrm>
            <a:off x="498175" y="1593565"/>
            <a:ext cx="7557000" cy="31089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dirty="0">
                <a:solidFill>
                  <a:srgbClr val="222222"/>
                </a:solidFill>
              </a:rPr>
              <a:t>Baeza, P. (2006). La enseñanza de la lectura y escritura en el Programa Ailem-UC. </a:t>
            </a:r>
            <a:r>
              <a:rPr lang="es" sz="1400" i="1" dirty="0">
                <a:solidFill>
                  <a:srgbClr val="222222"/>
                </a:solidFill>
              </a:rPr>
              <a:t>Pensamiento Educativo, Revista de Investigación Latinoamericana (PEL)</a:t>
            </a:r>
            <a:r>
              <a:rPr lang="es" sz="1400" dirty="0">
                <a:solidFill>
                  <a:srgbClr val="222222"/>
                </a:solidFill>
              </a:rPr>
              <a:t>, </a:t>
            </a:r>
            <a:r>
              <a:rPr lang="es" sz="1400" i="1" dirty="0">
                <a:solidFill>
                  <a:srgbClr val="222222"/>
                </a:solidFill>
              </a:rPr>
              <a:t>39</a:t>
            </a:r>
            <a:r>
              <a:rPr lang="es" sz="1400" dirty="0">
                <a:solidFill>
                  <a:srgbClr val="222222"/>
                </a:solidFill>
              </a:rPr>
              <a:t>(2), 47-58.</a:t>
            </a:r>
            <a:endParaRPr sz="1400" dirty="0">
              <a:solidFill>
                <a:srgbClr val="22222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22222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dirty="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s" sz="1400" dirty="0">
                <a:solidFill>
                  <a:srgbClr val="222222"/>
                </a:solidFill>
                <a:highlight>
                  <a:srgbClr val="FFFFFF"/>
                </a:highlight>
              </a:rPr>
              <a:t>Sánchez, N. (2007). El marco lógico. Metodología para la planificación, seguimiento y evaluación de proyectos. </a:t>
            </a:r>
            <a:r>
              <a:rPr lang="es" sz="1400" i="1" dirty="0">
                <a:solidFill>
                  <a:srgbClr val="222222"/>
                </a:solidFill>
                <a:highlight>
                  <a:srgbClr val="FFFFFF"/>
                </a:highlight>
              </a:rPr>
              <a:t>Visión gerencial</a:t>
            </a:r>
            <a:r>
              <a:rPr lang="es" sz="1400" dirty="0">
                <a:solidFill>
                  <a:srgbClr val="222222"/>
                </a:solidFill>
                <a:highlight>
                  <a:srgbClr val="FFFFFF"/>
                </a:highlight>
              </a:rPr>
              <a:t>, (2), 328-343.</a:t>
            </a:r>
            <a:endParaRPr sz="1400" dirty="0"/>
          </a:p>
        </p:txBody>
      </p:sp>
      <p:sp>
        <p:nvSpPr>
          <p:cNvPr id="199" name="Google Shape;199;g153974329d0_0_9"/>
          <p:cNvSpPr txBox="1">
            <a:spLocks noGrp="1"/>
          </p:cNvSpPr>
          <p:nvPr>
            <p:ph type="body" idx="2"/>
          </p:nvPr>
        </p:nvSpPr>
        <p:spPr>
          <a:xfrm>
            <a:off x="498518" y="847165"/>
            <a:ext cx="7558800" cy="5811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</TotalTime>
  <Words>602</Words>
  <Application>Microsoft Macintosh PowerPoint</Application>
  <PresentationFormat>Presentación en pantalla (16:9)</PresentationFormat>
  <Paragraphs>39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Rockwell</vt:lpstr>
      <vt:lpstr>Simple Light</vt:lpstr>
      <vt:lpstr>El planteamiento del Problema Didáctico</vt:lpstr>
      <vt:lpstr>Problemas didácticos</vt:lpstr>
      <vt:lpstr>Problema didáctico</vt:lpstr>
      <vt:lpstr>Estructura del problema didáctico </vt:lpstr>
      <vt:lpstr>Estructura del problema didáctico </vt:lpstr>
      <vt:lpstr>Presentación de PowerPoint</vt:lpstr>
      <vt:lpstr>Presentación de PowerPoint</vt:lpstr>
      <vt:lpstr>Presentación de PowerPoint</vt:lpstr>
      <vt:lpstr>Referencias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 de elaboración del Problema Didáctico</dc:title>
  <cp:lastModifiedBy>Felipe Andrés Clavo Espinoza (felipe.clavo)</cp:lastModifiedBy>
  <cp:revision>3</cp:revision>
  <dcterms:modified xsi:type="dcterms:W3CDTF">2023-04-18T17:07:51Z</dcterms:modified>
</cp:coreProperties>
</file>