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43"/>
  </p:notesMasterIdLst>
  <p:sldIdLst>
    <p:sldId id="418" r:id="rId2"/>
    <p:sldId id="325" r:id="rId3"/>
    <p:sldId id="428" r:id="rId4"/>
    <p:sldId id="431" r:id="rId5"/>
    <p:sldId id="257" r:id="rId6"/>
    <p:sldId id="258" r:id="rId7"/>
    <p:sldId id="259" r:id="rId8"/>
    <p:sldId id="434" r:id="rId9"/>
    <p:sldId id="435" r:id="rId10"/>
    <p:sldId id="436" r:id="rId11"/>
    <p:sldId id="437" r:id="rId12"/>
    <p:sldId id="438" r:id="rId13"/>
    <p:sldId id="439" r:id="rId14"/>
    <p:sldId id="430" r:id="rId15"/>
    <p:sldId id="440" r:id="rId16"/>
    <p:sldId id="441" r:id="rId17"/>
    <p:sldId id="456" r:id="rId18"/>
    <p:sldId id="457" r:id="rId19"/>
    <p:sldId id="458" r:id="rId20"/>
    <p:sldId id="459" r:id="rId21"/>
    <p:sldId id="460" r:id="rId22"/>
    <p:sldId id="461" r:id="rId23"/>
    <p:sldId id="442" r:id="rId24"/>
    <p:sldId id="443" r:id="rId25"/>
    <p:sldId id="444" r:id="rId26"/>
    <p:sldId id="445" r:id="rId27"/>
    <p:sldId id="446" r:id="rId28"/>
    <p:sldId id="447" r:id="rId29"/>
    <p:sldId id="448" r:id="rId30"/>
    <p:sldId id="449" r:id="rId31"/>
    <p:sldId id="450" r:id="rId32"/>
    <p:sldId id="451" r:id="rId33"/>
    <p:sldId id="452" r:id="rId34"/>
    <p:sldId id="453" r:id="rId35"/>
    <p:sldId id="454" r:id="rId36"/>
    <p:sldId id="464" r:id="rId37"/>
    <p:sldId id="462" r:id="rId38"/>
    <p:sldId id="463" r:id="rId39"/>
    <p:sldId id="260" r:id="rId40"/>
    <p:sldId id="261" r:id="rId41"/>
    <p:sldId id="264" r:id="rId4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89"/>
    <a:srgbClr val="65F651"/>
    <a:srgbClr val="71D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1" autoAdjust="0"/>
    <p:restoredTop sz="91667" autoAdjust="0"/>
  </p:normalViewPr>
  <p:slideViewPr>
    <p:cSldViewPr snapToGrid="0">
      <p:cViewPr>
        <p:scale>
          <a:sx n="85" d="100"/>
          <a:sy n="85" d="100"/>
        </p:scale>
        <p:origin x="2104" y="5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6C7EDE-45E2-594C-A374-518BF07A1ADC}" type="doc">
      <dgm:prSet loTypeId="urn:microsoft.com/office/officeart/2005/8/layout/process1" loCatId="" qsTypeId="urn:microsoft.com/office/officeart/2005/8/quickstyle/simple1" qsCatId="simple" csTypeId="urn:microsoft.com/office/officeart/2005/8/colors/colorful5" csCatId="colorful" phldr="1"/>
      <dgm:spPr/>
    </dgm:pt>
    <dgm:pt modelId="{A50D08CC-E4C6-164E-BEE6-90F48AD10812}">
      <dgm:prSet phldrT="[Texto]"/>
      <dgm:spPr/>
      <dgm:t>
        <a:bodyPr/>
        <a:lstStyle/>
        <a:p>
          <a:r>
            <a:rPr lang="es-ES" dirty="0"/>
            <a:t>Procedimiento</a:t>
          </a:r>
        </a:p>
      </dgm:t>
    </dgm:pt>
    <dgm:pt modelId="{8F3A0356-35DD-704F-83F1-0A88F8CB739A}" type="parTrans" cxnId="{F682DD63-F520-B444-8B85-442493B0A394}">
      <dgm:prSet/>
      <dgm:spPr/>
      <dgm:t>
        <a:bodyPr/>
        <a:lstStyle/>
        <a:p>
          <a:endParaRPr lang="es-ES"/>
        </a:p>
      </dgm:t>
    </dgm:pt>
    <dgm:pt modelId="{5951AF3C-ED35-6A41-9B07-02B1CA88FA01}" type="sibTrans" cxnId="{F682DD63-F520-B444-8B85-442493B0A394}">
      <dgm:prSet/>
      <dgm:spPr/>
      <dgm:t>
        <a:bodyPr/>
        <a:lstStyle/>
        <a:p>
          <a:endParaRPr lang="es-ES"/>
        </a:p>
      </dgm:t>
    </dgm:pt>
    <dgm:pt modelId="{BCFE5C58-4492-3049-9CB6-5F56EE88BFBE}">
      <dgm:prSet phldrT="[Texto]"/>
      <dgm:spPr/>
      <dgm:t>
        <a:bodyPr/>
        <a:lstStyle/>
        <a:p>
          <a:r>
            <a:rPr lang="es-ES" dirty="0"/>
            <a:t>Sujeto que recoge</a:t>
          </a:r>
        </a:p>
      </dgm:t>
    </dgm:pt>
    <dgm:pt modelId="{DBBBC5F3-418C-9B44-B791-F3804E2CF946}" type="parTrans" cxnId="{8D96DB11-98F2-9F43-B02C-F513052987E6}">
      <dgm:prSet/>
      <dgm:spPr/>
      <dgm:t>
        <a:bodyPr/>
        <a:lstStyle/>
        <a:p>
          <a:endParaRPr lang="es-ES"/>
        </a:p>
      </dgm:t>
    </dgm:pt>
    <dgm:pt modelId="{FB345976-1BB6-CD4F-BAFA-41A786A54895}" type="sibTrans" cxnId="{8D96DB11-98F2-9F43-B02C-F513052987E6}">
      <dgm:prSet/>
      <dgm:spPr/>
      <dgm:t>
        <a:bodyPr/>
        <a:lstStyle/>
        <a:p>
          <a:endParaRPr lang="es-ES"/>
        </a:p>
      </dgm:t>
    </dgm:pt>
    <dgm:pt modelId="{BA085F1D-71D2-C345-B3E6-CD64939ECF14}">
      <dgm:prSet phldrT="[Texto]"/>
      <dgm:spPr/>
      <dgm:t>
        <a:bodyPr/>
        <a:lstStyle/>
        <a:p>
          <a:r>
            <a:rPr lang="es-ES" dirty="0"/>
            <a:t>Dato</a:t>
          </a:r>
        </a:p>
      </dgm:t>
    </dgm:pt>
    <dgm:pt modelId="{CB617375-AA86-154E-9415-4AF03A0BBD08}" type="parTrans" cxnId="{1200448B-CD82-8C4E-A2CD-C58F5F7DF432}">
      <dgm:prSet/>
      <dgm:spPr/>
      <dgm:t>
        <a:bodyPr/>
        <a:lstStyle/>
        <a:p>
          <a:endParaRPr lang="es-ES"/>
        </a:p>
      </dgm:t>
    </dgm:pt>
    <dgm:pt modelId="{B7D074F6-8F12-374D-BB31-A12DE1151F89}" type="sibTrans" cxnId="{1200448B-CD82-8C4E-A2CD-C58F5F7DF432}">
      <dgm:prSet/>
      <dgm:spPr/>
      <dgm:t>
        <a:bodyPr/>
        <a:lstStyle/>
        <a:p>
          <a:endParaRPr lang="es-ES"/>
        </a:p>
      </dgm:t>
    </dgm:pt>
    <dgm:pt modelId="{C7274193-A355-A34B-B395-A6D1DCD2F713}" type="pres">
      <dgm:prSet presAssocID="{2A6C7EDE-45E2-594C-A374-518BF07A1ADC}" presName="Name0" presStyleCnt="0">
        <dgm:presLayoutVars>
          <dgm:dir/>
          <dgm:resizeHandles val="exact"/>
        </dgm:presLayoutVars>
      </dgm:prSet>
      <dgm:spPr/>
    </dgm:pt>
    <dgm:pt modelId="{8B91D5E5-CA3C-EB42-9AD9-8ECEE0A4FE5B}" type="pres">
      <dgm:prSet presAssocID="{A50D08CC-E4C6-164E-BEE6-90F48AD10812}" presName="node" presStyleLbl="node1" presStyleIdx="0" presStyleCnt="3">
        <dgm:presLayoutVars>
          <dgm:bulletEnabled val="1"/>
        </dgm:presLayoutVars>
      </dgm:prSet>
      <dgm:spPr/>
    </dgm:pt>
    <dgm:pt modelId="{A9FBAEB0-7150-4B4D-9229-8AC00CD30E64}" type="pres">
      <dgm:prSet presAssocID="{5951AF3C-ED35-6A41-9B07-02B1CA88FA01}" presName="sibTrans" presStyleLbl="sibTrans2D1" presStyleIdx="0" presStyleCnt="2"/>
      <dgm:spPr>
        <a:prstGeom prst="mathPlus">
          <a:avLst/>
        </a:prstGeom>
      </dgm:spPr>
    </dgm:pt>
    <dgm:pt modelId="{2A093873-79D6-AC47-9CD3-21748870D8AB}" type="pres">
      <dgm:prSet presAssocID="{5951AF3C-ED35-6A41-9B07-02B1CA88FA01}" presName="connectorText" presStyleLbl="sibTrans2D1" presStyleIdx="0" presStyleCnt="2"/>
      <dgm:spPr/>
    </dgm:pt>
    <dgm:pt modelId="{6D10F336-6BEE-CD44-9F52-DC7CE159B6B5}" type="pres">
      <dgm:prSet presAssocID="{BCFE5C58-4492-3049-9CB6-5F56EE88BFBE}" presName="node" presStyleLbl="node1" presStyleIdx="1" presStyleCnt="3">
        <dgm:presLayoutVars>
          <dgm:bulletEnabled val="1"/>
        </dgm:presLayoutVars>
      </dgm:prSet>
      <dgm:spPr/>
    </dgm:pt>
    <dgm:pt modelId="{FA7720EE-73F7-B141-A3D5-A522BA17BB27}" type="pres">
      <dgm:prSet presAssocID="{FB345976-1BB6-CD4F-BAFA-41A786A54895}" presName="sibTrans" presStyleLbl="sibTrans2D1" presStyleIdx="1" presStyleCnt="2"/>
      <dgm:spPr/>
    </dgm:pt>
    <dgm:pt modelId="{2BA53EA3-9170-3841-AD1C-F6900175EE43}" type="pres">
      <dgm:prSet presAssocID="{FB345976-1BB6-CD4F-BAFA-41A786A54895}" presName="connectorText" presStyleLbl="sibTrans2D1" presStyleIdx="1" presStyleCnt="2"/>
      <dgm:spPr/>
    </dgm:pt>
    <dgm:pt modelId="{D2EF3280-8B94-1D48-9A57-06DB77560462}" type="pres">
      <dgm:prSet presAssocID="{BA085F1D-71D2-C345-B3E6-CD64939ECF14}" presName="node" presStyleLbl="node1" presStyleIdx="2" presStyleCnt="3">
        <dgm:presLayoutVars>
          <dgm:bulletEnabled val="1"/>
        </dgm:presLayoutVars>
      </dgm:prSet>
      <dgm:spPr/>
    </dgm:pt>
  </dgm:ptLst>
  <dgm:cxnLst>
    <dgm:cxn modelId="{8D96DB11-98F2-9F43-B02C-F513052987E6}" srcId="{2A6C7EDE-45E2-594C-A374-518BF07A1ADC}" destId="{BCFE5C58-4492-3049-9CB6-5F56EE88BFBE}" srcOrd="1" destOrd="0" parTransId="{DBBBC5F3-418C-9B44-B791-F3804E2CF946}" sibTransId="{FB345976-1BB6-CD4F-BAFA-41A786A54895}"/>
    <dgm:cxn modelId="{EE6B8712-3833-ED44-8803-21F801AB6791}" type="presOf" srcId="{FB345976-1BB6-CD4F-BAFA-41A786A54895}" destId="{FA7720EE-73F7-B141-A3D5-A522BA17BB27}" srcOrd="0" destOrd="0" presId="urn:microsoft.com/office/officeart/2005/8/layout/process1"/>
    <dgm:cxn modelId="{F682DD63-F520-B444-8B85-442493B0A394}" srcId="{2A6C7EDE-45E2-594C-A374-518BF07A1ADC}" destId="{A50D08CC-E4C6-164E-BEE6-90F48AD10812}" srcOrd="0" destOrd="0" parTransId="{8F3A0356-35DD-704F-83F1-0A88F8CB739A}" sibTransId="{5951AF3C-ED35-6A41-9B07-02B1CA88FA01}"/>
    <dgm:cxn modelId="{CEDC9F74-BA3E-E943-9773-6AD036207594}" type="presOf" srcId="{BA085F1D-71D2-C345-B3E6-CD64939ECF14}" destId="{D2EF3280-8B94-1D48-9A57-06DB77560462}" srcOrd="0" destOrd="0" presId="urn:microsoft.com/office/officeart/2005/8/layout/process1"/>
    <dgm:cxn modelId="{8F65BA75-8566-3141-9E1D-3AC9023A54AA}" type="presOf" srcId="{A50D08CC-E4C6-164E-BEE6-90F48AD10812}" destId="{8B91D5E5-CA3C-EB42-9AD9-8ECEE0A4FE5B}" srcOrd="0" destOrd="0" presId="urn:microsoft.com/office/officeart/2005/8/layout/process1"/>
    <dgm:cxn modelId="{73DC297A-BAC4-FB47-ACEA-BFC2915F4BC9}" type="presOf" srcId="{5951AF3C-ED35-6A41-9B07-02B1CA88FA01}" destId="{A9FBAEB0-7150-4B4D-9229-8AC00CD30E64}" srcOrd="0" destOrd="0" presId="urn:microsoft.com/office/officeart/2005/8/layout/process1"/>
    <dgm:cxn modelId="{1200448B-CD82-8C4E-A2CD-C58F5F7DF432}" srcId="{2A6C7EDE-45E2-594C-A374-518BF07A1ADC}" destId="{BA085F1D-71D2-C345-B3E6-CD64939ECF14}" srcOrd="2" destOrd="0" parTransId="{CB617375-AA86-154E-9415-4AF03A0BBD08}" sibTransId="{B7D074F6-8F12-374D-BB31-A12DE1151F89}"/>
    <dgm:cxn modelId="{DDF6B392-1F84-F549-8971-29F12E1C4B2F}" type="presOf" srcId="{FB345976-1BB6-CD4F-BAFA-41A786A54895}" destId="{2BA53EA3-9170-3841-AD1C-F6900175EE43}" srcOrd="1" destOrd="0" presId="urn:microsoft.com/office/officeart/2005/8/layout/process1"/>
    <dgm:cxn modelId="{471807AC-F86B-EC4E-AE63-80D125058505}" type="presOf" srcId="{2A6C7EDE-45E2-594C-A374-518BF07A1ADC}" destId="{C7274193-A355-A34B-B395-A6D1DCD2F713}" srcOrd="0" destOrd="0" presId="urn:microsoft.com/office/officeart/2005/8/layout/process1"/>
    <dgm:cxn modelId="{281194D7-105F-DF4C-BC2A-96D92CE462A1}" type="presOf" srcId="{5951AF3C-ED35-6A41-9B07-02B1CA88FA01}" destId="{2A093873-79D6-AC47-9CD3-21748870D8AB}" srcOrd="1" destOrd="0" presId="urn:microsoft.com/office/officeart/2005/8/layout/process1"/>
    <dgm:cxn modelId="{C1CEFBE7-A349-A842-9F5B-272C06DC6FBA}" type="presOf" srcId="{BCFE5C58-4492-3049-9CB6-5F56EE88BFBE}" destId="{6D10F336-6BEE-CD44-9F52-DC7CE159B6B5}" srcOrd="0" destOrd="0" presId="urn:microsoft.com/office/officeart/2005/8/layout/process1"/>
    <dgm:cxn modelId="{71EF419D-A04D-DF44-B58D-F0390E104129}" type="presParOf" srcId="{C7274193-A355-A34B-B395-A6D1DCD2F713}" destId="{8B91D5E5-CA3C-EB42-9AD9-8ECEE0A4FE5B}" srcOrd="0" destOrd="0" presId="urn:microsoft.com/office/officeart/2005/8/layout/process1"/>
    <dgm:cxn modelId="{61AEB666-BAC2-C74E-974D-66E54FE0B217}" type="presParOf" srcId="{C7274193-A355-A34B-B395-A6D1DCD2F713}" destId="{A9FBAEB0-7150-4B4D-9229-8AC00CD30E64}" srcOrd="1" destOrd="0" presId="urn:microsoft.com/office/officeart/2005/8/layout/process1"/>
    <dgm:cxn modelId="{BA65AB53-4EA6-2D43-BEE9-5E21CD907D22}" type="presParOf" srcId="{A9FBAEB0-7150-4B4D-9229-8AC00CD30E64}" destId="{2A093873-79D6-AC47-9CD3-21748870D8AB}" srcOrd="0" destOrd="0" presId="urn:microsoft.com/office/officeart/2005/8/layout/process1"/>
    <dgm:cxn modelId="{B86E5C95-706D-F044-8805-677BCBD8B27A}" type="presParOf" srcId="{C7274193-A355-A34B-B395-A6D1DCD2F713}" destId="{6D10F336-6BEE-CD44-9F52-DC7CE159B6B5}" srcOrd="2" destOrd="0" presId="urn:microsoft.com/office/officeart/2005/8/layout/process1"/>
    <dgm:cxn modelId="{785ADFB9-C4C8-D04D-B7F2-3487FB5AE981}" type="presParOf" srcId="{C7274193-A355-A34B-B395-A6D1DCD2F713}" destId="{FA7720EE-73F7-B141-A3D5-A522BA17BB27}" srcOrd="3" destOrd="0" presId="urn:microsoft.com/office/officeart/2005/8/layout/process1"/>
    <dgm:cxn modelId="{DA90644B-AC3F-7445-99EA-83467EA4FB7D}" type="presParOf" srcId="{FA7720EE-73F7-B141-A3D5-A522BA17BB27}" destId="{2BA53EA3-9170-3841-AD1C-F6900175EE43}" srcOrd="0" destOrd="0" presId="urn:microsoft.com/office/officeart/2005/8/layout/process1"/>
    <dgm:cxn modelId="{141D63A1-DC7A-7844-BBCF-46E4471C72C4}" type="presParOf" srcId="{C7274193-A355-A34B-B395-A6D1DCD2F713}" destId="{D2EF3280-8B94-1D48-9A57-06DB7756046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C7EDE-45E2-594C-A374-518BF07A1ADC}" type="doc">
      <dgm:prSet loTypeId="urn:microsoft.com/office/officeart/2005/8/layout/process1" loCatId="" qsTypeId="urn:microsoft.com/office/officeart/2005/8/quickstyle/simple1" qsCatId="simple" csTypeId="urn:microsoft.com/office/officeart/2005/8/colors/colorful5" csCatId="colorful" phldr="1"/>
      <dgm:spPr/>
    </dgm:pt>
    <dgm:pt modelId="{A50D08CC-E4C6-164E-BEE6-90F48AD10812}">
      <dgm:prSet phldrT="[Texto]"/>
      <dgm:spPr/>
      <dgm:t>
        <a:bodyPr/>
        <a:lstStyle/>
        <a:p>
          <a:r>
            <a:rPr lang="es-ES" dirty="0"/>
            <a:t>Observación</a:t>
          </a:r>
        </a:p>
      </dgm:t>
    </dgm:pt>
    <dgm:pt modelId="{8F3A0356-35DD-704F-83F1-0A88F8CB739A}" type="parTrans" cxnId="{F682DD63-F520-B444-8B85-442493B0A394}">
      <dgm:prSet/>
      <dgm:spPr/>
      <dgm:t>
        <a:bodyPr/>
        <a:lstStyle/>
        <a:p>
          <a:endParaRPr lang="es-ES"/>
        </a:p>
      </dgm:t>
    </dgm:pt>
    <dgm:pt modelId="{5951AF3C-ED35-6A41-9B07-02B1CA88FA01}" type="sibTrans" cxnId="{F682DD63-F520-B444-8B85-442493B0A394}">
      <dgm:prSet/>
      <dgm:spPr/>
      <dgm:t>
        <a:bodyPr/>
        <a:lstStyle/>
        <a:p>
          <a:endParaRPr lang="es-ES"/>
        </a:p>
      </dgm:t>
    </dgm:pt>
    <dgm:pt modelId="{BCFE5C58-4492-3049-9CB6-5F56EE88BFBE}">
      <dgm:prSet phldrT="[Texto]"/>
      <dgm:spPr/>
      <dgm:t>
        <a:bodyPr/>
        <a:lstStyle/>
        <a:p>
          <a:r>
            <a:rPr lang="es-ES" dirty="0"/>
            <a:t>Interpretación</a:t>
          </a:r>
        </a:p>
      </dgm:t>
    </dgm:pt>
    <dgm:pt modelId="{DBBBC5F3-418C-9B44-B791-F3804E2CF946}" type="parTrans" cxnId="{8D96DB11-98F2-9F43-B02C-F513052987E6}">
      <dgm:prSet/>
      <dgm:spPr/>
      <dgm:t>
        <a:bodyPr/>
        <a:lstStyle/>
        <a:p>
          <a:endParaRPr lang="es-ES"/>
        </a:p>
      </dgm:t>
    </dgm:pt>
    <dgm:pt modelId="{FB345976-1BB6-CD4F-BAFA-41A786A54895}" type="sibTrans" cxnId="{8D96DB11-98F2-9F43-B02C-F513052987E6}">
      <dgm:prSet/>
      <dgm:spPr/>
      <dgm:t>
        <a:bodyPr/>
        <a:lstStyle/>
        <a:p>
          <a:endParaRPr lang="es-ES"/>
        </a:p>
      </dgm:t>
    </dgm:pt>
    <dgm:pt modelId="{EFDBC4A8-D268-D943-8468-71F8D8D604FA}">
      <dgm:prSet/>
      <dgm:spPr/>
      <dgm:t>
        <a:bodyPr/>
        <a:lstStyle/>
        <a:p>
          <a:r>
            <a:rPr lang="es-ES"/>
            <a:t>Sistema perceptivo del observador</a:t>
          </a:r>
          <a:endParaRPr lang="es-ES" dirty="0"/>
        </a:p>
      </dgm:t>
    </dgm:pt>
    <dgm:pt modelId="{E40816E6-4309-F64A-8556-12257F6955E6}" type="parTrans" cxnId="{65D9BB82-77EF-954F-8D1D-CF89DD22F7A4}">
      <dgm:prSet/>
      <dgm:spPr/>
      <dgm:t>
        <a:bodyPr/>
        <a:lstStyle/>
        <a:p>
          <a:endParaRPr lang="es-ES"/>
        </a:p>
      </dgm:t>
    </dgm:pt>
    <dgm:pt modelId="{39C5FF27-E9E5-F142-B75F-61BFEC83D498}" type="sibTrans" cxnId="{65D9BB82-77EF-954F-8D1D-CF89DD22F7A4}">
      <dgm:prSet/>
      <dgm:spPr/>
      <dgm:t>
        <a:bodyPr/>
        <a:lstStyle/>
        <a:p>
          <a:endParaRPr lang="es-ES"/>
        </a:p>
      </dgm:t>
    </dgm:pt>
    <dgm:pt modelId="{C7274193-A355-A34B-B395-A6D1DCD2F713}" type="pres">
      <dgm:prSet presAssocID="{2A6C7EDE-45E2-594C-A374-518BF07A1ADC}" presName="Name0" presStyleCnt="0">
        <dgm:presLayoutVars>
          <dgm:dir/>
          <dgm:resizeHandles val="exact"/>
        </dgm:presLayoutVars>
      </dgm:prSet>
      <dgm:spPr/>
    </dgm:pt>
    <dgm:pt modelId="{8B91D5E5-CA3C-EB42-9AD9-8ECEE0A4FE5B}" type="pres">
      <dgm:prSet presAssocID="{A50D08CC-E4C6-164E-BEE6-90F48AD10812}" presName="node" presStyleLbl="node1" presStyleIdx="0" presStyleCnt="3">
        <dgm:presLayoutVars>
          <dgm:bulletEnabled val="1"/>
        </dgm:presLayoutVars>
      </dgm:prSet>
      <dgm:spPr/>
    </dgm:pt>
    <dgm:pt modelId="{A9FBAEB0-7150-4B4D-9229-8AC00CD30E64}" type="pres">
      <dgm:prSet presAssocID="{5951AF3C-ED35-6A41-9B07-02B1CA88FA01}" presName="sibTrans" presStyleLbl="sibTrans2D1" presStyleIdx="0" presStyleCnt="2"/>
      <dgm:spPr>
        <a:prstGeom prst="mathEqual">
          <a:avLst/>
        </a:prstGeom>
      </dgm:spPr>
    </dgm:pt>
    <dgm:pt modelId="{2A093873-79D6-AC47-9CD3-21748870D8AB}" type="pres">
      <dgm:prSet presAssocID="{5951AF3C-ED35-6A41-9B07-02B1CA88FA01}" presName="connectorText" presStyleLbl="sibTrans2D1" presStyleIdx="0" presStyleCnt="2"/>
      <dgm:spPr/>
    </dgm:pt>
    <dgm:pt modelId="{6D10F336-6BEE-CD44-9F52-DC7CE159B6B5}" type="pres">
      <dgm:prSet presAssocID="{BCFE5C58-4492-3049-9CB6-5F56EE88BFBE}" presName="node" presStyleLbl="node1" presStyleIdx="1" presStyleCnt="3">
        <dgm:presLayoutVars>
          <dgm:bulletEnabled val="1"/>
        </dgm:presLayoutVars>
      </dgm:prSet>
      <dgm:spPr/>
    </dgm:pt>
    <dgm:pt modelId="{FA7720EE-73F7-B141-A3D5-A522BA17BB27}" type="pres">
      <dgm:prSet presAssocID="{FB345976-1BB6-CD4F-BAFA-41A786A54895}" presName="sibTrans" presStyleLbl="sibTrans2D1" presStyleIdx="1" presStyleCnt="2"/>
      <dgm:spPr>
        <a:prstGeom prst="mathPlus">
          <a:avLst/>
        </a:prstGeom>
      </dgm:spPr>
    </dgm:pt>
    <dgm:pt modelId="{2BA53EA3-9170-3841-AD1C-F6900175EE43}" type="pres">
      <dgm:prSet presAssocID="{FB345976-1BB6-CD4F-BAFA-41A786A54895}" presName="connectorText" presStyleLbl="sibTrans2D1" presStyleIdx="1" presStyleCnt="2"/>
      <dgm:spPr/>
    </dgm:pt>
    <dgm:pt modelId="{0DBEFF0A-8764-1949-94A4-7AB15A2A49DF}" type="pres">
      <dgm:prSet presAssocID="{EFDBC4A8-D268-D943-8468-71F8D8D604FA}" presName="node" presStyleLbl="node1" presStyleIdx="2" presStyleCnt="3">
        <dgm:presLayoutVars>
          <dgm:bulletEnabled val="1"/>
        </dgm:presLayoutVars>
      </dgm:prSet>
      <dgm:spPr/>
    </dgm:pt>
  </dgm:ptLst>
  <dgm:cxnLst>
    <dgm:cxn modelId="{8D96DB11-98F2-9F43-B02C-F513052987E6}" srcId="{2A6C7EDE-45E2-594C-A374-518BF07A1ADC}" destId="{BCFE5C58-4492-3049-9CB6-5F56EE88BFBE}" srcOrd="1" destOrd="0" parTransId="{DBBBC5F3-418C-9B44-B791-F3804E2CF946}" sibTransId="{FB345976-1BB6-CD4F-BAFA-41A786A54895}"/>
    <dgm:cxn modelId="{EE6B8712-3833-ED44-8803-21F801AB6791}" type="presOf" srcId="{FB345976-1BB6-CD4F-BAFA-41A786A54895}" destId="{FA7720EE-73F7-B141-A3D5-A522BA17BB27}" srcOrd="0" destOrd="0" presId="urn:microsoft.com/office/officeart/2005/8/layout/process1"/>
    <dgm:cxn modelId="{F682DD63-F520-B444-8B85-442493B0A394}" srcId="{2A6C7EDE-45E2-594C-A374-518BF07A1ADC}" destId="{A50D08CC-E4C6-164E-BEE6-90F48AD10812}" srcOrd="0" destOrd="0" parTransId="{8F3A0356-35DD-704F-83F1-0A88F8CB739A}" sibTransId="{5951AF3C-ED35-6A41-9B07-02B1CA88FA01}"/>
    <dgm:cxn modelId="{BF30FC68-0150-574A-9F7F-7B3576874C1E}" type="presOf" srcId="{EFDBC4A8-D268-D943-8468-71F8D8D604FA}" destId="{0DBEFF0A-8764-1949-94A4-7AB15A2A49DF}" srcOrd="0" destOrd="0" presId="urn:microsoft.com/office/officeart/2005/8/layout/process1"/>
    <dgm:cxn modelId="{8F65BA75-8566-3141-9E1D-3AC9023A54AA}" type="presOf" srcId="{A50D08CC-E4C6-164E-BEE6-90F48AD10812}" destId="{8B91D5E5-CA3C-EB42-9AD9-8ECEE0A4FE5B}" srcOrd="0" destOrd="0" presId="urn:microsoft.com/office/officeart/2005/8/layout/process1"/>
    <dgm:cxn modelId="{73DC297A-BAC4-FB47-ACEA-BFC2915F4BC9}" type="presOf" srcId="{5951AF3C-ED35-6A41-9B07-02B1CA88FA01}" destId="{A9FBAEB0-7150-4B4D-9229-8AC00CD30E64}" srcOrd="0" destOrd="0" presId="urn:microsoft.com/office/officeart/2005/8/layout/process1"/>
    <dgm:cxn modelId="{65D9BB82-77EF-954F-8D1D-CF89DD22F7A4}" srcId="{2A6C7EDE-45E2-594C-A374-518BF07A1ADC}" destId="{EFDBC4A8-D268-D943-8468-71F8D8D604FA}" srcOrd="2" destOrd="0" parTransId="{E40816E6-4309-F64A-8556-12257F6955E6}" sibTransId="{39C5FF27-E9E5-F142-B75F-61BFEC83D498}"/>
    <dgm:cxn modelId="{DDF6B392-1F84-F549-8971-29F12E1C4B2F}" type="presOf" srcId="{FB345976-1BB6-CD4F-BAFA-41A786A54895}" destId="{2BA53EA3-9170-3841-AD1C-F6900175EE43}" srcOrd="1" destOrd="0" presId="urn:microsoft.com/office/officeart/2005/8/layout/process1"/>
    <dgm:cxn modelId="{471807AC-F86B-EC4E-AE63-80D125058505}" type="presOf" srcId="{2A6C7EDE-45E2-594C-A374-518BF07A1ADC}" destId="{C7274193-A355-A34B-B395-A6D1DCD2F713}" srcOrd="0" destOrd="0" presId="urn:microsoft.com/office/officeart/2005/8/layout/process1"/>
    <dgm:cxn modelId="{281194D7-105F-DF4C-BC2A-96D92CE462A1}" type="presOf" srcId="{5951AF3C-ED35-6A41-9B07-02B1CA88FA01}" destId="{2A093873-79D6-AC47-9CD3-21748870D8AB}" srcOrd="1" destOrd="0" presId="urn:microsoft.com/office/officeart/2005/8/layout/process1"/>
    <dgm:cxn modelId="{C1CEFBE7-A349-A842-9F5B-272C06DC6FBA}" type="presOf" srcId="{BCFE5C58-4492-3049-9CB6-5F56EE88BFBE}" destId="{6D10F336-6BEE-CD44-9F52-DC7CE159B6B5}" srcOrd="0" destOrd="0" presId="urn:microsoft.com/office/officeart/2005/8/layout/process1"/>
    <dgm:cxn modelId="{71EF419D-A04D-DF44-B58D-F0390E104129}" type="presParOf" srcId="{C7274193-A355-A34B-B395-A6D1DCD2F713}" destId="{8B91D5E5-CA3C-EB42-9AD9-8ECEE0A4FE5B}" srcOrd="0" destOrd="0" presId="urn:microsoft.com/office/officeart/2005/8/layout/process1"/>
    <dgm:cxn modelId="{61AEB666-BAC2-C74E-974D-66E54FE0B217}" type="presParOf" srcId="{C7274193-A355-A34B-B395-A6D1DCD2F713}" destId="{A9FBAEB0-7150-4B4D-9229-8AC00CD30E64}" srcOrd="1" destOrd="0" presId="urn:microsoft.com/office/officeart/2005/8/layout/process1"/>
    <dgm:cxn modelId="{BA65AB53-4EA6-2D43-BEE9-5E21CD907D22}" type="presParOf" srcId="{A9FBAEB0-7150-4B4D-9229-8AC00CD30E64}" destId="{2A093873-79D6-AC47-9CD3-21748870D8AB}" srcOrd="0" destOrd="0" presId="urn:microsoft.com/office/officeart/2005/8/layout/process1"/>
    <dgm:cxn modelId="{B86E5C95-706D-F044-8805-677BCBD8B27A}" type="presParOf" srcId="{C7274193-A355-A34B-B395-A6D1DCD2F713}" destId="{6D10F336-6BEE-CD44-9F52-DC7CE159B6B5}" srcOrd="2" destOrd="0" presId="urn:microsoft.com/office/officeart/2005/8/layout/process1"/>
    <dgm:cxn modelId="{785ADFB9-C4C8-D04D-B7F2-3487FB5AE981}" type="presParOf" srcId="{C7274193-A355-A34B-B395-A6D1DCD2F713}" destId="{FA7720EE-73F7-B141-A3D5-A522BA17BB27}" srcOrd="3" destOrd="0" presId="urn:microsoft.com/office/officeart/2005/8/layout/process1"/>
    <dgm:cxn modelId="{DA90644B-AC3F-7445-99EA-83467EA4FB7D}" type="presParOf" srcId="{FA7720EE-73F7-B141-A3D5-A522BA17BB27}" destId="{2BA53EA3-9170-3841-AD1C-F6900175EE43}" srcOrd="0" destOrd="0" presId="urn:microsoft.com/office/officeart/2005/8/layout/process1"/>
    <dgm:cxn modelId="{25D8CBF3-9539-0E43-997F-813CE87A2B48}" type="presParOf" srcId="{C7274193-A355-A34B-B395-A6D1DCD2F713}" destId="{0DBEFF0A-8764-1949-94A4-7AB15A2A49D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1D5E5-CA3C-EB42-9AD9-8ECEE0A4FE5B}">
      <dsp:nvSpPr>
        <dsp:cNvPr id="0" name=""/>
        <dsp:cNvSpPr/>
      </dsp:nvSpPr>
      <dsp:spPr>
        <a:xfrm>
          <a:off x="7143" y="1416"/>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Procedimiento</a:t>
          </a:r>
        </a:p>
      </dsp:txBody>
      <dsp:txXfrm>
        <a:off x="44665" y="38938"/>
        <a:ext cx="2060143" cy="1206068"/>
      </dsp:txXfrm>
    </dsp:sp>
    <dsp:sp modelId="{A9FBAEB0-7150-4B4D-9229-8AC00CD30E64}">
      <dsp:nvSpPr>
        <dsp:cNvPr id="0" name=""/>
        <dsp:cNvSpPr/>
      </dsp:nvSpPr>
      <dsp:spPr>
        <a:xfrm>
          <a:off x="2355850" y="377209"/>
          <a:ext cx="452659" cy="529526"/>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2355850" y="483114"/>
        <a:ext cx="316861" cy="317716"/>
      </dsp:txXfrm>
    </dsp:sp>
    <dsp:sp modelId="{6D10F336-6BEE-CD44-9F52-DC7CE159B6B5}">
      <dsp:nvSpPr>
        <dsp:cNvPr id="0" name=""/>
        <dsp:cNvSpPr/>
      </dsp:nvSpPr>
      <dsp:spPr>
        <a:xfrm>
          <a:off x="2996406" y="1416"/>
          <a:ext cx="2135187" cy="128111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Sujeto que recoge</a:t>
          </a:r>
        </a:p>
      </dsp:txBody>
      <dsp:txXfrm>
        <a:off x="3033928" y="38938"/>
        <a:ext cx="2060143" cy="1206068"/>
      </dsp:txXfrm>
    </dsp:sp>
    <dsp:sp modelId="{FA7720EE-73F7-B141-A3D5-A522BA17BB27}">
      <dsp:nvSpPr>
        <dsp:cNvPr id="0" name=""/>
        <dsp:cNvSpPr/>
      </dsp:nvSpPr>
      <dsp:spPr>
        <a:xfrm>
          <a:off x="5345112" y="377209"/>
          <a:ext cx="452659" cy="52952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5345112" y="483114"/>
        <a:ext cx="316861" cy="317716"/>
      </dsp:txXfrm>
    </dsp:sp>
    <dsp:sp modelId="{D2EF3280-8B94-1D48-9A57-06DB77560462}">
      <dsp:nvSpPr>
        <dsp:cNvPr id="0" name=""/>
        <dsp:cNvSpPr/>
      </dsp:nvSpPr>
      <dsp:spPr>
        <a:xfrm>
          <a:off x="5985668" y="1416"/>
          <a:ext cx="2135187" cy="128111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Dato</a:t>
          </a:r>
        </a:p>
      </dsp:txBody>
      <dsp:txXfrm>
        <a:off x="6023190" y="38938"/>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1D5E5-CA3C-EB42-9AD9-8ECEE0A4FE5B}">
      <dsp:nvSpPr>
        <dsp:cNvPr id="0" name=""/>
        <dsp:cNvSpPr/>
      </dsp:nvSpPr>
      <dsp:spPr>
        <a:xfrm>
          <a:off x="7143" y="1416"/>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Observación</a:t>
          </a:r>
        </a:p>
      </dsp:txBody>
      <dsp:txXfrm>
        <a:off x="44665" y="38938"/>
        <a:ext cx="2060143" cy="1206068"/>
      </dsp:txXfrm>
    </dsp:sp>
    <dsp:sp modelId="{A9FBAEB0-7150-4B4D-9229-8AC00CD30E64}">
      <dsp:nvSpPr>
        <dsp:cNvPr id="0" name=""/>
        <dsp:cNvSpPr/>
      </dsp:nvSpPr>
      <dsp:spPr>
        <a:xfrm>
          <a:off x="2355850" y="377209"/>
          <a:ext cx="452659" cy="529526"/>
        </a:xfrm>
        <a:prstGeom prst="mathEqual">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2355850" y="483114"/>
        <a:ext cx="316861" cy="317716"/>
      </dsp:txXfrm>
    </dsp:sp>
    <dsp:sp modelId="{6D10F336-6BEE-CD44-9F52-DC7CE159B6B5}">
      <dsp:nvSpPr>
        <dsp:cNvPr id="0" name=""/>
        <dsp:cNvSpPr/>
      </dsp:nvSpPr>
      <dsp:spPr>
        <a:xfrm>
          <a:off x="2996406" y="1416"/>
          <a:ext cx="2135187" cy="128111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Interpretación</a:t>
          </a:r>
        </a:p>
      </dsp:txBody>
      <dsp:txXfrm>
        <a:off x="3033928" y="38938"/>
        <a:ext cx="2060143" cy="1206068"/>
      </dsp:txXfrm>
    </dsp:sp>
    <dsp:sp modelId="{FA7720EE-73F7-B141-A3D5-A522BA17BB27}">
      <dsp:nvSpPr>
        <dsp:cNvPr id="0" name=""/>
        <dsp:cNvSpPr/>
      </dsp:nvSpPr>
      <dsp:spPr>
        <a:xfrm>
          <a:off x="5345112" y="377209"/>
          <a:ext cx="452659" cy="529526"/>
        </a:xfrm>
        <a:prstGeom prst="mathPlus">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5345112" y="483114"/>
        <a:ext cx="316861" cy="317716"/>
      </dsp:txXfrm>
    </dsp:sp>
    <dsp:sp modelId="{0DBEFF0A-8764-1949-94A4-7AB15A2A49DF}">
      <dsp:nvSpPr>
        <dsp:cNvPr id="0" name=""/>
        <dsp:cNvSpPr/>
      </dsp:nvSpPr>
      <dsp:spPr>
        <a:xfrm>
          <a:off x="5985668" y="1416"/>
          <a:ext cx="2135187" cy="128111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t>Sistema perceptivo del observador</a:t>
          </a:r>
          <a:endParaRPr lang="es-ES" sz="2400" kern="1200" dirty="0"/>
        </a:p>
      </dsp:txBody>
      <dsp:txXfrm>
        <a:off x="6023190" y="38938"/>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31433-350E-487B-8F35-BA8CFCC91A2F}" type="datetimeFigureOut">
              <a:rPr lang="es-CL" smtClean="0"/>
              <a:t>27-03-23</a:t>
            </a:fld>
            <a:endParaRPr lang="es-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AC8D1-51BD-490A-8DAF-C69EFE0D0B1A}" type="slidenum">
              <a:rPr lang="es-CL" smtClean="0"/>
              <a:t>‹Nº›</a:t>
            </a:fld>
            <a:endParaRPr lang="es-CL"/>
          </a:p>
        </p:txBody>
      </p:sp>
    </p:spTree>
    <p:extLst>
      <p:ext uri="{BB962C8B-B14F-4D97-AF65-F5344CB8AC3E}">
        <p14:creationId xmlns:p14="http://schemas.microsoft.com/office/powerpoint/2010/main" val="395278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Sistema perceptivo = metas, prejuicios, marcos de referencia y aptitudes.</a:t>
            </a:r>
          </a:p>
          <a:p>
            <a:endParaRPr lang="es-CL" dirty="0"/>
          </a:p>
          <a:p>
            <a:endParaRPr lang="es-CL" dirty="0"/>
          </a:p>
        </p:txBody>
      </p:sp>
      <p:sp>
        <p:nvSpPr>
          <p:cNvPr id="4" name="Marcador de número de diapositiva 3"/>
          <p:cNvSpPr>
            <a:spLocks noGrp="1"/>
          </p:cNvSpPr>
          <p:nvPr>
            <p:ph type="sldNum" sz="quarter" idx="5"/>
          </p:nvPr>
        </p:nvSpPr>
        <p:spPr/>
        <p:txBody>
          <a:bodyPr/>
          <a:lstStyle/>
          <a:p>
            <a:fld id="{753AC8D1-51BD-490A-8DAF-C69EFE0D0B1A}" type="slidenum">
              <a:rPr lang="es-CL" smtClean="0"/>
              <a:t>11</a:t>
            </a:fld>
            <a:endParaRPr lang="es-CL"/>
          </a:p>
        </p:txBody>
      </p:sp>
    </p:spTree>
    <p:extLst>
      <p:ext uri="{BB962C8B-B14F-4D97-AF65-F5344CB8AC3E}">
        <p14:creationId xmlns:p14="http://schemas.microsoft.com/office/powerpoint/2010/main" val="36557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53AC8D1-51BD-490A-8DAF-C69EFE0D0B1A}" type="slidenum">
              <a:rPr lang="es-CL" smtClean="0"/>
              <a:t>35</a:t>
            </a:fld>
            <a:endParaRPr lang="es-CL"/>
          </a:p>
        </p:txBody>
      </p:sp>
    </p:spTree>
    <p:extLst>
      <p:ext uri="{BB962C8B-B14F-4D97-AF65-F5344CB8AC3E}">
        <p14:creationId xmlns:p14="http://schemas.microsoft.com/office/powerpoint/2010/main" val="149456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9D1C5-FAA1-1645-ABF0-DFEF5ECA342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B2D5FDB-6B06-A94F-8E1A-849D5B6E8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A4749A9-7F79-1F45-B8C3-3314DD40B773}"/>
              </a:ext>
            </a:extLst>
          </p:cNvPr>
          <p:cNvSpPr>
            <a:spLocks noGrp="1"/>
          </p:cNvSpPr>
          <p:nvPr>
            <p:ph type="dt" sz="half" idx="10"/>
          </p:nvPr>
        </p:nvSpPr>
        <p:spPr/>
        <p:txBody>
          <a:bodyPr/>
          <a:lstStyle/>
          <a:p>
            <a:fld id="{BF58FA8A-CDA2-475F-9658-ED2345228041}" type="datetimeFigureOut">
              <a:rPr lang="es-CL" smtClean="0"/>
              <a:t>27-03-23</a:t>
            </a:fld>
            <a:endParaRPr lang="es-CL"/>
          </a:p>
        </p:txBody>
      </p:sp>
      <p:sp>
        <p:nvSpPr>
          <p:cNvPr id="5" name="Marcador de pie de página 4">
            <a:extLst>
              <a:ext uri="{FF2B5EF4-FFF2-40B4-BE49-F238E27FC236}">
                <a16:creationId xmlns:a16="http://schemas.microsoft.com/office/drawing/2014/main" id="{B7418C26-5AA9-6D4A-860F-53B7F4B3403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4B0B87C-A06C-A545-94A7-C71D93A858B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765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A09D-0A62-DA4B-B9D0-89647377C45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A0BC601-A7B1-F540-8014-F834317336E9}"/>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CFF0B029-8B24-3347-9D26-EAB1E1D47CBC}"/>
              </a:ext>
            </a:extLst>
          </p:cNvPr>
          <p:cNvSpPr>
            <a:spLocks noGrp="1"/>
          </p:cNvSpPr>
          <p:nvPr>
            <p:ph type="dt" sz="half" idx="10"/>
          </p:nvPr>
        </p:nvSpPr>
        <p:spPr/>
        <p:txBody>
          <a:bodyPr/>
          <a:lstStyle/>
          <a:p>
            <a:fld id="{BF58FA8A-CDA2-475F-9658-ED2345228041}" type="datetimeFigureOut">
              <a:rPr lang="es-CL" smtClean="0"/>
              <a:t>27-03-23</a:t>
            </a:fld>
            <a:endParaRPr lang="es-CL"/>
          </a:p>
        </p:txBody>
      </p:sp>
      <p:sp>
        <p:nvSpPr>
          <p:cNvPr id="5" name="Marcador de pie de página 4">
            <a:extLst>
              <a:ext uri="{FF2B5EF4-FFF2-40B4-BE49-F238E27FC236}">
                <a16:creationId xmlns:a16="http://schemas.microsoft.com/office/drawing/2014/main" id="{15ED4BF8-16AB-1C40-8D8A-4102E180AE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5F03ADE-A56D-DE45-B808-EA1136EE7D8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64863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2271F66-C8F5-0642-93E3-36CEA682F0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691761A-E360-E541-86FB-D6E6465AD6A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747C38DB-CCA6-EC49-B66D-C630379B5051}"/>
              </a:ext>
            </a:extLst>
          </p:cNvPr>
          <p:cNvSpPr>
            <a:spLocks noGrp="1"/>
          </p:cNvSpPr>
          <p:nvPr>
            <p:ph type="dt" sz="half" idx="10"/>
          </p:nvPr>
        </p:nvSpPr>
        <p:spPr/>
        <p:txBody>
          <a:bodyPr/>
          <a:lstStyle/>
          <a:p>
            <a:fld id="{BF58FA8A-CDA2-475F-9658-ED2345228041}" type="datetimeFigureOut">
              <a:rPr lang="es-CL" smtClean="0"/>
              <a:t>27-03-23</a:t>
            </a:fld>
            <a:endParaRPr lang="es-CL"/>
          </a:p>
        </p:txBody>
      </p:sp>
      <p:sp>
        <p:nvSpPr>
          <p:cNvPr id="5" name="Marcador de pie de página 4">
            <a:extLst>
              <a:ext uri="{FF2B5EF4-FFF2-40B4-BE49-F238E27FC236}">
                <a16:creationId xmlns:a16="http://schemas.microsoft.com/office/drawing/2014/main" id="{5F880E44-5D79-B449-924D-F33AB74F2F9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41B82B5-7725-6C41-9C01-7C232527A9BB}"/>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83259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solidFill>
                  <a:schemeClr val="tx1">
                    <a:tint val="75000"/>
                  </a:schemeClr>
                </a:solidFill>
              </a:defRPr>
            </a:lvl1pPr>
          </a:lstStyle>
          <a:p>
            <a:pPr>
              <a:defRPr/>
            </a:pPr>
            <a:endParaRPr lang="es-ES"/>
          </a:p>
        </p:txBody>
      </p:sp>
      <p:sp>
        <p:nvSpPr>
          <p:cNvPr id="6" name="5 Marcador de pie de página"/>
          <p:cNvSpPr>
            <a:spLocks noGrp="1"/>
          </p:cNvSpPr>
          <p:nvPr>
            <p:ph type="ftr" sz="quarter" idx="11"/>
          </p:nvPr>
        </p:nvSpPr>
        <p:spPr/>
        <p:txBody>
          <a:bodyPr/>
          <a:lstStyle>
            <a:lvl1pPr>
              <a:defRPr>
                <a:solidFill>
                  <a:schemeClr val="tx1">
                    <a:tint val="75000"/>
                  </a:schemeClr>
                </a:solidFill>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solidFill>
                  <a:schemeClr val="tx1">
                    <a:tint val="75000"/>
                  </a:schemeClr>
                </a:solidFill>
              </a:defRPr>
            </a:lvl1pPr>
          </a:lstStyle>
          <a:p>
            <a:pPr>
              <a:defRPr/>
            </a:pPr>
            <a:fld id="{7CA6D4CE-14C5-40D7-A0D3-596C4A2289E9}" type="slidenum">
              <a:rPr lang="es-ES"/>
              <a:pPr>
                <a:defRPr/>
              </a:pPr>
              <a:t>‹Nº›</a:t>
            </a:fld>
            <a:endParaRPr lang="es-ES"/>
          </a:p>
        </p:txBody>
      </p:sp>
    </p:spTree>
    <p:extLst>
      <p:ext uri="{BB962C8B-B14F-4D97-AF65-F5344CB8AC3E}">
        <p14:creationId xmlns:p14="http://schemas.microsoft.com/office/powerpoint/2010/main" val="2920474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y viñetas copia">
    <p:spTree>
      <p:nvGrpSpPr>
        <p:cNvPr id="1" name=""/>
        <p:cNvGrpSpPr/>
        <p:nvPr/>
      </p:nvGrpSpPr>
      <p:grpSpPr>
        <a:xfrm>
          <a:off x="0" y="0"/>
          <a:ext cx="0" cy="0"/>
          <a:chOff x="0" y="0"/>
          <a:chExt cx="0" cy="0"/>
        </a:xfrm>
      </p:grpSpPr>
      <p:sp>
        <p:nvSpPr>
          <p:cNvPr id="43" name="Nivel de texto 1…"/>
          <p:cNvSpPr txBox="1">
            <a:spLocks noGrp="1"/>
          </p:cNvSpPr>
          <p:nvPr>
            <p:ph type="body" idx="1" hasCustomPrompt="1"/>
          </p:nvPr>
        </p:nvSpPr>
        <p:spPr>
          <a:xfrm>
            <a:off x="2376867" y="1866900"/>
            <a:ext cx="9205533" cy="4381500"/>
          </a:xfrm>
          <a:prstGeom prst="rect">
            <a:avLst/>
          </a:prstGeom>
        </p:spPr>
        <p:txBody>
          <a:bodyPr/>
          <a:lstStyle/>
          <a:p>
            <a:r>
              <a:t>Texto en viñeta de diapositiva</a:t>
            </a:r>
          </a:p>
          <a:p>
            <a:pPr lvl="1"/>
            <a:endParaRPr/>
          </a:p>
          <a:p>
            <a:pPr lvl="2"/>
            <a:endParaRPr/>
          </a:p>
          <a:p>
            <a:pPr lvl="3"/>
            <a:endParaRPr/>
          </a:p>
          <a:p>
            <a:pPr lvl="4"/>
            <a:endParaRPr/>
          </a:p>
        </p:txBody>
      </p:sp>
      <p:sp>
        <p:nvSpPr>
          <p:cNvPr id="44" name="Título de diapositiva"/>
          <p:cNvSpPr txBox="1">
            <a:spLocks noGrp="1"/>
          </p:cNvSpPr>
          <p:nvPr>
            <p:ph type="title" hasCustomPrompt="1"/>
          </p:nvPr>
        </p:nvSpPr>
        <p:spPr>
          <a:xfrm>
            <a:off x="2376867" y="609600"/>
            <a:ext cx="9205533" cy="1149350"/>
          </a:xfrm>
          <a:prstGeom prst="rect">
            <a:avLst/>
          </a:prstGeom>
        </p:spPr>
        <p:txBody>
          <a:bodyPr/>
          <a:lstStyle/>
          <a:p>
            <a:r>
              <a:t>Título de diapositiva</a:t>
            </a:r>
          </a:p>
        </p:txBody>
      </p:sp>
      <p:sp>
        <p:nvSpPr>
          <p:cNvPr id="45" name="Rectángulo"/>
          <p:cNvSpPr txBox="1">
            <a:spLocks noGrp="1"/>
          </p:cNvSpPr>
          <p:nvPr>
            <p:ph type="body" sz="quarter" idx="21"/>
          </p:nvPr>
        </p:nvSpPr>
        <p:spPr>
          <a:xfrm>
            <a:off x="168586" y="586455"/>
            <a:ext cx="1957778" cy="5685091"/>
          </a:xfrm>
          <a:prstGeom prst="rect">
            <a:avLst/>
          </a:prstGeom>
          <a:solidFill>
            <a:schemeClr val="accent1">
              <a:alpha val="50000"/>
            </a:schemeClr>
          </a:solidFill>
        </p:spPr>
        <p:txBody>
          <a:bodyPr anchor="ctr"/>
          <a:lstStyle/>
          <a:p>
            <a:pPr>
              <a:buClr>
                <a:schemeClr val="accent1"/>
              </a:buClr>
              <a:defRPr>
                <a:solidFill>
                  <a:schemeClr val="accent1"/>
                </a:solidFill>
              </a:defRPr>
            </a:pPr>
            <a:endParaRPr/>
          </a:p>
        </p:txBody>
      </p:sp>
      <p:sp>
        <p:nvSpPr>
          <p:cNvPr id="4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8901693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62" name="Nivel de texto 1…"/>
          <p:cNvSpPr txBox="1">
            <a:spLocks noGrp="1"/>
          </p:cNvSpPr>
          <p:nvPr>
            <p:ph type="body" idx="1" hasCustomPrompt="1"/>
          </p:nvPr>
        </p:nvSpPr>
        <p:spPr>
          <a:prstGeom prst="rect">
            <a:avLst/>
          </a:prstGeom>
        </p:spPr>
        <p:txBody>
          <a:bodyPr numCol="2" spcCol="1097280"/>
          <a:lstStyle/>
          <a:p>
            <a:r>
              <a:t>Texto en viñeta de diapositiva</a:t>
            </a:r>
          </a:p>
          <a:p>
            <a:pPr lvl="1"/>
            <a:endParaRPr/>
          </a:p>
          <a:p>
            <a:pPr lvl="2"/>
            <a:endParaRPr/>
          </a:p>
          <a:p>
            <a:pPr lvl="3"/>
            <a:endParaRPr/>
          </a:p>
          <a:p>
            <a:pPr lvl="4"/>
            <a:endParaRPr/>
          </a:p>
        </p:txBody>
      </p:sp>
      <p:sp>
        <p:nvSpPr>
          <p:cNvPr id="6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2507738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ción">
    <p:bg>
      <p:bgPr>
        <a:solidFill>
          <a:srgbClr val="00BFF3"/>
        </a:solidFill>
        <a:effectLst/>
      </p:bgPr>
    </p:bg>
    <p:spTree>
      <p:nvGrpSpPr>
        <p:cNvPr id="1" name=""/>
        <p:cNvGrpSpPr/>
        <p:nvPr/>
      </p:nvGrpSpPr>
      <p:grpSpPr>
        <a:xfrm>
          <a:off x="0" y="0"/>
          <a:ext cx="0" cy="0"/>
          <a:chOff x="0" y="0"/>
          <a:chExt cx="0" cy="0"/>
        </a:xfrm>
      </p:grpSpPr>
      <p:sp>
        <p:nvSpPr>
          <p:cNvPr id="82" name="Título de sección"/>
          <p:cNvSpPr txBox="1">
            <a:spLocks noGrp="1"/>
          </p:cNvSpPr>
          <p:nvPr>
            <p:ph type="title" hasCustomPrompt="1"/>
          </p:nvPr>
        </p:nvSpPr>
        <p:spPr>
          <a:xfrm>
            <a:off x="609600" y="2024063"/>
            <a:ext cx="10972800" cy="2965450"/>
          </a:xfrm>
          <a:prstGeom prst="rect">
            <a:avLst/>
          </a:prstGeom>
        </p:spPr>
        <p:txBody>
          <a:bodyPr anchor="ctr"/>
          <a:lstStyle>
            <a:lvl1pPr marL="215900" indent="-215900">
              <a:defRPr sz="7000" spc="0">
                <a:solidFill>
                  <a:srgbClr val="FFFFFF"/>
                </a:solidFill>
              </a:defRPr>
            </a:lvl1pPr>
          </a:lstStyle>
          <a:p>
            <a:r>
              <a:t>Título de sección</a:t>
            </a:r>
          </a:p>
        </p:txBody>
      </p:sp>
      <p:sp>
        <p:nvSpPr>
          <p:cNvPr id="8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615635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B5E07-BF44-9E4B-A097-7CF549427F7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BB1C82E-372F-6544-947E-2988B46F5E6F}"/>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178C98C2-9E30-5E46-938D-AECC974EE15D}"/>
              </a:ext>
            </a:extLst>
          </p:cNvPr>
          <p:cNvSpPr>
            <a:spLocks noGrp="1"/>
          </p:cNvSpPr>
          <p:nvPr>
            <p:ph type="dt" sz="half" idx="10"/>
          </p:nvPr>
        </p:nvSpPr>
        <p:spPr/>
        <p:txBody>
          <a:bodyPr/>
          <a:lstStyle/>
          <a:p>
            <a:fld id="{87A69CA6-9459-420E-A4C7-B27194E9AF71}" type="datetimeFigureOut">
              <a:rPr lang="es-CL" smtClean="0"/>
              <a:pPr/>
              <a:t>27-03-23</a:t>
            </a:fld>
            <a:endParaRPr lang="es-CL"/>
          </a:p>
        </p:txBody>
      </p:sp>
      <p:sp>
        <p:nvSpPr>
          <p:cNvPr id="5" name="Marcador de pie de página 4">
            <a:extLst>
              <a:ext uri="{FF2B5EF4-FFF2-40B4-BE49-F238E27FC236}">
                <a16:creationId xmlns:a16="http://schemas.microsoft.com/office/drawing/2014/main" id="{4987902F-89CA-7E4B-B07D-8809CEF2BE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4EC36F9-9E2E-7F4A-B274-792673C57FCE}"/>
              </a:ext>
            </a:extLst>
          </p:cNvPr>
          <p:cNvSpPr>
            <a:spLocks noGrp="1"/>
          </p:cNvSpPr>
          <p:nvPr>
            <p:ph type="sldNum" sz="quarter" idx="12"/>
          </p:nvPr>
        </p:nvSpPr>
        <p:spPr/>
        <p:txBody>
          <a:bodyPr/>
          <a:lstStyle/>
          <a:p>
            <a:fld id="{EFDE8EB7-FB42-4C70-978F-7C224D34467E}" type="slidenum">
              <a:rPr lang="es-CL" smtClean="0"/>
              <a:pPr/>
              <a:t>‹Nº›</a:t>
            </a:fld>
            <a:endParaRPr lang="es-CL"/>
          </a:p>
        </p:txBody>
      </p:sp>
    </p:spTree>
    <p:extLst>
      <p:ext uri="{BB962C8B-B14F-4D97-AF65-F5344CB8AC3E}">
        <p14:creationId xmlns:p14="http://schemas.microsoft.com/office/powerpoint/2010/main" val="235153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D752C-46EC-0746-B8F5-F4F896C903D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6769C42-7980-164A-98CF-3DC93327E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859C17A3-4849-AC42-9A86-BF6478ABDBEA}"/>
              </a:ext>
            </a:extLst>
          </p:cNvPr>
          <p:cNvSpPr>
            <a:spLocks noGrp="1"/>
          </p:cNvSpPr>
          <p:nvPr>
            <p:ph type="dt" sz="half" idx="10"/>
          </p:nvPr>
        </p:nvSpPr>
        <p:spPr/>
        <p:txBody>
          <a:bodyPr/>
          <a:lstStyle/>
          <a:p>
            <a:fld id="{BF58FA8A-CDA2-475F-9658-ED2345228041}" type="datetimeFigureOut">
              <a:rPr lang="es-CL" smtClean="0"/>
              <a:t>27-03-23</a:t>
            </a:fld>
            <a:endParaRPr lang="es-CL"/>
          </a:p>
        </p:txBody>
      </p:sp>
      <p:sp>
        <p:nvSpPr>
          <p:cNvPr id="5" name="Marcador de pie de página 4">
            <a:extLst>
              <a:ext uri="{FF2B5EF4-FFF2-40B4-BE49-F238E27FC236}">
                <a16:creationId xmlns:a16="http://schemas.microsoft.com/office/drawing/2014/main" id="{1F8EC9F6-CD36-944B-8DE5-AD6263B26F6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9859F51-B7DB-C54D-90EC-CC81A90D131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57270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15378-C6FA-C740-B17A-55330E068AF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0B91845-B14A-734A-9E55-D4BE836C445B}"/>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A93A8921-CE42-B04A-BF08-1ACF4D59BADE}"/>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5D6EADA1-F672-404F-9A4D-87AF5685DA8B}"/>
              </a:ext>
            </a:extLst>
          </p:cNvPr>
          <p:cNvSpPr>
            <a:spLocks noGrp="1"/>
          </p:cNvSpPr>
          <p:nvPr>
            <p:ph type="dt" sz="half" idx="10"/>
          </p:nvPr>
        </p:nvSpPr>
        <p:spPr/>
        <p:txBody>
          <a:bodyPr/>
          <a:lstStyle/>
          <a:p>
            <a:fld id="{BF58FA8A-CDA2-475F-9658-ED2345228041}" type="datetimeFigureOut">
              <a:rPr lang="es-CL" smtClean="0"/>
              <a:t>27-03-23</a:t>
            </a:fld>
            <a:endParaRPr lang="es-CL"/>
          </a:p>
        </p:txBody>
      </p:sp>
      <p:sp>
        <p:nvSpPr>
          <p:cNvPr id="6" name="Marcador de pie de página 5">
            <a:extLst>
              <a:ext uri="{FF2B5EF4-FFF2-40B4-BE49-F238E27FC236}">
                <a16:creationId xmlns:a16="http://schemas.microsoft.com/office/drawing/2014/main" id="{6EAE4B5A-154B-9C46-97B9-AE15CADCA3C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76F0594-EE3C-3F48-9A8A-82F0F7335EFA}"/>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1259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D3F1F-3ACC-184A-81A3-B01AE2C66FB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D2C4702-5027-C84D-BAB1-6CFA2CA56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0887B59D-E7AE-144E-9051-AC9693154855}"/>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6A8DA428-1F7E-0C47-AFB7-C6C46F296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59A1AD6F-5E8A-8E41-BC34-2A5E978AF426}"/>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EFB09963-C5CC-DA43-8BF3-1C88790D5F2C}"/>
              </a:ext>
            </a:extLst>
          </p:cNvPr>
          <p:cNvSpPr>
            <a:spLocks noGrp="1"/>
          </p:cNvSpPr>
          <p:nvPr>
            <p:ph type="dt" sz="half" idx="10"/>
          </p:nvPr>
        </p:nvSpPr>
        <p:spPr/>
        <p:txBody>
          <a:bodyPr/>
          <a:lstStyle/>
          <a:p>
            <a:fld id="{BF58FA8A-CDA2-475F-9658-ED2345228041}" type="datetimeFigureOut">
              <a:rPr lang="es-CL" smtClean="0"/>
              <a:t>27-03-23</a:t>
            </a:fld>
            <a:endParaRPr lang="es-CL"/>
          </a:p>
        </p:txBody>
      </p:sp>
      <p:sp>
        <p:nvSpPr>
          <p:cNvPr id="8" name="Marcador de pie de página 7">
            <a:extLst>
              <a:ext uri="{FF2B5EF4-FFF2-40B4-BE49-F238E27FC236}">
                <a16:creationId xmlns:a16="http://schemas.microsoft.com/office/drawing/2014/main" id="{09B02F60-B74C-D249-A6C8-C1063897F03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D5C5C92-FDBE-D64C-B1CB-7ACAD5D1ECEC}"/>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00407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053EE-9572-3443-9F9E-375D7B4485D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9FD1C99-E3DB-7446-96FF-4EF4F42152B2}"/>
              </a:ext>
            </a:extLst>
          </p:cNvPr>
          <p:cNvSpPr>
            <a:spLocks noGrp="1"/>
          </p:cNvSpPr>
          <p:nvPr>
            <p:ph type="dt" sz="half" idx="10"/>
          </p:nvPr>
        </p:nvSpPr>
        <p:spPr/>
        <p:txBody>
          <a:bodyPr/>
          <a:lstStyle/>
          <a:p>
            <a:fld id="{BF58FA8A-CDA2-475F-9658-ED2345228041}" type="datetimeFigureOut">
              <a:rPr lang="es-CL" smtClean="0"/>
              <a:t>27-03-23</a:t>
            </a:fld>
            <a:endParaRPr lang="es-CL"/>
          </a:p>
        </p:txBody>
      </p:sp>
      <p:sp>
        <p:nvSpPr>
          <p:cNvPr id="4" name="Marcador de pie de página 3">
            <a:extLst>
              <a:ext uri="{FF2B5EF4-FFF2-40B4-BE49-F238E27FC236}">
                <a16:creationId xmlns:a16="http://schemas.microsoft.com/office/drawing/2014/main" id="{AA1B16FB-5545-754E-A841-5BD559D71CBA}"/>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9984810-F2B3-764C-A83A-2D23916E63C9}"/>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076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EE7AF7-C627-6640-AB05-C1B32199D7AC}"/>
              </a:ext>
            </a:extLst>
          </p:cNvPr>
          <p:cNvSpPr>
            <a:spLocks noGrp="1"/>
          </p:cNvSpPr>
          <p:nvPr>
            <p:ph type="dt" sz="half" idx="10"/>
          </p:nvPr>
        </p:nvSpPr>
        <p:spPr/>
        <p:txBody>
          <a:bodyPr/>
          <a:lstStyle/>
          <a:p>
            <a:fld id="{8FBCECD1-55D6-4475-95A9-7EDFC6FEA010}" type="datetimeFigureOut">
              <a:rPr lang="es-CL" smtClean="0"/>
              <a:t>27-03-23</a:t>
            </a:fld>
            <a:endParaRPr lang="es-CL"/>
          </a:p>
        </p:txBody>
      </p:sp>
      <p:sp>
        <p:nvSpPr>
          <p:cNvPr id="3" name="Marcador de pie de página 2">
            <a:extLst>
              <a:ext uri="{FF2B5EF4-FFF2-40B4-BE49-F238E27FC236}">
                <a16:creationId xmlns:a16="http://schemas.microsoft.com/office/drawing/2014/main" id="{D7E0B880-6CCC-3946-99E6-27AA59CE18F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A84D4DB-A92E-EF44-8624-A1E6AEA1EF04}"/>
              </a:ext>
            </a:extLst>
          </p:cNvPr>
          <p:cNvSpPr>
            <a:spLocks noGrp="1"/>
          </p:cNvSpPr>
          <p:nvPr>
            <p:ph type="sldNum" sz="quarter" idx="12"/>
          </p:nvPr>
        </p:nvSpPr>
        <p:spPr/>
        <p:txBody>
          <a:bodyPr/>
          <a:lstStyle/>
          <a:p>
            <a:fld id="{DA6875F4-B7A8-4847-84E5-881B3B32A0FA}" type="slidenum">
              <a:rPr lang="es-CL" smtClean="0"/>
              <a:t>‹Nº›</a:t>
            </a:fld>
            <a:endParaRPr lang="es-CL"/>
          </a:p>
        </p:txBody>
      </p:sp>
    </p:spTree>
    <p:extLst>
      <p:ext uri="{BB962C8B-B14F-4D97-AF65-F5344CB8AC3E}">
        <p14:creationId xmlns:p14="http://schemas.microsoft.com/office/powerpoint/2010/main" val="249694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A5C06-7215-1742-973A-4250A2D6A5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D072194-527C-244C-82DA-19BC1C4E1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153FF05D-655C-AC4A-B622-1A8ACCF6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04289825-B663-2E46-A83B-350639FCF273}"/>
              </a:ext>
            </a:extLst>
          </p:cNvPr>
          <p:cNvSpPr>
            <a:spLocks noGrp="1"/>
          </p:cNvSpPr>
          <p:nvPr>
            <p:ph type="dt" sz="half" idx="10"/>
          </p:nvPr>
        </p:nvSpPr>
        <p:spPr/>
        <p:txBody>
          <a:bodyPr/>
          <a:lstStyle/>
          <a:p>
            <a:fld id="{BF58FA8A-CDA2-475F-9658-ED2345228041}" type="datetimeFigureOut">
              <a:rPr lang="es-CL" smtClean="0"/>
              <a:t>27-03-23</a:t>
            </a:fld>
            <a:endParaRPr lang="es-CL"/>
          </a:p>
        </p:txBody>
      </p:sp>
      <p:sp>
        <p:nvSpPr>
          <p:cNvPr id="6" name="Marcador de pie de página 5">
            <a:extLst>
              <a:ext uri="{FF2B5EF4-FFF2-40B4-BE49-F238E27FC236}">
                <a16:creationId xmlns:a16="http://schemas.microsoft.com/office/drawing/2014/main" id="{A137027C-D385-E842-A5B2-79E144D5D5A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0B49849-B4EB-FB4E-9663-DF6A363EE102}"/>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74628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F49FF-472D-DE4A-970D-AD2590A149A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0751B4E7-4EE8-6544-86BF-BA98A0D75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C5D76C2-1236-2C46-BFC5-2B7E12989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AD38321F-FFC3-0243-ADA6-858E189835F9}"/>
              </a:ext>
            </a:extLst>
          </p:cNvPr>
          <p:cNvSpPr>
            <a:spLocks noGrp="1"/>
          </p:cNvSpPr>
          <p:nvPr>
            <p:ph type="dt" sz="half" idx="10"/>
          </p:nvPr>
        </p:nvSpPr>
        <p:spPr/>
        <p:txBody>
          <a:bodyPr/>
          <a:lstStyle/>
          <a:p>
            <a:fld id="{BF58FA8A-CDA2-475F-9658-ED2345228041}" type="datetimeFigureOut">
              <a:rPr lang="es-CL" smtClean="0"/>
              <a:t>27-03-23</a:t>
            </a:fld>
            <a:endParaRPr lang="es-CL"/>
          </a:p>
        </p:txBody>
      </p:sp>
      <p:sp>
        <p:nvSpPr>
          <p:cNvPr id="6" name="Marcador de pie de página 5">
            <a:extLst>
              <a:ext uri="{FF2B5EF4-FFF2-40B4-BE49-F238E27FC236}">
                <a16:creationId xmlns:a16="http://schemas.microsoft.com/office/drawing/2014/main" id="{2E7F28E1-DA06-E046-87F6-D7723C35EC4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E418A46-D566-B242-812F-65621EBAF43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91736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C191AE0-339A-B643-8ECF-8956E3188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0A2EE91-7BFD-894F-85C2-6ACD5F0CE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28FEBD52-9644-4740-A95C-23264B3E3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8FA8A-CDA2-475F-9658-ED2345228041}" type="datetimeFigureOut">
              <a:rPr lang="es-CL" smtClean="0"/>
              <a:t>27-03-23</a:t>
            </a:fld>
            <a:endParaRPr lang="es-CL"/>
          </a:p>
        </p:txBody>
      </p:sp>
      <p:sp>
        <p:nvSpPr>
          <p:cNvPr id="5" name="Marcador de pie de página 4">
            <a:extLst>
              <a:ext uri="{FF2B5EF4-FFF2-40B4-BE49-F238E27FC236}">
                <a16:creationId xmlns:a16="http://schemas.microsoft.com/office/drawing/2014/main" id="{403B06E2-D37D-EB4A-ADEB-9A515AF57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7C43507C-A2A8-694C-B624-0937C1C7F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B7E3D-B849-4EE2-B1DF-A03766765B53}" type="slidenum">
              <a:rPr lang="es-CL" smtClean="0"/>
              <a:t>‹Nº›</a:t>
            </a:fld>
            <a:endParaRPr lang="es-CL"/>
          </a:p>
        </p:txBody>
      </p:sp>
    </p:spTree>
    <p:extLst>
      <p:ext uri="{BB962C8B-B14F-4D97-AF65-F5344CB8AC3E}">
        <p14:creationId xmlns:p14="http://schemas.microsoft.com/office/powerpoint/2010/main" val="31397971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fZLHWF4x4Kk&amp;list=PLErOCpPisc3tMeoOhv4SbO7tI_ZoA5k4Y" TargetMode="Externa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ía del Profesor - Wikiwand">
            <a:extLst>
              <a:ext uri="{FF2B5EF4-FFF2-40B4-BE49-F238E27FC236}">
                <a16:creationId xmlns:a16="http://schemas.microsoft.com/office/drawing/2014/main" id="{26F74BEB-0C54-734D-8EC3-BFBC06A68E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ítulo 2">
            <a:extLst>
              <a:ext uri="{FF2B5EF4-FFF2-40B4-BE49-F238E27FC236}">
                <a16:creationId xmlns:a16="http://schemas.microsoft.com/office/drawing/2014/main" id="{4224F34F-AA07-D24A-B409-F65D9986375B}"/>
              </a:ext>
            </a:extLst>
          </p:cNvPr>
          <p:cNvSpPr txBox="1">
            <a:spLocks/>
          </p:cNvSpPr>
          <p:nvPr/>
        </p:nvSpPr>
        <p:spPr>
          <a:xfrm>
            <a:off x="8238192" y="1852310"/>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Taller de </a:t>
            </a:r>
            <a:r>
              <a:rPr lang="en-US" sz="3200" dirty="0" err="1"/>
              <a:t>Reflexión</a:t>
            </a:r>
            <a:r>
              <a:rPr lang="en-US" sz="3200" dirty="0"/>
              <a:t> e </a:t>
            </a:r>
            <a:r>
              <a:rPr lang="en-US" sz="3200" dirty="0" err="1"/>
              <a:t>Investigación</a:t>
            </a:r>
            <a:r>
              <a:rPr lang="en-US" sz="3200" dirty="0"/>
              <a:t> de la </a:t>
            </a:r>
            <a:r>
              <a:rPr lang="en-US" sz="3200" dirty="0" err="1"/>
              <a:t>Práctica</a:t>
            </a:r>
            <a:r>
              <a:rPr lang="en-US" sz="3200" dirty="0"/>
              <a:t> Intermedia</a:t>
            </a:r>
          </a:p>
          <a:p>
            <a:pPr marL="0" indent="0" algn="ctr">
              <a:buNone/>
            </a:pPr>
            <a:endParaRPr lang="en-US" dirty="0"/>
          </a:p>
          <a:p>
            <a:pPr marL="0" indent="0" algn="ctr">
              <a:buNone/>
            </a:pPr>
            <a:r>
              <a:rPr lang="en-US" dirty="0" err="1">
                <a:solidFill>
                  <a:srgbClr val="001489"/>
                </a:solidFill>
              </a:rPr>
              <a:t>Instrumentos</a:t>
            </a:r>
            <a:r>
              <a:rPr lang="en-US" dirty="0">
                <a:solidFill>
                  <a:srgbClr val="001489"/>
                </a:solidFill>
              </a:rPr>
              <a:t> de </a:t>
            </a:r>
            <a:r>
              <a:rPr lang="en-US" dirty="0" err="1">
                <a:solidFill>
                  <a:srgbClr val="001489"/>
                </a:solidFill>
              </a:rPr>
              <a:t>recabo</a:t>
            </a:r>
            <a:r>
              <a:rPr lang="en-US" dirty="0">
                <a:solidFill>
                  <a:srgbClr val="001489"/>
                </a:solidFill>
              </a:rPr>
              <a:t> de </a:t>
            </a:r>
            <a:r>
              <a:rPr lang="en-US" dirty="0" err="1">
                <a:solidFill>
                  <a:srgbClr val="001489"/>
                </a:solidFill>
              </a:rPr>
              <a:t>información</a:t>
            </a:r>
            <a:r>
              <a:rPr lang="en-US" dirty="0">
                <a:solidFill>
                  <a:srgbClr val="001489"/>
                </a:solidFill>
              </a:rPr>
              <a:t>.</a:t>
            </a:r>
          </a:p>
          <a:p>
            <a:pPr marL="0" indent="0" algn="ctr">
              <a:buNone/>
            </a:pPr>
            <a:endParaRPr lang="en-US" dirty="0"/>
          </a:p>
          <a:p>
            <a:pPr marL="0" indent="0" algn="ctr">
              <a:buNone/>
            </a:pPr>
            <a:r>
              <a:rPr lang="en-US" sz="1800" dirty="0" err="1"/>
              <a:t>Profesor</a:t>
            </a:r>
            <a:r>
              <a:rPr lang="en-US" sz="1800" dirty="0"/>
              <a:t> Felipe </a:t>
            </a:r>
            <a:r>
              <a:rPr lang="en-US" sz="1800" dirty="0" err="1"/>
              <a:t>Clavo</a:t>
            </a:r>
            <a:r>
              <a:rPr lang="en-US" sz="1800" dirty="0"/>
              <a:t> Espinoza.</a:t>
            </a:r>
          </a:p>
          <a:p>
            <a:endParaRPr lang="en-US" sz="2000" dirty="0"/>
          </a:p>
          <a:p>
            <a:endParaRPr lang="en-US" sz="2000" dirty="0"/>
          </a:p>
          <a:p>
            <a:endParaRPr lang="en-US" sz="2000" dirty="0"/>
          </a:p>
          <a:p>
            <a:pPr marL="0"/>
            <a:endParaRPr lang="en-US" sz="2000" dirty="0"/>
          </a:p>
          <a:p>
            <a:pPr marL="0"/>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2000973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116BB-1379-1E4F-B356-C6B43497C5FE}"/>
              </a:ext>
            </a:extLst>
          </p:cNvPr>
          <p:cNvSpPr>
            <a:spLocks noGrp="1"/>
          </p:cNvSpPr>
          <p:nvPr>
            <p:ph type="title"/>
          </p:nvPr>
        </p:nvSpPr>
        <p:spPr>
          <a:xfrm>
            <a:off x="1573306" y="378572"/>
            <a:ext cx="9045388" cy="1325563"/>
          </a:xfrm>
        </p:spPr>
        <p:txBody>
          <a:bodyPr/>
          <a:lstStyle/>
          <a:p>
            <a:r>
              <a:rPr lang="es-CL" dirty="0"/>
              <a:t>Grado de implicación / Procedimientos</a:t>
            </a:r>
          </a:p>
        </p:txBody>
      </p:sp>
      <p:graphicFrame>
        <p:nvGraphicFramePr>
          <p:cNvPr id="9" name="Tabla 8">
            <a:extLst>
              <a:ext uri="{FF2B5EF4-FFF2-40B4-BE49-F238E27FC236}">
                <a16:creationId xmlns:a16="http://schemas.microsoft.com/office/drawing/2014/main" id="{5948BAAB-1B07-0F46-B83B-D1A6EF8535D1}"/>
              </a:ext>
            </a:extLst>
          </p:cNvPr>
          <p:cNvGraphicFramePr>
            <a:graphicFrameLocks noGrp="1"/>
          </p:cNvGraphicFramePr>
          <p:nvPr/>
        </p:nvGraphicFramePr>
        <p:xfrm>
          <a:off x="1897530" y="2050925"/>
          <a:ext cx="8128000" cy="257048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2214957201"/>
                    </a:ext>
                  </a:extLst>
                </a:gridCol>
                <a:gridCol w="4064000">
                  <a:extLst>
                    <a:ext uri="{9D8B030D-6E8A-4147-A177-3AD203B41FA5}">
                      <a16:colId xmlns:a16="http://schemas.microsoft.com/office/drawing/2014/main" val="463776020"/>
                    </a:ext>
                  </a:extLst>
                </a:gridCol>
              </a:tblGrid>
              <a:tr h="370840">
                <a:tc>
                  <a:txBody>
                    <a:bodyPr/>
                    <a:lstStyle/>
                    <a:p>
                      <a:pPr algn="ctr"/>
                      <a:r>
                        <a:rPr lang="es-CL" dirty="0"/>
                        <a:t>Grado de implicación</a:t>
                      </a:r>
                    </a:p>
                  </a:txBody>
                  <a:tcPr/>
                </a:tc>
                <a:tc>
                  <a:txBody>
                    <a:bodyPr/>
                    <a:lstStyle/>
                    <a:p>
                      <a:pPr algn="ctr"/>
                      <a:r>
                        <a:rPr lang="es-CL" dirty="0"/>
                        <a:t>Procedimientos</a:t>
                      </a:r>
                    </a:p>
                  </a:txBody>
                  <a:tcPr/>
                </a:tc>
                <a:extLst>
                  <a:ext uri="{0D108BD9-81ED-4DB2-BD59-A6C34878D82A}">
                    <a16:rowId xmlns:a16="http://schemas.microsoft.com/office/drawing/2014/main" val="812518848"/>
                  </a:ext>
                </a:extLst>
              </a:tr>
              <a:tr h="370840">
                <a:tc>
                  <a:txBody>
                    <a:bodyPr/>
                    <a:lstStyle/>
                    <a:p>
                      <a:pPr algn="just"/>
                      <a:r>
                        <a:rPr lang="es-CL" dirty="0"/>
                        <a:t>- Implicación mínima</a:t>
                      </a:r>
                    </a:p>
                  </a:txBody>
                  <a:tcPr/>
                </a:tc>
                <a:tc>
                  <a:txBody>
                    <a:bodyPr/>
                    <a:lstStyle/>
                    <a:p>
                      <a:pPr algn="just"/>
                      <a:r>
                        <a:rPr lang="es-CL" dirty="0"/>
                        <a:t>Tests, cuestionario, escalas, técnicas sociométricas, entrevistas no estructuradas, observación no participante.</a:t>
                      </a:r>
                    </a:p>
                  </a:txBody>
                  <a:tcPr/>
                </a:tc>
                <a:extLst>
                  <a:ext uri="{0D108BD9-81ED-4DB2-BD59-A6C34878D82A}">
                    <a16:rowId xmlns:a16="http://schemas.microsoft.com/office/drawing/2014/main" val="3424429300"/>
                  </a:ext>
                </a:extLst>
              </a:tr>
              <a:tr h="370840">
                <a:tc>
                  <a:txBody>
                    <a:bodyPr/>
                    <a:lstStyle/>
                    <a:p>
                      <a:pPr algn="just"/>
                      <a:r>
                        <a:rPr lang="es-CL" dirty="0"/>
                        <a:t>- Indiferente</a:t>
                      </a:r>
                    </a:p>
                  </a:txBody>
                  <a:tcPr/>
                </a:tc>
                <a:tc>
                  <a:txBody>
                    <a:bodyPr/>
                    <a:lstStyle/>
                    <a:p>
                      <a:pPr algn="just"/>
                      <a:r>
                        <a:rPr lang="es-CL" dirty="0"/>
                        <a:t>Video, fotografía.</a:t>
                      </a:r>
                    </a:p>
                  </a:txBody>
                  <a:tcPr/>
                </a:tc>
                <a:extLst>
                  <a:ext uri="{0D108BD9-81ED-4DB2-BD59-A6C34878D82A}">
                    <a16:rowId xmlns:a16="http://schemas.microsoft.com/office/drawing/2014/main" val="2183130866"/>
                  </a:ext>
                </a:extLst>
              </a:tr>
              <a:tr h="370840">
                <a:tc>
                  <a:txBody>
                    <a:bodyPr/>
                    <a:lstStyle/>
                    <a:p>
                      <a:pPr algn="just"/>
                      <a:r>
                        <a:rPr lang="es-CL" dirty="0"/>
                        <a:t>- Se busca implicación</a:t>
                      </a:r>
                    </a:p>
                  </a:txBody>
                  <a:tcPr/>
                </a:tc>
                <a:tc>
                  <a:txBody>
                    <a:bodyPr/>
                    <a:lstStyle/>
                    <a:p>
                      <a:pPr algn="just"/>
                      <a:r>
                        <a:rPr lang="es-CL" dirty="0"/>
                        <a:t>Observación participante, entrevista en profundidad, triangulación.</a:t>
                      </a:r>
                    </a:p>
                  </a:txBody>
                  <a:tcPr/>
                </a:tc>
                <a:extLst>
                  <a:ext uri="{0D108BD9-81ED-4DB2-BD59-A6C34878D82A}">
                    <a16:rowId xmlns:a16="http://schemas.microsoft.com/office/drawing/2014/main" val="2763177430"/>
                  </a:ext>
                </a:extLst>
              </a:tr>
            </a:tbl>
          </a:graphicData>
        </a:graphic>
      </p:graphicFrame>
    </p:spTree>
    <p:extLst>
      <p:ext uri="{BB962C8B-B14F-4D97-AF65-F5344CB8AC3E}">
        <p14:creationId xmlns:p14="http://schemas.microsoft.com/office/powerpoint/2010/main" val="53515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1FD34-A0F8-9C42-8436-49F6798D9B75}"/>
              </a:ext>
            </a:extLst>
          </p:cNvPr>
          <p:cNvSpPr>
            <a:spLocks noGrp="1"/>
          </p:cNvSpPr>
          <p:nvPr>
            <p:ph type="title"/>
          </p:nvPr>
        </p:nvSpPr>
        <p:spPr>
          <a:xfrm>
            <a:off x="838200" y="112135"/>
            <a:ext cx="10515600" cy="1325563"/>
          </a:xfrm>
        </p:spPr>
        <p:txBody>
          <a:bodyPr/>
          <a:lstStyle/>
          <a:p>
            <a:r>
              <a:rPr lang="es-CL" dirty="0"/>
              <a:t>La Observación</a:t>
            </a:r>
          </a:p>
        </p:txBody>
      </p:sp>
      <p:sp>
        <p:nvSpPr>
          <p:cNvPr id="3" name="Marcador de contenido 2">
            <a:extLst>
              <a:ext uri="{FF2B5EF4-FFF2-40B4-BE49-F238E27FC236}">
                <a16:creationId xmlns:a16="http://schemas.microsoft.com/office/drawing/2014/main" id="{D19323E5-A19A-4F49-BEFF-04B1A58E8B96}"/>
              </a:ext>
            </a:extLst>
          </p:cNvPr>
          <p:cNvSpPr>
            <a:spLocks noGrp="1"/>
          </p:cNvSpPr>
          <p:nvPr>
            <p:ph idx="1"/>
          </p:nvPr>
        </p:nvSpPr>
        <p:spPr>
          <a:xfrm>
            <a:off x="838200" y="1437698"/>
            <a:ext cx="10515600" cy="2898775"/>
          </a:xfrm>
        </p:spPr>
        <p:txBody>
          <a:bodyPr>
            <a:normAutofit fontScale="92500" lnSpcReduction="20000"/>
          </a:bodyPr>
          <a:lstStyle/>
          <a:p>
            <a:r>
              <a:rPr lang="es-CL" dirty="0"/>
              <a:t>Se entiende como un proceso sistemático por el que un especialista recoge por sí mismo información relacionada con cierto problema.</a:t>
            </a:r>
          </a:p>
          <a:p>
            <a:pPr marL="0" indent="0">
              <a:buNone/>
            </a:pPr>
            <a:endParaRPr lang="es-CL" dirty="0"/>
          </a:p>
          <a:p>
            <a:r>
              <a:rPr lang="es-CL" dirty="0"/>
              <a:t>Este procedimiento permite obtener información sobre un fenómeno, tal y como este se produce.</a:t>
            </a:r>
          </a:p>
          <a:p>
            <a:endParaRPr lang="es-CL" dirty="0"/>
          </a:p>
          <a:p>
            <a:r>
              <a:rPr lang="es-CL" dirty="0"/>
              <a:t>En este proceso intervienen las percepciones del sujeto que observa y sus interpretaciones sobre lo observado</a:t>
            </a:r>
          </a:p>
        </p:txBody>
      </p:sp>
      <p:graphicFrame>
        <p:nvGraphicFramePr>
          <p:cNvPr id="4" name="Diagrama 3">
            <a:extLst>
              <a:ext uri="{FF2B5EF4-FFF2-40B4-BE49-F238E27FC236}">
                <a16:creationId xmlns:a16="http://schemas.microsoft.com/office/drawing/2014/main" id="{2FAC7EDF-03EE-F844-87E6-C9B57D742CA3}"/>
              </a:ext>
            </a:extLst>
          </p:cNvPr>
          <p:cNvGraphicFramePr/>
          <p:nvPr/>
        </p:nvGraphicFramePr>
        <p:xfrm>
          <a:off x="2142837" y="4603293"/>
          <a:ext cx="8128000" cy="1283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92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graphicEl>
                                              <a:dgm id="{8B91D5E5-CA3C-EB42-9AD9-8ECEE0A4FE5B}"/>
                                            </p:graphicEl>
                                          </p:spTgt>
                                        </p:tgtEl>
                                        <p:attrNameLst>
                                          <p:attrName>style.visibility</p:attrName>
                                        </p:attrNameLst>
                                      </p:cBhvr>
                                      <p:to>
                                        <p:strVal val="visible"/>
                                      </p:to>
                                    </p:set>
                                    <p:animEffect transition="in" filter="fade">
                                      <p:cBhvr>
                                        <p:cTn id="25" dur="1000"/>
                                        <p:tgtEl>
                                          <p:spTgt spid="4">
                                            <p:graphicEl>
                                              <a:dgm id="{8B91D5E5-CA3C-EB42-9AD9-8ECEE0A4FE5B}"/>
                                            </p:graphicEl>
                                          </p:spTgt>
                                        </p:tgtEl>
                                      </p:cBhvr>
                                    </p:animEffect>
                                    <p:anim calcmode="lin" valueType="num">
                                      <p:cBhvr>
                                        <p:cTn id="26" dur="1000" fill="hold"/>
                                        <p:tgtEl>
                                          <p:spTgt spid="4">
                                            <p:graphicEl>
                                              <a:dgm id="{8B91D5E5-CA3C-EB42-9AD9-8ECEE0A4FE5B}"/>
                                            </p:graphicEl>
                                          </p:spTgt>
                                        </p:tgtEl>
                                        <p:attrNameLst>
                                          <p:attrName>ppt_x</p:attrName>
                                        </p:attrNameLst>
                                      </p:cBhvr>
                                      <p:tavLst>
                                        <p:tav tm="0">
                                          <p:val>
                                            <p:strVal val="#ppt_x"/>
                                          </p:val>
                                        </p:tav>
                                        <p:tav tm="100000">
                                          <p:val>
                                            <p:strVal val="#ppt_x"/>
                                          </p:val>
                                        </p:tav>
                                      </p:tavLst>
                                    </p:anim>
                                    <p:anim calcmode="lin" valueType="num">
                                      <p:cBhvr>
                                        <p:cTn id="27" dur="1000" fill="hold"/>
                                        <p:tgtEl>
                                          <p:spTgt spid="4">
                                            <p:graphicEl>
                                              <a:dgm id="{8B91D5E5-CA3C-EB42-9AD9-8ECEE0A4FE5B}"/>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4">
                                            <p:graphicEl>
                                              <a:dgm id="{A9FBAEB0-7150-4B4D-9229-8AC00CD30E64}"/>
                                            </p:graphicEl>
                                          </p:spTgt>
                                        </p:tgtEl>
                                        <p:attrNameLst>
                                          <p:attrName>style.visibility</p:attrName>
                                        </p:attrNameLst>
                                      </p:cBhvr>
                                      <p:to>
                                        <p:strVal val="visible"/>
                                      </p:to>
                                    </p:set>
                                    <p:animEffect transition="in" filter="fade">
                                      <p:cBhvr>
                                        <p:cTn id="31" dur="1000"/>
                                        <p:tgtEl>
                                          <p:spTgt spid="4">
                                            <p:graphicEl>
                                              <a:dgm id="{A9FBAEB0-7150-4B4D-9229-8AC00CD30E64}"/>
                                            </p:graphicEl>
                                          </p:spTgt>
                                        </p:tgtEl>
                                      </p:cBhvr>
                                    </p:animEffect>
                                    <p:anim calcmode="lin" valueType="num">
                                      <p:cBhvr>
                                        <p:cTn id="32" dur="1000" fill="hold"/>
                                        <p:tgtEl>
                                          <p:spTgt spid="4">
                                            <p:graphicEl>
                                              <a:dgm id="{A9FBAEB0-7150-4B4D-9229-8AC00CD30E64}"/>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A9FBAEB0-7150-4B4D-9229-8AC00CD30E64}"/>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4">
                                            <p:graphicEl>
                                              <a:dgm id="{6D10F336-6BEE-CD44-9F52-DC7CE159B6B5}"/>
                                            </p:graphicEl>
                                          </p:spTgt>
                                        </p:tgtEl>
                                        <p:attrNameLst>
                                          <p:attrName>style.visibility</p:attrName>
                                        </p:attrNameLst>
                                      </p:cBhvr>
                                      <p:to>
                                        <p:strVal val="visible"/>
                                      </p:to>
                                    </p:set>
                                    <p:animEffect transition="in" filter="fade">
                                      <p:cBhvr>
                                        <p:cTn id="37" dur="1000"/>
                                        <p:tgtEl>
                                          <p:spTgt spid="4">
                                            <p:graphicEl>
                                              <a:dgm id="{6D10F336-6BEE-CD44-9F52-DC7CE159B6B5}"/>
                                            </p:graphicEl>
                                          </p:spTgt>
                                        </p:tgtEl>
                                      </p:cBhvr>
                                    </p:animEffect>
                                    <p:anim calcmode="lin" valueType="num">
                                      <p:cBhvr>
                                        <p:cTn id="38" dur="1000" fill="hold"/>
                                        <p:tgtEl>
                                          <p:spTgt spid="4">
                                            <p:graphicEl>
                                              <a:dgm id="{6D10F336-6BEE-CD44-9F52-DC7CE159B6B5}"/>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6D10F336-6BEE-CD44-9F52-DC7CE159B6B5}"/>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4">
                                            <p:graphicEl>
                                              <a:dgm id="{FA7720EE-73F7-B141-A3D5-A522BA17BB27}"/>
                                            </p:graphicEl>
                                          </p:spTgt>
                                        </p:tgtEl>
                                        <p:attrNameLst>
                                          <p:attrName>style.visibility</p:attrName>
                                        </p:attrNameLst>
                                      </p:cBhvr>
                                      <p:to>
                                        <p:strVal val="visible"/>
                                      </p:to>
                                    </p:set>
                                    <p:animEffect transition="in" filter="fade">
                                      <p:cBhvr>
                                        <p:cTn id="43" dur="1000"/>
                                        <p:tgtEl>
                                          <p:spTgt spid="4">
                                            <p:graphicEl>
                                              <a:dgm id="{FA7720EE-73F7-B141-A3D5-A522BA17BB27}"/>
                                            </p:graphicEl>
                                          </p:spTgt>
                                        </p:tgtEl>
                                      </p:cBhvr>
                                    </p:animEffect>
                                    <p:anim calcmode="lin" valueType="num">
                                      <p:cBhvr>
                                        <p:cTn id="44" dur="1000" fill="hold"/>
                                        <p:tgtEl>
                                          <p:spTgt spid="4">
                                            <p:graphicEl>
                                              <a:dgm id="{FA7720EE-73F7-B141-A3D5-A522BA17BB27}"/>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FA7720EE-73F7-B141-A3D5-A522BA17BB27}"/>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4">
                                            <p:graphicEl>
                                              <a:dgm id="{0DBEFF0A-8764-1949-94A4-7AB15A2A49DF}"/>
                                            </p:graphicEl>
                                          </p:spTgt>
                                        </p:tgtEl>
                                        <p:attrNameLst>
                                          <p:attrName>style.visibility</p:attrName>
                                        </p:attrNameLst>
                                      </p:cBhvr>
                                      <p:to>
                                        <p:strVal val="visible"/>
                                      </p:to>
                                    </p:set>
                                    <p:animEffect transition="in" filter="fade">
                                      <p:cBhvr>
                                        <p:cTn id="49" dur="1000"/>
                                        <p:tgtEl>
                                          <p:spTgt spid="4">
                                            <p:graphicEl>
                                              <a:dgm id="{0DBEFF0A-8764-1949-94A4-7AB15A2A49DF}"/>
                                            </p:graphicEl>
                                          </p:spTgt>
                                        </p:tgtEl>
                                      </p:cBhvr>
                                    </p:animEffect>
                                    <p:anim calcmode="lin" valueType="num">
                                      <p:cBhvr>
                                        <p:cTn id="50" dur="1000" fill="hold"/>
                                        <p:tgtEl>
                                          <p:spTgt spid="4">
                                            <p:graphicEl>
                                              <a:dgm id="{0DBEFF0A-8764-1949-94A4-7AB15A2A49DF}"/>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DBEFF0A-8764-1949-94A4-7AB15A2A49D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20C516-8352-1B4B-BD87-79FC091CD402}"/>
              </a:ext>
            </a:extLst>
          </p:cNvPr>
          <p:cNvSpPr>
            <a:spLocks noGrp="1"/>
          </p:cNvSpPr>
          <p:nvPr>
            <p:ph type="title"/>
          </p:nvPr>
        </p:nvSpPr>
        <p:spPr/>
        <p:txBody>
          <a:bodyPr/>
          <a:lstStyle/>
          <a:p>
            <a:r>
              <a:rPr lang="es-CL" dirty="0"/>
              <a:t>La cuestión o problema de observación.</a:t>
            </a:r>
          </a:p>
        </p:txBody>
      </p:sp>
      <p:sp>
        <p:nvSpPr>
          <p:cNvPr id="3" name="Marcador de contenido 2">
            <a:extLst>
              <a:ext uri="{FF2B5EF4-FFF2-40B4-BE49-F238E27FC236}">
                <a16:creationId xmlns:a16="http://schemas.microsoft.com/office/drawing/2014/main" id="{3D035A17-A632-3342-8E2A-F168105FB86E}"/>
              </a:ext>
            </a:extLst>
          </p:cNvPr>
          <p:cNvSpPr>
            <a:spLocks noGrp="1"/>
          </p:cNvSpPr>
          <p:nvPr>
            <p:ph idx="1"/>
          </p:nvPr>
        </p:nvSpPr>
        <p:spPr/>
        <p:txBody>
          <a:bodyPr/>
          <a:lstStyle/>
          <a:p>
            <a:r>
              <a:rPr lang="es-CL" dirty="0"/>
              <a:t>Toda información sistemática tiene por finalidad obtener información sobre un asunto concreto.</a:t>
            </a:r>
          </a:p>
          <a:p>
            <a:endParaRPr lang="es-CL" dirty="0"/>
          </a:p>
          <a:p>
            <a:r>
              <a:rPr lang="es-CL" dirty="0"/>
              <a:t>Si bien se puede efectuar una observación de forma exploratoria, sin un objetivo absolutamente definido, el tener definido el problema o asunto a observar ayuda a focalizar nuestra atención, seleccionando ciertos fenómenos frente a otros.</a:t>
            </a:r>
          </a:p>
          <a:p>
            <a:endParaRPr lang="es-CL" dirty="0"/>
          </a:p>
          <a:p>
            <a:endParaRPr lang="es-CL" dirty="0"/>
          </a:p>
        </p:txBody>
      </p:sp>
    </p:spTree>
    <p:extLst>
      <p:ext uri="{BB962C8B-B14F-4D97-AF65-F5344CB8AC3E}">
        <p14:creationId xmlns:p14="http://schemas.microsoft.com/office/powerpoint/2010/main" val="396267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2C9F86-70BA-3446-A195-AC74B8B8AA0C}"/>
              </a:ext>
            </a:extLst>
          </p:cNvPr>
          <p:cNvPicPr>
            <a:picLocks noChangeAspect="1"/>
          </p:cNvPicPr>
          <p:nvPr/>
        </p:nvPicPr>
        <p:blipFill rotWithShape="1">
          <a:blip r:embed="rId2"/>
          <a:srcRect t="19975" b="911"/>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F28028A9-B6F1-0942-BDE7-A00C68E1BC5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Sistemas categoriales de registro de información.</a:t>
            </a:r>
          </a:p>
        </p:txBody>
      </p:sp>
    </p:spTree>
    <p:extLst>
      <p:ext uri="{BB962C8B-B14F-4D97-AF65-F5344CB8AC3E}">
        <p14:creationId xmlns:p14="http://schemas.microsoft.com/office/powerpoint/2010/main" val="373531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E94A7-BE1D-F64A-9D9D-98E3E9C497FE}"/>
              </a:ext>
            </a:extLst>
          </p:cNvPr>
          <p:cNvSpPr>
            <a:spLocks noGrp="1"/>
          </p:cNvSpPr>
          <p:nvPr>
            <p:ph type="title"/>
          </p:nvPr>
        </p:nvSpPr>
        <p:spPr/>
        <p:txBody>
          <a:bodyPr/>
          <a:lstStyle/>
          <a:p>
            <a:r>
              <a:rPr lang="es-CL" dirty="0"/>
              <a:t>Estrategias de recogida de información.</a:t>
            </a:r>
          </a:p>
        </p:txBody>
      </p:sp>
      <p:sp>
        <p:nvSpPr>
          <p:cNvPr id="3" name="Marcador de contenido 2">
            <a:extLst>
              <a:ext uri="{FF2B5EF4-FFF2-40B4-BE49-F238E27FC236}">
                <a16:creationId xmlns:a16="http://schemas.microsoft.com/office/drawing/2014/main" id="{D70F7086-CCBF-5C4B-89B3-5F1603F24155}"/>
              </a:ext>
            </a:extLst>
          </p:cNvPr>
          <p:cNvSpPr>
            <a:spLocks noGrp="1"/>
          </p:cNvSpPr>
          <p:nvPr>
            <p:ph idx="1"/>
          </p:nvPr>
        </p:nvSpPr>
        <p:spPr/>
        <p:txBody>
          <a:bodyPr/>
          <a:lstStyle/>
          <a:p>
            <a:r>
              <a:rPr lang="es-CL" dirty="0"/>
              <a:t>Lista de control o de cotejo:</a:t>
            </a:r>
          </a:p>
          <a:p>
            <a:pPr lvl="1"/>
            <a:r>
              <a:rPr lang="es-CL" dirty="0"/>
              <a:t>La presencia o ausencia de una conducta.</a:t>
            </a:r>
          </a:p>
          <a:p>
            <a:pPr lvl="1"/>
            <a:r>
              <a:rPr lang="es-CL" dirty="0"/>
              <a:t>Su aplicación descansa en el conocimiento profundo del rasgo a observar</a:t>
            </a:r>
          </a:p>
          <a:p>
            <a:r>
              <a:rPr lang="es-CL" dirty="0"/>
              <a:t>La escala estimativa o escala Likerd</a:t>
            </a:r>
          </a:p>
          <a:p>
            <a:pPr lvl="1"/>
            <a:r>
              <a:rPr lang="es-CL" dirty="0"/>
              <a:t>Instrumento de medición que requere que el evaluador u observador asigne el objetivo medido a categorías o continuos a los que se han dado numerales.</a:t>
            </a:r>
          </a:p>
          <a:p>
            <a:pPr lvl="1"/>
            <a:r>
              <a:rPr lang="es-CL" dirty="0"/>
              <a:t>El observador realiza mediciones sobre los individuos y sus reacciones, sus características o conductas.</a:t>
            </a:r>
          </a:p>
          <a:p>
            <a:pPr lvl="1"/>
            <a:r>
              <a:rPr lang="es-CL" dirty="0"/>
              <a:t>Resulta fundamental el poseer un conocimiento profundo del hecho a observar y alguna experiencia sobre el mismo.</a:t>
            </a:r>
          </a:p>
          <a:p>
            <a:endParaRPr lang="es-CL" dirty="0"/>
          </a:p>
          <a:p>
            <a:endParaRPr lang="es-CL" dirty="0"/>
          </a:p>
        </p:txBody>
      </p:sp>
    </p:spTree>
    <p:extLst>
      <p:ext uri="{BB962C8B-B14F-4D97-AF65-F5344CB8AC3E}">
        <p14:creationId xmlns:p14="http://schemas.microsoft.com/office/powerpoint/2010/main" val="223398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de un celular&#10;&#10;Descripción generada automáticamente">
            <a:extLst>
              <a:ext uri="{FF2B5EF4-FFF2-40B4-BE49-F238E27FC236}">
                <a16:creationId xmlns:a16="http://schemas.microsoft.com/office/drawing/2014/main" id="{744151D4-9568-434A-B1D6-03A363E4B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40" y="0"/>
            <a:ext cx="10479920" cy="6858000"/>
          </a:xfrm>
          <a:prstGeom prst="rect">
            <a:avLst/>
          </a:prstGeom>
        </p:spPr>
      </p:pic>
    </p:spTree>
    <p:extLst>
      <p:ext uri="{BB962C8B-B14F-4D97-AF65-F5344CB8AC3E}">
        <p14:creationId xmlns:p14="http://schemas.microsoft.com/office/powerpoint/2010/main" val="2720821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DA7097-6E96-F64F-BA7F-50418AA0AA63}"/>
              </a:ext>
            </a:extLst>
          </p:cNvPr>
          <p:cNvPicPr>
            <a:picLocks noChangeAspect="1"/>
          </p:cNvPicPr>
          <p:nvPr/>
        </p:nvPicPr>
        <p:blipFill rotWithShape="1">
          <a:blip r:embed="rId2"/>
          <a:srcRect b="44956"/>
          <a:stretch/>
        </p:blipFill>
        <p:spPr>
          <a:xfrm>
            <a:off x="586146" y="840168"/>
            <a:ext cx="11019707" cy="4503819"/>
          </a:xfrm>
          <a:prstGeom prst="rect">
            <a:avLst/>
          </a:prstGeom>
        </p:spPr>
      </p:pic>
      <p:sp>
        <p:nvSpPr>
          <p:cNvPr id="5" name="CuadroTexto 4">
            <a:extLst>
              <a:ext uri="{FF2B5EF4-FFF2-40B4-BE49-F238E27FC236}">
                <a16:creationId xmlns:a16="http://schemas.microsoft.com/office/drawing/2014/main" id="{B260D9E6-F203-174F-8AD7-BA534249745B}"/>
              </a:ext>
            </a:extLst>
          </p:cNvPr>
          <p:cNvSpPr txBox="1"/>
          <p:nvPr/>
        </p:nvSpPr>
        <p:spPr>
          <a:xfrm>
            <a:off x="9272922" y="2828310"/>
            <a:ext cx="2594975" cy="1323439"/>
          </a:xfrm>
          <a:prstGeom prst="rect">
            <a:avLst/>
          </a:prstGeom>
          <a:noFill/>
        </p:spPr>
        <p:txBody>
          <a:bodyPr wrap="square" rtlCol="0">
            <a:spAutoFit/>
          </a:bodyPr>
          <a:lstStyle/>
          <a:p>
            <a:pPr algn="ctr"/>
            <a:r>
              <a:rPr lang="es-CL" sz="4000" dirty="0">
                <a:solidFill>
                  <a:schemeClr val="bg1"/>
                </a:solidFill>
              </a:rPr>
              <a:t>Escala Estimativa</a:t>
            </a:r>
          </a:p>
        </p:txBody>
      </p:sp>
    </p:spTree>
    <p:extLst>
      <p:ext uri="{BB962C8B-B14F-4D97-AF65-F5344CB8AC3E}">
        <p14:creationId xmlns:p14="http://schemas.microsoft.com/office/powerpoint/2010/main" val="10897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B200BF4-4FB0-0B4C-B528-ABCD7EE84373}"/>
              </a:ext>
            </a:extLst>
          </p:cNvPr>
          <p:cNvPicPr>
            <a:picLocks noChangeAspect="1"/>
          </p:cNvPicPr>
          <p:nvPr/>
        </p:nvPicPr>
        <p:blipFill rotWithShape="1">
          <a:blip r:embed="rId2"/>
          <a:srcRect l="2485"/>
          <a:stretch/>
        </p:blipFill>
        <p:spPr>
          <a:xfrm>
            <a:off x="914399" y="2368404"/>
            <a:ext cx="10634133" cy="2208274"/>
          </a:xfrm>
          <a:prstGeom prst="rect">
            <a:avLst/>
          </a:prstGeom>
          <a:ln>
            <a:noFill/>
          </a:ln>
        </p:spPr>
      </p:pic>
    </p:spTree>
    <p:extLst>
      <p:ext uri="{BB962C8B-B14F-4D97-AF65-F5344CB8AC3E}">
        <p14:creationId xmlns:p14="http://schemas.microsoft.com/office/powerpoint/2010/main" val="69441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122834-6E02-704E-B28E-D6FF171D4212}"/>
              </a:ext>
            </a:extLst>
          </p:cNvPr>
          <p:cNvPicPr>
            <a:picLocks noChangeAspect="1"/>
          </p:cNvPicPr>
          <p:nvPr/>
        </p:nvPicPr>
        <p:blipFill rotWithShape="1">
          <a:blip r:embed="rId2"/>
          <a:srcRect t="9091" r="23010" b="-2"/>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1585283C-6140-2D45-9955-F5581FEBA213}"/>
              </a:ext>
            </a:extLst>
          </p:cNvPr>
          <p:cNvSpPr>
            <a:spLocks noGrp="1"/>
          </p:cNvSpPr>
          <p:nvPr>
            <p:ph type="title"/>
          </p:nvPr>
        </p:nvSpPr>
        <p:spPr>
          <a:xfrm>
            <a:off x="117763" y="1122363"/>
            <a:ext cx="4023360" cy="3204134"/>
          </a:xfrm>
        </p:spPr>
        <p:txBody>
          <a:bodyPr vert="horz" lIns="91440" tIns="45720" rIns="91440" bIns="45720" rtlCol="0" anchor="b">
            <a:normAutofit/>
          </a:bodyPr>
          <a:lstStyle/>
          <a:p>
            <a:r>
              <a:rPr lang="en-US" sz="4800" dirty="0" err="1"/>
              <a:t>Sistemas</a:t>
            </a:r>
            <a:r>
              <a:rPr lang="en-US" sz="4800" dirty="0"/>
              <a:t> </a:t>
            </a:r>
            <a:r>
              <a:rPr lang="en-US" sz="4800" dirty="0" err="1"/>
              <a:t>narrativos</a:t>
            </a:r>
            <a:r>
              <a:rPr lang="en-US" sz="4800" dirty="0"/>
              <a:t> de </a:t>
            </a:r>
            <a:r>
              <a:rPr lang="en-US" sz="4800" dirty="0" err="1"/>
              <a:t>recogida</a:t>
            </a:r>
            <a:r>
              <a:rPr lang="en-US" sz="4800" dirty="0"/>
              <a:t> de </a:t>
            </a:r>
            <a:r>
              <a:rPr lang="en-US" sz="4800" dirty="0" err="1"/>
              <a:t>información</a:t>
            </a:r>
            <a:endParaRPr lang="en-US" sz="4800" dirty="0"/>
          </a:p>
        </p:txBody>
      </p:sp>
    </p:spTree>
    <p:extLst>
      <p:ext uri="{BB962C8B-B14F-4D97-AF65-F5344CB8AC3E}">
        <p14:creationId xmlns:p14="http://schemas.microsoft.com/office/powerpoint/2010/main" val="2038548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1D08D-01EA-1941-AD4A-D1AC84DC2EB5}"/>
              </a:ext>
            </a:extLst>
          </p:cNvPr>
          <p:cNvSpPr>
            <a:spLocks noGrp="1"/>
          </p:cNvSpPr>
          <p:nvPr>
            <p:ph type="title"/>
          </p:nvPr>
        </p:nvSpPr>
        <p:spPr/>
        <p:txBody>
          <a:bodyPr/>
          <a:lstStyle/>
          <a:p>
            <a:pPr algn="ctr"/>
            <a:r>
              <a:rPr lang="es-CL" dirty="0"/>
              <a:t>Sistemas narrativos</a:t>
            </a:r>
          </a:p>
        </p:txBody>
      </p:sp>
      <p:sp>
        <p:nvSpPr>
          <p:cNvPr id="3" name="Marcador de contenido 2">
            <a:extLst>
              <a:ext uri="{FF2B5EF4-FFF2-40B4-BE49-F238E27FC236}">
                <a16:creationId xmlns:a16="http://schemas.microsoft.com/office/drawing/2014/main" id="{0152399A-DBE8-CA42-AC9D-E9F26DC7739F}"/>
              </a:ext>
            </a:extLst>
          </p:cNvPr>
          <p:cNvSpPr>
            <a:spLocks noGrp="1"/>
          </p:cNvSpPr>
          <p:nvPr>
            <p:ph idx="1"/>
          </p:nvPr>
        </p:nvSpPr>
        <p:spPr/>
        <p:txBody>
          <a:bodyPr>
            <a:normAutofit lnSpcReduction="10000"/>
          </a:bodyPr>
          <a:lstStyle/>
          <a:p>
            <a:r>
              <a:rPr lang="es-CL" dirty="0"/>
              <a:t>Permiten obtener información acerca de una práctica o evento determinado o bien un tipo concreto de conducta, de la forma más detallada posible todo el flujo de una conducta (“como si se tratara de una novela”).</a:t>
            </a:r>
          </a:p>
          <a:p>
            <a:endParaRPr lang="es-CL" dirty="0"/>
          </a:p>
          <a:p>
            <a:pPr lvl="1"/>
            <a:r>
              <a:rPr lang="es-CL" dirty="0"/>
              <a:t>Registrando segmentos específicos de dichas prácticas (incidentes críticos)</a:t>
            </a:r>
          </a:p>
          <a:p>
            <a:pPr lvl="1"/>
            <a:r>
              <a:rPr lang="es-CL" dirty="0"/>
              <a:t>Recogiendo todo el proceso de conducta sin interrupción y con el mayor detalle posible (descripción de muestras).</a:t>
            </a:r>
          </a:p>
          <a:p>
            <a:pPr lvl="1"/>
            <a:r>
              <a:rPr lang="es-CL" dirty="0"/>
              <a:t>Considerando diferentes puntos de vista (notas de campo).</a:t>
            </a:r>
          </a:p>
          <a:p>
            <a:pPr lvl="1"/>
            <a:r>
              <a:rPr lang="es-CL" dirty="0"/>
              <a:t>Señalando las particularidades de la vida exterior así como la subjetividad del observador (diario).</a:t>
            </a:r>
          </a:p>
        </p:txBody>
      </p:sp>
    </p:spTree>
    <p:extLst>
      <p:ext uri="{BB962C8B-B14F-4D97-AF65-F5344CB8AC3E}">
        <p14:creationId xmlns:p14="http://schemas.microsoft.com/office/powerpoint/2010/main" val="5641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2" end="2"/>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accent1">
                <a:lumMod val="60000"/>
                <a:lumOff val="40000"/>
              </a:schemeClr>
            </a:gs>
          </a:gsLst>
          <a:lin ang="0" scaled="0"/>
        </a:gradFill>
        <a:effectLst/>
      </p:bgPr>
    </p:bg>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lstStyle/>
          <a:p>
            <a:pPr eaLnBrk="1" hangingPunct="1"/>
            <a:r>
              <a:rPr lang="es-ES" b="1" dirty="0"/>
              <a:t>Objetivos </a:t>
            </a:r>
          </a:p>
        </p:txBody>
      </p:sp>
      <p:pic>
        <p:nvPicPr>
          <p:cNvPr id="8" name="Imagen 7">
            <a:extLst>
              <a:ext uri="{FF2B5EF4-FFF2-40B4-BE49-F238E27FC236}">
                <a16:creationId xmlns:a16="http://schemas.microsoft.com/office/drawing/2014/main" id="{965CB8CA-632A-744F-82B8-A1B120A6B60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4222409"/>
            <a:ext cx="1953861" cy="1569661"/>
          </a:xfrm>
          <a:prstGeom prst="rect">
            <a:avLst/>
          </a:prstGeom>
        </p:spPr>
      </p:pic>
      <p:sp>
        <p:nvSpPr>
          <p:cNvPr id="6" name="4 Rectángulo">
            <a:extLst>
              <a:ext uri="{FF2B5EF4-FFF2-40B4-BE49-F238E27FC236}">
                <a16:creationId xmlns:a16="http://schemas.microsoft.com/office/drawing/2014/main" id="{C3BC08BF-5681-844B-A4E5-55EC5B694B31}"/>
              </a:ext>
            </a:extLst>
          </p:cNvPr>
          <p:cNvSpPr>
            <a:spLocks noChangeArrowheads="1"/>
          </p:cNvSpPr>
          <p:nvPr/>
        </p:nvSpPr>
        <p:spPr bwMode="auto">
          <a:xfrm>
            <a:off x="1953861" y="1778077"/>
            <a:ext cx="9146583" cy="1077218"/>
          </a:xfrm>
          <a:prstGeom prst="rect">
            <a:avLst/>
          </a:prstGeom>
          <a:noFill/>
          <a:ln w="9525">
            <a:noFill/>
            <a:miter lim="800000"/>
            <a:headEnd/>
            <a:tailEnd/>
          </a:ln>
        </p:spPr>
        <p:txBody>
          <a:bodyPr wrap="square">
            <a:spAutoFit/>
          </a:bodyPr>
          <a:lstStyle/>
          <a:p>
            <a:pPr algn="just">
              <a:buFont typeface="Wingdings" pitchFamily="2" charset="2"/>
              <a:buChar char="ü"/>
            </a:pPr>
            <a:r>
              <a:rPr lang="es-ES_tradnl" sz="3200" dirty="0">
                <a:latin typeface="Verdana" pitchFamily="34" charset="0"/>
              </a:rPr>
              <a:t> Comprender las etapas y componentes de la Investigación - Acción.</a:t>
            </a:r>
          </a:p>
        </p:txBody>
      </p:sp>
      <p:sp>
        <p:nvSpPr>
          <p:cNvPr id="7" name="4 Rectángulo">
            <a:extLst>
              <a:ext uri="{FF2B5EF4-FFF2-40B4-BE49-F238E27FC236}">
                <a16:creationId xmlns:a16="http://schemas.microsoft.com/office/drawing/2014/main" id="{2D0B952F-D824-754E-A326-5BD19A036D2E}"/>
              </a:ext>
            </a:extLst>
          </p:cNvPr>
          <p:cNvSpPr>
            <a:spLocks noChangeArrowheads="1"/>
          </p:cNvSpPr>
          <p:nvPr/>
        </p:nvSpPr>
        <p:spPr bwMode="auto">
          <a:xfrm>
            <a:off x="1953861" y="4129902"/>
            <a:ext cx="9146583" cy="1077218"/>
          </a:xfrm>
          <a:prstGeom prst="rect">
            <a:avLst/>
          </a:prstGeom>
          <a:noFill/>
          <a:ln w="9525">
            <a:noFill/>
            <a:miter lim="800000"/>
            <a:headEnd/>
            <a:tailEnd/>
          </a:ln>
        </p:spPr>
        <p:txBody>
          <a:bodyPr wrap="square">
            <a:spAutoFit/>
          </a:bodyPr>
          <a:lstStyle/>
          <a:p>
            <a:pPr algn="just">
              <a:buFont typeface="Wingdings" pitchFamily="2" charset="2"/>
              <a:buChar char="ü"/>
            </a:pPr>
            <a:r>
              <a:rPr lang="es-ES_tradnl" sz="3200" dirty="0">
                <a:latin typeface="Verdana" pitchFamily="34" charset="0"/>
              </a:rPr>
              <a:t> Comprender estrategias de recabo de información en la investigación cualitativa.</a:t>
            </a:r>
          </a:p>
        </p:txBody>
      </p:sp>
    </p:spTree>
    <p:extLst>
      <p:ext uri="{BB962C8B-B14F-4D97-AF65-F5344CB8AC3E}">
        <p14:creationId xmlns:p14="http://schemas.microsoft.com/office/powerpoint/2010/main" val="408235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C52B7-033D-D446-A246-D053C9A95F37}"/>
              </a:ext>
            </a:extLst>
          </p:cNvPr>
          <p:cNvSpPr>
            <a:spLocks noGrp="1"/>
          </p:cNvSpPr>
          <p:nvPr>
            <p:ph type="title"/>
          </p:nvPr>
        </p:nvSpPr>
        <p:spPr/>
        <p:txBody>
          <a:bodyPr/>
          <a:lstStyle/>
          <a:p>
            <a:r>
              <a:rPr lang="es-CL" dirty="0"/>
              <a:t>Sistemas Narrativos -  Incidentes críticos.</a:t>
            </a:r>
          </a:p>
        </p:txBody>
      </p:sp>
      <p:sp>
        <p:nvSpPr>
          <p:cNvPr id="3" name="Marcador de contenido 2">
            <a:extLst>
              <a:ext uri="{FF2B5EF4-FFF2-40B4-BE49-F238E27FC236}">
                <a16:creationId xmlns:a16="http://schemas.microsoft.com/office/drawing/2014/main" id="{C6799B7B-4BCD-A946-8347-462C0DD2F16B}"/>
              </a:ext>
            </a:extLst>
          </p:cNvPr>
          <p:cNvSpPr>
            <a:spLocks noGrp="1"/>
          </p:cNvSpPr>
          <p:nvPr>
            <p:ph idx="1"/>
          </p:nvPr>
        </p:nvSpPr>
        <p:spPr/>
        <p:txBody>
          <a:bodyPr/>
          <a:lstStyle/>
          <a:p>
            <a:r>
              <a:rPr lang="es-CL" dirty="0"/>
              <a:t>Se utiliza para recoger información concreta y específica respecto a una cuestion en interés. </a:t>
            </a:r>
          </a:p>
          <a:p>
            <a:r>
              <a:rPr lang="es-CL" dirty="0"/>
              <a:t>El incidente:</a:t>
            </a:r>
          </a:p>
          <a:p>
            <a:pPr lvl="1"/>
            <a:r>
              <a:rPr lang="es-CL" dirty="0"/>
              <a:t>Suficiente nivel de complejidad y significación para que se pueda predecir y analizar algo sobre una persona o grupo.</a:t>
            </a:r>
          </a:p>
          <a:p>
            <a:pPr lvl="1"/>
            <a:r>
              <a:rPr lang="es-CL" dirty="0"/>
              <a:t>Que el fin y la intención del comportamiento aparezca de forma clara al observador. </a:t>
            </a:r>
          </a:p>
        </p:txBody>
      </p:sp>
    </p:spTree>
    <p:extLst>
      <p:ext uri="{BB962C8B-B14F-4D97-AF65-F5344CB8AC3E}">
        <p14:creationId xmlns:p14="http://schemas.microsoft.com/office/powerpoint/2010/main" val="382692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0FDE9-3DD4-8244-8301-B8497E0D2F6A}"/>
              </a:ext>
            </a:extLst>
          </p:cNvPr>
          <p:cNvSpPr>
            <a:spLocks noGrp="1"/>
          </p:cNvSpPr>
          <p:nvPr>
            <p:ph type="title"/>
          </p:nvPr>
        </p:nvSpPr>
        <p:spPr/>
        <p:txBody>
          <a:bodyPr/>
          <a:lstStyle/>
          <a:p>
            <a:r>
              <a:rPr lang="es-CL" dirty="0"/>
              <a:t>Sistemas narrativos - Registro de muestra</a:t>
            </a:r>
          </a:p>
        </p:txBody>
      </p:sp>
      <p:sp>
        <p:nvSpPr>
          <p:cNvPr id="3" name="Marcador de contenido 2">
            <a:extLst>
              <a:ext uri="{FF2B5EF4-FFF2-40B4-BE49-F238E27FC236}">
                <a16:creationId xmlns:a16="http://schemas.microsoft.com/office/drawing/2014/main" id="{6BC8F90C-76C8-0841-A627-227929AF40FD}"/>
              </a:ext>
            </a:extLst>
          </p:cNvPr>
          <p:cNvSpPr>
            <a:spLocks noGrp="1"/>
          </p:cNvSpPr>
          <p:nvPr>
            <p:ph idx="1"/>
          </p:nvPr>
        </p:nvSpPr>
        <p:spPr>
          <a:xfrm>
            <a:off x="838200" y="1825625"/>
            <a:ext cx="10515600" cy="2767640"/>
          </a:xfrm>
        </p:spPr>
        <p:txBody>
          <a:bodyPr/>
          <a:lstStyle/>
          <a:p>
            <a:r>
              <a:rPr lang="es-CL" dirty="0"/>
              <a:t>Supone el registro de los acontecimientos en el acto, recogiendo toda la conducta que se manifiesta durante el período establecido y de una manera ininterrumpida y detallada. </a:t>
            </a:r>
          </a:p>
          <a:p>
            <a:endParaRPr lang="es-CL" dirty="0"/>
          </a:p>
          <a:p>
            <a:pPr lvl="1"/>
            <a:r>
              <a:rPr lang="es-CL" dirty="0"/>
              <a:t>Su utiliza para regisrar en forma de secuencia “todo”.</a:t>
            </a:r>
          </a:p>
        </p:txBody>
      </p:sp>
    </p:spTree>
    <p:extLst>
      <p:ext uri="{BB962C8B-B14F-4D97-AF65-F5344CB8AC3E}">
        <p14:creationId xmlns:p14="http://schemas.microsoft.com/office/powerpoint/2010/main" val="2579432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8D5F2-7805-4F4E-883A-D6E4328EFFF5}"/>
              </a:ext>
            </a:extLst>
          </p:cNvPr>
          <p:cNvSpPr>
            <a:spLocks noGrp="1"/>
          </p:cNvSpPr>
          <p:nvPr>
            <p:ph type="title"/>
          </p:nvPr>
        </p:nvSpPr>
        <p:spPr/>
        <p:txBody>
          <a:bodyPr/>
          <a:lstStyle/>
          <a:p>
            <a:r>
              <a:rPr lang="es-CL" dirty="0"/>
              <a:t>Sistemas narrativos - notas de campo</a:t>
            </a:r>
          </a:p>
        </p:txBody>
      </p:sp>
      <p:sp>
        <p:nvSpPr>
          <p:cNvPr id="3" name="Marcador de contenido 2">
            <a:extLst>
              <a:ext uri="{FF2B5EF4-FFF2-40B4-BE49-F238E27FC236}">
                <a16:creationId xmlns:a16="http://schemas.microsoft.com/office/drawing/2014/main" id="{56C7FEA7-D04D-3742-9C20-9DD64BDA462F}"/>
              </a:ext>
            </a:extLst>
          </p:cNvPr>
          <p:cNvSpPr>
            <a:spLocks noGrp="1"/>
          </p:cNvSpPr>
          <p:nvPr>
            <p:ph idx="1"/>
          </p:nvPr>
        </p:nvSpPr>
        <p:spPr/>
        <p:txBody>
          <a:bodyPr/>
          <a:lstStyle/>
          <a:p>
            <a:r>
              <a:rPr lang="es-CL" dirty="0"/>
              <a:t>Aluden a todas las informaciones, datos, fuentes de información, referencias, expresiones, opinioes, hechos, etc. Que puede ser de interés para la evaluación o el diagnósticos, es decir, son todos lo datos que recoge el observador en el campo durante le transcurso del estudio. </a:t>
            </a:r>
          </a:p>
          <a:p>
            <a:endParaRPr lang="es-CL" dirty="0"/>
          </a:p>
          <a:p>
            <a:r>
              <a:rPr lang="es-CL" dirty="0"/>
              <a:t>Posteriormente, pueden servir para la realización de un diario.</a:t>
            </a:r>
          </a:p>
        </p:txBody>
      </p:sp>
    </p:spTree>
    <p:extLst>
      <p:ext uri="{BB962C8B-B14F-4D97-AF65-F5344CB8AC3E}">
        <p14:creationId xmlns:p14="http://schemas.microsoft.com/office/powerpoint/2010/main" val="81733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EFAE3-DA84-0D45-8E98-11AFFC773B25}"/>
              </a:ext>
            </a:extLst>
          </p:cNvPr>
          <p:cNvSpPr>
            <a:spLocks noGrp="1"/>
          </p:cNvSpPr>
          <p:nvPr>
            <p:ph type="title"/>
          </p:nvPr>
        </p:nvSpPr>
        <p:spPr/>
        <p:txBody>
          <a:bodyPr/>
          <a:lstStyle/>
          <a:p>
            <a:r>
              <a:rPr lang="es-CL" dirty="0"/>
              <a:t>Sistemas narrativos -  El Diario</a:t>
            </a:r>
          </a:p>
        </p:txBody>
      </p:sp>
      <p:sp>
        <p:nvSpPr>
          <p:cNvPr id="3" name="Marcador de contenido 2">
            <a:extLst>
              <a:ext uri="{FF2B5EF4-FFF2-40B4-BE49-F238E27FC236}">
                <a16:creationId xmlns:a16="http://schemas.microsoft.com/office/drawing/2014/main" id="{648CFBE7-77D6-A04E-92FD-14CB281A5FB0}"/>
              </a:ext>
            </a:extLst>
          </p:cNvPr>
          <p:cNvSpPr>
            <a:spLocks noGrp="1"/>
          </p:cNvSpPr>
          <p:nvPr>
            <p:ph idx="1"/>
          </p:nvPr>
        </p:nvSpPr>
        <p:spPr/>
        <p:txBody>
          <a:bodyPr/>
          <a:lstStyle/>
          <a:p>
            <a:r>
              <a:rPr lang="es-CL" dirty="0"/>
              <a:t>Es un instrumento reflexivo de análisis. Aquí, el investigador va a plasmar en él no sólo lo que recuerda (apoyado con las notas de campo), sino también, las reflexiones sobre lo que ha visto y oído. </a:t>
            </a:r>
          </a:p>
          <a:p>
            <a:endParaRPr lang="es-CL" dirty="0"/>
          </a:p>
          <a:p>
            <a:r>
              <a:rPr lang="es-CL" dirty="0"/>
              <a:t>En el diario es en donde más presente está la personalidad del observador; en él expresa los pensamientos y sentimientos que le ha generado lo observado.</a:t>
            </a:r>
          </a:p>
        </p:txBody>
      </p:sp>
    </p:spTree>
    <p:extLst>
      <p:ext uri="{BB962C8B-B14F-4D97-AF65-F5344CB8AC3E}">
        <p14:creationId xmlns:p14="http://schemas.microsoft.com/office/powerpoint/2010/main" val="92688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16086-1AF7-7F41-962E-3192A95B2CF7}"/>
              </a:ext>
            </a:extLst>
          </p:cNvPr>
          <p:cNvSpPr>
            <a:spLocks noGrp="1"/>
          </p:cNvSpPr>
          <p:nvPr>
            <p:ph type="title"/>
          </p:nvPr>
        </p:nvSpPr>
        <p:spPr>
          <a:xfrm>
            <a:off x="589560" y="856180"/>
            <a:ext cx="4560584" cy="1128068"/>
          </a:xfrm>
        </p:spPr>
        <p:txBody>
          <a:bodyPr anchor="ctr">
            <a:normAutofit/>
          </a:bodyPr>
          <a:lstStyle/>
          <a:p>
            <a:r>
              <a:rPr lang="es-CL" sz="3700" dirty="0"/>
              <a:t>Observación participante.</a:t>
            </a:r>
          </a:p>
        </p:txBody>
      </p:sp>
      <p:sp>
        <p:nvSpPr>
          <p:cNvPr id="3" name="Marcador de contenido 2">
            <a:extLst>
              <a:ext uri="{FF2B5EF4-FFF2-40B4-BE49-F238E27FC236}">
                <a16:creationId xmlns:a16="http://schemas.microsoft.com/office/drawing/2014/main" id="{BC636811-1710-2E40-B28E-F46EF3E54179}"/>
              </a:ext>
            </a:extLst>
          </p:cNvPr>
          <p:cNvSpPr>
            <a:spLocks noGrp="1"/>
          </p:cNvSpPr>
          <p:nvPr>
            <p:ph idx="1"/>
          </p:nvPr>
        </p:nvSpPr>
        <p:spPr>
          <a:xfrm>
            <a:off x="496824" y="2090569"/>
            <a:ext cx="5061622" cy="4425872"/>
          </a:xfrm>
        </p:spPr>
        <p:txBody>
          <a:bodyPr anchor="ctr">
            <a:normAutofit/>
          </a:bodyPr>
          <a:lstStyle/>
          <a:p>
            <a:pPr algn="just"/>
            <a:r>
              <a:rPr lang="es-CL" sz="1800" dirty="0"/>
              <a:t>Se caracteriza por utilizar todos las estrategias anteriormente dichas, pero el investigador asume un rol dentro de aquello que es observado.</a:t>
            </a:r>
          </a:p>
          <a:p>
            <a:pPr algn="just"/>
            <a:endParaRPr lang="es-CL" sz="1800" dirty="0"/>
          </a:p>
          <a:p>
            <a:pPr algn="just"/>
            <a:r>
              <a:rPr lang="es-CL" sz="1800" dirty="0"/>
              <a:t>Es un método interactivo de recogida de información que requiere una implicación del observador en los acontecimientos ofenómenso que está observando.</a:t>
            </a:r>
          </a:p>
          <a:p>
            <a:pPr algn="just"/>
            <a:endParaRPr lang="es-CL" sz="1800" dirty="0"/>
          </a:p>
          <a:p>
            <a:pPr algn="just"/>
            <a:r>
              <a:rPr lang="es-CL" sz="1800" dirty="0"/>
              <a:t>Este acercamiento que sitúa al investigador en el papel de los participantes, permite obtener percepciones de la realidad estudiada que difícilmente podrían lograrse sin implicarse en ella de una manera efectiva.</a:t>
            </a:r>
          </a:p>
        </p:txBody>
      </p:sp>
      <p:pic>
        <p:nvPicPr>
          <p:cNvPr id="4" name="Imagen 3">
            <a:extLst>
              <a:ext uri="{FF2B5EF4-FFF2-40B4-BE49-F238E27FC236}">
                <a16:creationId xmlns:a16="http://schemas.microsoft.com/office/drawing/2014/main" id="{161C5ACA-CABB-D448-BFAB-7C3925F2FEF9}"/>
              </a:ext>
            </a:extLst>
          </p:cNvPr>
          <p:cNvPicPr>
            <a:picLocks noChangeAspect="1"/>
          </p:cNvPicPr>
          <p:nvPr/>
        </p:nvPicPr>
        <p:blipFill rotWithShape="1">
          <a:blip r:embed="rId2"/>
          <a:srcRect l="2201" r="2578" b="2"/>
          <a:stretch/>
        </p:blipFill>
        <p:spPr>
          <a:xfrm>
            <a:off x="5977788" y="799352"/>
            <a:ext cx="5425410" cy="5259296"/>
          </a:xfrm>
          <a:prstGeom prst="rect">
            <a:avLst/>
          </a:prstGeom>
        </p:spPr>
      </p:pic>
    </p:spTree>
    <p:extLst>
      <p:ext uri="{BB962C8B-B14F-4D97-AF65-F5344CB8AC3E}">
        <p14:creationId xmlns:p14="http://schemas.microsoft.com/office/powerpoint/2010/main" val="72479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F2122D6-2A9F-D841-948A-9FF66281C0A6}"/>
              </a:ext>
            </a:extLst>
          </p:cNvPr>
          <p:cNvPicPr>
            <a:picLocks noGrp="1" noChangeAspect="1"/>
          </p:cNvPicPr>
          <p:nvPr>
            <p:ph idx="1"/>
          </p:nvPr>
        </p:nvPicPr>
        <p:blipFill rotWithShape="1">
          <a:blip r:embed="rId2"/>
          <a:srcRect l="1925" t="6484" r="9422"/>
          <a:stretch/>
        </p:blipFill>
        <p:spPr>
          <a:xfrm>
            <a:off x="3523488" y="10"/>
            <a:ext cx="8668512" cy="6857990"/>
          </a:xfrm>
          <a:prstGeom prst="rect">
            <a:avLst/>
          </a:prstGeom>
        </p:spPr>
      </p:pic>
      <p:sp>
        <p:nvSpPr>
          <p:cNvPr id="2" name="Título 1">
            <a:extLst>
              <a:ext uri="{FF2B5EF4-FFF2-40B4-BE49-F238E27FC236}">
                <a16:creationId xmlns:a16="http://schemas.microsoft.com/office/drawing/2014/main" id="{0D13D939-19DA-DD49-BC68-DCF2428DB911}"/>
              </a:ext>
            </a:extLst>
          </p:cNvPr>
          <p:cNvSpPr>
            <a:spLocks noGrp="1"/>
          </p:cNvSpPr>
          <p:nvPr>
            <p:ph type="title"/>
          </p:nvPr>
        </p:nvSpPr>
        <p:spPr>
          <a:xfrm>
            <a:off x="0" y="1094654"/>
            <a:ext cx="4023360" cy="3204134"/>
          </a:xfrm>
        </p:spPr>
        <p:txBody>
          <a:bodyPr vert="horz" lIns="91440" tIns="45720" rIns="91440" bIns="45720" rtlCol="0" anchor="b">
            <a:normAutofit/>
          </a:bodyPr>
          <a:lstStyle/>
          <a:p>
            <a:r>
              <a:rPr lang="en-US" sz="4800" dirty="0" err="1"/>
              <a:t>Otras</a:t>
            </a:r>
            <a:r>
              <a:rPr lang="en-US" sz="4800" dirty="0"/>
              <a:t> </a:t>
            </a:r>
            <a:r>
              <a:rPr lang="en-US" sz="4800" dirty="0" err="1"/>
              <a:t>estrategias</a:t>
            </a:r>
            <a:r>
              <a:rPr lang="en-US" sz="4800" dirty="0"/>
              <a:t> – </a:t>
            </a:r>
            <a:br>
              <a:rPr lang="en-US" sz="4800" dirty="0"/>
            </a:br>
            <a:r>
              <a:rPr lang="en-US" sz="4800" dirty="0"/>
              <a:t>La </a:t>
            </a:r>
            <a:r>
              <a:rPr lang="en-US" sz="4800" dirty="0" err="1"/>
              <a:t>entrevista</a:t>
            </a:r>
            <a:endParaRPr lang="en-US" sz="4800" dirty="0"/>
          </a:p>
        </p:txBody>
      </p:sp>
    </p:spTree>
    <p:extLst>
      <p:ext uri="{BB962C8B-B14F-4D97-AF65-F5344CB8AC3E}">
        <p14:creationId xmlns:p14="http://schemas.microsoft.com/office/powerpoint/2010/main" val="103437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05F05-197B-7646-9F0D-9EC657A93A1D}"/>
              </a:ext>
            </a:extLst>
          </p:cNvPr>
          <p:cNvSpPr>
            <a:spLocks noGrp="1"/>
          </p:cNvSpPr>
          <p:nvPr>
            <p:ph type="title"/>
          </p:nvPr>
        </p:nvSpPr>
        <p:spPr/>
        <p:txBody>
          <a:bodyPr/>
          <a:lstStyle/>
          <a:p>
            <a:pPr algn="ctr"/>
            <a:r>
              <a:rPr lang="es-CL" dirty="0"/>
              <a:t>La entrevista</a:t>
            </a:r>
          </a:p>
        </p:txBody>
      </p:sp>
      <p:sp>
        <p:nvSpPr>
          <p:cNvPr id="3" name="Marcador de contenido 2">
            <a:extLst>
              <a:ext uri="{FF2B5EF4-FFF2-40B4-BE49-F238E27FC236}">
                <a16:creationId xmlns:a16="http://schemas.microsoft.com/office/drawing/2014/main" id="{41CD7CB0-E978-B743-912F-7AD6A259EFA1}"/>
              </a:ext>
            </a:extLst>
          </p:cNvPr>
          <p:cNvSpPr>
            <a:spLocks noGrp="1"/>
          </p:cNvSpPr>
          <p:nvPr>
            <p:ph idx="1"/>
          </p:nvPr>
        </p:nvSpPr>
        <p:spPr/>
        <p:txBody>
          <a:bodyPr>
            <a:normAutofit fontScale="92500" lnSpcReduction="10000"/>
          </a:bodyPr>
          <a:lstStyle/>
          <a:p>
            <a:pPr algn="just"/>
            <a:r>
              <a:rPr lang="es-CL" dirty="0"/>
              <a:t>Es una técnica en la que una persona (entrevistador) solicita información de otra o de un grupo (entrevistados, informantes), para obtener datos sobre un problema determinado. Presupone, pues, la existencia al menos de dos personas y la posiblidad de la interacción verbal.</a:t>
            </a:r>
          </a:p>
          <a:p>
            <a:pPr algn="just"/>
            <a:r>
              <a:rPr lang="es-CL" dirty="0"/>
              <a:t>Propósitos:</a:t>
            </a:r>
          </a:p>
          <a:p>
            <a:pPr lvl="1" algn="just"/>
            <a:r>
              <a:rPr lang="es-CL" dirty="0"/>
              <a:t>Obtener información de individuos o grupos.</a:t>
            </a:r>
          </a:p>
          <a:p>
            <a:pPr lvl="1" algn="just"/>
            <a:r>
              <a:rPr lang="es-CL" dirty="0"/>
              <a:t>Influir sobre ciertos aspectos de la conducta (opiniones, sentimientos, comportamientos).</a:t>
            </a:r>
          </a:p>
          <a:p>
            <a:pPr lvl="1" algn="just"/>
            <a:r>
              <a:rPr lang="es-CL" dirty="0"/>
              <a:t>Ejercer un efecto terapéutico.</a:t>
            </a:r>
          </a:p>
          <a:p>
            <a:pPr algn="just"/>
            <a:r>
              <a:rPr lang="es-CL" dirty="0"/>
              <a:t>Con el análisis e interpretación de los resultados, el entrevistador sistematiza, ordena, relaciona y extrae conclusiones relativas al problema estudiado.</a:t>
            </a:r>
          </a:p>
        </p:txBody>
      </p:sp>
    </p:spTree>
    <p:extLst>
      <p:ext uri="{BB962C8B-B14F-4D97-AF65-F5344CB8AC3E}">
        <p14:creationId xmlns:p14="http://schemas.microsoft.com/office/powerpoint/2010/main" val="395548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C5D33F-DE68-0546-8A9B-604EDC330641}"/>
              </a:ext>
            </a:extLst>
          </p:cNvPr>
          <p:cNvSpPr>
            <a:spLocks noGrp="1"/>
          </p:cNvSpPr>
          <p:nvPr>
            <p:ph type="title"/>
          </p:nvPr>
        </p:nvSpPr>
        <p:spPr/>
        <p:txBody>
          <a:bodyPr/>
          <a:lstStyle/>
          <a:p>
            <a:pPr algn="ctr"/>
            <a:r>
              <a:rPr lang="es-CL" dirty="0"/>
              <a:t>1.- La entrevista en profundidad.</a:t>
            </a:r>
          </a:p>
        </p:txBody>
      </p:sp>
      <p:sp>
        <p:nvSpPr>
          <p:cNvPr id="3" name="Marcador de contenido 2">
            <a:extLst>
              <a:ext uri="{FF2B5EF4-FFF2-40B4-BE49-F238E27FC236}">
                <a16:creationId xmlns:a16="http://schemas.microsoft.com/office/drawing/2014/main" id="{9E8E669A-C030-D94F-8043-6D929A47E044}"/>
              </a:ext>
            </a:extLst>
          </p:cNvPr>
          <p:cNvSpPr>
            <a:spLocks noGrp="1"/>
          </p:cNvSpPr>
          <p:nvPr>
            <p:ph idx="1"/>
          </p:nvPr>
        </p:nvSpPr>
        <p:spPr/>
        <p:txBody>
          <a:bodyPr>
            <a:normAutofit fontScale="85000" lnSpcReduction="10000"/>
          </a:bodyPr>
          <a:lstStyle/>
          <a:p>
            <a:pPr algn="just"/>
            <a:r>
              <a:rPr lang="es-CL" dirty="0"/>
              <a:t>Aquí el entrevistador desea obtener información sobre un determinado problema y a partir de él establece una lista de temas, en relación con los que se focaliza la entrevista, quedando est a la libre discreción del entrevistado.</a:t>
            </a:r>
          </a:p>
          <a:p>
            <a:pPr lvl="1" algn="just"/>
            <a:r>
              <a:rPr lang="es-CL" dirty="0"/>
              <a:t>La entrevista parte de un propósito explícito. </a:t>
            </a:r>
          </a:p>
          <a:p>
            <a:pPr lvl="1" algn="just"/>
            <a:r>
              <a:rPr lang="es-CL" dirty="0"/>
              <a:t>Se inicia hablando de un tema intrascendente, apuntando a una diversidad de ideas, a fin de que el entrevistado se sienta confiado.</a:t>
            </a:r>
          </a:p>
          <a:p>
            <a:pPr lvl="1" algn="just"/>
            <a:r>
              <a:rPr lang="es-CL" dirty="0"/>
              <a:t>Se explica al entrevistado de manera constante durante la entrevista, explicaciones acerca de la findalidad del estudio u orientaciones generales.</a:t>
            </a:r>
          </a:p>
          <a:p>
            <a:pPr lvl="1" algn="just"/>
            <a:r>
              <a:rPr lang="es-CL" dirty="0"/>
              <a:t>A medida que se avanza en la entrevista, se van explicando los temas a los que se quiere profundizar.</a:t>
            </a:r>
          </a:p>
          <a:p>
            <a:pPr lvl="1" algn="just"/>
            <a:r>
              <a:rPr lang="es-CL" dirty="0"/>
              <a:t>El entrevistador repite deliberadamente aquello que ha planteado el entrevistado, para ahondar en el siguiente tema.</a:t>
            </a:r>
          </a:p>
          <a:p>
            <a:pPr lvl="1" algn="just"/>
            <a:r>
              <a:rPr lang="es-CL" dirty="0"/>
              <a:t>Es característico el expresar el interés e ignorancia por parte del entrevistador, respecto del tema, mostrando así curiosidad hacia lo que piensa, dice o cree el entrevistado.</a:t>
            </a:r>
          </a:p>
        </p:txBody>
      </p:sp>
    </p:spTree>
    <p:extLst>
      <p:ext uri="{BB962C8B-B14F-4D97-AF65-F5344CB8AC3E}">
        <p14:creationId xmlns:p14="http://schemas.microsoft.com/office/powerpoint/2010/main" val="99960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800" decel="100000"/>
                                        <p:tgtEl>
                                          <p:spTgt spid="3">
                                            <p:txEl>
                                              <p:pRg st="1" end="1"/>
                                            </p:txEl>
                                          </p:spTgt>
                                        </p:tgtEl>
                                      </p:cBhvr>
                                    </p:animEffect>
                                    <p:anim calcmode="lin" valueType="num">
                                      <p:cBhvr>
                                        <p:cTn id="1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800" decel="100000"/>
                                        <p:tgtEl>
                                          <p:spTgt spid="3">
                                            <p:txEl>
                                              <p:pRg st="2" end="2"/>
                                            </p:txEl>
                                          </p:spTgt>
                                        </p:tgtEl>
                                      </p:cBhvr>
                                    </p:animEffect>
                                    <p:anim calcmode="lin" valueType="num">
                                      <p:cBhvr>
                                        <p:cTn id="24"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800" decel="100000"/>
                                        <p:tgtEl>
                                          <p:spTgt spid="3">
                                            <p:txEl>
                                              <p:pRg st="3" end="3"/>
                                            </p:txEl>
                                          </p:spTgt>
                                        </p:tgtEl>
                                      </p:cBhvr>
                                    </p:animEffect>
                                    <p:anim calcmode="lin" valueType="num">
                                      <p:cBhvr>
                                        <p:cTn id="32"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800" decel="100000"/>
                                        <p:tgtEl>
                                          <p:spTgt spid="3">
                                            <p:txEl>
                                              <p:pRg st="4" end="4"/>
                                            </p:txEl>
                                          </p:spTgt>
                                        </p:tgtEl>
                                      </p:cBhvr>
                                    </p:animEffect>
                                    <p:anim calcmode="lin" valueType="num">
                                      <p:cBhvr>
                                        <p:cTn id="40"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800" decel="100000"/>
                                        <p:tgtEl>
                                          <p:spTgt spid="3">
                                            <p:txEl>
                                              <p:pRg st="5" end="5"/>
                                            </p:txEl>
                                          </p:spTgt>
                                        </p:tgtEl>
                                      </p:cBhvr>
                                    </p:animEffect>
                                    <p:anim calcmode="lin" valueType="num">
                                      <p:cBhvr>
                                        <p:cTn id="48"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800" decel="100000"/>
                                        <p:tgtEl>
                                          <p:spTgt spid="3">
                                            <p:txEl>
                                              <p:pRg st="6" end="6"/>
                                            </p:txEl>
                                          </p:spTgt>
                                        </p:tgtEl>
                                      </p:cBhvr>
                                    </p:animEffect>
                                    <p:anim calcmode="lin" valueType="num">
                                      <p:cBhvr>
                                        <p:cTn id="56"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demográficas o biográficas:</a:t>
            </a:r>
          </a:p>
          <a:p>
            <a:pPr lvl="1"/>
            <a:r>
              <a:rPr lang="es-CL" dirty="0"/>
              <a:t>¿Cuántos años llevas en este centro educativo?</a:t>
            </a:r>
          </a:p>
          <a:p>
            <a:pPr lvl="1"/>
            <a:r>
              <a:rPr lang="es-CL" dirty="0"/>
              <a:t>¿En qué curso estás?</a:t>
            </a:r>
          </a:p>
          <a:p>
            <a:pPr lvl="1"/>
            <a:endParaRPr lang="es-CL" dirty="0"/>
          </a:p>
          <a:p>
            <a:r>
              <a:rPr lang="es-CL" dirty="0"/>
              <a:t>Preguntas sensoriales:</a:t>
            </a:r>
          </a:p>
          <a:p>
            <a:pPr lvl="1"/>
            <a:r>
              <a:rPr lang="es-CL" dirty="0"/>
              <a:t>Cuando entras en la clase, ¿qué ves?</a:t>
            </a:r>
          </a:p>
          <a:p>
            <a:pPr lvl="1"/>
            <a:r>
              <a:rPr lang="es-CL" dirty="0"/>
              <a:t>Descríbeme cómo ves, hueles, y escuchas a las personas/objetos que configuran tu sala de clases.</a:t>
            </a:r>
          </a:p>
        </p:txBody>
      </p:sp>
    </p:spTree>
    <p:extLst>
      <p:ext uri="{BB962C8B-B14F-4D97-AF65-F5344CB8AC3E}">
        <p14:creationId xmlns:p14="http://schemas.microsoft.com/office/powerpoint/2010/main" val="234867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sobre experiencia/conducta:</a:t>
            </a:r>
          </a:p>
          <a:p>
            <a:pPr lvl="1"/>
            <a:r>
              <a:rPr lang="es-CL" dirty="0"/>
              <a:t>Si estuviera una semana en tu clase, ¿qué habrías echo para crear un buen clima de aula?.</a:t>
            </a:r>
          </a:p>
          <a:p>
            <a:pPr lvl="1"/>
            <a:r>
              <a:rPr lang="es-CL" dirty="0"/>
              <a:t>¿Qué cosas harías para conseguir un ambiente agradable de clase?</a:t>
            </a:r>
          </a:p>
          <a:p>
            <a:pPr lvl="1"/>
            <a:endParaRPr lang="es-CL" dirty="0"/>
          </a:p>
          <a:p>
            <a:r>
              <a:rPr lang="es-CL" dirty="0"/>
              <a:t>Preguntas sobre sentimientos</a:t>
            </a:r>
          </a:p>
          <a:p>
            <a:pPr lvl="1"/>
            <a:r>
              <a:rPr lang="es-CL" dirty="0"/>
              <a:t>¿Qué sentimientos te inspira tu enseñanza/aprendizaje (ansiedad, felicidad, satisfacción, etc.) en el ambiente de clase?</a:t>
            </a:r>
          </a:p>
        </p:txBody>
      </p:sp>
    </p:spTree>
    <p:extLst>
      <p:ext uri="{BB962C8B-B14F-4D97-AF65-F5344CB8AC3E}">
        <p14:creationId xmlns:p14="http://schemas.microsoft.com/office/powerpoint/2010/main" val="1193954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509A06-3039-9A46-AAF3-70E5153490FA}"/>
              </a:ext>
            </a:extLst>
          </p:cNvPr>
          <p:cNvSpPr>
            <a:spLocks noGrp="1"/>
          </p:cNvSpPr>
          <p:nvPr>
            <p:ph type="title"/>
          </p:nvPr>
        </p:nvSpPr>
        <p:spPr/>
        <p:txBody>
          <a:bodyPr>
            <a:normAutofit/>
          </a:bodyPr>
          <a:lstStyle/>
          <a:p>
            <a:pPr algn="ctr"/>
            <a:r>
              <a:rPr lang="es-CL" sz="6000" b="1" dirty="0"/>
              <a:t>Investigación Acción – Orígenes.</a:t>
            </a:r>
          </a:p>
        </p:txBody>
      </p:sp>
      <p:sp>
        <p:nvSpPr>
          <p:cNvPr id="3" name="Marcador de contenido 2">
            <a:extLst>
              <a:ext uri="{FF2B5EF4-FFF2-40B4-BE49-F238E27FC236}">
                <a16:creationId xmlns:a16="http://schemas.microsoft.com/office/drawing/2014/main" id="{92A18B14-DBED-4F41-B51E-CA9A937DD7CC}"/>
              </a:ext>
            </a:extLst>
          </p:cNvPr>
          <p:cNvSpPr>
            <a:spLocks noGrp="1"/>
          </p:cNvSpPr>
          <p:nvPr>
            <p:ph idx="1"/>
          </p:nvPr>
        </p:nvSpPr>
        <p:spPr>
          <a:xfrm>
            <a:off x="1189990" y="1872616"/>
            <a:ext cx="9417050" cy="1560512"/>
          </a:xfrm>
        </p:spPr>
        <p:txBody>
          <a:bodyPr>
            <a:normAutofit fontScale="92500" lnSpcReduction="20000"/>
          </a:bodyPr>
          <a:lstStyle/>
          <a:p>
            <a:pPr marL="0" indent="0" algn="ctr">
              <a:buNone/>
            </a:pPr>
            <a:r>
              <a:rPr lang="es-CL" sz="5100" dirty="0"/>
              <a:t>“Teoría crítica de la Ciencia” </a:t>
            </a:r>
          </a:p>
          <a:p>
            <a:pPr marL="0" indent="0" algn="ctr">
              <a:buNone/>
            </a:pPr>
            <a:r>
              <a:rPr lang="es-CL" sz="5100" dirty="0"/>
              <a:t>(Habermas, 1982)</a:t>
            </a:r>
          </a:p>
          <a:p>
            <a:pPr marL="0" indent="0">
              <a:buNone/>
            </a:pPr>
            <a:r>
              <a:rPr lang="es-CL" sz="1000" dirty="0"/>
              <a:t>    </a:t>
            </a:r>
          </a:p>
        </p:txBody>
      </p:sp>
      <p:sp>
        <p:nvSpPr>
          <p:cNvPr id="4" name="Flecha abajo 3">
            <a:extLst>
              <a:ext uri="{FF2B5EF4-FFF2-40B4-BE49-F238E27FC236}">
                <a16:creationId xmlns:a16="http://schemas.microsoft.com/office/drawing/2014/main" id="{16192286-D88B-A34A-9E76-93DDAF233F2D}"/>
              </a:ext>
            </a:extLst>
          </p:cNvPr>
          <p:cNvSpPr/>
          <p:nvPr/>
        </p:nvSpPr>
        <p:spPr>
          <a:xfrm>
            <a:off x="4673600" y="3429000"/>
            <a:ext cx="2824480" cy="136652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9B626881-E214-EF44-BC48-472E141A0CE3}"/>
              </a:ext>
            </a:extLst>
          </p:cNvPr>
          <p:cNvSpPr txBox="1"/>
          <p:nvPr/>
        </p:nvSpPr>
        <p:spPr>
          <a:xfrm>
            <a:off x="838200" y="4989512"/>
            <a:ext cx="10947400" cy="1754326"/>
          </a:xfrm>
          <a:prstGeom prst="rect">
            <a:avLst/>
          </a:prstGeom>
          <a:noFill/>
        </p:spPr>
        <p:txBody>
          <a:bodyPr wrap="square" rtlCol="0">
            <a:spAutoFit/>
          </a:bodyPr>
          <a:lstStyle/>
          <a:p>
            <a:pPr algn="ctr"/>
            <a:r>
              <a:rPr lang="es-CL" sz="3600" dirty="0"/>
              <a:t>“Interrelación específica entre reglas lógico- metodológicas e intereses directores del conocimiento” </a:t>
            </a:r>
          </a:p>
          <a:p>
            <a:pPr algn="ctr"/>
            <a:endParaRPr lang="es-CL" sz="3600" dirty="0"/>
          </a:p>
        </p:txBody>
      </p:sp>
    </p:spTree>
    <p:extLst>
      <p:ext uri="{BB962C8B-B14F-4D97-AF65-F5344CB8AC3E}">
        <p14:creationId xmlns:p14="http://schemas.microsoft.com/office/powerpoint/2010/main" val="338912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p:tgtEl>
                                          <p:spTgt spid="4"/>
                                        </p:tgtEl>
                                        <p:attrNameLst>
                                          <p:attrName>ppt_y</p:attrName>
                                        </p:attrNameLst>
                                      </p:cBhvr>
                                      <p:tavLst>
                                        <p:tav tm="0">
                                          <p:val>
                                            <p:strVal val="#ppt_y+#ppt_h*1.125000"/>
                                          </p:val>
                                        </p:tav>
                                        <p:tav tm="100000">
                                          <p:val>
                                            <p:strVal val="#ppt_y"/>
                                          </p:val>
                                        </p:tav>
                                      </p:tavLst>
                                    </p:anim>
                                    <p:animEffect transition="in" filter="wipe(up)">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de conocimiento:</a:t>
            </a:r>
          </a:p>
          <a:p>
            <a:pPr lvl="1"/>
            <a:r>
              <a:rPr lang="es-CL" dirty="0"/>
              <a:t>¿Qué características tiene el ambiente de la clase de este centro educativo?</a:t>
            </a:r>
          </a:p>
          <a:p>
            <a:pPr lvl="1"/>
            <a:r>
              <a:rPr lang="es-CL" dirty="0"/>
              <a:t>¿Cómo reaccionan las personas (profesores y alumnos) que interaccionan en el ambiente de la clase?</a:t>
            </a:r>
          </a:p>
          <a:p>
            <a:pPr lvl="1"/>
            <a:endParaRPr lang="es-CL" dirty="0"/>
          </a:p>
          <a:p>
            <a:r>
              <a:rPr lang="es-CL" dirty="0"/>
              <a:t>Preguntas de opinión/valor</a:t>
            </a:r>
          </a:p>
          <a:p>
            <a:pPr lvl="1"/>
            <a:r>
              <a:rPr lang="es-CL" dirty="0"/>
              <a:t>¿Cómo piensas que debe ser una lectura para que te genere interés?</a:t>
            </a:r>
          </a:p>
          <a:p>
            <a:pPr lvl="1"/>
            <a:r>
              <a:rPr lang="es-CL" dirty="0"/>
              <a:t>¿Cuál es tu opinión sobre las características, atributos, etc., que debería tener un trabajo grupal con tus compañeros?</a:t>
            </a:r>
          </a:p>
        </p:txBody>
      </p:sp>
    </p:spTree>
    <p:extLst>
      <p:ext uri="{BB962C8B-B14F-4D97-AF65-F5344CB8AC3E}">
        <p14:creationId xmlns:p14="http://schemas.microsoft.com/office/powerpoint/2010/main" val="134604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E4B055-51B3-A546-8F68-EC9A9E89C261}"/>
              </a:ext>
            </a:extLst>
          </p:cNvPr>
          <p:cNvSpPr>
            <a:spLocks noGrp="1"/>
          </p:cNvSpPr>
          <p:nvPr>
            <p:ph type="title"/>
          </p:nvPr>
        </p:nvSpPr>
        <p:spPr/>
        <p:txBody>
          <a:bodyPr/>
          <a:lstStyle/>
          <a:p>
            <a:r>
              <a:rPr lang="es-CL" dirty="0"/>
              <a:t>Tipos de cuestiones – Tipos de Preguntas</a:t>
            </a:r>
          </a:p>
        </p:txBody>
      </p:sp>
      <p:sp>
        <p:nvSpPr>
          <p:cNvPr id="3" name="Marcador de contenido 2">
            <a:extLst>
              <a:ext uri="{FF2B5EF4-FFF2-40B4-BE49-F238E27FC236}">
                <a16:creationId xmlns:a16="http://schemas.microsoft.com/office/drawing/2014/main" id="{2716FF0B-8E2C-2F40-BE5A-BB4281E1BF85}"/>
              </a:ext>
            </a:extLst>
          </p:cNvPr>
          <p:cNvSpPr>
            <a:spLocks noGrp="1"/>
          </p:cNvSpPr>
          <p:nvPr>
            <p:ph idx="1"/>
          </p:nvPr>
        </p:nvSpPr>
        <p:spPr/>
        <p:txBody>
          <a:bodyPr/>
          <a:lstStyle/>
          <a:p>
            <a:r>
              <a:rPr lang="es-CL" dirty="0"/>
              <a:t>Preguntas de lenguaje nativo</a:t>
            </a:r>
          </a:p>
          <a:p>
            <a:pPr lvl="1"/>
            <a:r>
              <a:rPr lang="es-CL" dirty="0"/>
              <a:t>¿Cómo lo dirías tú?</a:t>
            </a:r>
          </a:p>
          <a:p>
            <a:pPr lvl="1"/>
            <a:r>
              <a:rPr lang="es-CL" dirty="0"/>
              <a:t>Si estuviera sentado en tu grupo de trabajo ¿qué cosas oiría decir a tus compañeros de curso?</a:t>
            </a:r>
          </a:p>
          <a:p>
            <a:pPr lvl="1"/>
            <a:endParaRPr lang="es-CL" dirty="0"/>
          </a:p>
          <a:p>
            <a:r>
              <a:rPr lang="es-CL" dirty="0"/>
              <a:t>Preguntas de ejemplo</a:t>
            </a:r>
          </a:p>
          <a:p>
            <a:pPr lvl="1"/>
            <a:r>
              <a:rPr lang="es-CL" dirty="0"/>
              <a:t>”Cuando realizo trabajos en grupo, me molestan mis compañeros”</a:t>
            </a:r>
          </a:p>
          <a:p>
            <a:pPr lvl="1"/>
            <a:r>
              <a:rPr lang="es-CL" dirty="0"/>
              <a:t>¿Podrías darme un ejemplo de las cosas que te dicen tus compañeros en ese contexto?</a:t>
            </a:r>
          </a:p>
        </p:txBody>
      </p:sp>
    </p:spTree>
    <p:extLst>
      <p:ext uri="{BB962C8B-B14F-4D97-AF65-F5344CB8AC3E}">
        <p14:creationId xmlns:p14="http://schemas.microsoft.com/office/powerpoint/2010/main" val="3374323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617180-3C85-4A4C-9BDB-99788E88C46D}"/>
              </a:ext>
            </a:extLst>
          </p:cNvPr>
          <p:cNvSpPr>
            <a:spLocks noGrp="1"/>
          </p:cNvSpPr>
          <p:nvPr>
            <p:ph type="title"/>
          </p:nvPr>
        </p:nvSpPr>
        <p:spPr/>
        <p:txBody>
          <a:bodyPr/>
          <a:lstStyle/>
          <a:p>
            <a:pPr algn="ctr"/>
            <a:r>
              <a:rPr lang="es-CL" dirty="0"/>
              <a:t>2.- El Cuestionario</a:t>
            </a:r>
          </a:p>
        </p:txBody>
      </p:sp>
      <p:sp>
        <p:nvSpPr>
          <p:cNvPr id="3" name="Marcador de contenido 2">
            <a:extLst>
              <a:ext uri="{FF2B5EF4-FFF2-40B4-BE49-F238E27FC236}">
                <a16:creationId xmlns:a16="http://schemas.microsoft.com/office/drawing/2014/main" id="{C881DB64-6682-6F4F-932D-8E9A02F298D6}"/>
              </a:ext>
            </a:extLst>
          </p:cNvPr>
          <p:cNvSpPr>
            <a:spLocks noGrp="1"/>
          </p:cNvSpPr>
          <p:nvPr>
            <p:ph idx="1"/>
          </p:nvPr>
        </p:nvSpPr>
        <p:spPr/>
        <p:txBody>
          <a:bodyPr>
            <a:normAutofit lnSpcReduction="10000"/>
          </a:bodyPr>
          <a:lstStyle/>
          <a:p>
            <a:r>
              <a:rPr lang="es-CL" dirty="0"/>
              <a:t>No es la más representativa de las técnicas de recabo de información, para la investigación cualitativa.</a:t>
            </a:r>
          </a:p>
          <a:p>
            <a:endParaRPr lang="es-CL" dirty="0"/>
          </a:p>
          <a:p>
            <a:r>
              <a:rPr lang="es-CL" dirty="0"/>
              <a:t>Sin embargo, puede prestar información útil para este tipo de investigaciones.</a:t>
            </a:r>
          </a:p>
          <a:p>
            <a:endParaRPr lang="es-CL" dirty="0"/>
          </a:p>
          <a:p>
            <a:pPr algn="just"/>
            <a:r>
              <a:rPr lang="es-CL" dirty="0"/>
              <a:t>ES UNA FORMA DE ENCUESTA CARACTERIZADA POR LA AUSENCIA DEL ENCUESTADOR, POR CONSIDERAR QUE PARA RECOGER INFORMACIÓN SOBRE EL PROBLEMA ES SUFICIENTE UNA INTERACCIÓN IMPERSONAL CON EL ENCUESTADO.</a:t>
            </a:r>
          </a:p>
        </p:txBody>
      </p:sp>
    </p:spTree>
    <p:extLst>
      <p:ext uri="{BB962C8B-B14F-4D97-AF65-F5344CB8AC3E}">
        <p14:creationId xmlns:p14="http://schemas.microsoft.com/office/powerpoint/2010/main" val="290886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DD1A63-DD07-6B45-ADF1-C7D7B2B605B4}"/>
              </a:ext>
            </a:extLst>
          </p:cNvPr>
          <p:cNvSpPr>
            <a:spLocks noGrp="1"/>
          </p:cNvSpPr>
          <p:nvPr>
            <p:ph type="title"/>
          </p:nvPr>
        </p:nvSpPr>
        <p:spPr/>
        <p:txBody>
          <a:bodyPr/>
          <a:lstStyle/>
          <a:p>
            <a:pPr algn="ctr"/>
            <a:r>
              <a:rPr lang="es-CL" dirty="0"/>
              <a:t>El Cuestionario</a:t>
            </a:r>
          </a:p>
        </p:txBody>
      </p:sp>
      <p:sp>
        <p:nvSpPr>
          <p:cNvPr id="3" name="Marcador de contenido 2">
            <a:extLst>
              <a:ext uri="{FF2B5EF4-FFF2-40B4-BE49-F238E27FC236}">
                <a16:creationId xmlns:a16="http://schemas.microsoft.com/office/drawing/2014/main" id="{11F2EBFF-BCA7-714E-A950-A938CC1C502A}"/>
              </a:ext>
            </a:extLst>
          </p:cNvPr>
          <p:cNvSpPr>
            <a:spLocks noGrp="1"/>
          </p:cNvSpPr>
          <p:nvPr>
            <p:ph idx="1"/>
          </p:nvPr>
        </p:nvSpPr>
        <p:spPr/>
        <p:txBody>
          <a:bodyPr>
            <a:normAutofit lnSpcReduction="10000"/>
          </a:bodyPr>
          <a:lstStyle/>
          <a:p>
            <a:r>
              <a:rPr lang="es-CL" dirty="0"/>
              <a:t>Permite su aplicación a un número más amplio de personas.</a:t>
            </a:r>
          </a:p>
          <a:p>
            <a:endParaRPr lang="es-CL" dirty="0"/>
          </a:p>
          <a:p>
            <a:r>
              <a:rPr lang="es-CL" dirty="0"/>
              <a:t>Debe considerar:</a:t>
            </a:r>
          </a:p>
          <a:p>
            <a:pPr lvl="1"/>
            <a:r>
              <a:rPr lang="es-CL" dirty="0"/>
              <a:t>Estructuración del modelo de respuesta en el mayor grado posible para reducir al mínimo lo que tengan que escribir los sujetos (ojalá respuesta cerrada)</a:t>
            </a:r>
          </a:p>
          <a:p>
            <a:pPr lvl="1"/>
            <a:r>
              <a:rPr lang="es-CL" dirty="0"/>
              <a:t>Redacción de material introductorio de un modo elocuente y sincero, para que los sujetos conozcan la finlidad de la investigación.</a:t>
            </a:r>
          </a:p>
          <a:p>
            <a:pPr lvl="1"/>
            <a:r>
              <a:rPr lang="es-CL" dirty="0"/>
              <a:t>Buscar algún sistema para entregar resultados de la encuesta.</a:t>
            </a:r>
          </a:p>
          <a:p>
            <a:pPr lvl="1"/>
            <a:r>
              <a:rPr lang="es-CL" dirty="0"/>
              <a:t>Es necesaria la reflexión previa respecto del problema o asunto que constituye el corazón del estudio.</a:t>
            </a:r>
          </a:p>
          <a:p>
            <a:pPr marL="457200" lvl="1" indent="0">
              <a:buNone/>
            </a:pPr>
            <a:endParaRPr lang="es-CL" dirty="0"/>
          </a:p>
        </p:txBody>
      </p:sp>
    </p:spTree>
    <p:extLst>
      <p:ext uri="{BB962C8B-B14F-4D97-AF65-F5344CB8AC3E}">
        <p14:creationId xmlns:p14="http://schemas.microsoft.com/office/powerpoint/2010/main" val="70866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strips(downLeft)">
                                      <p:cBhvr>
                                        <p:cTn id="15" dur="500"/>
                                        <p:tgtEl>
                                          <p:spTgt spid="3">
                                            <p:txEl>
                                              <p:pRg st="3" end="3"/>
                                            </p:tx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strips(downLeft)">
                                      <p:cBhvr>
                                        <p:cTn id="18" dur="500"/>
                                        <p:tgtEl>
                                          <p:spTgt spid="3">
                                            <p:txEl>
                                              <p:pRg st="4" end="4"/>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strips(downLeft)">
                                      <p:cBhvr>
                                        <p:cTn id="21" dur="500"/>
                                        <p:tgtEl>
                                          <p:spTgt spid="3">
                                            <p:txEl>
                                              <p:pRg st="5" end="5"/>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strips(downLeft)">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74F27-9E40-0646-9F7A-FBF27322EEAA}"/>
              </a:ext>
            </a:extLst>
          </p:cNvPr>
          <p:cNvSpPr>
            <a:spLocks noGrp="1"/>
          </p:cNvSpPr>
          <p:nvPr>
            <p:ph type="title"/>
          </p:nvPr>
        </p:nvSpPr>
        <p:spPr>
          <a:xfrm>
            <a:off x="396247" y="2105926"/>
            <a:ext cx="5867716" cy="1920157"/>
          </a:xfrm>
          <a:noFill/>
        </p:spPr>
        <p:txBody>
          <a:bodyPr anchor="b">
            <a:normAutofit fontScale="90000"/>
          </a:bodyPr>
          <a:lstStyle/>
          <a:p>
            <a:pPr algn="ctr"/>
            <a:r>
              <a:rPr lang="es-CL" sz="4800" dirty="0">
                <a:solidFill>
                  <a:schemeClr val="bg1"/>
                </a:solidFill>
              </a:rPr>
              <a:t>Cuestionarios que buscan una información descriptiva común.</a:t>
            </a:r>
          </a:p>
        </p:txBody>
      </p:sp>
      <p:pic>
        <p:nvPicPr>
          <p:cNvPr id="4" name="Imagen 3">
            <a:extLst>
              <a:ext uri="{FF2B5EF4-FFF2-40B4-BE49-F238E27FC236}">
                <a16:creationId xmlns:a16="http://schemas.microsoft.com/office/drawing/2014/main" id="{6C34F11B-2AD7-E54C-A610-63C3816C385B}"/>
              </a:ext>
            </a:extLst>
          </p:cNvPr>
          <p:cNvPicPr>
            <a:picLocks noChangeAspect="1"/>
          </p:cNvPicPr>
          <p:nvPr/>
        </p:nvPicPr>
        <p:blipFill rotWithShape="1">
          <a:blip r:embed="rId2"/>
          <a:srcRect r="48307"/>
          <a:stretch/>
        </p:blipFill>
        <p:spPr>
          <a:xfrm>
            <a:off x="2959315" y="713241"/>
            <a:ext cx="4492357" cy="5431517"/>
          </a:xfrm>
          <a:prstGeom prst="rect">
            <a:avLst/>
          </a:prstGeom>
        </p:spPr>
      </p:pic>
    </p:spTree>
    <p:extLst>
      <p:ext uri="{BB962C8B-B14F-4D97-AF65-F5344CB8AC3E}">
        <p14:creationId xmlns:p14="http://schemas.microsoft.com/office/powerpoint/2010/main" val="176041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D43783-B387-D243-B33F-17DEE9ED46C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a:solidFill>
                  <a:srgbClr val="FFFFFF"/>
                </a:solidFill>
                <a:latin typeface="+mj-lt"/>
                <a:ea typeface="+mj-ea"/>
                <a:cs typeface="+mj-cs"/>
              </a:rPr>
              <a:t>Cuestionarios que buscan una información cualitativa</a:t>
            </a:r>
          </a:p>
        </p:txBody>
      </p:sp>
      <p:pic>
        <p:nvPicPr>
          <p:cNvPr id="5" name="Imagen 4" descr="Imagen que contiene texto&#10;&#10;Descripción generada automáticamente">
            <a:extLst>
              <a:ext uri="{FF2B5EF4-FFF2-40B4-BE49-F238E27FC236}">
                <a16:creationId xmlns:a16="http://schemas.microsoft.com/office/drawing/2014/main" id="{4BBA2AB2-889D-0346-9AAF-F1FED1A1C259}"/>
              </a:ext>
            </a:extLst>
          </p:cNvPr>
          <p:cNvPicPr>
            <a:picLocks noChangeAspect="1"/>
          </p:cNvPicPr>
          <p:nvPr/>
        </p:nvPicPr>
        <p:blipFill rotWithShape="1">
          <a:blip r:embed="rId3"/>
          <a:srcRect t="7638" b="7481"/>
          <a:stretch/>
        </p:blipFill>
        <p:spPr>
          <a:xfrm>
            <a:off x="1597918" y="1152525"/>
            <a:ext cx="9796988" cy="4552950"/>
          </a:xfrm>
          <a:prstGeom prst="rect">
            <a:avLst/>
          </a:prstGeom>
        </p:spPr>
      </p:pic>
    </p:spTree>
    <p:extLst>
      <p:ext uri="{BB962C8B-B14F-4D97-AF65-F5344CB8AC3E}">
        <p14:creationId xmlns:p14="http://schemas.microsoft.com/office/powerpoint/2010/main" val="3189458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0CCBF-8FC9-A183-91B9-7B18638E1F88}"/>
              </a:ext>
            </a:extLst>
          </p:cNvPr>
          <p:cNvSpPr>
            <a:spLocks noGrp="1"/>
          </p:cNvSpPr>
          <p:nvPr>
            <p:ph type="title"/>
          </p:nvPr>
        </p:nvSpPr>
        <p:spPr/>
        <p:txBody>
          <a:bodyPr/>
          <a:lstStyle/>
          <a:p>
            <a:pPr algn="ctr"/>
            <a:r>
              <a:rPr lang="es-CL" dirty="0"/>
              <a:t>Distintos temas para recabar con su profesor(a) guía.</a:t>
            </a:r>
          </a:p>
        </p:txBody>
      </p:sp>
      <p:sp>
        <p:nvSpPr>
          <p:cNvPr id="3" name="Marcador de contenido 2">
            <a:extLst>
              <a:ext uri="{FF2B5EF4-FFF2-40B4-BE49-F238E27FC236}">
                <a16:creationId xmlns:a16="http://schemas.microsoft.com/office/drawing/2014/main" id="{CBA2F23D-C5E7-65C7-D0D5-27787EC1DD82}"/>
              </a:ext>
            </a:extLst>
          </p:cNvPr>
          <p:cNvSpPr>
            <a:spLocks noGrp="1"/>
          </p:cNvSpPr>
          <p:nvPr>
            <p:ph idx="1"/>
          </p:nvPr>
        </p:nvSpPr>
        <p:spPr/>
        <p:txBody>
          <a:bodyPr>
            <a:normAutofit fontScale="77500" lnSpcReduction="20000"/>
          </a:bodyPr>
          <a:lstStyle/>
          <a:p>
            <a:r>
              <a:rPr lang="es-CL" dirty="0"/>
              <a:t>¿Qué apoyos institucionales existen para el trabajo pedagógico?</a:t>
            </a:r>
          </a:p>
          <a:p>
            <a:r>
              <a:rPr lang="es-CL" dirty="0"/>
              <a:t>Cantidad de estudiantes.</a:t>
            </a:r>
          </a:p>
          <a:p>
            <a:r>
              <a:rPr lang="es-CL" dirty="0"/>
              <a:t>Correos de contacto (</a:t>
            </a:r>
            <a:r>
              <a:rPr lang="es-CL" dirty="0" err="1"/>
              <a:t>prof</a:t>
            </a:r>
            <a:r>
              <a:rPr lang="es-CL" dirty="0"/>
              <a:t> o coordinador, </a:t>
            </a:r>
            <a:r>
              <a:rPr lang="es-CL" dirty="0" err="1"/>
              <a:t>etc</a:t>
            </a:r>
            <a:r>
              <a:rPr lang="es-CL" dirty="0"/>
              <a:t>).</a:t>
            </a:r>
          </a:p>
          <a:p>
            <a:r>
              <a:rPr lang="es-CL" dirty="0"/>
              <a:t>¿Cómo es el trato entre los y las estudiantes durante las clases?</a:t>
            </a:r>
          </a:p>
          <a:p>
            <a:r>
              <a:rPr lang="es-CL" dirty="0"/>
              <a:t>¿Qué estudiantes necesitan más apoyo pedagógico y en qué ámbito?</a:t>
            </a:r>
          </a:p>
          <a:p>
            <a:r>
              <a:rPr lang="es-CL" dirty="0"/>
              <a:t>¿Cuál es la dinámica que se lleva a cabo dentro del aula?¿Existe algún tipo de norma, acuerdo o regla de convivencia?</a:t>
            </a:r>
          </a:p>
          <a:p>
            <a:r>
              <a:rPr lang="es-CL" dirty="0"/>
              <a:t>¿Cómo se puede ayudar al trabajo pedagógico en el aula?</a:t>
            </a:r>
          </a:p>
          <a:p>
            <a:r>
              <a:rPr lang="es-CL" dirty="0"/>
              <a:t>¿Han habido conflictos entre los/las estudiantes? ¿cuáles?</a:t>
            </a:r>
          </a:p>
          <a:p>
            <a:r>
              <a:rPr lang="es-CL" dirty="0"/>
              <a:t>¿Qué Necesidades Educativas Especiales están presentes en curso?</a:t>
            </a:r>
          </a:p>
          <a:p>
            <a:r>
              <a:rPr lang="es-CL" dirty="0"/>
              <a:t>¿Qué intereses tienen los(as) estudiantes del curso?</a:t>
            </a:r>
          </a:p>
          <a:p>
            <a:r>
              <a:rPr lang="es-CL" dirty="0"/>
              <a:t>¿Qué tipos de diversidad existe en el aula (nacionalidades, género, etc.)?</a:t>
            </a:r>
          </a:p>
        </p:txBody>
      </p:sp>
    </p:spTree>
    <p:extLst>
      <p:ext uri="{BB962C8B-B14F-4D97-AF65-F5344CB8AC3E}">
        <p14:creationId xmlns:p14="http://schemas.microsoft.com/office/powerpoint/2010/main" val="3658310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En duplas o tríos dialoguen sobre sus experiencias escolares y releven experiencias clave en torno a la figura del profesor/a jefe.…"/>
          <p:cNvSpPr txBox="1">
            <a:spLocks noGrp="1"/>
          </p:cNvSpPr>
          <p:nvPr>
            <p:ph type="body" idx="1"/>
          </p:nvPr>
        </p:nvSpPr>
        <p:spPr>
          <a:xfrm>
            <a:off x="2376867" y="2047374"/>
            <a:ext cx="9205533" cy="4381500"/>
          </a:xfrm>
          <a:prstGeom prst="rect">
            <a:avLst/>
          </a:prstGeom>
        </p:spPr>
        <p:txBody>
          <a:bodyPr/>
          <a:lstStyle/>
          <a:p>
            <a:r>
              <a:rPr dirty="0" err="1"/>
              <a:t>En</a:t>
            </a:r>
            <a:r>
              <a:rPr dirty="0"/>
              <a:t> </a:t>
            </a:r>
            <a:r>
              <a:rPr dirty="0" err="1"/>
              <a:t>duplas</a:t>
            </a:r>
            <a:r>
              <a:rPr dirty="0"/>
              <a:t> o </a:t>
            </a:r>
            <a:r>
              <a:rPr dirty="0" err="1"/>
              <a:t>tríos</a:t>
            </a:r>
            <a:r>
              <a:rPr dirty="0"/>
              <a:t> </a:t>
            </a:r>
            <a:r>
              <a:rPr dirty="0" err="1"/>
              <a:t>dialoguen</a:t>
            </a:r>
            <a:r>
              <a:rPr dirty="0"/>
              <a:t> </a:t>
            </a:r>
            <a:r>
              <a:rPr dirty="0" err="1"/>
              <a:t>sobre</a:t>
            </a:r>
            <a:r>
              <a:rPr dirty="0"/>
              <a:t> sus </a:t>
            </a:r>
            <a:r>
              <a:rPr dirty="0" err="1"/>
              <a:t>experiencias</a:t>
            </a:r>
            <a:r>
              <a:rPr dirty="0"/>
              <a:t> </a:t>
            </a:r>
            <a:r>
              <a:rPr dirty="0" err="1"/>
              <a:t>escolares</a:t>
            </a:r>
            <a:r>
              <a:rPr dirty="0"/>
              <a:t> y </a:t>
            </a:r>
            <a:r>
              <a:rPr dirty="0" err="1"/>
              <a:t>releven</a:t>
            </a:r>
            <a:r>
              <a:rPr dirty="0"/>
              <a:t> </a:t>
            </a:r>
            <a:r>
              <a:rPr dirty="0" err="1"/>
              <a:t>experiencias</a:t>
            </a:r>
            <a:r>
              <a:rPr dirty="0"/>
              <a:t> clave </a:t>
            </a:r>
            <a:r>
              <a:rPr dirty="0" err="1"/>
              <a:t>en</a:t>
            </a:r>
            <a:r>
              <a:rPr dirty="0"/>
              <a:t> </a:t>
            </a:r>
            <a:r>
              <a:rPr dirty="0" err="1"/>
              <a:t>torno</a:t>
            </a:r>
            <a:r>
              <a:rPr dirty="0"/>
              <a:t> a la </a:t>
            </a:r>
            <a:r>
              <a:rPr dirty="0" err="1"/>
              <a:t>figura</a:t>
            </a:r>
            <a:r>
              <a:rPr dirty="0"/>
              <a:t> del </a:t>
            </a:r>
            <a:r>
              <a:rPr dirty="0" err="1"/>
              <a:t>profesor</a:t>
            </a:r>
            <a:r>
              <a:rPr dirty="0"/>
              <a:t>/a jefe.</a:t>
            </a:r>
          </a:p>
          <a:p>
            <a:r>
              <a:rPr dirty="0" err="1"/>
              <a:t>Clasifiquen</a:t>
            </a:r>
            <a:r>
              <a:rPr dirty="0"/>
              <a:t> las </a:t>
            </a:r>
            <a:r>
              <a:rPr dirty="0" err="1"/>
              <a:t>conductas</a:t>
            </a:r>
            <a:r>
              <a:rPr dirty="0"/>
              <a:t>, </a:t>
            </a:r>
            <a:r>
              <a:rPr dirty="0" err="1"/>
              <a:t>características</a:t>
            </a:r>
            <a:r>
              <a:rPr dirty="0"/>
              <a:t>, </a:t>
            </a:r>
            <a:r>
              <a:rPr dirty="0" err="1"/>
              <a:t>actitudes</a:t>
            </a:r>
            <a:r>
              <a:rPr dirty="0"/>
              <a:t>, </a:t>
            </a:r>
            <a:r>
              <a:rPr dirty="0" err="1"/>
              <a:t>acciones</a:t>
            </a:r>
            <a:r>
              <a:rPr dirty="0"/>
              <a:t>, etc., </a:t>
            </a:r>
            <a:r>
              <a:rPr dirty="0" err="1"/>
              <a:t>emanadas</a:t>
            </a:r>
            <a:r>
              <a:rPr dirty="0"/>
              <a:t> de </a:t>
            </a:r>
            <a:r>
              <a:rPr dirty="0" err="1"/>
              <a:t>los</a:t>
            </a:r>
            <a:r>
              <a:rPr dirty="0"/>
              <a:t> </a:t>
            </a:r>
            <a:r>
              <a:rPr dirty="0" err="1"/>
              <a:t>relatos</a:t>
            </a:r>
            <a:r>
              <a:rPr dirty="0"/>
              <a:t>, </a:t>
            </a:r>
            <a:r>
              <a:rPr dirty="0" err="1"/>
              <a:t>según</a:t>
            </a:r>
            <a:r>
              <a:rPr dirty="0"/>
              <a:t> la </a:t>
            </a:r>
            <a:r>
              <a:rPr dirty="0" err="1"/>
              <a:t>tabla</a:t>
            </a:r>
            <a:r>
              <a:rPr dirty="0"/>
              <a:t> de la </a:t>
            </a:r>
            <a:r>
              <a:rPr dirty="0" err="1"/>
              <a:t>siguiente</a:t>
            </a:r>
            <a:r>
              <a:rPr dirty="0"/>
              <a:t> </a:t>
            </a:r>
            <a:r>
              <a:rPr dirty="0" err="1"/>
              <a:t>página</a:t>
            </a:r>
            <a:r>
              <a:rPr dirty="0"/>
              <a:t>.</a:t>
            </a:r>
          </a:p>
          <a:p>
            <a:r>
              <a:rPr dirty="0" err="1"/>
              <a:t>Luego</a:t>
            </a:r>
            <a:r>
              <a:rPr dirty="0"/>
              <a:t>, </a:t>
            </a:r>
            <a:r>
              <a:rPr dirty="0" err="1"/>
              <a:t>como</a:t>
            </a:r>
            <a:r>
              <a:rPr dirty="0"/>
              <a:t> </a:t>
            </a:r>
            <a:r>
              <a:rPr dirty="0" err="1"/>
              <a:t>curso</a:t>
            </a:r>
            <a:r>
              <a:rPr dirty="0"/>
              <a:t>, </a:t>
            </a:r>
            <a:r>
              <a:rPr dirty="0" err="1"/>
              <a:t>podrán</a:t>
            </a:r>
            <a:r>
              <a:rPr dirty="0"/>
              <a:t> </a:t>
            </a:r>
            <a:r>
              <a:rPr dirty="0" err="1"/>
              <a:t>elaborar</a:t>
            </a:r>
            <a:r>
              <a:rPr dirty="0"/>
              <a:t> un DECÁLOGO DEL BUEN PROFESOR JEFE</a:t>
            </a:r>
          </a:p>
        </p:txBody>
      </p:sp>
      <p:sp>
        <p:nvSpPr>
          <p:cNvPr id="170" name="¿Cómo entendemos la jefatura de curso?"/>
          <p:cNvSpPr txBox="1">
            <a:spLocks noGrp="1"/>
          </p:cNvSpPr>
          <p:nvPr>
            <p:ph type="title"/>
          </p:nvPr>
        </p:nvSpPr>
        <p:spPr>
          <a:prstGeom prst="rect">
            <a:avLst/>
          </a:prstGeom>
        </p:spPr>
        <p:txBody>
          <a:bodyPr>
            <a:normAutofit fontScale="90000"/>
          </a:bodyPr>
          <a:lstStyle/>
          <a:p>
            <a:r>
              <a:t>¿Cómo entendemos la jefatura de curso?</a:t>
            </a:r>
          </a:p>
        </p:txBody>
      </p:sp>
      <p:sp>
        <p:nvSpPr>
          <p:cNvPr id="171" name="La jefatura desde nuestra óptica…"/>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buClr>
                <a:schemeClr val="accent1"/>
              </a:buClr>
              <a:defRPr>
                <a:solidFill>
                  <a:srgbClr val="FFFFFF"/>
                </a:solidFill>
              </a:defRPr>
            </a:pPr>
            <a:r>
              <a:t>La jefatura desde nuestra óptica</a:t>
            </a:r>
          </a:p>
          <a:p>
            <a:pPr>
              <a:buClr>
                <a:schemeClr val="accent1"/>
              </a:buClr>
              <a:defRPr>
                <a:solidFill>
                  <a:schemeClr val="accent1"/>
                </a:solidFill>
              </a:defRPr>
            </a:pPr>
            <a:r>
              <a:t>¿Cómo es una “buena” jefatura?</a:t>
            </a:r>
          </a:p>
          <a:p>
            <a:pPr>
              <a:buClr>
                <a:schemeClr val="accent1"/>
              </a:buClr>
              <a:defRPr>
                <a:solidFill>
                  <a:schemeClr val="accent1"/>
                </a:solidFill>
              </a:defRPr>
            </a:pPr>
            <a:r>
              <a:t>Observando el aula</a:t>
            </a:r>
          </a:p>
          <a:p>
            <a:pPr>
              <a:buClr>
                <a:schemeClr val="accent1"/>
              </a:buClr>
              <a:defRPr>
                <a:solidFill>
                  <a:schemeClr val="accent1"/>
                </a:solidFill>
              </a:defRPr>
            </a:pPr>
            <a:r>
              <a:t>La nota de campo</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 name="Tabla 1"/>
          <p:cNvGraphicFramePr/>
          <p:nvPr/>
        </p:nvGraphicFramePr>
        <p:xfrm>
          <a:off x="3352800" y="1238250"/>
          <a:ext cx="5486400" cy="4381500"/>
        </p:xfrm>
        <a:graphic>
          <a:graphicData uri="http://schemas.openxmlformats.org/drawingml/2006/table">
            <a:tbl>
              <a:tblPr firstRow="1" firstCol="1"/>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876300">
                <a:tc>
                  <a:txBody>
                    <a:bodyPr/>
                    <a:lstStyle/>
                    <a:p>
                      <a:pPr algn="ctr" defTabSz="914400">
                        <a:lnSpc>
                          <a:spcPct val="100000"/>
                        </a:lnSpc>
                        <a:defRPr sz="3200">
                          <a:sym typeface="Proxima Nova"/>
                        </a:defRPr>
                      </a:pPr>
                      <a:endParaRPr sz="1600"/>
                    </a:p>
                  </a:txBody>
                  <a:tcPr marL="25400" marR="25400" marT="25400" marB="25400" anchor="ctr" horzOverflow="overflow">
                    <a:lnL w="12700">
                      <a:miter lim="400000"/>
                    </a:lnL>
                  </a:tcPr>
                </a:tc>
                <a:tc>
                  <a:txBody>
                    <a:bodyPr/>
                    <a:lstStyle/>
                    <a:p>
                      <a:pPr algn="ctr" defTabSz="914400">
                        <a:lnSpc>
                          <a:spcPct val="100000"/>
                        </a:lnSpc>
                        <a:defRPr b="0">
                          <a:solidFill>
                            <a:srgbClr val="000000"/>
                          </a:solidFill>
                        </a:defRPr>
                      </a:pPr>
                      <a:r>
                        <a:rPr sz="1600" b="1">
                          <a:solidFill>
                            <a:srgbClr val="4CA5D2"/>
                          </a:solidFill>
                          <a:sym typeface="Proxima Nova"/>
                        </a:rPr>
                        <a:t>Rasgos positivos</a:t>
                      </a:r>
                    </a:p>
                  </a:txBody>
                  <a:tcPr marL="25400" marR="25400" marT="25400" marB="25400" anchor="ctr" horzOverflow="overflow"/>
                </a:tc>
                <a:tc>
                  <a:txBody>
                    <a:bodyPr/>
                    <a:lstStyle/>
                    <a:p>
                      <a:pPr algn="ctr" defTabSz="914400">
                        <a:lnSpc>
                          <a:spcPct val="100000"/>
                        </a:lnSpc>
                        <a:defRPr b="0">
                          <a:solidFill>
                            <a:srgbClr val="000000"/>
                          </a:solidFill>
                        </a:defRPr>
                      </a:pPr>
                      <a:r>
                        <a:rPr sz="1600" b="1">
                          <a:solidFill>
                            <a:srgbClr val="4CA5D2"/>
                          </a:solidFill>
                          <a:sym typeface="Proxima Nova"/>
                        </a:rPr>
                        <a:t>Rasgos mejorables</a:t>
                      </a:r>
                    </a:p>
                  </a:txBody>
                  <a:tcPr marL="25400" marR="25400" marT="25400" marB="25400" anchor="ctr" horzOverflow="overflow">
                    <a:lnR w="12700">
                      <a:miter lim="400000"/>
                    </a:lnR>
                  </a:tcPr>
                </a:tc>
                <a:extLst>
                  <a:ext uri="{0D108BD9-81ED-4DB2-BD59-A6C34878D82A}">
                    <a16:rowId xmlns:a16="http://schemas.microsoft.com/office/drawing/2014/main" val="10000"/>
                  </a:ext>
                </a:extLst>
              </a:tr>
              <a:tr h="876300">
                <a:tc>
                  <a:txBody>
                    <a:bodyPr/>
                    <a:lstStyle/>
                    <a:p>
                      <a:pPr algn="ctr" defTabSz="914400">
                        <a:lnSpc>
                          <a:spcPct val="100000"/>
                        </a:lnSpc>
                        <a:defRPr b="0">
                          <a:solidFill>
                            <a:srgbClr val="000000"/>
                          </a:solidFill>
                        </a:defRPr>
                      </a:pPr>
                      <a:r>
                        <a:rPr sz="1600" b="1">
                          <a:solidFill>
                            <a:srgbClr val="4CA5D2"/>
                          </a:solidFill>
                          <a:sym typeface="Proxima Nova"/>
                        </a:rPr>
                        <a:t>Conducta del profesor jefe</a:t>
                      </a:r>
                    </a:p>
                  </a:txBody>
                  <a:tcPr marL="25400" marR="25400" marT="25400" marB="25400" anchor="ctr" horzOverflow="overflow"/>
                </a:tc>
                <a:tc>
                  <a:txBody>
                    <a:bodyPr/>
                    <a:lstStyle/>
                    <a:p>
                      <a:pPr algn="ctr" defTabSz="914400">
                        <a:lnSpc>
                          <a:spcPct val="100000"/>
                        </a:lnSpc>
                        <a:defRPr sz="3200">
                          <a:sym typeface="Proxima Nova"/>
                        </a:defRPr>
                      </a:pPr>
                      <a:endParaRPr sz="1600"/>
                    </a:p>
                  </a:txBody>
                  <a:tcPr marL="25400" marR="25400" marT="25400" marB="25400" anchor="ctr" horzOverflow="overflow"/>
                </a:tc>
                <a:tc>
                  <a:txBody>
                    <a:bodyPr/>
                    <a:lstStyle/>
                    <a:p>
                      <a:pPr algn="ctr" defTabSz="914400">
                        <a:lnSpc>
                          <a:spcPct val="100000"/>
                        </a:lnSpc>
                        <a:defRPr sz="3200">
                          <a:sym typeface="Proxima Nova"/>
                        </a:defRPr>
                      </a:pPr>
                      <a:endParaRPr sz="1600"/>
                    </a:p>
                  </a:txBody>
                  <a:tcPr marL="25400" marR="25400" marT="25400" marB="25400" anchor="ctr" horzOverflow="overflow">
                    <a:lnR w="12700">
                      <a:miter lim="400000"/>
                    </a:lnR>
                  </a:tcPr>
                </a:tc>
                <a:extLst>
                  <a:ext uri="{0D108BD9-81ED-4DB2-BD59-A6C34878D82A}">
                    <a16:rowId xmlns:a16="http://schemas.microsoft.com/office/drawing/2014/main" val="10001"/>
                  </a:ext>
                </a:extLst>
              </a:tr>
              <a:tr h="876300">
                <a:tc>
                  <a:txBody>
                    <a:bodyPr/>
                    <a:lstStyle/>
                    <a:p>
                      <a:pPr algn="ctr" defTabSz="914400">
                        <a:lnSpc>
                          <a:spcPct val="100000"/>
                        </a:lnSpc>
                        <a:defRPr b="0">
                          <a:solidFill>
                            <a:srgbClr val="000000"/>
                          </a:solidFill>
                        </a:defRPr>
                      </a:pPr>
                      <a:r>
                        <a:rPr sz="1600" b="1">
                          <a:solidFill>
                            <a:srgbClr val="4CA5D2"/>
                          </a:solidFill>
                          <a:sym typeface="Proxima Nova"/>
                        </a:rPr>
                        <a:t>Actitud del profesor jefe</a:t>
                      </a:r>
                    </a:p>
                  </a:txBody>
                  <a:tcPr marL="25400" marR="25400" marT="25400" marB="25400" anchor="ctr" horzOverflow="overflow"/>
                </a:tc>
                <a:tc>
                  <a:txBody>
                    <a:bodyPr/>
                    <a:lstStyle/>
                    <a:p>
                      <a:pPr algn="ctr" defTabSz="914400">
                        <a:lnSpc>
                          <a:spcPct val="100000"/>
                        </a:lnSpc>
                        <a:defRPr sz="3200">
                          <a:sym typeface="Proxima Nova"/>
                        </a:defRPr>
                      </a:pPr>
                      <a:endParaRPr sz="1600"/>
                    </a:p>
                  </a:txBody>
                  <a:tcPr marL="25400" marR="25400" marT="25400" marB="25400" anchor="ctr" horzOverflow="overflow"/>
                </a:tc>
                <a:tc>
                  <a:txBody>
                    <a:bodyPr/>
                    <a:lstStyle/>
                    <a:p>
                      <a:pPr algn="ctr" defTabSz="914400">
                        <a:lnSpc>
                          <a:spcPct val="100000"/>
                        </a:lnSpc>
                        <a:defRPr sz="3200">
                          <a:sym typeface="Proxima Nova"/>
                        </a:defRPr>
                      </a:pPr>
                      <a:endParaRPr sz="1600"/>
                    </a:p>
                  </a:txBody>
                  <a:tcPr marL="25400" marR="25400" marT="25400" marB="25400" anchor="ctr" horzOverflow="overflow">
                    <a:lnR w="12700">
                      <a:miter lim="400000"/>
                    </a:lnR>
                  </a:tcPr>
                </a:tc>
                <a:extLst>
                  <a:ext uri="{0D108BD9-81ED-4DB2-BD59-A6C34878D82A}">
                    <a16:rowId xmlns:a16="http://schemas.microsoft.com/office/drawing/2014/main" val="10002"/>
                  </a:ext>
                </a:extLst>
              </a:tr>
              <a:tr h="876300">
                <a:tc>
                  <a:txBody>
                    <a:bodyPr/>
                    <a:lstStyle/>
                    <a:p>
                      <a:pPr algn="ctr" defTabSz="914400">
                        <a:lnSpc>
                          <a:spcPct val="100000"/>
                        </a:lnSpc>
                        <a:defRPr b="0">
                          <a:solidFill>
                            <a:srgbClr val="000000"/>
                          </a:solidFill>
                        </a:defRPr>
                      </a:pPr>
                      <a:r>
                        <a:rPr sz="1600" b="1">
                          <a:solidFill>
                            <a:srgbClr val="4CA5D2"/>
                          </a:solidFill>
                          <a:sym typeface="Proxima Nova"/>
                        </a:rPr>
                        <a:t>Quehacer cotidiano del profesor jefe</a:t>
                      </a:r>
                    </a:p>
                  </a:txBody>
                  <a:tcPr marL="25400" marR="25400" marT="25400" marB="25400" anchor="ctr" horzOverflow="overflow"/>
                </a:tc>
                <a:tc>
                  <a:txBody>
                    <a:bodyPr/>
                    <a:lstStyle/>
                    <a:p>
                      <a:pPr algn="ctr" defTabSz="914400">
                        <a:lnSpc>
                          <a:spcPct val="100000"/>
                        </a:lnSpc>
                        <a:defRPr sz="3200">
                          <a:sym typeface="Proxima Nova"/>
                        </a:defRPr>
                      </a:pPr>
                      <a:endParaRPr sz="1600"/>
                    </a:p>
                  </a:txBody>
                  <a:tcPr marL="25400" marR="25400" marT="25400" marB="25400" anchor="ctr" horzOverflow="overflow"/>
                </a:tc>
                <a:tc>
                  <a:txBody>
                    <a:bodyPr/>
                    <a:lstStyle/>
                    <a:p>
                      <a:pPr algn="ctr" defTabSz="914400">
                        <a:lnSpc>
                          <a:spcPct val="100000"/>
                        </a:lnSpc>
                        <a:defRPr sz="3200">
                          <a:sym typeface="Proxima Nova"/>
                        </a:defRPr>
                      </a:pPr>
                      <a:endParaRPr sz="1600"/>
                    </a:p>
                  </a:txBody>
                  <a:tcPr marL="25400" marR="25400" marT="25400" marB="25400" anchor="ctr" horzOverflow="overflow">
                    <a:lnR w="12700">
                      <a:miter lim="400000"/>
                    </a:lnR>
                  </a:tcPr>
                </a:tc>
                <a:extLst>
                  <a:ext uri="{0D108BD9-81ED-4DB2-BD59-A6C34878D82A}">
                    <a16:rowId xmlns:a16="http://schemas.microsoft.com/office/drawing/2014/main" val="10003"/>
                  </a:ext>
                </a:extLst>
              </a:tr>
              <a:tr h="876300">
                <a:tc>
                  <a:txBody>
                    <a:bodyPr/>
                    <a:lstStyle/>
                    <a:p>
                      <a:pPr algn="ctr" defTabSz="914400">
                        <a:lnSpc>
                          <a:spcPct val="100000"/>
                        </a:lnSpc>
                        <a:defRPr b="0">
                          <a:solidFill>
                            <a:srgbClr val="000000"/>
                          </a:solidFill>
                        </a:defRPr>
                      </a:pPr>
                      <a:r>
                        <a:rPr sz="1600" b="1">
                          <a:solidFill>
                            <a:srgbClr val="4CA5D2"/>
                          </a:solidFill>
                          <a:sym typeface="Proxima Nova"/>
                        </a:rPr>
                        <a:t>Decisiones del profesor jefe</a:t>
                      </a:r>
                    </a:p>
                  </a:txBody>
                  <a:tcPr marL="25400" marR="25400" marT="25400" marB="25400" anchor="ctr" horzOverflow="overflow">
                    <a:lnB w="12700">
                      <a:miter lim="400000"/>
                    </a:lnB>
                  </a:tcPr>
                </a:tc>
                <a:tc>
                  <a:txBody>
                    <a:bodyPr/>
                    <a:lstStyle/>
                    <a:p>
                      <a:pPr algn="ctr" defTabSz="914400">
                        <a:lnSpc>
                          <a:spcPct val="100000"/>
                        </a:lnSpc>
                        <a:defRPr sz="3200">
                          <a:sym typeface="Proxima Nova"/>
                        </a:defRPr>
                      </a:pPr>
                      <a:endParaRPr sz="1600"/>
                    </a:p>
                  </a:txBody>
                  <a:tcPr marL="25400" marR="25400" marT="25400" marB="25400" anchor="ctr" horzOverflow="overflow">
                    <a:lnB w="12700">
                      <a:miter lim="400000"/>
                    </a:lnB>
                  </a:tcPr>
                </a:tc>
                <a:tc>
                  <a:txBody>
                    <a:bodyPr/>
                    <a:lstStyle/>
                    <a:p>
                      <a:pPr algn="ctr" defTabSz="914400">
                        <a:lnSpc>
                          <a:spcPct val="100000"/>
                        </a:lnSpc>
                        <a:defRPr sz="3200">
                          <a:sym typeface="Proxima Nova"/>
                        </a:defRPr>
                      </a:pPr>
                      <a:endParaRPr sz="1600"/>
                    </a:p>
                  </a:txBody>
                  <a:tcPr marL="25400" marR="25400" marT="25400" marB="25400" anchor="ctr" horzOverflow="overflow">
                    <a:lnR w="12700">
                      <a:miter lim="400000"/>
                    </a:lnR>
                    <a:lnB w="12700">
                      <a:miter lim="400000"/>
                    </a:lnB>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A continuación, veremos un video a partir del cual cada une de Uds. deberá tomar una NOTA DE CAMPO.…"/>
          <p:cNvSpPr txBox="1">
            <a:spLocks noGrp="1"/>
          </p:cNvSpPr>
          <p:nvPr>
            <p:ph type="body" idx="1"/>
          </p:nvPr>
        </p:nvSpPr>
        <p:spPr>
          <a:xfrm>
            <a:off x="2376867" y="2107532"/>
            <a:ext cx="9205533" cy="4381500"/>
          </a:xfrm>
          <a:prstGeom prst="rect">
            <a:avLst/>
          </a:prstGeom>
        </p:spPr>
        <p:txBody>
          <a:bodyPr/>
          <a:lstStyle/>
          <a:p>
            <a:r>
              <a:rPr dirty="0"/>
              <a:t>A </a:t>
            </a:r>
            <a:r>
              <a:rPr dirty="0" err="1"/>
              <a:t>continuación</a:t>
            </a:r>
            <a:r>
              <a:rPr dirty="0"/>
              <a:t>, </a:t>
            </a:r>
            <a:r>
              <a:rPr dirty="0" err="1"/>
              <a:t>veremos</a:t>
            </a:r>
            <a:r>
              <a:rPr dirty="0"/>
              <a:t> un video a </a:t>
            </a:r>
            <a:r>
              <a:rPr dirty="0" err="1"/>
              <a:t>partir</a:t>
            </a:r>
            <a:r>
              <a:rPr dirty="0"/>
              <a:t> del </a:t>
            </a:r>
            <a:r>
              <a:rPr dirty="0" err="1"/>
              <a:t>cual</a:t>
            </a:r>
            <a:r>
              <a:rPr dirty="0"/>
              <a:t> </a:t>
            </a:r>
            <a:r>
              <a:rPr dirty="0" err="1"/>
              <a:t>cada</a:t>
            </a:r>
            <a:r>
              <a:rPr dirty="0"/>
              <a:t> </a:t>
            </a:r>
            <a:r>
              <a:rPr dirty="0" err="1"/>
              <a:t>une</a:t>
            </a:r>
            <a:r>
              <a:rPr dirty="0"/>
              <a:t> de </a:t>
            </a:r>
            <a:r>
              <a:rPr dirty="0" err="1"/>
              <a:t>Uds</a:t>
            </a:r>
            <a:r>
              <a:rPr dirty="0"/>
              <a:t>. </a:t>
            </a:r>
            <a:r>
              <a:rPr dirty="0" err="1"/>
              <a:t>deberá</a:t>
            </a:r>
            <a:r>
              <a:rPr dirty="0"/>
              <a:t> </a:t>
            </a:r>
            <a:r>
              <a:rPr dirty="0" err="1"/>
              <a:t>tomar</a:t>
            </a:r>
            <a:r>
              <a:rPr dirty="0"/>
              <a:t> </a:t>
            </a:r>
            <a:r>
              <a:rPr dirty="0" err="1"/>
              <a:t>una</a:t>
            </a:r>
            <a:r>
              <a:rPr dirty="0"/>
              <a:t> NOTA DE CAMPO.</a:t>
            </a:r>
          </a:p>
          <a:p>
            <a:r>
              <a:rPr dirty="0" err="1"/>
              <a:t>Recordemos</a:t>
            </a:r>
            <a:r>
              <a:rPr dirty="0"/>
              <a:t> </a:t>
            </a:r>
            <a:r>
              <a:rPr dirty="0" err="1"/>
              <a:t>algunos</a:t>
            </a:r>
            <a:r>
              <a:rPr dirty="0"/>
              <a:t> tips:</a:t>
            </a:r>
          </a:p>
          <a:p>
            <a:pPr lvl="1"/>
            <a:r>
              <a:rPr dirty="0" err="1"/>
              <a:t>Describir</a:t>
            </a:r>
            <a:r>
              <a:rPr dirty="0"/>
              <a:t>/</a:t>
            </a:r>
            <a:r>
              <a:rPr dirty="0" err="1"/>
              <a:t>narrar</a:t>
            </a:r>
            <a:r>
              <a:rPr dirty="0"/>
              <a:t> </a:t>
            </a:r>
            <a:r>
              <a:rPr dirty="0" err="1"/>
              <a:t>los</a:t>
            </a:r>
            <a:r>
              <a:rPr dirty="0"/>
              <a:t> </a:t>
            </a:r>
            <a:r>
              <a:rPr dirty="0" err="1"/>
              <a:t>acontecimientos</a:t>
            </a:r>
            <a:r>
              <a:rPr dirty="0"/>
              <a:t> </a:t>
            </a:r>
            <a:r>
              <a:rPr dirty="0" err="1"/>
              <a:t>en</a:t>
            </a:r>
            <a:r>
              <a:rPr dirty="0"/>
              <a:t> </a:t>
            </a:r>
            <a:r>
              <a:rPr dirty="0" err="1"/>
              <a:t>tercera</a:t>
            </a:r>
            <a:r>
              <a:rPr dirty="0"/>
              <a:t> persona</a:t>
            </a:r>
          </a:p>
          <a:p>
            <a:pPr lvl="1"/>
            <a:r>
              <a:rPr dirty="0" err="1"/>
              <a:t>Considerar</a:t>
            </a:r>
            <a:r>
              <a:rPr dirty="0"/>
              <a:t> </a:t>
            </a:r>
            <a:r>
              <a:rPr dirty="0" err="1"/>
              <a:t>datos</a:t>
            </a:r>
            <a:r>
              <a:rPr dirty="0"/>
              <a:t> del </a:t>
            </a:r>
            <a:r>
              <a:rPr dirty="0" err="1"/>
              <a:t>contexto</a:t>
            </a:r>
            <a:r>
              <a:rPr dirty="0"/>
              <a:t>: </a:t>
            </a:r>
            <a:r>
              <a:rPr dirty="0" err="1"/>
              <a:t>fecha</a:t>
            </a:r>
            <a:r>
              <a:rPr dirty="0"/>
              <a:t> (o lo que se </a:t>
            </a:r>
            <a:r>
              <a:rPr dirty="0" err="1"/>
              <a:t>puede</a:t>
            </a:r>
            <a:r>
              <a:rPr dirty="0"/>
              <a:t> </a:t>
            </a:r>
            <a:r>
              <a:rPr dirty="0" err="1"/>
              <a:t>inferir</a:t>
            </a:r>
            <a:r>
              <a:rPr dirty="0"/>
              <a:t> de </a:t>
            </a:r>
            <a:r>
              <a:rPr dirty="0" err="1"/>
              <a:t>ella</a:t>
            </a:r>
            <a:r>
              <a:rPr dirty="0"/>
              <a:t>), </a:t>
            </a:r>
            <a:r>
              <a:rPr dirty="0" err="1"/>
              <a:t>participantes</a:t>
            </a:r>
            <a:r>
              <a:rPr dirty="0"/>
              <a:t>, </a:t>
            </a:r>
            <a:r>
              <a:rPr dirty="0" err="1"/>
              <a:t>lugar</a:t>
            </a:r>
            <a:r>
              <a:rPr dirty="0"/>
              <a:t>, </a:t>
            </a:r>
            <a:r>
              <a:rPr dirty="0" err="1"/>
              <a:t>contexto</a:t>
            </a:r>
            <a:r>
              <a:rPr dirty="0"/>
              <a:t> general (</a:t>
            </a:r>
            <a:r>
              <a:rPr dirty="0" err="1"/>
              <a:t>clase</a:t>
            </a:r>
            <a:r>
              <a:rPr dirty="0"/>
              <a:t> de </a:t>
            </a:r>
            <a:r>
              <a:rPr dirty="0" err="1"/>
              <a:t>artes</a:t>
            </a:r>
            <a:r>
              <a:rPr dirty="0"/>
              <a:t>, </a:t>
            </a:r>
            <a:r>
              <a:rPr dirty="0" err="1"/>
              <a:t>recreo</a:t>
            </a:r>
            <a:r>
              <a:rPr dirty="0"/>
              <a:t>, etc.)</a:t>
            </a:r>
          </a:p>
          <a:p>
            <a:pPr lvl="1"/>
            <a:r>
              <a:rPr dirty="0" err="1"/>
              <a:t>Distinguir</a:t>
            </a:r>
            <a:r>
              <a:rPr dirty="0"/>
              <a:t> </a:t>
            </a:r>
            <a:r>
              <a:rPr dirty="0" err="1"/>
              <a:t>claramente</a:t>
            </a:r>
            <a:r>
              <a:rPr dirty="0"/>
              <a:t> la </a:t>
            </a:r>
            <a:r>
              <a:rPr dirty="0" err="1"/>
              <a:t>observación</a:t>
            </a:r>
            <a:r>
              <a:rPr dirty="0"/>
              <a:t> de la </a:t>
            </a:r>
            <a:r>
              <a:rPr dirty="0" err="1"/>
              <a:t>reflexión</a:t>
            </a:r>
            <a:endParaRPr lang="es-ES" dirty="0"/>
          </a:p>
          <a:p>
            <a:pPr lvl="1"/>
            <a:r>
              <a:rPr lang="es-CL" dirty="0"/>
              <a:t>Finalmente, tratemos de relevar UN PROBLEMA DIDÁCTICO, vinculado con el ámbito de la convivencia y ambiente escolar.</a:t>
            </a:r>
            <a:endParaRPr dirty="0"/>
          </a:p>
        </p:txBody>
      </p:sp>
      <p:sp>
        <p:nvSpPr>
          <p:cNvPr id="176" name="Afinar la observación con un foco"/>
          <p:cNvSpPr txBox="1">
            <a:spLocks noGrp="1"/>
          </p:cNvSpPr>
          <p:nvPr>
            <p:ph type="title"/>
          </p:nvPr>
        </p:nvSpPr>
        <p:spPr>
          <a:prstGeom prst="rect">
            <a:avLst/>
          </a:prstGeom>
        </p:spPr>
        <p:txBody>
          <a:bodyPr/>
          <a:lstStyle/>
          <a:p>
            <a:r>
              <a:t>Afinar la observación con un foco</a:t>
            </a:r>
          </a:p>
        </p:txBody>
      </p:sp>
      <p:sp>
        <p:nvSpPr>
          <p:cNvPr id="177" name="La jefatura desde nuestra óptica…"/>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buClr>
                <a:schemeClr val="accent1"/>
              </a:buClr>
              <a:defRPr>
                <a:solidFill>
                  <a:schemeClr val="accent1"/>
                </a:solidFill>
              </a:defRPr>
            </a:pPr>
            <a:r>
              <a:t>La jefatura desde nuestra óptica</a:t>
            </a:r>
          </a:p>
          <a:p>
            <a:pPr>
              <a:buClr>
                <a:schemeClr val="accent1"/>
              </a:buClr>
              <a:defRPr>
                <a:solidFill>
                  <a:schemeClr val="accent1"/>
                </a:solidFill>
              </a:defRPr>
            </a:pPr>
            <a:r>
              <a:t>¿Cómo es una “buena” jefatura?</a:t>
            </a:r>
          </a:p>
          <a:p>
            <a:pPr>
              <a:buClr>
                <a:schemeClr val="accent1"/>
              </a:buClr>
              <a:defRPr>
                <a:solidFill>
                  <a:srgbClr val="FFFFFF"/>
                </a:solidFill>
              </a:defRPr>
            </a:pPr>
            <a:r>
              <a:t>Observando el aula</a:t>
            </a:r>
          </a:p>
          <a:p>
            <a:pPr>
              <a:buClr>
                <a:schemeClr val="accent1"/>
              </a:buClr>
              <a:defRPr>
                <a:solidFill>
                  <a:schemeClr val="accent1"/>
                </a:solidFill>
              </a:defRPr>
            </a:pPr>
            <a:r>
              <a:t>La nota de campo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64A74B11-41E0-504A-B489-BC38B1DE5F1A}"/>
              </a:ext>
            </a:extLst>
          </p:cNvPr>
          <p:cNvSpPr>
            <a:spLocks noGrp="1"/>
          </p:cNvSpPr>
          <p:nvPr>
            <p:ph idx="1"/>
          </p:nvPr>
        </p:nvSpPr>
        <p:spPr>
          <a:xfrm>
            <a:off x="916940" y="1033146"/>
            <a:ext cx="10358120" cy="2611904"/>
          </a:xfrm>
        </p:spPr>
        <p:txBody>
          <a:bodyPr/>
          <a:lstStyle/>
          <a:p>
            <a:pPr marL="0" indent="0" algn="just">
              <a:buNone/>
            </a:pPr>
            <a:r>
              <a:rPr lang="es-CL" dirty="0"/>
              <a:t>“La Investigación Acción en el área educativa presenta una tendencia a reconceptualizar el campo de la investigación educacional en términos más participativos y con miras a esclarecer el origen de los problemas, los contenidos programáticos, los métodos didácticos, los conocimientos significativos y la comunidad de docentes.”</a:t>
            </a:r>
          </a:p>
          <a:p>
            <a:pPr marL="0" indent="0" algn="r">
              <a:buNone/>
            </a:pPr>
            <a:r>
              <a:rPr lang="es-CL" dirty="0"/>
              <a:t>(Martínez, 2000)</a:t>
            </a:r>
          </a:p>
          <a:p>
            <a:pPr marL="0" indent="0" algn="just">
              <a:buNone/>
            </a:pPr>
            <a:endParaRPr lang="es-CL" dirty="0"/>
          </a:p>
          <a:p>
            <a:pPr marL="0" indent="0" algn="just">
              <a:buNone/>
            </a:pPr>
            <a:endParaRPr lang="es-CL" dirty="0"/>
          </a:p>
          <a:p>
            <a:endParaRPr lang="es-CL" dirty="0"/>
          </a:p>
        </p:txBody>
      </p:sp>
      <p:pic>
        <p:nvPicPr>
          <p:cNvPr id="7" name="Imagen 6">
            <a:extLst>
              <a:ext uri="{FF2B5EF4-FFF2-40B4-BE49-F238E27FC236}">
                <a16:creationId xmlns:a16="http://schemas.microsoft.com/office/drawing/2014/main" id="{E03F60AF-C877-1F46-8E6A-C4809D8B230B}"/>
              </a:ext>
            </a:extLst>
          </p:cNvPr>
          <p:cNvPicPr>
            <a:picLocks noChangeAspect="1"/>
          </p:cNvPicPr>
          <p:nvPr/>
        </p:nvPicPr>
        <p:blipFill>
          <a:blip r:embed="rId2"/>
          <a:stretch>
            <a:fillRect/>
          </a:stretch>
        </p:blipFill>
        <p:spPr>
          <a:xfrm>
            <a:off x="916940" y="3645050"/>
            <a:ext cx="4876800" cy="1950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5389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https://www.youtube.com/watch?v=ccefJ8G4Mas (primeros 5 minutos)"/>
          <p:cNvSpPr txBox="1">
            <a:spLocks noGrp="1"/>
          </p:cNvSpPr>
          <p:nvPr>
            <p:ph type="title"/>
          </p:nvPr>
        </p:nvSpPr>
        <p:spPr>
          <a:prstGeom prst="rect">
            <a:avLst/>
          </a:prstGeom>
        </p:spPr>
        <p:txBody>
          <a:bodyPr>
            <a:normAutofit/>
          </a:bodyPr>
          <a:lstStyle/>
          <a:p>
            <a:pPr algn="ctr" rtl="0">
              <a:spcBef>
                <a:spcPts val="0"/>
              </a:spcBef>
              <a:spcAft>
                <a:spcPts val="0"/>
              </a:spcAft>
            </a:pPr>
            <a:br>
              <a:rPr lang="es-CL" sz="1800" b="0" i="0" u="sng" strike="noStrike" dirty="0">
                <a:solidFill>
                  <a:srgbClr val="1155CC"/>
                </a:solidFill>
                <a:effectLst/>
                <a:latin typeface="Arial" panose="020B0604020202020204" pitchFamily="34" charset="0"/>
                <a:hlinkClick r:id="rId2"/>
              </a:rPr>
            </a:br>
            <a:r>
              <a:rPr lang="es-CL" sz="1800" b="0" i="0" u="sng" strike="noStrike" dirty="0">
                <a:solidFill>
                  <a:srgbClr val="1155CC"/>
                </a:solidFill>
                <a:effectLst/>
                <a:latin typeface="Arial" panose="020B0604020202020204" pitchFamily="34" charset="0"/>
                <a:hlinkClick r:id="rId2"/>
              </a:rPr>
              <a:t>https://www.youtube.com/watch?v=fZLHWF4x4Kk&amp;list=PLErOCpPisc3tMeoOhv4SbO7tI_ZoA5k4Y</a:t>
            </a:r>
            <a:br>
              <a:rPr lang="es-CL" b="0" i="0" u="none" strike="noStrike" dirty="0">
                <a:solidFill>
                  <a:srgbClr val="000000"/>
                </a:solidFill>
                <a:effectLst/>
              </a:rPr>
            </a:br>
            <a:endParaRPr dirty="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En duplas o tríos, revisen sus notas de campo sobre jefatura de curso…"/>
          <p:cNvSpPr txBox="1">
            <a:spLocks noGrp="1"/>
          </p:cNvSpPr>
          <p:nvPr>
            <p:ph type="body" idx="1"/>
          </p:nvPr>
        </p:nvSpPr>
        <p:spPr>
          <a:prstGeom prst="rect">
            <a:avLst/>
          </a:prstGeom>
        </p:spPr>
        <p:txBody>
          <a:bodyPr>
            <a:normAutofit fontScale="92500"/>
          </a:bodyPr>
          <a:lstStyle/>
          <a:p>
            <a:r>
              <a:rPr dirty="0" err="1"/>
              <a:t>En</a:t>
            </a:r>
            <a:r>
              <a:rPr dirty="0"/>
              <a:t> </a:t>
            </a:r>
            <a:r>
              <a:rPr dirty="0" err="1"/>
              <a:t>duplas</a:t>
            </a:r>
            <a:r>
              <a:rPr dirty="0"/>
              <a:t> o </a:t>
            </a:r>
            <a:r>
              <a:rPr dirty="0" err="1"/>
              <a:t>tríos</a:t>
            </a:r>
            <a:r>
              <a:rPr dirty="0"/>
              <a:t>, </a:t>
            </a:r>
            <a:r>
              <a:rPr dirty="0" err="1"/>
              <a:t>revisen</a:t>
            </a:r>
            <a:r>
              <a:rPr dirty="0"/>
              <a:t> sus </a:t>
            </a:r>
            <a:r>
              <a:rPr dirty="0" err="1"/>
              <a:t>notas</a:t>
            </a:r>
            <a:r>
              <a:rPr dirty="0"/>
              <a:t> de campo </a:t>
            </a:r>
            <a:endParaRPr lang="es-ES" dirty="0"/>
          </a:p>
          <a:p>
            <a:pPr lvl="1"/>
            <a:r>
              <a:rPr dirty="0"/>
              <a:t>¿</a:t>
            </a:r>
            <a:r>
              <a:rPr dirty="0" err="1"/>
              <a:t>Permiten</a:t>
            </a:r>
            <a:r>
              <a:rPr dirty="0"/>
              <a:t> </a:t>
            </a:r>
            <a:r>
              <a:rPr dirty="0" err="1"/>
              <a:t>dar</a:t>
            </a:r>
            <a:r>
              <a:rPr dirty="0"/>
              <a:t> </a:t>
            </a:r>
            <a:r>
              <a:rPr dirty="0" err="1"/>
              <a:t>cuenta</a:t>
            </a:r>
            <a:r>
              <a:rPr dirty="0"/>
              <a:t> a un </a:t>
            </a:r>
            <a:r>
              <a:rPr dirty="0" err="1"/>
              <a:t>tercero</a:t>
            </a:r>
            <a:r>
              <a:rPr dirty="0"/>
              <a:t> </a:t>
            </a:r>
            <a:r>
              <a:rPr dirty="0" err="1"/>
              <a:t>sobre</a:t>
            </a:r>
            <a:r>
              <a:rPr dirty="0"/>
              <a:t> la </a:t>
            </a:r>
            <a:r>
              <a:rPr dirty="0" err="1"/>
              <a:t>realidad</a:t>
            </a:r>
            <a:r>
              <a:rPr dirty="0"/>
              <a:t> </a:t>
            </a:r>
            <a:r>
              <a:rPr dirty="0" err="1"/>
              <a:t>observada</a:t>
            </a:r>
            <a:r>
              <a:rPr dirty="0"/>
              <a:t>?</a:t>
            </a:r>
          </a:p>
          <a:p>
            <a:pPr lvl="1"/>
            <a:r>
              <a:rPr dirty="0"/>
              <a:t>¿</a:t>
            </a:r>
            <a:r>
              <a:rPr dirty="0" err="1"/>
              <a:t>Separan</a:t>
            </a:r>
            <a:r>
              <a:rPr dirty="0"/>
              <a:t> de la </a:t>
            </a:r>
            <a:r>
              <a:rPr dirty="0" err="1"/>
              <a:t>observación</a:t>
            </a:r>
            <a:r>
              <a:rPr dirty="0"/>
              <a:t> </a:t>
            </a:r>
            <a:r>
              <a:rPr dirty="0" err="1"/>
              <a:t>los</a:t>
            </a:r>
            <a:r>
              <a:rPr dirty="0"/>
              <a:t> </a:t>
            </a:r>
            <a:r>
              <a:rPr dirty="0" err="1"/>
              <a:t>juicios</a:t>
            </a:r>
            <a:r>
              <a:rPr dirty="0"/>
              <a:t> u </a:t>
            </a:r>
            <a:r>
              <a:rPr dirty="0" err="1"/>
              <a:t>opiniones</a:t>
            </a:r>
            <a:r>
              <a:rPr dirty="0"/>
              <a:t> de </a:t>
            </a:r>
            <a:r>
              <a:rPr dirty="0" err="1"/>
              <a:t>los</a:t>
            </a:r>
            <a:r>
              <a:rPr dirty="0"/>
              <a:t> </a:t>
            </a:r>
            <a:r>
              <a:rPr dirty="0" err="1"/>
              <a:t>observadores</a:t>
            </a:r>
            <a:r>
              <a:rPr dirty="0"/>
              <a:t>?</a:t>
            </a:r>
          </a:p>
          <a:p>
            <a:pPr lvl="1"/>
            <a:r>
              <a:rPr dirty="0"/>
              <a:t>¿</a:t>
            </a:r>
            <a:r>
              <a:rPr dirty="0" err="1"/>
              <a:t>Permitirían</a:t>
            </a:r>
            <a:r>
              <a:rPr dirty="0"/>
              <a:t> </a:t>
            </a:r>
            <a:r>
              <a:rPr dirty="0" err="1"/>
              <a:t>estas</a:t>
            </a:r>
            <a:r>
              <a:rPr dirty="0"/>
              <a:t> NDC </a:t>
            </a:r>
            <a:r>
              <a:rPr dirty="0" err="1"/>
              <a:t>levantar</a:t>
            </a:r>
            <a:r>
              <a:rPr dirty="0"/>
              <a:t> </a:t>
            </a:r>
            <a:r>
              <a:rPr dirty="0" err="1"/>
              <a:t>focos</a:t>
            </a:r>
            <a:r>
              <a:rPr dirty="0"/>
              <a:t> de </a:t>
            </a:r>
            <a:r>
              <a:rPr dirty="0" err="1"/>
              <a:t>análisis</a:t>
            </a:r>
            <a:r>
              <a:rPr dirty="0"/>
              <a:t> </a:t>
            </a:r>
            <a:r>
              <a:rPr dirty="0" err="1"/>
              <a:t>sobre</a:t>
            </a:r>
            <a:r>
              <a:rPr dirty="0"/>
              <a:t> </a:t>
            </a:r>
            <a:r>
              <a:rPr dirty="0" err="1"/>
              <a:t>el</a:t>
            </a:r>
            <a:r>
              <a:rPr dirty="0"/>
              <a:t> aula </a:t>
            </a:r>
            <a:r>
              <a:rPr dirty="0" err="1"/>
              <a:t>observada</a:t>
            </a:r>
            <a:r>
              <a:rPr dirty="0"/>
              <a:t>? ¿Por </a:t>
            </a:r>
            <a:r>
              <a:rPr dirty="0" err="1"/>
              <a:t>qué</a:t>
            </a:r>
            <a:r>
              <a:rPr dirty="0"/>
              <a:t>?</a:t>
            </a:r>
          </a:p>
          <a:p>
            <a:pPr lvl="1"/>
            <a:endParaRPr dirty="0"/>
          </a:p>
          <a:p>
            <a:r>
              <a:rPr dirty="0" err="1"/>
              <a:t>Revísenlas</a:t>
            </a:r>
            <a:r>
              <a:rPr dirty="0"/>
              <a:t> y </a:t>
            </a:r>
            <a:r>
              <a:rPr dirty="0" err="1"/>
              <a:t>organícenlas</a:t>
            </a:r>
            <a:r>
              <a:rPr dirty="0"/>
              <a:t> </a:t>
            </a:r>
            <a:r>
              <a:rPr dirty="0" err="1"/>
              <a:t>en</a:t>
            </a:r>
            <a:r>
              <a:rPr dirty="0"/>
              <a:t> </a:t>
            </a:r>
            <a:r>
              <a:rPr dirty="0" err="1"/>
              <a:t>unidades</a:t>
            </a:r>
            <a:r>
              <a:rPr dirty="0"/>
              <a:t> de </a:t>
            </a:r>
            <a:r>
              <a:rPr dirty="0" err="1"/>
              <a:t>análisis</a:t>
            </a:r>
            <a:r>
              <a:rPr dirty="0"/>
              <a:t> (</a:t>
            </a:r>
            <a:r>
              <a:rPr dirty="0" err="1"/>
              <a:t>por</a:t>
            </a:r>
            <a:r>
              <a:rPr dirty="0"/>
              <a:t> </a:t>
            </a:r>
            <a:r>
              <a:rPr dirty="0" err="1"/>
              <a:t>párrafos</a:t>
            </a:r>
            <a:r>
              <a:rPr dirty="0"/>
              <a:t>, </a:t>
            </a:r>
            <a:r>
              <a:rPr dirty="0" err="1"/>
              <a:t>por</a:t>
            </a:r>
            <a:r>
              <a:rPr dirty="0"/>
              <a:t> </a:t>
            </a:r>
            <a:r>
              <a:rPr dirty="0" err="1"/>
              <a:t>oraciones</a:t>
            </a:r>
            <a:r>
              <a:rPr dirty="0"/>
              <a:t> o </a:t>
            </a:r>
            <a:r>
              <a:rPr dirty="0" err="1"/>
              <a:t>por</a:t>
            </a:r>
            <a:r>
              <a:rPr dirty="0"/>
              <a:t> </a:t>
            </a:r>
            <a:r>
              <a:rPr dirty="0" err="1"/>
              <a:t>páginas</a:t>
            </a:r>
            <a:r>
              <a:rPr dirty="0"/>
              <a:t>, </a:t>
            </a:r>
            <a:r>
              <a:rPr dirty="0" err="1"/>
              <a:t>ustedes</a:t>
            </a:r>
            <a:r>
              <a:rPr dirty="0"/>
              <a:t> </a:t>
            </a:r>
            <a:r>
              <a:rPr dirty="0" err="1"/>
              <a:t>deciden</a:t>
            </a:r>
            <a:r>
              <a:rPr dirty="0"/>
              <a:t>)</a:t>
            </a:r>
          </a:p>
          <a:p>
            <a:r>
              <a:rPr dirty="0"/>
              <a:t>Lean </a:t>
            </a:r>
            <a:r>
              <a:rPr dirty="0" err="1"/>
              <a:t>cada</a:t>
            </a:r>
            <a:r>
              <a:rPr dirty="0"/>
              <a:t> </a:t>
            </a:r>
            <a:r>
              <a:rPr dirty="0" err="1"/>
              <a:t>segmento</a:t>
            </a:r>
            <a:r>
              <a:rPr dirty="0"/>
              <a:t> y </a:t>
            </a:r>
            <a:r>
              <a:rPr dirty="0" err="1"/>
              <a:t>asígnenle</a:t>
            </a:r>
            <a:r>
              <a:rPr dirty="0"/>
              <a:t> </a:t>
            </a:r>
            <a:r>
              <a:rPr dirty="0" err="1"/>
              <a:t>categorías</a:t>
            </a:r>
            <a:r>
              <a:rPr lang="es-ES" dirty="0"/>
              <a:t>: ¿Qué problema didáctico – vinculado con convivencia escolar se puede visualizar?</a:t>
            </a:r>
            <a:endParaRPr dirty="0"/>
          </a:p>
        </p:txBody>
      </p:sp>
      <p:sp>
        <p:nvSpPr>
          <p:cNvPr id="190" name="Instrucciones para el análisis"/>
          <p:cNvSpPr txBox="1">
            <a:spLocks noGrp="1"/>
          </p:cNvSpPr>
          <p:nvPr>
            <p:ph type="title"/>
          </p:nvPr>
        </p:nvSpPr>
        <p:spPr>
          <a:prstGeom prst="rect">
            <a:avLst/>
          </a:prstGeom>
        </p:spPr>
        <p:txBody>
          <a:bodyPr/>
          <a:lstStyle/>
          <a:p>
            <a:r>
              <a:t>Instrucciones para el análisis</a:t>
            </a:r>
          </a:p>
        </p:txBody>
      </p:sp>
      <p:sp>
        <p:nvSpPr>
          <p:cNvPr id="191" name="La jefatura desde nuestra óptica…"/>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buClr>
                <a:schemeClr val="accent1"/>
              </a:buClr>
              <a:defRPr>
                <a:solidFill>
                  <a:schemeClr val="accent1"/>
                </a:solidFill>
              </a:defRPr>
            </a:pPr>
            <a:r>
              <a:t>La jefatura desde nuestra óptica</a:t>
            </a:r>
          </a:p>
          <a:p>
            <a:pPr>
              <a:buClr>
                <a:schemeClr val="accent1"/>
              </a:buClr>
              <a:defRPr>
                <a:solidFill>
                  <a:schemeClr val="accent1"/>
                </a:solidFill>
              </a:defRPr>
            </a:pPr>
            <a:r>
              <a:t>¿Cómo es una “buena” jefatura?</a:t>
            </a:r>
          </a:p>
          <a:p>
            <a:pPr>
              <a:buClr>
                <a:schemeClr val="accent1"/>
              </a:buClr>
              <a:defRPr>
                <a:solidFill>
                  <a:schemeClr val="accent1"/>
                </a:solidFill>
              </a:defRPr>
            </a:pPr>
            <a:r>
              <a:t>Observando el aula</a:t>
            </a:r>
          </a:p>
          <a:p>
            <a:pPr>
              <a:buClr>
                <a:schemeClr val="accent1"/>
              </a:buClr>
              <a:defRPr>
                <a:solidFill>
                  <a:srgbClr val="FFFFFF"/>
                </a:solidFill>
              </a:defRPr>
            </a:pPr>
            <a:r>
              <a:t>La nota de campo</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172FD-51A2-BB49-AAF8-AF92CDA75873}"/>
              </a:ext>
            </a:extLst>
          </p:cNvPr>
          <p:cNvSpPr>
            <a:spLocks noGrp="1"/>
          </p:cNvSpPr>
          <p:nvPr>
            <p:ph type="title"/>
          </p:nvPr>
        </p:nvSpPr>
        <p:spPr/>
        <p:txBody>
          <a:bodyPr/>
          <a:lstStyle/>
          <a:p>
            <a:pPr algn="ctr"/>
            <a:r>
              <a:rPr lang="es-CL" dirty="0"/>
              <a:t>Investigación acción</a:t>
            </a:r>
          </a:p>
        </p:txBody>
      </p:sp>
      <p:sp>
        <p:nvSpPr>
          <p:cNvPr id="3" name="Marcador de contenido 2">
            <a:extLst>
              <a:ext uri="{FF2B5EF4-FFF2-40B4-BE49-F238E27FC236}">
                <a16:creationId xmlns:a16="http://schemas.microsoft.com/office/drawing/2014/main" id="{BFC1FFD4-92F7-7144-AD76-C10AD8EC399C}"/>
              </a:ext>
            </a:extLst>
          </p:cNvPr>
          <p:cNvSpPr>
            <a:spLocks noGrp="1"/>
          </p:cNvSpPr>
          <p:nvPr>
            <p:ph idx="1"/>
          </p:nvPr>
        </p:nvSpPr>
        <p:spPr>
          <a:xfrm>
            <a:off x="838200" y="1825625"/>
            <a:ext cx="10515600" cy="1466215"/>
          </a:xfrm>
        </p:spPr>
        <p:txBody>
          <a:bodyPr/>
          <a:lstStyle/>
          <a:p>
            <a:pPr marL="0" indent="0">
              <a:buNone/>
            </a:pPr>
            <a:r>
              <a:rPr lang="es-CL" dirty="0"/>
              <a:t>“En síntesis, es una investigación cuyo fin es mejorar la eficiencia docente, evaluada en su eficacia práctica.”</a:t>
            </a:r>
          </a:p>
          <a:p>
            <a:pPr marL="0" indent="0" algn="r">
              <a:buNone/>
            </a:pPr>
            <a:r>
              <a:rPr lang="es-CL" dirty="0"/>
              <a:t>(Martínez, 2000)</a:t>
            </a:r>
          </a:p>
          <a:p>
            <a:pPr marL="0" indent="0">
              <a:buNone/>
            </a:pPr>
            <a:endParaRPr lang="es-CL" dirty="0"/>
          </a:p>
        </p:txBody>
      </p:sp>
      <p:sp>
        <p:nvSpPr>
          <p:cNvPr id="4" name="Elipse 3">
            <a:extLst>
              <a:ext uri="{FF2B5EF4-FFF2-40B4-BE49-F238E27FC236}">
                <a16:creationId xmlns:a16="http://schemas.microsoft.com/office/drawing/2014/main" id="{AE1A5791-FCC6-914A-B471-20C009E0E86A}"/>
              </a:ext>
            </a:extLst>
          </p:cNvPr>
          <p:cNvSpPr/>
          <p:nvPr/>
        </p:nvSpPr>
        <p:spPr>
          <a:xfrm>
            <a:off x="1737360" y="3794760"/>
            <a:ext cx="2499360" cy="1466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Orientación</a:t>
            </a:r>
          </a:p>
        </p:txBody>
      </p:sp>
      <p:sp>
        <p:nvSpPr>
          <p:cNvPr id="5" name="Flecha derecha 4">
            <a:extLst>
              <a:ext uri="{FF2B5EF4-FFF2-40B4-BE49-F238E27FC236}">
                <a16:creationId xmlns:a16="http://schemas.microsoft.com/office/drawing/2014/main" id="{24F4B952-F925-7B47-B2D3-A31D32022B2B}"/>
              </a:ext>
            </a:extLst>
          </p:cNvPr>
          <p:cNvSpPr/>
          <p:nvPr/>
        </p:nvSpPr>
        <p:spPr>
          <a:xfrm>
            <a:off x="5166360" y="4130040"/>
            <a:ext cx="1386840" cy="73152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6" name="Rectángulo redondeado 5">
            <a:extLst>
              <a:ext uri="{FF2B5EF4-FFF2-40B4-BE49-F238E27FC236}">
                <a16:creationId xmlns:a16="http://schemas.microsoft.com/office/drawing/2014/main" id="{C65D74B9-DCCA-A346-AF6C-1ACE3045B981}"/>
              </a:ext>
            </a:extLst>
          </p:cNvPr>
          <p:cNvSpPr/>
          <p:nvPr/>
        </p:nvSpPr>
        <p:spPr>
          <a:xfrm>
            <a:off x="7482840" y="3749040"/>
            <a:ext cx="3870960" cy="19202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dirty="0"/>
              <a:t>Mejora en el clima de aula a través de un trabajo de estrategias de trabajo socioemocional.</a:t>
            </a:r>
          </a:p>
        </p:txBody>
      </p:sp>
    </p:spTree>
    <p:extLst>
      <p:ext uri="{BB962C8B-B14F-4D97-AF65-F5344CB8AC3E}">
        <p14:creationId xmlns:p14="http://schemas.microsoft.com/office/powerpoint/2010/main" val="352794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A8144E-52E0-BC4D-84A1-93A36EFB7A24}"/>
              </a:ext>
            </a:extLst>
          </p:cNvPr>
          <p:cNvSpPr>
            <a:spLocks noGrp="1"/>
          </p:cNvSpPr>
          <p:nvPr>
            <p:ph type="title"/>
          </p:nvPr>
        </p:nvSpPr>
        <p:spPr/>
        <p:txBody>
          <a:bodyPr/>
          <a:lstStyle/>
          <a:p>
            <a:r>
              <a:rPr lang="es-CL" dirty="0"/>
              <a:t>Etapas de la investigación acción.</a:t>
            </a:r>
          </a:p>
        </p:txBody>
      </p:sp>
      <p:sp>
        <p:nvSpPr>
          <p:cNvPr id="3" name="Marcador de contenido 2">
            <a:extLst>
              <a:ext uri="{FF2B5EF4-FFF2-40B4-BE49-F238E27FC236}">
                <a16:creationId xmlns:a16="http://schemas.microsoft.com/office/drawing/2014/main" id="{2D67DE20-C086-9045-90AF-6E9DAA9A386A}"/>
              </a:ext>
            </a:extLst>
          </p:cNvPr>
          <p:cNvSpPr>
            <a:spLocks noGrp="1"/>
          </p:cNvSpPr>
          <p:nvPr>
            <p:ph idx="1"/>
          </p:nvPr>
        </p:nvSpPr>
        <p:spPr>
          <a:xfrm>
            <a:off x="838200" y="1825625"/>
            <a:ext cx="10515600" cy="1325563"/>
          </a:xfrm>
        </p:spPr>
        <p:txBody>
          <a:bodyPr/>
          <a:lstStyle/>
          <a:p>
            <a:pPr marL="0" indent="0" algn="just">
              <a:buNone/>
            </a:pPr>
            <a:r>
              <a:rPr lang="es-CL" dirty="0"/>
              <a:t>“</a:t>
            </a:r>
            <a:r>
              <a:rPr lang="es-CL" dirty="0">
                <a:solidFill>
                  <a:schemeClr val="accent1"/>
                </a:solidFill>
              </a:rPr>
              <a:t>El problema de la investigación</a:t>
            </a:r>
            <a:r>
              <a:rPr lang="es-CL" dirty="0"/>
              <a:t>, al igual que su </a:t>
            </a:r>
            <a:r>
              <a:rPr lang="es-CL" dirty="0">
                <a:solidFill>
                  <a:srgbClr val="00B050"/>
                </a:solidFill>
              </a:rPr>
              <a:t>análisis e interpretación</a:t>
            </a:r>
            <a:r>
              <a:rPr lang="es-CL" dirty="0"/>
              <a:t>, </a:t>
            </a:r>
            <a:r>
              <a:rPr lang="es-CL" dirty="0">
                <a:solidFill>
                  <a:srgbClr val="FFC000"/>
                </a:solidFill>
              </a:rPr>
              <a:t>plan de acción </a:t>
            </a:r>
            <a:r>
              <a:rPr lang="es-CL" dirty="0"/>
              <a:t>y </a:t>
            </a:r>
            <a:r>
              <a:rPr lang="es-CL" dirty="0">
                <a:solidFill>
                  <a:srgbClr val="7030A0"/>
                </a:solidFill>
              </a:rPr>
              <a:t>evaluación</a:t>
            </a:r>
            <a:r>
              <a:rPr lang="es-CL" dirty="0"/>
              <a:t>, será descubierto y estudiado por el docente-investigador.”</a:t>
            </a:r>
          </a:p>
          <a:p>
            <a:endParaRPr lang="es-CL" dirty="0"/>
          </a:p>
        </p:txBody>
      </p:sp>
      <p:sp>
        <p:nvSpPr>
          <p:cNvPr id="5" name="CuadroTexto 4">
            <a:extLst>
              <a:ext uri="{FF2B5EF4-FFF2-40B4-BE49-F238E27FC236}">
                <a16:creationId xmlns:a16="http://schemas.microsoft.com/office/drawing/2014/main" id="{E7AA0477-0E08-B943-B255-3E0478FC76A5}"/>
              </a:ext>
            </a:extLst>
          </p:cNvPr>
          <p:cNvSpPr txBox="1"/>
          <p:nvPr/>
        </p:nvSpPr>
        <p:spPr>
          <a:xfrm>
            <a:off x="838200" y="3661272"/>
            <a:ext cx="10759440" cy="2677656"/>
          </a:xfrm>
          <a:prstGeom prst="rect">
            <a:avLst/>
          </a:prstGeom>
          <a:noFill/>
        </p:spPr>
        <p:txBody>
          <a:bodyPr wrap="square" rtlCol="0">
            <a:spAutoFit/>
          </a:bodyPr>
          <a:lstStyle/>
          <a:p>
            <a:pPr algn="just"/>
            <a:r>
              <a:rPr lang="es-CL" sz="2800" dirty="0"/>
              <a:t>“(...)ese problema será generalmente un problema práctico cotidiano experimentado, vivido o sufrido por él, y no un problema teórico definido por algún investigador educacional en el entorno de una disciplina particular.”</a:t>
            </a:r>
          </a:p>
          <a:p>
            <a:pPr algn="r"/>
            <a:r>
              <a:rPr lang="es-CL" sz="2800" dirty="0"/>
              <a:t>(Martínez, 2000)</a:t>
            </a:r>
          </a:p>
          <a:p>
            <a:endParaRPr lang="es-CL" sz="2800" dirty="0"/>
          </a:p>
        </p:txBody>
      </p:sp>
    </p:spTree>
    <p:extLst>
      <p:ext uri="{BB962C8B-B14F-4D97-AF65-F5344CB8AC3E}">
        <p14:creationId xmlns:p14="http://schemas.microsoft.com/office/powerpoint/2010/main" val="273537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116BB-1379-1E4F-B356-C6B43497C5FE}"/>
              </a:ext>
            </a:extLst>
          </p:cNvPr>
          <p:cNvSpPr>
            <a:spLocks noGrp="1"/>
          </p:cNvSpPr>
          <p:nvPr>
            <p:ph type="title"/>
          </p:nvPr>
        </p:nvSpPr>
        <p:spPr/>
        <p:txBody>
          <a:bodyPr/>
          <a:lstStyle/>
          <a:p>
            <a:r>
              <a:rPr lang="es-CL" dirty="0"/>
              <a:t>Etapas de la investigación acción </a:t>
            </a:r>
          </a:p>
        </p:txBody>
      </p:sp>
      <p:sp>
        <p:nvSpPr>
          <p:cNvPr id="3" name="Marcador de contenido 2">
            <a:extLst>
              <a:ext uri="{FF2B5EF4-FFF2-40B4-BE49-F238E27FC236}">
                <a16:creationId xmlns:a16="http://schemas.microsoft.com/office/drawing/2014/main" id="{9DD17829-E3BD-F340-B6EE-0DEBFB4FA46C}"/>
              </a:ext>
            </a:extLst>
          </p:cNvPr>
          <p:cNvSpPr>
            <a:spLocks noGrp="1"/>
          </p:cNvSpPr>
          <p:nvPr>
            <p:ph idx="1"/>
          </p:nvPr>
        </p:nvSpPr>
        <p:spPr>
          <a:xfrm>
            <a:off x="3291840" y="1690688"/>
            <a:ext cx="6781800" cy="4351338"/>
          </a:xfrm>
        </p:spPr>
        <p:txBody>
          <a:bodyPr>
            <a:normAutofit/>
          </a:bodyPr>
          <a:lstStyle/>
          <a:p>
            <a:r>
              <a:rPr lang="es-CL" sz="2400" dirty="0"/>
              <a:t>Etapa 1: Identificación de un Problema Importante (observación) </a:t>
            </a:r>
          </a:p>
          <a:p>
            <a:r>
              <a:rPr lang="es-CL" sz="2400" dirty="0"/>
              <a:t>Etapa 2: Análisis del Problema (causas-consecuencia)</a:t>
            </a:r>
          </a:p>
          <a:p>
            <a:r>
              <a:rPr lang="es-CL" sz="2400" dirty="0"/>
              <a:t>Etapa 3: Formulación de Hipótesis </a:t>
            </a:r>
          </a:p>
          <a:p>
            <a:r>
              <a:rPr lang="es-CL" sz="2400" dirty="0"/>
              <a:t>Etapa 4: Diseño del plan de acción</a:t>
            </a:r>
          </a:p>
          <a:p>
            <a:r>
              <a:rPr lang="es-CL" sz="2400" dirty="0"/>
              <a:t>Etapa 5:Recolección de la Información Necesaria </a:t>
            </a:r>
          </a:p>
          <a:p>
            <a:r>
              <a:rPr lang="es-CL" sz="2400" dirty="0"/>
              <a:t>Etapa 6: Categorización de la Información </a:t>
            </a:r>
          </a:p>
          <a:p>
            <a:r>
              <a:rPr lang="es-CL" sz="2400" dirty="0"/>
              <a:t>Etapa 7: Evaluación de la Acción Ejecutada </a:t>
            </a:r>
          </a:p>
          <a:p>
            <a:endParaRPr lang="es-CL" dirty="0"/>
          </a:p>
          <a:p>
            <a:endParaRPr lang="es-CL" dirty="0"/>
          </a:p>
        </p:txBody>
      </p:sp>
      <p:sp>
        <p:nvSpPr>
          <p:cNvPr id="5" name="Abrir llave 4">
            <a:extLst>
              <a:ext uri="{FF2B5EF4-FFF2-40B4-BE49-F238E27FC236}">
                <a16:creationId xmlns:a16="http://schemas.microsoft.com/office/drawing/2014/main" id="{35573DC5-B6C6-BF42-A9BF-5D2A2E29880F}"/>
              </a:ext>
            </a:extLst>
          </p:cNvPr>
          <p:cNvSpPr/>
          <p:nvPr/>
        </p:nvSpPr>
        <p:spPr>
          <a:xfrm>
            <a:off x="3086101" y="1648700"/>
            <a:ext cx="281939" cy="16741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 name="Elipse 5">
            <a:extLst>
              <a:ext uri="{FF2B5EF4-FFF2-40B4-BE49-F238E27FC236}">
                <a16:creationId xmlns:a16="http://schemas.microsoft.com/office/drawing/2014/main" id="{B8466B44-102C-2E46-8EEF-5C8892D39C4C}"/>
              </a:ext>
            </a:extLst>
          </p:cNvPr>
          <p:cNvSpPr/>
          <p:nvPr/>
        </p:nvSpPr>
        <p:spPr>
          <a:xfrm>
            <a:off x="807720" y="1690688"/>
            <a:ext cx="1996440" cy="11053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Contexto</a:t>
            </a:r>
          </a:p>
        </p:txBody>
      </p:sp>
      <p:sp>
        <p:nvSpPr>
          <p:cNvPr id="7" name="Abrir llave 6">
            <a:extLst>
              <a:ext uri="{FF2B5EF4-FFF2-40B4-BE49-F238E27FC236}">
                <a16:creationId xmlns:a16="http://schemas.microsoft.com/office/drawing/2014/main" id="{9C723B1E-D8F1-4D48-BBFA-5081850719F6}"/>
              </a:ext>
            </a:extLst>
          </p:cNvPr>
          <p:cNvSpPr/>
          <p:nvPr/>
        </p:nvSpPr>
        <p:spPr>
          <a:xfrm>
            <a:off x="3177541" y="3322834"/>
            <a:ext cx="114299" cy="8243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
        <p:nvSpPr>
          <p:cNvPr id="10" name="Elipse 9">
            <a:extLst>
              <a:ext uri="{FF2B5EF4-FFF2-40B4-BE49-F238E27FC236}">
                <a16:creationId xmlns:a16="http://schemas.microsoft.com/office/drawing/2014/main" id="{582591D0-CB4B-4647-98AF-68C4AE2ADFAE}"/>
              </a:ext>
            </a:extLst>
          </p:cNvPr>
          <p:cNvSpPr/>
          <p:nvPr/>
        </p:nvSpPr>
        <p:spPr>
          <a:xfrm>
            <a:off x="899161" y="3182318"/>
            <a:ext cx="1996440" cy="1105376"/>
          </a:xfrm>
          <a:prstGeom prst="ellipse">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Planificación</a:t>
            </a:r>
          </a:p>
        </p:txBody>
      </p:sp>
      <p:sp>
        <p:nvSpPr>
          <p:cNvPr id="11" name="Elipse 10">
            <a:extLst>
              <a:ext uri="{FF2B5EF4-FFF2-40B4-BE49-F238E27FC236}">
                <a16:creationId xmlns:a16="http://schemas.microsoft.com/office/drawing/2014/main" id="{F898DCF1-8D1E-7B41-A0D2-C59AB8417E59}"/>
              </a:ext>
            </a:extLst>
          </p:cNvPr>
          <p:cNvSpPr/>
          <p:nvPr/>
        </p:nvSpPr>
        <p:spPr>
          <a:xfrm>
            <a:off x="535132" y="4478006"/>
            <a:ext cx="2487931" cy="110537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Implementación y reflexión situada.</a:t>
            </a:r>
          </a:p>
        </p:txBody>
      </p:sp>
      <p:sp>
        <p:nvSpPr>
          <p:cNvPr id="12" name="Abrir llave 11">
            <a:extLst>
              <a:ext uri="{FF2B5EF4-FFF2-40B4-BE49-F238E27FC236}">
                <a16:creationId xmlns:a16="http://schemas.microsoft.com/office/drawing/2014/main" id="{909A5E7D-1600-7248-809E-38A73165B0C8}"/>
              </a:ext>
            </a:extLst>
          </p:cNvPr>
          <p:cNvSpPr/>
          <p:nvPr/>
        </p:nvSpPr>
        <p:spPr>
          <a:xfrm>
            <a:off x="3125933" y="4189167"/>
            <a:ext cx="242107" cy="13942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spTree>
    <p:extLst>
      <p:ext uri="{BB962C8B-B14F-4D97-AF65-F5344CB8AC3E}">
        <p14:creationId xmlns:p14="http://schemas.microsoft.com/office/powerpoint/2010/main" val="233502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linds(horizont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linds(horizontal)">
                                      <p:cBhvr>
                                        <p:cTn id="42" dur="500"/>
                                        <p:tgtEl>
                                          <p:spTgt spid="3">
                                            <p:txEl>
                                              <p:pRg st="3" end="3"/>
                                            </p:txEl>
                                          </p:spTgt>
                                        </p:tgtEl>
                                      </p:cBhvr>
                                    </p:animEffec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blinds(horizontal)">
                                      <p:cBhvr>
                                        <p:cTn id="46" dur="500"/>
                                        <p:tgtEl>
                                          <p:spTgt spid="3">
                                            <p:txEl>
                                              <p:pRg st="4" end="4"/>
                                            </p:txEl>
                                          </p:spTgt>
                                        </p:tgtEl>
                                      </p:cBhvr>
                                    </p:animEffect>
                                  </p:childTnLst>
                                </p:cTn>
                              </p:par>
                            </p:childTnLst>
                          </p:cTn>
                        </p:par>
                        <p:par>
                          <p:cTn id="47" fill="hold">
                            <p:stCondLst>
                              <p:cond delay="1000"/>
                            </p:stCondLst>
                            <p:childTnLst>
                              <p:par>
                                <p:cTn id="48" presetID="3" presetClass="entr" presetSubtype="10" fill="hold" grpId="0" nodeType="after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blinds(horizontal)">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8" dur="1000" fill="hold"/>
                                        <p:tgtEl>
                                          <p:spTgt spid="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gtEl>
                                      </p:cBhvr>
                                    </p:animEffect>
                                  </p:childTnLst>
                                </p:cTn>
                              </p:par>
                            </p:childTnLst>
                          </p:cTn>
                        </p:par>
                        <p:par>
                          <p:cTn id="63" fill="hold">
                            <p:stCondLst>
                              <p:cond delay="1000"/>
                            </p:stCondLst>
                            <p:childTnLst>
                              <p:par>
                                <p:cTn id="64" presetID="1" presetClass="entr" presetSubtype="0"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par>
                          <p:cTn id="66" fill="hold">
                            <p:stCondLst>
                              <p:cond delay="1000"/>
                            </p:stCondLst>
                            <p:childTnLst>
                              <p:par>
                                <p:cTn id="67" presetID="3" presetClass="entr" presetSubtype="10" fill="hold" grpId="0" nodeType="after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animEffect transition="in" filter="blinds(horizontal)">
                                      <p:cBhvr>
                                        <p:cTn id="69" dur="500"/>
                                        <p:tgtEl>
                                          <p:spTgt spid="3">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172FD-51A2-BB49-AAF8-AF92CDA75873}"/>
              </a:ext>
            </a:extLst>
          </p:cNvPr>
          <p:cNvSpPr>
            <a:spLocks noGrp="1"/>
          </p:cNvSpPr>
          <p:nvPr>
            <p:ph type="title"/>
          </p:nvPr>
        </p:nvSpPr>
        <p:spPr/>
        <p:txBody>
          <a:bodyPr/>
          <a:lstStyle/>
          <a:p>
            <a:pPr algn="ctr"/>
            <a:r>
              <a:rPr lang="es-CL" dirty="0"/>
              <a:t>La recogida de información</a:t>
            </a:r>
          </a:p>
        </p:txBody>
      </p:sp>
      <p:sp>
        <p:nvSpPr>
          <p:cNvPr id="3" name="Marcador de contenido 2">
            <a:extLst>
              <a:ext uri="{FF2B5EF4-FFF2-40B4-BE49-F238E27FC236}">
                <a16:creationId xmlns:a16="http://schemas.microsoft.com/office/drawing/2014/main" id="{BFC1FFD4-92F7-7144-AD76-C10AD8EC399C}"/>
              </a:ext>
            </a:extLst>
          </p:cNvPr>
          <p:cNvSpPr>
            <a:spLocks noGrp="1"/>
          </p:cNvSpPr>
          <p:nvPr>
            <p:ph idx="1"/>
          </p:nvPr>
        </p:nvSpPr>
        <p:spPr>
          <a:xfrm>
            <a:off x="838200" y="1825625"/>
            <a:ext cx="10515600" cy="1466215"/>
          </a:xfrm>
        </p:spPr>
        <p:txBody>
          <a:bodyPr>
            <a:normAutofit/>
          </a:bodyPr>
          <a:lstStyle/>
          <a:p>
            <a:pPr marL="0" indent="0">
              <a:buNone/>
            </a:pPr>
            <a:r>
              <a:rPr lang="es-CL" dirty="0"/>
              <a:t>“Recoger datos no es sino reducir de modo intencionado y sistemático, mediante el empleo de nuestros sentidos o de un instrumento mediador, la realidad natural y compleja que pretendemos estudiar(…)”</a:t>
            </a:r>
          </a:p>
          <a:p>
            <a:pPr marL="0" indent="0">
              <a:buNone/>
            </a:pPr>
            <a:endParaRPr lang="es-CL" dirty="0"/>
          </a:p>
        </p:txBody>
      </p:sp>
      <p:sp>
        <p:nvSpPr>
          <p:cNvPr id="7" name="Marcador de contenido 2">
            <a:extLst>
              <a:ext uri="{FF2B5EF4-FFF2-40B4-BE49-F238E27FC236}">
                <a16:creationId xmlns:a16="http://schemas.microsoft.com/office/drawing/2014/main" id="{457DCFCB-D3D1-E64E-AEA4-B41721D71668}"/>
              </a:ext>
            </a:extLst>
          </p:cNvPr>
          <p:cNvSpPr txBox="1">
            <a:spLocks/>
          </p:cNvSpPr>
          <p:nvPr/>
        </p:nvSpPr>
        <p:spPr>
          <a:xfrm>
            <a:off x="838200" y="3552714"/>
            <a:ext cx="10515600" cy="14662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L" dirty="0"/>
              <a:t>“El dato que se obtiene como consecuencia de ese proceso es una elaboración, un ente inseparable de la estrategia seguida para recogerlo.”</a:t>
            </a:r>
          </a:p>
          <a:p>
            <a:pPr marL="0" indent="0" algn="r">
              <a:buFont typeface="Arial" panose="020B0604020202020204" pitchFamily="34" charset="0"/>
              <a:buNone/>
            </a:pPr>
            <a:r>
              <a:rPr lang="es-CL" dirty="0"/>
              <a:t>(Rodríguez, Gil y García, 1999)</a:t>
            </a:r>
          </a:p>
          <a:p>
            <a:pPr marL="0" indent="0">
              <a:buFont typeface="Arial" panose="020B0604020202020204" pitchFamily="34" charset="0"/>
              <a:buNone/>
            </a:pPr>
            <a:endParaRPr lang="es-CL" dirty="0"/>
          </a:p>
        </p:txBody>
      </p:sp>
      <p:graphicFrame>
        <p:nvGraphicFramePr>
          <p:cNvPr id="8" name="Diagrama 7">
            <a:extLst>
              <a:ext uri="{FF2B5EF4-FFF2-40B4-BE49-F238E27FC236}">
                <a16:creationId xmlns:a16="http://schemas.microsoft.com/office/drawing/2014/main" id="{251AB284-193C-F04D-9290-9D7D232DADC9}"/>
              </a:ext>
            </a:extLst>
          </p:cNvPr>
          <p:cNvGraphicFramePr/>
          <p:nvPr/>
        </p:nvGraphicFramePr>
        <p:xfrm>
          <a:off x="2032000" y="5018929"/>
          <a:ext cx="8128000" cy="1283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2585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graphicEl>
                                              <a:dgm id="{8B91D5E5-CA3C-EB42-9AD9-8ECEE0A4FE5B}"/>
                                            </p:graphicEl>
                                          </p:spTgt>
                                        </p:tgtEl>
                                        <p:attrNameLst>
                                          <p:attrName>style.visibility</p:attrName>
                                        </p:attrNameLst>
                                      </p:cBhvr>
                                      <p:to>
                                        <p:strVal val="visible"/>
                                      </p:to>
                                    </p:set>
                                    <p:animEffect transition="in" filter="fade">
                                      <p:cBhvr>
                                        <p:cTn id="17" dur="1000"/>
                                        <p:tgtEl>
                                          <p:spTgt spid="8">
                                            <p:graphicEl>
                                              <a:dgm id="{8B91D5E5-CA3C-EB42-9AD9-8ECEE0A4FE5B}"/>
                                            </p:graphicEl>
                                          </p:spTgt>
                                        </p:tgtEl>
                                      </p:cBhvr>
                                    </p:animEffect>
                                    <p:anim calcmode="lin" valueType="num">
                                      <p:cBhvr>
                                        <p:cTn id="18" dur="1000" fill="hold"/>
                                        <p:tgtEl>
                                          <p:spTgt spid="8">
                                            <p:graphicEl>
                                              <a:dgm id="{8B91D5E5-CA3C-EB42-9AD9-8ECEE0A4FE5B}"/>
                                            </p:graphicEl>
                                          </p:spTgt>
                                        </p:tgtEl>
                                        <p:attrNameLst>
                                          <p:attrName>ppt_x</p:attrName>
                                        </p:attrNameLst>
                                      </p:cBhvr>
                                      <p:tavLst>
                                        <p:tav tm="0">
                                          <p:val>
                                            <p:strVal val="#ppt_x"/>
                                          </p:val>
                                        </p:tav>
                                        <p:tav tm="100000">
                                          <p:val>
                                            <p:strVal val="#ppt_x"/>
                                          </p:val>
                                        </p:tav>
                                      </p:tavLst>
                                    </p:anim>
                                    <p:anim calcmode="lin" valueType="num">
                                      <p:cBhvr>
                                        <p:cTn id="19" dur="1000" fill="hold"/>
                                        <p:tgtEl>
                                          <p:spTgt spid="8">
                                            <p:graphicEl>
                                              <a:dgm id="{8B91D5E5-CA3C-EB42-9AD9-8ECEE0A4FE5B}"/>
                                            </p:graphic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8">
                                            <p:graphicEl>
                                              <a:dgm id="{A9FBAEB0-7150-4B4D-9229-8AC00CD30E64}"/>
                                            </p:graphicEl>
                                          </p:spTgt>
                                        </p:tgtEl>
                                        <p:attrNameLst>
                                          <p:attrName>style.visibility</p:attrName>
                                        </p:attrNameLst>
                                      </p:cBhvr>
                                      <p:to>
                                        <p:strVal val="visible"/>
                                      </p:to>
                                    </p:set>
                                    <p:animEffect transition="in" filter="fade">
                                      <p:cBhvr>
                                        <p:cTn id="23" dur="1000"/>
                                        <p:tgtEl>
                                          <p:spTgt spid="8">
                                            <p:graphicEl>
                                              <a:dgm id="{A9FBAEB0-7150-4B4D-9229-8AC00CD30E64}"/>
                                            </p:graphicEl>
                                          </p:spTgt>
                                        </p:tgtEl>
                                      </p:cBhvr>
                                    </p:animEffect>
                                    <p:anim calcmode="lin" valueType="num">
                                      <p:cBhvr>
                                        <p:cTn id="24" dur="1000" fill="hold"/>
                                        <p:tgtEl>
                                          <p:spTgt spid="8">
                                            <p:graphicEl>
                                              <a:dgm id="{A9FBAEB0-7150-4B4D-9229-8AC00CD30E64}"/>
                                            </p:graphicEl>
                                          </p:spTgt>
                                        </p:tgtEl>
                                        <p:attrNameLst>
                                          <p:attrName>ppt_x</p:attrName>
                                        </p:attrNameLst>
                                      </p:cBhvr>
                                      <p:tavLst>
                                        <p:tav tm="0">
                                          <p:val>
                                            <p:strVal val="#ppt_x"/>
                                          </p:val>
                                        </p:tav>
                                        <p:tav tm="100000">
                                          <p:val>
                                            <p:strVal val="#ppt_x"/>
                                          </p:val>
                                        </p:tav>
                                      </p:tavLst>
                                    </p:anim>
                                    <p:anim calcmode="lin" valueType="num">
                                      <p:cBhvr>
                                        <p:cTn id="25" dur="1000" fill="hold"/>
                                        <p:tgtEl>
                                          <p:spTgt spid="8">
                                            <p:graphicEl>
                                              <a:dgm id="{A9FBAEB0-7150-4B4D-9229-8AC00CD30E64}"/>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8">
                                            <p:graphicEl>
                                              <a:dgm id="{6D10F336-6BEE-CD44-9F52-DC7CE159B6B5}"/>
                                            </p:graphicEl>
                                          </p:spTgt>
                                        </p:tgtEl>
                                        <p:attrNameLst>
                                          <p:attrName>style.visibility</p:attrName>
                                        </p:attrNameLst>
                                      </p:cBhvr>
                                      <p:to>
                                        <p:strVal val="visible"/>
                                      </p:to>
                                    </p:set>
                                    <p:animEffect transition="in" filter="fade">
                                      <p:cBhvr>
                                        <p:cTn id="29" dur="1000"/>
                                        <p:tgtEl>
                                          <p:spTgt spid="8">
                                            <p:graphicEl>
                                              <a:dgm id="{6D10F336-6BEE-CD44-9F52-DC7CE159B6B5}"/>
                                            </p:graphicEl>
                                          </p:spTgt>
                                        </p:tgtEl>
                                      </p:cBhvr>
                                    </p:animEffect>
                                    <p:anim calcmode="lin" valueType="num">
                                      <p:cBhvr>
                                        <p:cTn id="30" dur="1000" fill="hold"/>
                                        <p:tgtEl>
                                          <p:spTgt spid="8">
                                            <p:graphicEl>
                                              <a:dgm id="{6D10F336-6BEE-CD44-9F52-DC7CE159B6B5}"/>
                                            </p:graphicEl>
                                          </p:spTgt>
                                        </p:tgtEl>
                                        <p:attrNameLst>
                                          <p:attrName>ppt_x</p:attrName>
                                        </p:attrNameLst>
                                      </p:cBhvr>
                                      <p:tavLst>
                                        <p:tav tm="0">
                                          <p:val>
                                            <p:strVal val="#ppt_x"/>
                                          </p:val>
                                        </p:tav>
                                        <p:tav tm="100000">
                                          <p:val>
                                            <p:strVal val="#ppt_x"/>
                                          </p:val>
                                        </p:tav>
                                      </p:tavLst>
                                    </p:anim>
                                    <p:anim calcmode="lin" valueType="num">
                                      <p:cBhvr>
                                        <p:cTn id="31" dur="1000" fill="hold"/>
                                        <p:tgtEl>
                                          <p:spTgt spid="8">
                                            <p:graphicEl>
                                              <a:dgm id="{6D10F336-6BEE-CD44-9F52-DC7CE159B6B5}"/>
                                            </p:graphicEl>
                                          </p:spTgt>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8">
                                            <p:graphicEl>
                                              <a:dgm id="{FA7720EE-73F7-B141-A3D5-A522BA17BB27}"/>
                                            </p:graphicEl>
                                          </p:spTgt>
                                        </p:tgtEl>
                                        <p:attrNameLst>
                                          <p:attrName>style.visibility</p:attrName>
                                        </p:attrNameLst>
                                      </p:cBhvr>
                                      <p:to>
                                        <p:strVal val="visible"/>
                                      </p:to>
                                    </p:set>
                                    <p:animEffect transition="in" filter="fade">
                                      <p:cBhvr>
                                        <p:cTn id="35" dur="1000"/>
                                        <p:tgtEl>
                                          <p:spTgt spid="8">
                                            <p:graphicEl>
                                              <a:dgm id="{FA7720EE-73F7-B141-A3D5-A522BA17BB27}"/>
                                            </p:graphicEl>
                                          </p:spTgt>
                                        </p:tgtEl>
                                      </p:cBhvr>
                                    </p:animEffect>
                                    <p:anim calcmode="lin" valueType="num">
                                      <p:cBhvr>
                                        <p:cTn id="36" dur="1000" fill="hold"/>
                                        <p:tgtEl>
                                          <p:spTgt spid="8">
                                            <p:graphicEl>
                                              <a:dgm id="{FA7720EE-73F7-B141-A3D5-A522BA17BB27}"/>
                                            </p:graphicEl>
                                          </p:spTgt>
                                        </p:tgtEl>
                                        <p:attrNameLst>
                                          <p:attrName>ppt_x</p:attrName>
                                        </p:attrNameLst>
                                      </p:cBhvr>
                                      <p:tavLst>
                                        <p:tav tm="0">
                                          <p:val>
                                            <p:strVal val="#ppt_x"/>
                                          </p:val>
                                        </p:tav>
                                        <p:tav tm="100000">
                                          <p:val>
                                            <p:strVal val="#ppt_x"/>
                                          </p:val>
                                        </p:tav>
                                      </p:tavLst>
                                    </p:anim>
                                    <p:anim calcmode="lin" valueType="num">
                                      <p:cBhvr>
                                        <p:cTn id="37" dur="1000" fill="hold"/>
                                        <p:tgtEl>
                                          <p:spTgt spid="8">
                                            <p:graphicEl>
                                              <a:dgm id="{FA7720EE-73F7-B141-A3D5-A522BA17BB27}"/>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8">
                                            <p:graphicEl>
                                              <a:dgm id="{D2EF3280-8B94-1D48-9A57-06DB77560462}"/>
                                            </p:graphicEl>
                                          </p:spTgt>
                                        </p:tgtEl>
                                        <p:attrNameLst>
                                          <p:attrName>style.visibility</p:attrName>
                                        </p:attrNameLst>
                                      </p:cBhvr>
                                      <p:to>
                                        <p:strVal val="visible"/>
                                      </p:to>
                                    </p:set>
                                    <p:animEffect transition="in" filter="fade">
                                      <p:cBhvr>
                                        <p:cTn id="41" dur="1000"/>
                                        <p:tgtEl>
                                          <p:spTgt spid="8">
                                            <p:graphicEl>
                                              <a:dgm id="{D2EF3280-8B94-1D48-9A57-06DB77560462}"/>
                                            </p:graphicEl>
                                          </p:spTgt>
                                        </p:tgtEl>
                                      </p:cBhvr>
                                    </p:animEffect>
                                    <p:anim calcmode="lin" valueType="num">
                                      <p:cBhvr>
                                        <p:cTn id="42" dur="1000" fill="hold"/>
                                        <p:tgtEl>
                                          <p:spTgt spid="8">
                                            <p:graphicEl>
                                              <a:dgm id="{D2EF3280-8B94-1D48-9A57-06DB7756046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D2EF3280-8B94-1D48-9A57-06DB775604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Graphic spid="8"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A8144E-52E0-BC4D-84A1-93A36EFB7A24}"/>
              </a:ext>
            </a:extLst>
          </p:cNvPr>
          <p:cNvSpPr>
            <a:spLocks noGrp="1"/>
          </p:cNvSpPr>
          <p:nvPr>
            <p:ph type="title"/>
          </p:nvPr>
        </p:nvSpPr>
        <p:spPr>
          <a:xfrm>
            <a:off x="1107141" y="365125"/>
            <a:ext cx="10515600" cy="1325563"/>
          </a:xfrm>
        </p:spPr>
        <p:txBody>
          <a:bodyPr/>
          <a:lstStyle/>
          <a:p>
            <a:r>
              <a:rPr lang="es-CL" dirty="0"/>
              <a:t>Objetivos de investigación / Procedimientos</a:t>
            </a:r>
          </a:p>
        </p:txBody>
      </p:sp>
      <p:graphicFrame>
        <p:nvGraphicFramePr>
          <p:cNvPr id="8" name="Tabla 7">
            <a:extLst>
              <a:ext uri="{FF2B5EF4-FFF2-40B4-BE49-F238E27FC236}">
                <a16:creationId xmlns:a16="http://schemas.microsoft.com/office/drawing/2014/main" id="{A0FC9B6F-891A-754D-9BF1-8E1345F44811}"/>
              </a:ext>
            </a:extLst>
          </p:cNvPr>
          <p:cNvGraphicFramePr>
            <a:graphicFrameLocks noGrp="1"/>
          </p:cNvGraphicFramePr>
          <p:nvPr>
            <p:extLst>
              <p:ext uri="{D42A27DB-BD31-4B8C-83A1-F6EECF244321}">
                <p14:modId xmlns:p14="http://schemas.microsoft.com/office/powerpoint/2010/main" val="689713583"/>
              </p:ext>
            </p:extLst>
          </p:nvPr>
        </p:nvGraphicFramePr>
        <p:xfrm>
          <a:off x="1857188" y="1502429"/>
          <a:ext cx="8128000" cy="4942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410443860"/>
                    </a:ext>
                  </a:extLst>
                </a:gridCol>
                <a:gridCol w="4064000">
                  <a:extLst>
                    <a:ext uri="{9D8B030D-6E8A-4147-A177-3AD203B41FA5}">
                      <a16:colId xmlns:a16="http://schemas.microsoft.com/office/drawing/2014/main" val="679939204"/>
                    </a:ext>
                  </a:extLst>
                </a:gridCol>
              </a:tblGrid>
              <a:tr h="370840">
                <a:tc>
                  <a:txBody>
                    <a:bodyPr/>
                    <a:lstStyle/>
                    <a:p>
                      <a:pPr algn="ctr"/>
                      <a:r>
                        <a:rPr lang="es-CL" dirty="0"/>
                        <a:t>Objetivos</a:t>
                      </a:r>
                    </a:p>
                  </a:txBody>
                  <a:tcPr/>
                </a:tc>
                <a:tc>
                  <a:txBody>
                    <a:bodyPr/>
                    <a:lstStyle/>
                    <a:p>
                      <a:pPr algn="ctr"/>
                      <a:r>
                        <a:rPr lang="es-CL" dirty="0"/>
                        <a:t>Procedimientos</a:t>
                      </a:r>
                    </a:p>
                  </a:txBody>
                  <a:tcPr/>
                </a:tc>
                <a:extLst>
                  <a:ext uri="{0D108BD9-81ED-4DB2-BD59-A6C34878D82A}">
                    <a16:rowId xmlns:a16="http://schemas.microsoft.com/office/drawing/2014/main" val="3994508838"/>
                  </a:ext>
                </a:extLst>
              </a:tr>
              <a:tr h="370840">
                <a:tc>
                  <a:txBody>
                    <a:bodyPr/>
                    <a:lstStyle/>
                    <a:p>
                      <a:r>
                        <a:rPr lang="es-CL" dirty="0"/>
                        <a:t>- Describir una situación</a:t>
                      </a:r>
                    </a:p>
                  </a:txBody>
                  <a:tcPr/>
                </a:tc>
                <a:tc>
                  <a:txBody>
                    <a:bodyPr/>
                    <a:lstStyle/>
                    <a:p>
                      <a:r>
                        <a:rPr lang="es-CL" dirty="0"/>
                        <a:t>Cuestionario, observación no estructurada, entrevista no estructurada, escala, inventarios.</a:t>
                      </a:r>
                    </a:p>
                  </a:txBody>
                  <a:tcPr/>
                </a:tc>
                <a:extLst>
                  <a:ext uri="{0D108BD9-81ED-4DB2-BD59-A6C34878D82A}">
                    <a16:rowId xmlns:a16="http://schemas.microsoft.com/office/drawing/2014/main" val="290648026"/>
                  </a:ext>
                </a:extLst>
              </a:tr>
              <a:tr h="370840">
                <a:tc>
                  <a:txBody>
                    <a:bodyPr/>
                    <a:lstStyle/>
                    <a:p>
                      <a:r>
                        <a:rPr lang="es-CL" dirty="0"/>
                        <a:t>- Contrastar una explicación</a:t>
                      </a:r>
                    </a:p>
                  </a:txBody>
                  <a:tcPr/>
                </a:tc>
                <a:tc>
                  <a:txBody>
                    <a:bodyPr/>
                    <a:lstStyle/>
                    <a:p>
                      <a:r>
                        <a:rPr lang="es-CL" dirty="0"/>
                        <a:t>Tests, lista de control, sistema de categorías, sistema de signos, escalas de estimación, entrevista estructurada.</a:t>
                      </a:r>
                    </a:p>
                  </a:txBody>
                  <a:tcPr/>
                </a:tc>
                <a:extLst>
                  <a:ext uri="{0D108BD9-81ED-4DB2-BD59-A6C34878D82A}">
                    <a16:rowId xmlns:a16="http://schemas.microsoft.com/office/drawing/2014/main" val="2281467418"/>
                  </a:ext>
                </a:extLst>
              </a:tr>
              <a:tr h="370840">
                <a:tc>
                  <a:txBody>
                    <a:bodyPr/>
                    <a:lstStyle/>
                    <a:p>
                      <a:r>
                        <a:rPr lang="es-CL" dirty="0"/>
                        <a:t>- Interpretar lo que otros piensan</a:t>
                      </a:r>
                    </a:p>
                  </a:txBody>
                  <a:tcPr/>
                </a:tc>
                <a:tc>
                  <a:txBody>
                    <a:bodyPr/>
                    <a:lstStyle/>
                    <a:p>
                      <a:r>
                        <a:rPr lang="es-CL" dirty="0"/>
                        <a:t>Diario, documentos, biografía, entrevista no estructurada, historia de vida, Escalas </a:t>
                      </a:r>
                      <a:r>
                        <a:rPr lang="es-CL" dirty="0" err="1"/>
                        <a:t>likerd</a:t>
                      </a:r>
                      <a:endParaRPr lang="es-CL" dirty="0"/>
                    </a:p>
                  </a:txBody>
                  <a:tcPr/>
                </a:tc>
                <a:extLst>
                  <a:ext uri="{0D108BD9-81ED-4DB2-BD59-A6C34878D82A}">
                    <a16:rowId xmlns:a16="http://schemas.microsoft.com/office/drawing/2014/main" val="2807991067"/>
                  </a:ext>
                </a:extLst>
              </a:tr>
              <a:tr h="370840">
                <a:tc>
                  <a:txBody>
                    <a:bodyPr/>
                    <a:lstStyle/>
                    <a:p>
                      <a:r>
                        <a:rPr lang="es-CL" dirty="0"/>
                        <a:t>- Analizar lo que pienso</a:t>
                      </a:r>
                    </a:p>
                  </a:txBody>
                  <a:tcPr/>
                </a:tc>
                <a:tc>
                  <a:txBody>
                    <a:bodyPr/>
                    <a:lstStyle/>
                    <a:p>
                      <a:r>
                        <a:rPr lang="es-CL" dirty="0"/>
                        <a:t>Autobiografía, diario, observación no estructurada, fotografía, cuestionario autoaplicable.</a:t>
                      </a:r>
                    </a:p>
                  </a:txBody>
                  <a:tcPr/>
                </a:tc>
                <a:extLst>
                  <a:ext uri="{0D108BD9-81ED-4DB2-BD59-A6C34878D82A}">
                    <a16:rowId xmlns:a16="http://schemas.microsoft.com/office/drawing/2014/main" val="2384508662"/>
                  </a:ext>
                </a:extLst>
              </a:tr>
              <a:tr h="370840">
                <a:tc>
                  <a:txBody>
                    <a:bodyPr/>
                    <a:lstStyle/>
                    <a:p>
                      <a:r>
                        <a:rPr lang="es-CL" dirty="0"/>
                        <a:t>- Ayudar a que otro tomen conciencia</a:t>
                      </a:r>
                    </a:p>
                  </a:txBody>
                  <a:tcPr/>
                </a:tc>
                <a:tc>
                  <a:txBody>
                    <a:bodyPr/>
                    <a:lstStyle/>
                    <a:p>
                      <a:r>
                        <a:rPr lang="es-CL" dirty="0"/>
                        <a:t>Diario, unidades narrativas, triangulación, encuesta feed-back, grupos de discusión, ténicas de grupo.</a:t>
                      </a:r>
                    </a:p>
                  </a:txBody>
                  <a:tcPr/>
                </a:tc>
                <a:extLst>
                  <a:ext uri="{0D108BD9-81ED-4DB2-BD59-A6C34878D82A}">
                    <a16:rowId xmlns:a16="http://schemas.microsoft.com/office/drawing/2014/main" val="1383461626"/>
                  </a:ext>
                </a:extLst>
              </a:tr>
            </a:tbl>
          </a:graphicData>
        </a:graphic>
      </p:graphicFrame>
    </p:spTree>
    <p:extLst>
      <p:ext uri="{BB962C8B-B14F-4D97-AF65-F5344CB8AC3E}">
        <p14:creationId xmlns:p14="http://schemas.microsoft.com/office/powerpoint/2010/main" val="347526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3372</TotalTime>
  <Words>2497</Words>
  <Application>Microsoft Macintosh PowerPoint</Application>
  <PresentationFormat>Panorámica</PresentationFormat>
  <Paragraphs>242</Paragraphs>
  <Slides>41</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Arial</vt:lpstr>
      <vt:lpstr>Calibri</vt:lpstr>
      <vt:lpstr>Calibri Light</vt:lpstr>
      <vt:lpstr>Verdana</vt:lpstr>
      <vt:lpstr>Wingdings</vt:lpstr>
      <vt:lpstr>Tema de Office</vt:lpstr>
      <vt:lpstr>Presentación de PowerPoint</vt:lpstr>
      <vt:lpstr>Objetivos </vt:lpstr>
      <vt:lpstr>Investigación Acción – Orígenes.</vt:lpstr>
      <vt:lpstr>Presentación de PowerPoint</vt:lpstr>
      <vt:lpstr>Investigación acción</vt:lpstr>
      <vt:lpstr>Etapas de la investigación acción.</vt:lpstr>
      <vt:lpstr>Etapas de la investigación acción </vt:lpstr>
      <vt:lpstr>La recogida de información</vt:lpstr>
      <vt:lpstr>Objetivos de investigación / Procedimientos</vt:lpstr>
      <vt:lpstr>Grado de implicación / Procedimientos</vt:lpstr>
      <vt:lpstr>La Observación</vt:lpstr>
      <vt:lpstr>La cuestión o problema de observación.</vt:lpstr>
      <vt:lpstr>Sistemas categoriales de registro de información.</vt:lpstr>
      <vt:lpstr>Estrategias de recogida de información.</vt:lpstr>
      <vt:lpstr>Presentación de PowerPoint</vt:lpstr>
      <vt:lpstr>Presentación de PowerPoint</vt:lpstr>
      <vt:lpstr>Presentación de PowerPoint</vt:lpstr>
      <vt:lpstr>Sistemas narrativos de recogida de información</vt:lpstr>
      <vt:lpstr>Sistemas narrativos</vt:lpstr>
      <vt:lpstr>Sistemas Narrativos -  Incidentes críticos.</vt:lpstr>
      <vt:lpstr>Sistemas narrativos - Registro de muestra</vt:lpstr>
      <vt:lpstr>Sistemas narrativos - notas de campo</vt:lpstr>
      <vt:lpstr>Sistemas narrativos -  El Diario</vt:lpstr>
      <vt:lpstr>Observación participante.</vt:lpstr>
      <vt:lpstr>Otras estrategias –  La entrevista</vt:lpstr>
      <vt:lpstr>La entrevista</vt:lpstr>
      <vt:lpstr>1.- La entrevista en profundidad.</vt:lpstr>
      <vt:lpstr>Tipos de cuestiones – Tipos de Preguntas</vt:lpstr>
      <vt:lpstr>Tipos de cuestiones – Tipos de Preguntas</vt:lpstr>
      <vt:lpstr>Tipos de cuestiones – Tipos de Preguntas</vt:lpstr>
      <vt:lpstr>Tipos de cuestiones – Tipos de Preguntas</vt:lpstr>
      <vt:lpstr>2.- El Cuestionario</vt:lpstr>
      <vt:lpstr>El Cuestionario</vt:lpstr>
      <vt:lpstr>Cuestionarios que buscan una información descriptiva común.</vt:lpstr>
      <vt:lpstr>Cuestionarios que buscan una información cualitativa</vt:lpstr>
      <vt:lpstr>Distintos temas para recabar con su profesor(a) guía.</vt:lpstr>
      <vt:lpstr>¿Cómo entendemos la jefatura de curso?</vt:lpstr>
      <vt:lpstr>Presentación de PowerPoint</vt:lpstr>
      <vt:lpstr>Afinar la observación con un foco</vt:lpstr>
      <vt:lpstr> https://www.youtube.com/watch?v=fZLHWF4x4Kk&amp;list=PLErOCpPisc3tMeoOhv4SbO7tI_ZoA5k4Y </vt:lpstr>
      <vt:lpstr>Instrucciones para el análisis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de Reflexión Pedagógica Profesor Felipe Clavo E. felipe.clavo@uchile.cl Sábado 7 de marzo de 2020</dc:title>
  <dc:creator>Felipe Andrés Clavo Espinoza (felipe.clavo)</dc:creator>
  <cp:lastModifiedBy>Felipe Andrés Clavo Espinoza (felipe.clavo)</cp:lastModifiedBy>
  <cp:revision>24</cp:revision>
  <dcterms:created xsi:type="dcterms:W3CDTF">2020-03-07T06:52:46Z</dcterms:created>
  <dcterms:modified xsi:type="dcterms:W3CDTF">2023-03-28T22:58:11Z</dcterms:modified>
</cp:coreProperties>
</file>