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90" r:id="rId3"/>
    <p:sldId id="283" r:id="rId4"/>
    <p:sldId id="276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1" r:id="rId14"/>
    <p:sldId id="299" r:id="rId15"/>
    <p:sldId id="302" r:id="rId1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7F2"/>
    <a:srgbClr val="97B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9E9CD-439B-400E-A749-094A0507E336}" v="3" dt="2023-06-29T17:28:53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5" autoAdjust="0"/>
    <p:restoredTop sz="94660"/>
  </p:normalViewPr>
  <p:slideViewPr>
    <p:cSldViewPr>
      <p:cViewPr varScale="1">
        <p:scale>
          <a:sx n="69" d="100"/>
          <a:sy n="69" d="100"/>
        </p:scale>
        <p:origin x="118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vy27@gmail.com" userId="85ba7a2871c0cc54" providerId="LiveId" clId="{AAF9E9CD-439B-400E-A749-094A0507E336}"/>
    <pc:docChg chg="custSel addSld delSld modSld">
      <pc:chgData name="sulvy27@gmail.com" userId="85ba7a2871c0cc54" providerId="LiveId" clId="{AAF9E9CD-439B-400E-A749-094A0507E336}" dt="2023-06-29T17:32:02.185" v="647" actId="20577"/>
      <pc:docMkLst>
        <pc:docMk/>
      </pc:docMkLst>
      <pc:sldChg chg="modSp mod">
        <pc:chgData name="sulvy27@gmail.com" userId="85ba7a2871c0cc54" providerId="LiveId" clId="{AAF9E9CD-439B-400E-A749-094A0507E336}" dt="2023-06-29T17:14:17.440" v="61" actId="27636"/>
        <pc:sldMkLst>
          <pc:docMk/>
          <pc:sldMk cId="2186821937" sldId="298"/>
        </pc:sldMkLst>
        <pc:spChg chg="mod">
          <ac:chgData name="sulvy27@gmail.com" userId="85ba7a2871c0cc54" providerId="LiveId" clId="{AAF9E9CD-439B-400E-A749-094A0507E336}" dt="2023-06-29T17:14:17.440" v="61" actId="27636"/>
          <ac:spMkLst>
            <pc:docMk/>
            <pc:sldMk cId="2186821937" sldId="298"/>
            <ac:spMk id="3" creationId="{1BE73BD3-1555-2FFC-43A2-34A8009E33AD}"/>
          </ac:spMkLst>
        </pc:spChg>
      </pc:sldChg>
      <pc:sldChg chg="modSp new mod">
        <pc:chgData name="sulvy27@gmail.com" userId="85ba7a2871c0cc54" providerId="LiveId" clId="{AAF9E9CD-439B-400E-A749-094A0507E336}" dt="2023-06-29T17:26:48.010" v="220" actId="20577"/>
        <pc:sldMkLst>
          <pc:docMk/>
          <pc:sldMk cId="50789852" sldId="299"/>
        </pc:sldMkLst>
        <pc:spChg chg="mod">
          <ac:chgData name="sulvy27@gmail.com" userId="85ba7a2871c0cc54" providerId="LiveId" clId="{AAF9E9CD-439B-400E-A749-094A0507E336}" dt="2023-06-29T17:26:48.010" v="220" actId="20577"/>
          <ac:spMkLst>
            <pc:docMk/>
            <pc:sldMk cId="50789852" sldId="299"/>
            <ac:spMk id="3" creationId="{79D313DC-EF8D-8EBF-9A06-CACA54D4F838}"/>
          </ac:spMkLst>
        </pc:spChg>
      </pc:sldChg>
      <pc:sldChg chg="new del">
        <pc:chgData name="sulvy27@gmail.com" userId="85ba7a2871c0cc54" providerId="LiveId" clId="{AAF9E9CD-439B-400E-A749-094A0507E336}" dt="2023-06-29T17:22:33.810" v="78" actId="47"/>
        <pc:sldMkLst>
          <pc:docMk/>
          <pc:sldMk cId="2554168298" sldId="300"/>
        </pc:sldMkLst>
      </pc:sldChg>
      <pc:sldChg chg="addSp delSp modSp mod chgLayout">
        <pc:chgData name="sulvy27@gmail.com" userId="85ba7a2871c0cc54" providerId="LiveId" clId="{AAF9E9CD-439B-400E-A749-094A0507E336}" dt="2023-06-29T17:30:00.104" v="269" actId="1076"/>
        <pc:sldMkLst>
          <pc:docMk/>
          <pc:sldMk cId="46445340" sldId="301"/>
        </pc:sldMkLst>
        <pc:spChg chg="mod ord">
          <ac:chgData name="sulvy27@gmail.com" userId="85ba7a2871c0cc54" providerId="LiveId" clId="{AAF9E9CD-439B-400E-A749-094A0507E336}" dt="2023-06-29T17:27:17.498" v="247" actId="6264"/>
          <ac:spMkLst>
            <pc:docMk/>
            <pc:sldMk cId="46445340" sldId="301"/>
            <ac:spMk id="2" creationId="{00000000-0000-0000-0000-000000000000}"/>
          </ac:spMkLst>
        </pc:spChg>
        <pc:spChg chg="mod ord">
          <ac:chgData name="sulvy27@gmail.com" userId="85ba7a2871c0cc54" providerId="LiveId" clId="{AAF9E9CD-439B-400E-A749-094A0507E336}" dt="2023-06-29T17:28:17.597" v="251" actId="14100"/>
          <ac:spMkLst>
            <pc:docMk/>
            <pc:sldMk cId="46445340" sldId="301"/>
            <ac:spMk id="3" creationId="{00000000-0000-0000-0000-000000000000}"/>
          </ac:spMkLst>
        </pc:spChg>
        <pc:spChg chg="add mod">
          <ac:chgData name="sulvy27@gmail.com" userId="85ba7a2871c0cc54" providerId="LiveId" clId="{AAF9E9CD-439B-400E-A749-094A0507E336}" dt="2023-06-29T17:21:37.642" v="77" actId="20577"/>
          <ac:spMkLst>
            <pc:docMk/>
            <pc:sldMk cId="46445340" sldId="301"/>
            <ac:spMk id="4" creationId="{D8539561-BED2-DB24-7E6C-85BB69C62F89}"/>
          </ac:spMkLst>
        </pc:spChg>
        <pc:spChg chg="add del mod">
          <ac:chgData name="sulvy27@gmail.com" userId="85ba7a2871c0cc54" providerId="LiveId" clId="{AAF9E9CD-439B-400E-A749-094A0507E336}" dt="2023-06-29T17:27:17.498" v="247" actId="6264"/>
          <ac:spMkLst>
            <pc:docMk/>
            <pc:sldMk cId="46445340" sldId="301"/>
            <ac:spMk id="5" creationId="{31319227-812F-C481-2FB4-A4A1C42E7C8C}"/>
          </ac:spMkLst>
        </pc:spChg>
        <pc:spChg chg="add del mod">
          <ac:chgData name="sulvy27@gmail.com" userId="85ba7a2871c0cc54" providerId="LiveId" clId="{AAF9E9CD-439B-400E-A749-094A0507E336}" dt="2023-06-29T17:27:17.498" v="247" actId="6264"/>
          <ac:spMkLst>
            <pc:docMk/>
            <pc:sldMk cId="46445340" sldId="301"/>
            <ac:spMk id="6" creationId="{7215DB52-009A-E4EE-8260-284DE7E9EFE1}"/>
          </ac:spMkLst>
        </pc:spChg>
        <pc:spChg chg="add mod">
          <ac:chgData name="sulvy27@gmail.com" userId="85ba7a2871c0cc54" providerId="LiveId" clId="{AAF9E9CD-439B-400E-A749-094A0507E336}" dt="2023-06-29T17:30:00.104" v="269" actId="1076"/>
          <ac:spMkLst>
            <pc:docMk/>
            <pc:sldMk cId="46445340" sldId="301"/>
            <ac:spMk id="7" creationId="{0C8F4E9C-57AE-D695-577A-2B60531F52CA}"/>
          </ac:spMkLst>
        </pc:spChg>
      </pc:sldChg>
      <pc:sldChg chg="modSp new mod">
        <pc:chgData name="sulvy27@gmail.com" userId="85ba7a2871c0cc54" providerId="LiveId" clId="{AAF9E9CD-439B-400E-A749-094A0507E336}" dt="2023-06-29T17:32:02.185" v="647" actId="20577"/>
        <pc:sldMkLst>
          <pc:docMk/>
          <pc:sldMk cId="1997417858" sldId="302"/>
        </pc:sldMkLst>
        <pc:spChg chg="mod">
          <ac:chgData name="sulvy27@gmail.com" userId="85ba7a2871c0cc54" providerId="LiveId" clId="{AAF9E9CD-439B-400E-A749-094A0507E336}" dt="2023-06-29T17:30:26.650" v="278" actId="20577"/>
          <ac:spMkLst>
            <pc:docMk/>
            <pc:sldMk cId="1997417858" sldId="302"/>
            <ac:spMk id="2" creationId="{2BF149A0-372B-953A-84BF-2F9F72A3E846}"/>
          </ac:spMkLst>
        </pc:spChg>
        <pc:spChg chg="mod">
          <ac:chgData name="sulvy27@gmail.com" userId="85ba7a2871c0cc54" providerId="LiveId" clId="{AAF9E9CD-439B-400E-A749-094A0507E336}" dt="2023-06-29T17:32:02.185" v="647" actId="20577"/>
          <ac:spMkLst>
            <pc:docMk/>
            <pc:sldMk cId="1997417858" sldId="302"/>
            <ac:spMk id="3" creationId="{14977A68-6351-9049-C160-9DFF5BF1EF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7956A-91B8-4544-BE9F-54745792034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D548BED-4AB6-4FDA-BBB8-E760FF30887A}">
      <dgm:prSet phldrT="[Texto]" custT="1"/>
      <dgm:spPr/>
      <dgm:t>
        <a:bodyPr/>
        <a:lstStyle/>
        <a:p>
          <a:r>
            <a:rPr lang="es-CL" sz="1400" dirty="0"/>
            <a:t>Formulación de preguntas </a:t>
          </a:r>
          <a:r>
            <a:rPr lang="es-CL" sz="1400" b="1" u="sng" dirty="0"/>
            <a:t>investigables</a:t>
          </a:r>
          <a:endParaRPr lang="es-CL" sz="1400" dirty="0"/>
        </a:p>
      </dgm:t>
    </dgm:pt>
    <dgm:pt modelId="{61A94E78-C695-499C-9A3F-23BFE5D32F3E}" type="parTrans" cxnId="{56AC56C7-193D-4824-A4F3-258AD152EACC}">
      <dgm:prSet/>
      <dgm:spPr/>
      <dgm:t>
        <a:bodyPr/>
        <a:lstStyle/>
        <a:p>
          <a:endParaRPr lang="es-CL" sz="1600"/>
        </a:p>
      </dgm:t>
    </dgm:pt>
    <dgm:pt modelId="{44909DCA-1169-4660-BF40-BD5B4FA3E169}" type="sibTrans" cxnId="{56AC56C7-193D-4824-A4F3-258AD152EACC}">
      <dgm:prSet/>
      <dgm:spPr/>
      <dgm:t>
        <a:bodyPr/>
        <a:lstStyle/>
        <a:p>
          <a:endParaRPr lang="es-CL" sz="1600"/>
        </a:p>
      </dgm:t>
    </dgm:pt>
    <dgm:pt modelId="{A82AC10C-9C4E-4664-A339-56A6BC32604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L" sz="1400" b="1" dirty="0">
              <a:ea typeface="Montserrat" charset="0"/>
              <a:cs typeface="Montserrat" charset="0"/>
            </a:rPr>
            <a:t>Formulación de hipótesis</a:t>
          </a:r>
        </a:p>
      </dgm:t>
    </dgm:pt>
    <dgm:pt modelId="{7382F59F-3EA7-46AB-8408-42BF6318AFBA}" type="parTrans" cxnId="{2EC864BC-D68A-4275-A68B-CCC1F524E5C0}">
      <dgm:prSet/>
      <dgm:spPr/>
      <dgm:t>
        <a:bodyPr/>
        <a:lstStyle/>
        <a:p>
          <a:endParaRPr lang="es-CL" sz="1600"/>
        </a:p>
      </dgm:t>
    </dgm:pt>
    <dgm:pt modelId="{B9EFEB17-C44E-4654-ADEA-7DDF720850F4}" type="sibTrans" cxnId="{2EC864BC-D68A-4275-A68B-CCC1F524E5C0}">
      <dgm:prSet/>
      <dgm:spPr/>
      <dgm:t>
        <a:bodyPr/>
        <a:lstStyle/>
        <a:p>
          <a:endParaRPr lang="es-CL" sz="1600"/>
        </a:p>
      </dgm:t>
    </dgm:pt>
    <dgm:pt modelId="{A11BB24A-816F-4F0F-ABF0-83B0B1064E4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L" sz="1400" b="1" dirty="0">
              <a:ea typeface="Montserrat" charset="0"/>
              <a:cs typeface="Montserrat" charset="0"/>
            </a:rPr>
            <a:t>Identificación de variables</a:t>
          </a:r>
        </a:p>
      </dgm:t>
    </dgm:pt>
    <dgm:pt modelId="{67EDA3A5-4403-4BCC-952B-8B388E6C985E}" type="parTrans" cxnId="{D005F8A1-C19B-46CF-833D-B248CEFBE688}">
      <dgm:prSet/>
      <dgm:spPr/>
      <dgm:t>
        <a:bodyPr/>
        <a:lstStyle/>
        <a:p>
          <a:endParaRPr lang="es-CL" sz="1600"/>
        </a:p>
      </dgm:t>
    </dgm:pt>
    <dgm:pt modelId="{6C210C59-37E3-443C-999C-E1EFCDE6F927}" type="sibTrans" cxnId="{D005F8A1-C19B-46CF-833D-B248CEFBE688}">
      <dgm:prSet/>
      <dgm:spPr/>
      <dgm:t>
        <a:bodyPr/>
        <a:lstStyle/>
        <a:p>
          <a:endParaRPr lang="es-CL" sz="1600"/>
        </a:p>
      </dgm:t>
    </dgm:pt>
    <dgm:pt modelId="{39F9AEDB-FFFA-4D35-80A9-A9196D0057B4}">
      <dgm:prSet custT="1"/>
      <dgm:spPr/>
      <dgm:t>
        <a:bodyPr/>
        <a:lstStyle/>
        <a:p>
          <a:r>
            <a:rPr lang="es-CL" sz="1400" b="1" dirty="0">
              <a:ea typeface="Montserrat" charset="0"/>
              <a:cs typeface="Montserrat" charset="0"/>
            </a:rPr>
            <a:t>Planificación de la investigación</a:t>
          </a:r>
        </a:p>
      </dgm:t>
    </dgm:pt>
    <dgm:pt modelId="{DEEBE0FC-E48A-4105-B102-AC91B2C9DD00}" type="parTrans" cxnId="{2111F4F0-4B0C-4233-AA41-6E24D6A1840E}">
      <dgm:prSet/>
      <dgm:spPr/>
      <dgm:t>
        <a:bodyPr/>
        <a:lstStyle/>
        <a:p>
          <a:endParaRPr lang="es-CL" sz="1600"/>
        </a:p>
      </dgm:t>
    </dgm:pt>
    <dgm:pt modelId="{119DCCF2-2981-4629-916D-141C0FA19910}" type="sibTrans" cxnId="{2111F4F0-4B0C-4233-AA41-6E24D6A1840E}">
      <dgm:prSet/>
      <dgm:spPr/>
      <dgm:t>
        <a:bodyPr/>
        <a:lstStyle/>
        <a:p>
          <a:endParaRPr lang="es-CL" sz="1600"/>
        </a:p>
      </dgm:t>
    </dgm:pt>
    <dgm:pt modelId="{92B91A00-6F81-443A-8736-C2255201F81D}">
      <dgm:prSet custT="1"/>
      <dgm:spPr/>
      <dgm:t>
        <a:bodyPr/>
        <a:lstStyle/>
        <a:p>
          <a:r>
            <a:rPr lang="es-CL" sz="1400" b="1" dirty="0">
              <a:ea typeface="Montserrat" charset="0"/>
              <a:cs typeface="Montserrat" charset="0"/>
            </a:rPr>
            <a:t>Recogida y procesamiento de datos</a:t>
          </a:r>
        </a:p>
      </dgm:t>
    </dgm:pt>
    <dgm:pt modelId="{B41A9001-46CB-4600-9E68-A331601EC6AF}" type="parTrans" cxnId="{B483C619-B68D-446C-890A-C15AB8EC73F3}">
      <dgm:prSet/>
      <dgm:spPr/>
      <dgm:t>
        <a:bodyPr/>
        <a:lstStyle/>
        <a:p>
          <a:endParaRPr lang="es-CL" sz="1600"/>
        </a:p>
      </dgm:t>
    </dgm:pt>
    <dgm:pt modelId="{DAE09E5C-DC8E-4A5C-AF82-2FB29304DF14}" type="sibTrans" cxnId="{B483C619-B68D-446C-890A-C15AB8EC73F3}">
      <dgm:prSet/>
      <dgm:spPr/>
      <dgm:t>
        <a:bodyPr/>
        <a:lstStyle/>
        <a:p>
          <a:endParaRPr lang="es-CL" sz="1600"/>
        </a:p>
      </dgm:t>
    </dgm:pt>
    <dgm:pt modelId="{B252FEFE-23DB-4017-8494-443F849BFC21}">
      <dgm:prSet custT="1"/>
      <dgm:spPr>
        <a:solidFill>
          <a:schemeClr val="accent6"/>
        </a:solidFill>
      </dgm:spPr>
      <dgm:t>
        <a:bodyPr/>
        <a:lstStyle/>
        <a:p>
          <a:r>
            <a:rPr lang="es-CL" sz="1400" b="1" dirty="0">
              <a:ea typeface="Montserrat" charset="0"/>
              <a:cs typeface="Montserrat" charset="0"/>
            </a:rPr>
            <a:t>Análisis de los datos</a:t>
          </a:r>
        </a:p>
      </dgm:t>
    </dgm:pt>
    <dgm:pt modelId="{F07A852D-C249-4664-A45C-012B105F3945}" type="parTrans" cxnId="{76BD52EB-113B-40AE-B991-13DFEF4F4A29}">
      <dgm:prSet/>
      <dgm:spPr/>
      <dgm:t>
        <a:bodyPr/>
        <a:lstStyle/>
        <a:p>
          <a:endParaRPr lang="es-CL" sz="1600"/>
        </a:p>
      </dgm:t>
    </dgm:pt>
    <dgm:pt modelId="{BBF47D5D-95C6-4EB1-939A-F113DD55D678}" type="sibTrans" cxnId="{76BD52EB-113B-40AE-B991-13DFEF4F4A29}">
      <dgm:prSet/>
      <dgm:spPr/>
      <dgm:t>
        <a:bodyPr/>
        <a:lstStyle/>
        <a:p>
          <a:endParaRPr lang="es-CL" sz="1600"/>
        </a:p>
      </dgm:t>
    </dgm:pt>
    <dgm:pt modelId="{B4B3D54B-7FF8-4DAB-B13B-F830D38AEDDE}">
      <dgm:prSet custT="1"/>
      <dgm:spPr>
        <a:solidFill>
          <a:schemeClr val="accent4"/>
        </a:solidFill>
      </dgm:spPr>
      <dgm:t>
        <a:bodyPr/>
        <a:lstStyle/>
        <a:p>
          <a:r>
            <a:rPr lang="es-CL" sz="1400" b="1" dirty="0">
              <a:ea typeface="Montserrat" charset="0"/>
              <a:cs typeface="Montserrat" charset="0"/>
            </a:rPr>
            <a:t>Obtención y discusión de conclusiones</a:t>
          </a:r>
        </a:p>
      </dgm:t>
    </dgm:pt>
    <dgm:pt modelId="{E7BB135D-01D9-447E-BD49-2D3F7BD7A6C7}" type="parTrans" cxnId="{29FF08AC-BEB0-4E0B-9AB8-D3D6CAA081D1}">
      <dgm:prSet/>
      <dgm:spPr/>
      <dgm:t>
        <a:bodyPr/>
        <a:lstStyle/>
        <a:p>
          <a:endParaRPr lang="es-CL" sz="1600"/>
        </a:p>
      </dgm:t>
    </dgm:pt>
    <dgm:pt modelId="{F6BC547F-41BA-4683-B939-AE9DBA8332D2}" type="sibTrans" cxnId="{29FF08AC-BEB0-4E0B-9AB8-D3D6CAA081D1}">
      <dgm:prSet/>
      <dgm:spPr/>
      <dgm:t>
        <a:bodyPr/>
        <a:lstStyle/>
        <a:p>
          <a:endParaRPr lang="es-CL" sz="1600"/>
        </a:p>
      </dgm:t>
    </dgm:pt>
    <dgm:pt modelId="{BCBB250F-F05F-4BBE-B777-815A76E24EBE}">
      <dgm:prSet custT="1"/>
      <dgm:spPr/>
      <dgm:t>
        <a:bodyPr/>
        <a:lstStyle/>
        <a:p>
          <a:r>
            <a:rPr lang="es-CL" sz="1400" b="1" dirty="0" err="1">
              <a:ea typeface="Montserrat" charset="0"/>
              <a:cs typeface="Montserrat" charset="0"/>
            </a:rPr>
            <a:t>Metarreflexión</a:t>
          </a:r>
          <a:endParaRPr lang="es-CL" sz="1400" b="1" dirty="0">
            <a:ea typeface="Montserrat" charset="0"/>
            <a:cs typeface="Montserrat" charset="0"/>
          </a:endParaRPr>
        </a:p>
      </dgm:t>
    </dgm:pt>
    <dgm:pt modelId="{3556D311-A808-48DC-A1A3-721447D0DA8C}" type="parTrans" cxnId="{B1C3D5B8-86A5-40C9-AFE8-591D0B104BA7}">
      <dgm:prSet/>
      <dgm:spPr/>
      <dgm:t>
        <a:bodyPr/>
        <a:lstStyle/>
        <a:p>
          <a:endParaRPr lang="es-CL" sz="1600"/>
        </a:p>
      </dgm:t>
    </dgm:pt>
    <dgm:pt modelId="{169A23B7-F8D2-458B-BF2F-F1D354A314D1}" type="sibTrans" cxnId="{B1C3D5B8-86A5-40C9-AFE8-591D0B104BA7}">
      <dgm:prSet/>
      <dgm:spPr/>
      <dgm:t>
        <a:bodyPr/>
        <a:lstStyle/>
        <a:p>
          <a:endParaRPr lang="es-CL" sz="1600"/>
        </a:p>
      </dgm:t>
    </dgm:pt>
    <dgm:pt modelId="{C4F09209-50B5-4840-BD15-F38993E60333}" type="pres">
      <dgm:prSet presAssocID="{1E87956A-91B8-4544-BE9F-547457920342}" presName="Name0" presStyleCnt="0">
        <dgm:presLayoutVars>
          <dgm:dir/>
          <dgm:resizeHandles val="exact"/>
        </dgm:presLayoutVars>
      </dgm:prSet>
      <dgm:spPr/>
    </dgm:pt>
    <dgm:pt modelId="{4D36210B-6EAB-4B9A-A572-215741785DFE}" type="pres">
      <dgm:prSet presAssocID="{1E87956A-91B8-4544-BE9F-547457920342}" presName="cycle" presStyleCnt="0"/>
      <dgm:spPr/>
    </dgm:pt>
    <dgm:pt modelId="{D730C969-3EBE-4C29-BA07-B14F20588D56}" type="pres">
      <dgm:prSet presAssocID="{BD548BED-4AB6-4FDA-BBB8-E760FF30887A}" presName="nodeFirstNode" presStyleLbl="node1" presStyleIdx="0" presStyleCnt="8">
        <dgm:presLayoutVars>
          <dgm:bulletEnabled val="1"/>
        </dgm:presLayoutVars>
      </dgm:prSet>
      <dgm:spPr/>
    </dgm:pt>
    <dgm:pt modelId="{29148358-4CA7-45DB-A9A8-0DDA69A4CD9D}" type="pres">
      <dgm:prSet presAssocID="{44909DCA-1169-4660-BF40-BD5B4FA3E169}" presName="sibTransFirstNode" presStyleLbl="bgShp" presStyleIdx="0" presStyleCnt="1"/>
      <dgm:spPr/>
    </dgm:pt>
    <dgm:pt modelId="{B77E7CF2-61FC-4785-9F2F-7FA05BC9A8AC}" type="pres">
      <dgm:prSet presAssocID="{A82AC10C-9C4E-4664-A339-56A6BC326042}" presName="nodeFollowingNodes" presStyleLbl="node1" presStyleIdx="1" presStyleCnt="8">
        <dgm:presLayoutVars>
          <dgm:bulletEnabled val="1"/>
        </dgm:presLayoutVars>
      </dgm:prSet>
      <dgm:spPr/>
    </dgm:pt>
    <dgm:pt modelId="{26B53DC1-F4A1-411B-90D1-A04D5D93D6C3}" type="pres">
      <dgm:prSet presAssocID="{A11BB24A-816F-4F0F-ABF0-83B0B1064E4D}" presName="nodeFollowingNodes" presStyleLbl="node1" presStyleIdx="2" presStyleCnt="8">
        <dgm:presLayoutVars>
          <dgm:bulletEnabled val="1"/>
        </dgm:presLayoutVars>
      </dgm:prSet>
      <dgm:spPr/>
    </dgm:pt>
    <dgm:pt modelId="{E4F5FCE8-873D-4B4A-B8ED-2083409418FF}" type="pres">
      <dgm:prSet presAssocID="{39F9AEDB-FFFA-4D35-80A9-A9196D0057B4}" presName="nodeFollowingNodes" presStyleLbl="node1" presStyleIdx="3" presStyleCnt="8">
        <dgm:presLayoutVars>
          <dgm:bulletEnabled val="1"/>
        </dgm:presLayoutVars>
      </dgm:prSet>
      <dgm:spPr/>
    </dgm:pt>
    <dgm:pt modelId="{819A71FC-7E98-464B-B165-73FA5DF04659}" type="pres">
      <dgm:prSet presAssocID="{92B91A00-6F81-443A-8736-C2255201F81D}" presName="nodeFollowingNodes" presStyleLbl="node1" presStyleIdx="4" presStyleCnt="8">
        <dgm:presLayoutVars>
          <dgm:bulletEnabled val="1"/>
        </dgm:presLayoutVars>
      </dgm:prSet>
      <dgm:spPr/>
    </dgm:pt>
    <dgm:pt modelId="{1B2C09E3-E1FD-4CA9-BFDC-A575FB9A27FD}" type="pres">
      <dgm:prSet presAssocID="{B252FEFE-23DB-4017-8494-443F849BFC21}" presName="nodeFollowingNodes" presStyleLbl="node1" presStyleIdx="5" presStyleCnt="8">
        <dgm:presLayoutVars>
          <dgm:bulletEnabled val="1"/>
        </dgm:presLayoutVars>
      </dgm:prSet>
      <dgm:spPr/>
    </dgm:pt>
    <dgm:pt modelId="{5D10758E-F91D-4EE1-AE78-5B99D8D5167C}" type="pres">
      <dgm:prSet presAssocID="{B4B3D54B-7FF8-4DAB-B13B-F830D38AEDDE}" presName="nodeFollowingNodes" presStyleLbl="node1" presStyleIdx="6" presStyleCnt="8">
        <dgm:presLayoutVars>
          <dgm:bulletEnabled val="1"/>
        </dgm:presLayoutVars>
      </dgm:prSet>
      <dgm:spPr/>
    </dgm:pt>
    <dgm:pt modelId="{33B1F45A-3CA5-4D4F-AECF-C16A61A2D2A5}" type="pres">
      <dgm:prSet presAssocID="{BCBB250F-F05F-4BBE-B777-815A76E24EBE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C60BDE16-1E30-4E38-A45B-5EABBBEB93D4}" type="presOf" srcId="{1E87956A-91B8-4544-BE9F-547457920342}" destId="{C4F09209-50B5-4840-BD15-F38993E60333}" srcOrd="0" destOrd="0" presId="urn:microsoft.com/office/officeart/2005/8/layout/cycle3"/>
    <dgm:cxn modelId="{B483C619-B68D-446C-890A-C15AB8EC73F3}" srcId="{1E87956A-91B8-4544-BE9F-547457920342}" destId="{92B91A00-6F81-443A-8736-C2255201F81D}" srcOrd="4" destOrd="0" parTransId="{B41A9001-46CB-4600-9E68-A331601EC6AF}" sibTransId="{DAE09E5C-DC8E-4A5C-AF82-2FB29304DF14}"/>
    <dgm:cxn modelId="{3C6ABF24-B387-42B3-9710-56B88EF60534}" type="presOf" srcId="{B4B3D54B-7FF8-4DAB-B13B-F830D38AEDDE}" destId="{5D10758E-F91D-4EE1-AE78-5B99D8D5167C}" srcOrd="0" destOrd="0" presId="urn:microsoft.com/office/officeart/2005/8/layout/cycle3"/>
    <dgm:cxn modelId="{2E13B328-2175-44DB-A60D-642F205AD5E5}" type="presOf" srcId="{A82AC10C-9C4E-4664-A339-56A6BC326042}" destId="{B77E7CF2-61FC-4785-9F2F-7FA05BC9A8AC}" srcOrd="0" destOrd="0" presId="urn:microsoft.com/office/officeart/2005/8/layout/cycle3"/>
    <dgm:cxn modelId="{E35B207D-8561-4CA1-A2A6-5763062344E4}" type="presOf" srcId="{BD548BED-4AB6-4FDA-BBB8-E760FF30887A}" destId="{D730C969-3EBE-4C29-BA07-B14F20588D56}" srcOrd="0" destOrd="0" presId="urn:microsoft.com/office/officeart/2005/8/layout/cycle3"/>
    <dgm:cxn modelId="{D005F8A1-C19B-46CF-833D-B248CEFBE688}" srcId="{1E87956A-91B8-4544-BE9F-547457920342}" destId="{A11BB24A-816F-4F0F-ABF0-83B0B1064E4D}" srcOrd="2" destOrd="0" parTransId="{67EDA3A5-4403-4BCC-952B-8B388E6C985E}" sibTransId="{6C210C59-37E3-443C-999C-E1EFCDE6F927}"/>
    <dgm:cxn modelId="{29FF08AC-BEB0-4E0B-9AB8-D3D6CAA081D1}" srcId="{1E87956A-91B8-4544-BE9F-547457920342}" destId="{B4B3D54B-7FF8-4DAB-B13B-F830D38AEDDE}" srcOrd="6" destOrd="0" parTransId="{E7BB135D-01D9-447E-BD49-2D3F7BD7A6C7}" sibTransId="{F6BC547F-41BA-4683-B939-AE9DBA8332D2}"/>
    <dgm:cxn modelId="{343A90AF-E43A-4254-86C8-CB0301A71629}" type="presOf" srcId="{A11BB24A-816F-4F0F-ABF0-83B0B1064E4D}" destId="{26B53DC1-F4A1-411B-90D1-A04D5D93D6C3}" srcOrd="0" destOrd="0" presId="urn:microsoft.com/office/officeart/2005/8/layout/cycle3"/>
    <dgm:cxn modelId="{DA639DAF-5C8F-4AB2-8F73-6C4FE40B28C4}" type="presOf" srcId="{B252FEFE-23DB-4017-8494-443F849BFC21}" destId="{1B2C09E3-E1FD-4CA9-BFDC-A575FB9A27FD}" srcOrd="0" destOrd="0" presId="urn:microsoft.com/office/officeart/2005/8/layout/cycle3"/>
    <dgm:cxn modelId="{B1C3D5B8-86A5-40C9-AFE8-591D0B104BA7}" srcId="{1E87956A-91B8-4544-BE9F-547457920342}" destId="{BCBB250F-F05F-4BBE-B777-815A76E24EBE}" srcOrd="7" destOrd="0" parTransId="{3556D311-A808-48DC-A1A3-721447D0DA8C}" sibTransId="{169A23B7-F8D2-458B-BF2F-F1D354A314D1}"/>
    <dgm:cxn modelId="{2EC864BC-D68A-4275-A68B-CCC1F524E5C0}" srcId="{1E87956A-91B8-4544-BE9F-547457920342}" destId="{A82AC10C-9C4E-4664-A339-56A6BC326042}" srcOrd="1" destOrd="0" parTransId="{7382F59F-3EA7-46AB-8408-42BF6318AFBA}" sibTransId="{B9EFEB17-C44E-4654-ADEA-7DDF720850F4}"/>
    <dgm:cxn modelId="{730300C7-3F23-4FF6-AF4F-FB4091B1FF0D}" type="presOf" srcId="{39F9AEDB-FFFA-4D35-80A9-A9196D0057B4}" destId="{E4F5FCE8-873D-4B4A-B8ED-2083409418FF}" srcOrd="0" destOrd="0" presId="urn:microsoft.com/office/officeart/2005/8/layout/cycle3"/>
    <dgm:cxn modelId="{56AC56C7-193D-4824-A4F3-258AD152EACC}" srcId="{1E87956A-91B8-4544-BE9F-547457920342}" destId="{BD548BED-4AB6-4FDA-BBB8-E760FF30887A}" srcOrd="0" destOrd="0" parTransId="{61A94E78-C695-499C-9A3F-23BFE5D32F3E}" sibTransId="{44909DCA-1169-4660-BF40-BD5B4FA3E169}"/>
    <dgm:cxn modelId="{E90B05DF-1CEC-4CE2-A353-16150EF69117}" type="presOf" srcId="{BCBB250F-F05F-4BBE-B777-815A76E24EBE}" destId="{33B1F45A-3CA5-4D4F-AECF-C16A61A2D2A5}" srcOrd="0" destOrd="0" presId="urn:microsoft.com/office/officeart/2005/8/layout/cycle3"/>
    <dgm:cxn modelId="{4954C2E8-236A-4E61-8350-7AD583BEA159}" type="presOf" srcId="{44909DCA-1169-4660-BF40-BD5B4FA3E169}" destId="{29148358-4CA7-45DB-A9A8-0DDA69A4CD9D}" srcOrd="0" destOrd="0" presId="urn:microsoft.com/office/officeart/2005/8/layout/cycle3"/>
    <dgm:cxn modelId="{76BD52EB-113B-40AE-B991-13DFEF4F4A29}" srcId="{1E87956A-91B8-4544-BE9F-547457920342}" destId="{B252FEFE-23DB-4017-8494-443F849BFC21}" srcOrd="5" destOrd="0" parTransId="{F07A852D-C249-4664-A45C-012B105F3945}" sibTransId="{BBF47D5D-95C6-4EB1-939A-F113DD55D678}"/>
    <dgm:cxn modelId="{2111F4F0-4B0C-4233-AA41-6E24D6A1840E}" srcId="{1E87956A-91B8-4544-BE9F-547457920342}" destId="{39F9AEDB-FFFA-4D35-80A9-A9196D0057B4}" srcOrd="3" destOrd="0" parTransId="{DEEBE0FC-E48A-4105-B102-AC91B2C9DD00}" sibTransId="{119DCCF2-2981-4629-916D-141C0FA19910}"/>
    <dgm:cxn modelId="{960FA2FB-0252-4A1A-A2AA-519586DF80A3}" type="presOf" srcId="{92B91A00-6F81-443A-8736-C2255201F81D}" destId="{819A71FC-7E98-464B-B165-73FA5DF04659}" srcOrd="0" destOrd="0" presId="urn:microsoft.com/office/officeart/2005/8/layout/cycle3"/>
    <dgm:cxn modelId="{037D809D-24FE-45CB-9EA1-D21CDC389896}" type="presParOf" srcId="{C4F09209-50B5-4840-BD15-F38993E60333}" destId="{4D36210B-6EAB-4B9A-A572-215741785DFE}" srcOrd="0" destOrd="0" presId="urn:microsoft.com/office/officeart/2005/8/layout/cycle3"/>
    <dgm:cxn modelId="{FAEDF8BB-39A0-4F80-A039-A1E60F67ACBE}" type="presParOf" srcId="{4D36210B-6EAB-4B9A-A572-215741785DFE}" destId="{D730C969-3EBE-4C29-BA07-B14F20588D56}" srcOrd="0" destOrd="0" presId="urn:microsoft.com/office/officeart/2005/8/layout/cycle3"/>
    <dgm:cxn modelId="{74E16B43-A270-48F7-B404-96B07CD4C5DD}" type="presParOf" srcId="{4D36210B-6EAB-4B9A-A572-215741785DFE}" destId="{29148358-4CA7-45DB-A9A8-0DDA69A4CD9D}" srcOrd="1" destOrd="0" presId="urn:microsoft.com/office/officeart/2005/8/layout/cycle3"/>
    <dgm:cxn modelId="{3AFDDCEC-5009-4FA6-A007-DD3CCCB5C758}" type="presParOf" srcId="{4D36210B-6EAB-4B9A-A572-215741785DFE}" destId="{B77E7CF2-61FC-4785-9F2F-7FA05BC9A8AC}" srcOrd="2" destOrd="0" presId="urn:microsoft.com/office/officeart/2005/8/layout/cycle3"/>
    <dgm:cxn modelId="{B7AF446F-4AC0-4DC5-800E-F7B29C94C6E4}" type="presParOf" srcId="{4D36210B-6EAB-4B9A-A572-215741785DFE}" destId="{26B53DC1-F4A1-411B-90D1-A04D5D93D6C3}" srcOrd="3" destOrd="0" presId="urn:microsoft.com/office/officeart/2005/8/layout/cycle3"/>
    <dgm:cxn modelId="{93322796-0B6D-4C1D-8AE6-1647A20C82F8}" type="presParOf" srcId="{4D36210B-6EAB-4B9A-A572-215741785DFE}" destId="{E4F5FCE8-873D-4B4A-B8ED-2083409418FF}" srcOrd="4" destOrd="0" presId="urn:microsoft.com/office/officeart/2005/8/layout/cycle3"/>
    <dgm:cxn modelId="{C8298C16-C669-41E4-B6A1-B7876D0E61EF}" type="presParOf" srcId="{4D36210B-6EAB-4B9A-A572-215741785DFE}" destId="{819A71FC-7E98-464B-B165-73FA5DF04659}" srcOrd="5" destOrd="0" presId="urn:microsoft.com/office/officeart/2005/8/layout/cycle3"/>
    <dgm:cxn modelId="{43DCA4E7-C89C-4892-B242-66EEBD9B3451}" type="presParOf" srcId="{4D36210B-6EAB-4B9A-A572-215741785DFE}" destId="{1B2C09E3-E1FD-4CA9-BFDC-A575FB9A27FD}" srcOrd="6" destOrd="0" presId="urn:microsoft.com/office/officeart/2005/8/layout/cycle3"/>
    <dgm:cxn modelId="{C9ED7D1E-38D9-495C-A485-9C15841E9862}" type="presParOf" srcId="{4D36210B-6EAB-4B9A-A572-215741785DFE}" destId="{5D10758E-F91D-4EE1-AE78-5B99D8D5167C}" srcOrd="7" destOrd="0" presId="urn:microsoft.com/office/officeart/2005/8/layout/cycle3"/>
    <dgm:cxn modelId="{7D63F0F6-11EA-4272-AC75-187E95BD623F}" type="presParOf" srcId="{4D36210B-6EAB-4B9A-A572-215741785DFE}" destId="{33B1F45A-3CA5-4D4F-AECF-C16A61A2D2A5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48358-4CA7-45DB-A9A8-0DDA69A4CD9D}">
      <dsp:nvSpPr>
        <dsp:cNvPr id="0" name=""/>
        <dsp:cNvSpPr/>
      </dsp:nvSpPr>
      <dsp:spPr>
        <a:xfrm>
          <a:off x="1518761" y="-37063"/>
          <a:ext cx="4369759" cy="4369759"/>
        </a:xfrm>
        <a:prstGeom prst="circularArrow">
          <a:avLst>
            <a:gd name="adj1" fmla="val 5544"/>
            <a:gd name="adj2" fmla="val 330680"/>
            <a:gd name="adj3" fmla="val 14646670"/>
            <a:gd name="adj4" fmla="val 1687569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0C969-3EBE-4C29-BA07-B14F20588D56}">
      <dsp:nvSpPr>
        <dsp:cNvPr id="0" name=""/>
        <dsp:cNvSpPr/>
      </dsp:nvSpPr>
      <dsp:spPr>
        <a:xfrm>
          <a:off x="3086970" y="2238"/>
          <a:ext cx="1233341" cy="616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dirty="0"/>
            <a:t>Formulación de preguntas </a:t>
          </a:r>
          <a:r>
            <a:rPr lang="es-CL" sz="1400" b="1" u="sng" kern="1200" dirty="0"/>
            <a:t>investigables</a:t>
          </a:r>
          <a:endParaRPr lang="es-CL" sz="1400" kern="1200" dirty="0"/>
        </a:p>
      </dsp:txBody>
      <dsp:txXfrm>
        <a:off x="3117073" y="32341"/>
        <a:ext cx="1173135" cy="556464"/>
      </dsp:txXfrm>
    </dsp:sp>
    <dsp:sp modelId="{B77E7CF2-61FC-4785-9F2F-7FA05BC9A8AC}">
      <dsp:nvSpPr>
        <dsp:cNvPr id="0" name=""/>
        <dsp:cNvSpPr/>
      </dsp:nvSpPr>
      <dsp:spPr>
        <a:xfrm>
          <a:off x="4404619" y="548026"/>
          <a:ext cx="1233341" cy="61667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ea typeface="Montserrat" charset="0"/>
              <a:cs typeface="Montserrat" charset="0"/>
            </a:rPr>
            <a:t>Formulación de hipótesis</a:t>
          </a:r>
        </a:p>
      </dsp:txBody>
      <dsp:txXfrm>
        <a:off x="4434722" y="578129"/>
        <a:ext cx="1173135" cy="556464"/>
      </dsp:txXfrm>
    </dsp:sp>
    <dsp:sp modelId="{26B53DC1-F4A1-411B-90D1-A04D5D93D6C3}">
      <dsp:nvSpPr>
        <dsp:cNvPr id="0" name=""/>
        <dsp:cNvSpPr/>
      </dsp:nvSpPr>
      <dsp:spPr>
        <a:xfrm>
          <a:off x="4950407" y="1865675"/>
          <a:ext cx="1233341" cy="61667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ea typeface="Montserrat" charset="0"/>
              <a:cs typeface="Montserrat" charset="0"/>
            </a:rPr>
            <a:t>Identificación de variables</a:t>
          </a:r>
        </a:p>
      </dsp:txBody>
      <dsp:txXfrm>
        <a:off x="4980510" y="1895778"/>
        <a:ext cx="1173135" cy="556464"/>
      </dsp:txXfrm>
    </dsp:sp>
    <dsp:sp modelId="{E4F5FCE8-873D-4B4A-B8ED-2083409418FF}">
      <dsp:nvSpPr>
        <dsp:cNvPr id="0" name=""/>
        <dsp:cNvSpPr/>
      </dsp:nvSpPr>
      <dsp:spPr>
        <a:xfrm>
          <a:off x="4404619" y="3183323"/>
          <a:ext cx="1233341" cy="616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ea typeface="Montserrat" charset="0"/>
              <a:cs typeface="Montserrat" charset="0"/>
            </a:rPr>
            <a:t>Planificación de la investigación</a:t>
          </a:r>
        </a:p>
      </dsp:txBody>
      <dsp:txXfrm>
        <a:off x="4434722" y="3213426"/>
        <a:ext cx="1173135" cy="556464"/>
      </dsp:txXfrm>
    </dsp:sp>
    <dsp:sp modelId="{819A71FC-7E98-464B-B165-73FA5DF04659}">
      <dsp:nvSpPr>
        <dsp:cNvPr id="0" name=""/>
        <dsp:cNvSpPr/>
      </dsp:nvSpPr>
      <dsp:spPr>
        <a:xfrm>
          <a:off x="3086970" y="3729111"/>
          <a:ext cx="1233341" cy="616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ea typeface="Montserrat" charset="0"/>
              <a:cs typeface="Montserrat" charset="0"/>
            </a:rPr>
            <a:t>Recogida y procesamiento de datos</a:t>
          </a:r>
        </a:p>
      </dsp:txBody>
      <dsp:txXfrm>
        <a:off x="3117073" y="3759214"/>
        <a:ext cx="1173135" cy="556464"/>
      </dsp:txXfrm>
    </dsp:sp>
    <dsp:sp modelId="{1B2C09E3-E1FD-4CA9-BFDC-A575FB9A27FD}">
      <dsp:nvSpPr>
        <dsp:cNvPr id="0" name=""/>
        <dsp:cNvSpPr/>
      </dsp:nvSpPr>
      <dsp:spPr>
        <a:xfrm>
          <a:off x="1769321" y="3183323"/>
          <a:ext cx="1233341" cy="61667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ea typeface="Montserrat" charset="0"/>
              <a:cs typeface="Montserrat" charset="0"/>
            </a:rPr>
            <a:t>Análisis de los datos</a:t>
          </a:r>
        </a:p>
      </dsp:txBody>
      <dsp:txXfrm>
        <a:off x="1799424" y="3213426"/>
        <a:ext cx="1173135" cy="556464"/>
      </dsp:txXfrm>
    </dsp:sp>
    <dsp:sp modelId="{5D10758E-F91D-4EE1-AE78-5B99D8D5167C}">
      <dsp:nvSpPr>
        <dsp:cNvPr id="0" name=""/>
        <dsp:cNvSpPr/>
      </dsp:nvSpPr>
      <dsp:spPr>
        <a:xfrm>
          <a:off x="1223533" y="1865675"/>
          <a:ext cx="1233341" cy="616670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>
              <a:ea typeface="Montserrat" charset="0"/>
              <a:cs typeface="Montserrat" charset="0"/>
            </a:rPr>
            <a:t>Obtención y discusión de conclusiones</a:t>
          </a:r>
        </a:p>
      </dsp:txBody>
      <dsp:txXfrm>
        <a:off x="1253636" y="1895778"/>
        <a:ext cx="1173135" cy="556464"/>
      </dsp:txXfrm>
    </dsp:sp>
    <dsp:sp modelId="{33B1F45A-3CA5-4D4F-AECF-C16A61A2D2A5}">
      <dsp:nvSpPr>
        <dsp:cNvPr id="0" name=""/>
        <dsp:cNvSpPr/>
      </dsp:nvSpPr>
      <dsp:spPr>
        <a:xfrm>
          <a:off x="1769321" y="548026"/>
          <a:ext cx="1233341" cy="616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b="1" kern="1200" dirty="0" err="1">
              <a:ea typeface="Montserrat" charset="0"/>
              <a:cs typeface="Montserrat" charset="0"/>
            </a:rPr>
            <a:t>Metarreflexión</a:t>
          </a:r>
          <a:endParaRPr lang="es-CL" sz="1400" b="1" kern="1200" dirty="0">
            <a:ea typeface="Montserrat" charset="0"/>
            <a:cs typeface="Montserrat" charset="0"/>
          </a:endParaRPr>
        </a:p>
      </dsp:txBody>
      <dsp:txXfrm>
        <a:off x="1799424" y="578129"/>
        <a:ext cx="1173135" cy="55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583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911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6738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8211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4002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2737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6213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640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6091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alt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46549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00CE-A301-4F53-A2F9-EFEFE6753893}" type="datetime1">
              <a:rPr lang="es-CL" altLang="es-CL" smtClean="0"/>
              <a:pPr/>
              <a:t>29-06-2023</a:t>
            </a:fld>
            <a:endParaRPr lang="es-CL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alt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5D5B-3BBD-40AD-B5D7-64A91B685B92}" type="slidenum">
              <a:rPr lang="es-CL" altLang="es-CL" smtClean="0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6283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-171400"/>
            <a:ext cx="6858000" cy="2387600"/>
          </a:xfrm>
        </p:spPr>
        <p:txBody>
          <a:bodyPr/>
          <a:lstStyle/>
          <a:p>
            <a:r>
              <a:rPr lang="es-CL" altLang="es-CL" sz="3200" dirty="0"/>
              <a:t>Indagación y Enseñanza de las Ciencias</a:t>
            </a:r>
            <a:br>
              <a:rPr lang="es-CL" altLang="es-CL" sz="3200" dirty="0"/>
            </a:br>
            <a:r>
              <a:rPr lang="es-CL" altLang="es-CL" sz="3200" dirty="0"/>
              <a:t>v/s</a:t>
            </a:r>
            <a:br>
              <a:rPr lang="es-CL" altLang="es-CL" sz="3200" dirty="0"/>
            </a:br>
            <a:r>
              <a:rPr lang="es-CL" altLang="es-CL" sz="3200" dirty="0"/>
              <a:t>Constructivismo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altLang="es-CL" dirty="0"/>
              <a:t>Reflexiones ante posibles tensiones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74ED2-6476-2C9D-6675-983E8B1E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Por otro lado…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D1316-EBA9-507C-E654-03DF026F9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“Con niños y niñas de 1° básico, se revisaron los principales aspectos del concepto de hábitat. Luego de eso, se llevó a cabo una clase indagatoria, donde se ejecutó la siguiente actividad:</a:t>
            </a:r>
          </a:p>
          <a:p>
            <a:pPr marL="0" indent="0">
              <a:buNone/>
            </a:pPr>
            <a:r>
              <a:rPr lang="es-CL" dirty="0"/>
              <a:t>Se pusieron caracoles en distintos tipos de suelo y se preguntó a los niños:</a:t>
            </a:r>
          </a:p>
          <a:p>
            <a:r>
              <a:rPr lang="es-CL" dirty="0"/>
              <a:t>Focalización: ¿Qué lugar creen que escogerán los caracoles?, ¿Por qué? Hacen sus predicciones y las argumentan.</a:t>
            </a:r>
          </a:p>
          <a:p>
            <a:r>
              <a:rPr lang="es-CL" dirty="0"/>
              <a:t>Exploración: Llevaron a cabo la investigación y dibujaron sus observaciones.</a:t>
            </a:r>
          </a:p>
          <a:p>
            <a:r>
              <a:rPr lang="es-CL" dirty="0"/>
              <a:t>Reflexión: Entre todos discuten acerca de dónde se fueron los caracoles. Responden a la pregunta: Entonces, ¿qué podemos decir del hábitat?</a:t>
            </a:r>
          </a:p>
          <a:p>
            <a:r>
              <a:rPr lang="es-CL" dirty="0"/>
              <a:t>Aplicación: ¿Cuál es el hábitat de la llama?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504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AAE01-B8A6-B832-3045-2FE1016CC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Sigamos tensionando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ED3CF-6ABA-1DF8-953E-76C6B0B9B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Se planifica una actividad con enfoque indagatorio en 1° medio.</a:t>
            </a:r>
          </a:p>
          <a:p>
            <a:pPr marL="0" indent="0">
              <a:buNone/>
            </a:pPr>
            <a:r>
              <a:rPr lang="es-CL" dirty="0"/>
              <a:t>Un estudiante, no quiere trabajar en equipo, ni quiere dar cuenta de sus resultados con el resto del curso. </a:t>
            </a:r>
          </a:p>
          <a:p>
            <a:pPr marL="0" indent="0">
              <a:buNone/>
            </a:pPr>
            <a:r>
              <a:rPr lang="es-CL" dirty="0"/>
              <a:t>Avanza en el trabajo, pero lo lleva a cabo de manera solitaria.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¿Es indagación?</a:t>
            </a:r>
          </a:p>
          <a:p>
            <a:pPr marL="0" indent="0">
              <a:buNone/>
            </a:pPr>
            <a:r>
              <a:rPr lang="es-CL" dirty="0"/>
              <a:t>¿Es constructivismo?</a:t>
            </a:r>
          </a:p>
        </p:txBody>
      </p:sp>
    </p:spTree>
    <p:extLst>
      <p:ext uri="{BB962C8B-B14F-4D97-AF65-F5344CB8AC3E}">
        <p14:creationId xmlns:p14="http://schemas.microsoft.com/office/powerpoint/2010/main" val="173540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84AFB-BF88-2A0E-357B-EDB7EC76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Constructivismo v/s </a:t>
            </a:r>
            <a:r>
              <a:rPr lang="es-CL" dirty="0" err="1"/>
              <a:t>socioconstructivismo</a:t>
            </a:r>
            <a:br>
              <a:rPr lang="es-CL" dirty="0"/>
            </a:br>
            <a:r>
              <a:rPr lang="es-CL" sz="2000" dirty="0"/>
              <a:t>A grandes rasgos…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73BD3-1555-2FFC-43A2-34A8009E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37521"/>
          </a:xfrm>
        </p:spPr>
        <p:txBody>
          <a:bodyPr>
            <a:normAutofit/>
          </a:bodyPr>
          <a:lstStyle/>
          <a:p>
            <a:r>
              <a:rPr lang="es-CL" b="1" u="sng" dirty="0"/>
              <a:t>Constructivismo: Piaget</a:t>
            </a:r>
          </a:p>
          <a:p>
            <a:pPr marL="0" indent="0">
              <a:buNone/>
            </a:pPr>
            <a:r>
              <a:rPr lang="es-CL" dirty="0"/>
              <a:t>Construcción individual del conocimiento. </a:t>
            </a:r>
          </a:p>
          <a:p>
            <a:pPr marL="0" indent="0">
              <a:buNone/>
            </a:pPr>
            <a:r>
              <a:rPr lang="es-CL" dirty="0"/>
              <a:t>No es una copia de la realidad, sino una construcción humana. </a:t>
            </a:r>
          </a:p>
          <a:p>
            <a:pPr marL="0" indent="0">
              <a:buNone/>
            </a:pPr>
            <a:r>
              <a:rPr lang="es-CL" dirty="0"/>
              <a:t>Es necesario trabajar espacios de producción individual.</a:t>
            </a:r>
          </a:p>
          <a:p>
            <a:pPr marL="0" indent="0">
              <a:buNone/>
            </a:pPr>
            <a:r>
              <a:rPr lang="es-CL" dirty="0"/>
              <a:t>La construcción del conocimiento es activo, no pasivo como se pensaba anteriormente.</a:t>
            </a:r>
          </a:p>
          <a:p>
            <a:pPr marL="0" indent="0">
              <a:buNone/>
            </a:pPr>
            <a:r>
              <a:rPr lang="es-CL" dirty="0"/>
              <a:t>Se encuentra sujeto a las etapas de desarrollo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u="sng" dirty="0" err="1"/>
              <a:t>Socioconstructivismo</a:t>
            </a:r>
            <a:r>
              <a:rPr lang="es-CL" b="1" u="sng" dirty="0"/>
              <a:t>: Vygotski</a:t>
            </a:r>
          </a:p>
          <a:p>
            <a:pPr marL="0" indent="0">
              <a:buNone/>
            </a:pPr>
            <a:r>
              <a:rPr lang="es-CL" dirty="0"/>
              <a:t>La construcción individual del conocimiento, se construye de manera social y cultura.</a:t>
            </a:r>
          </a:p>
          <a:p>
            <a:pPr marL="0" indent="0">
              <a:buNone/>
            </a:pPr>
            <a:r>
              <a:rPr lang="es-CL" dirty="0"/>
              <a:t>Requiere andamiaje, para avanzar desde la zona de desarrollo real, hacia la zona de desarrollo próximo.</a:t>
            </a:r>
          </a:p>
        </p:txBody>
      </p:sp>
    </p:spTree>
    <p:extLst>
      <p:ext uri="{BB962C8B-B14F-4D97-AF65-F5344CB8AC3E}">
        <p14:creationId xmlns:p14="http://schemas.microsoft.com/office/powerpoint/2010/main" val="218682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CL" dirty="0"/>
              <a:t>8 claves de la indagación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55318" cy="2107431"/>
          </a:xfrm>
        </p:spPr>
        <p:txBody>
          <a:bodyPr numCol="2">
            <a:noAutofit/>
          </a:bodyPr>
          <a:lstStyle/>
          <a:p>
            <a:r>
              <a:rPr lang="es-CL" dirty="0"/>
              <a:t>Organización </a:t>
            </a:r>
          </a:p>
          <a:p>
            <a:r>
              <a:rPr lang="es-CL" dirty="0"/>
              <a:t>Trabajo colaborativo</a:t>
            </a:r>
          </a:p>
          <a:p>
            <a:r>
              <a:rPr lang="es-CL" dirty="0"/>
              <a:t>Preguntas</a:t>
            </a:r>
          </a:p>
          <a:p>
            <a:r>
              <a:rPr lang="es-CL" dirty="0"/>
              <a:t>Ideas Previas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539561-BED2-DB24-7E6C-85BB69C62F89}"/>
              </a:ext>
            </a:extLst>
          </p:cNvPr>
          <p:cNvSpPr txBox="1"/>
          <p:nvPr/>
        </p:nvSpPr>
        <p:spPr>
          <a:xfrm>
            <a:off x="4860032" y="544184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Harlen</a:t>
            </a:r>
            <a:r>
              <a:rPr lang="es-CL" dirty="0"/>
              <a:t>, 2013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8F4E9C-57AE-D695-577A-2B60531F52CA}"/>
              </a:ext>
            </a:extLst>
          </p:cNvPr>
          <p:cNvSpPr txBox="1"/>
          <p:nvPr/>
        </p:nvSpPr>
        <p:spPr>
          <a:xfrm>
            <a:off x="4876444" y="1724590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Habilidades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Discusión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Registro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464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0C0B5-E790-3868-89A7-2C9F4FAF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313DC-EF8D-8EBF-9A06-CACA54D4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“La indagación es coherente con el aprendizaje </a:t>
            </a:r>
            <a:r>
              <a:rPr lang="es-CL" dirty="0" err="1"/>
              <a:t>socioconstructivista</a:t>
            </a:r>
            <a:r>
              <a:rPr lang="es-CL" dirty="0"/>
              <a:t>…” (Furman y Podestá, 2011).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78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149A0-372B-953A-84BF-2F9F72A3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Entonces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77A68-6351-9049-C160-9DFF5BF1E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La indagación es un enfoque de aprendizaje en coherencia con el </a:t>
            </a:r>
            <a:r>
              <a:rPr lang="es-CL" dirty="0" err="1"/>
              <a:t>socioconstructivismo</a:t>
            </a:r>
            <a:r>
              <a:rPr lang="es-CL" dirty="0"/>
              <a:t>.</a:t>
            </a:r>
          </a:p>
          <a:p>
            <a:endParaRPr lang="es-CL" dirty="0"/>
          </a:p>
          <a:p>
            <a:r>
              <a:rPr lang="es-CL" dirty="0"/>
              <a:t>El </a:t>
            </a:r>
            <a:r>
              <a:rPr lang="es-CL" dirty="0" err="1"/>
              <a:t>socioconstructivismo</a:t>
            </a:r>
            <a:r>
              <a:rPr lang="es-CL" dirty="0"/>
              <a:t>, no necesariamente es </a:t>
            </a:r>
            <a:r>
              <a:rPr lang="es-CL" dirty="0" err="1"/>
              <a:t>inadgación</a:t>
            </a:r>
            <a:r>
              <a:rPr lang="es-CL" dirty="0"/>
              <a:t> (no son lo mismo).</a:t>
            </a:r>
          </a:p>
          <a:p>
            <a:endParaRPr lang="es-CL" dirty="0"/>
          </a:p>
          <a:p>
            <a:r>
              <a:rPr lang="es-CL" dirty="0"/>
              <a:t>Cumplir con las mencionadas etapas, no convierte a una secuencia didáctica como indagatoria… requiere otros elementos mencionados en </a:t>
            </a:r>
            <a:r>
              <a:rPr lang="es-CL" dirty="0" err="1"/>
              <a:t>Harlen</a:t>
            </a:r>
            <a:r>
              <a:rPr lang="es-CL"/>
              <a:t>, 2013.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741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D389729-70DD-F2CD-04A9-0FD1411CB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53" t="15880" r="8682" b="11526"/>
          <a:stretch/>
        </p:blipFill>
        <p:spPr>
          <a:xfrm>
            <a:off x="323528" y="-151983"/>
            <a:ext cx="8280920" cy="69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710134" y="158141"/>
            <a:ext cx="3148013" cy="496888"/>
          </a:xfrm>
        </p:spPr>
        <p:txBody>
          <a:bodyPr/>
          <a:lstStyle/>
          <a:p>
            <a:r>
              <a:rPr lang="es-CL" altLang="es-CL" sz="2000" dirty="0"/>
              <a:t>Indagación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471209" y="487772"/>
            <a:ext cx="3106203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Nueva experiencia o problema </a:t>
            </a:r>
            <a:endParaRPr lang="es-CL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 identifican las preguntas que pueden investigarse </a:t>
            </a:r>
            <a:endParaRPr lang="es-CL" sz="1400" dirty="0"/>
          </a:p>
        </p:txBody>
      </p:sp>
      <p:sp>
        <p:nvSpPr>
          <p:cNvPr id="2" name="Flecha abajo 1"/>
          <p:cNvSpPr/>
          <p:nvPr/>
        </p:nvSpPr>
        <p:spPr>
          <a:xfrm>
            <a:off x="3050645" y="1224369"/>
            <a:ext cx="173904" cy="479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00670" y="1251809"/>
            <a:ext cx="202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entury Gothic" panose="020B0502020202020204" pitchFamily="34" charset="0"/>
              </a:rPr>
              <a:t>Plantea Hipótesis </a:t>
            </a:r>
          </a:p>
          <a:p>
            <a:endParaRPr lang="es-CL" sz="1400" dirty="0">
              <a:latin typeface="Century" panose="020406040505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415072" y="1659359"/>
            <a:ext cx="3137681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Idea Inicial</a:t>
            </a:r>
          </a:p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Basada en ideas y experiencias previas</a:t>
            </a:r>
            <a:endParaRPr lang="es-CL" sz="1400" dirty="0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4630081" y="1304608"/>
            <a:ext cx="465293" cy="481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4607849" y="2422916"/>
            <a:ext cx="487525" cy="54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5068770" y="981552"/>
            <a:ext cx="209824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Idea de una experiencia previa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150380" y="2942934"/>
            <a:ext cx="1999693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Idea alternativa</a:t>
            </a: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7202475" y="1398111"/>
            <a:ext cx="339701" cy="511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7147813" y="2299939"/>
            <a:ext cx="449024" cy="705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6688430" y="1982836"/>
            <a:ext cx="2098248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Idea más grande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7432545" y="2652558"/>
            <a:ext cx="1354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entury Gothic" panose="020B0502020202020204" pitchFamily="34" charset="0"/>
              </a:rPr>
              <a:t>Comunica</a:t>
            </a:r>
          </a:p>
          <a:p>
            <a:r>
              <a:rPr lang="es-CL" sz="1400" dirty="0">
                <a:latin typeface="Century Gothic" panose="020B0502020202020204" pitchFamily="34" charset="0"/>
              </a:rPr>
              <a:t>Reporta</a:t>
            </a:r>
          </a:p>
          <a:p>
            <a:r>
              <a:rPr lang="es-CL" sz="1400" dirty="0">
                <a:latin typeface="Century Gothic" panose="020B0502020202020204" pitchFamily="34" charset="0"/>
              </a:rPr>
              <a:t>reflexiona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604415" y="2469206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entury Gothic" panose="020B0502020202020204" pitchFamily="34" charset="0"/>
              </a:rPr>
              <a:t>Predice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1429135" y="2885829"/>
            <a:ext cx="315887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Predicción</a:t>
            </a:r>
          </a:p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Con base en ideas previas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455873" y="3890805"/>
            <a:ext cx="315887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Recolección</a:t>
            </a:r>
          </a:p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 información 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604415" y="3367585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entury Gothic" panose="020B0502020202020204" pitchFamily="34" charset="0"/>
              </a:rPr>
              <a:t>Planea, investiga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1465776" y="4896588"/>
            <a:ext cx="316430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Comparación </a:t>
            </a:r>
          </a:p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Del resultado con la predicción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1620154" y="4384932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entury Gothic" panose="020B0502020202020204" pitchFamily="34" charset="0"/>
              </a:rPr>
              <a:t>Interpreta datos</a:t>
            </a:r>
          </a:p>
        </p:txBody>
      </p:sp>
      <p:sp>
        <p:nvSpPr>
          <p:cNvPr id="40" name="Flecha abajo 39"/>
          <p:cNvSpPr/>
          <p:nvPr/>
        </p:nvSpPr>
        <p:spPr>
          <a:xfrm>
            <a:off x="3012795" y="2426775"/>
            <a:ext cx="173904" cy="479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1" name="Flecha abajo 40"/>
          <p:cNvSpPr/>
          <p:nvPr/>
        </p:nvSpPr>
        <p:spPr>
          <a:xfrm>
            <a:off x="3024310" y="3411328"/>
            <a:ext cx="173904" cy="479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2" name="Flecha abajo 41"/>
          <p:cNvSpPr/>
          <p:nvPr/>
        </p:nvSpPr>
        <p:spPr>
          <a:xfrm>
            <a:off x="3015342" y="4435896"/>
            <a:ext cx="173904" cy="479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Flecha abajo 42"/>
          <p:cNvSpPr/>
          <p:nvPr/>
        </p:nvSpPr>
        <p:spPr>
          <a:xfrm>
            <a:off x="2983912" y="5397936"/>
            <a:ext cx="173904" cy="479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5" name="Rectángulo 44"/>
          <p:cNvSpPr/>
          <p:nvPr/>
        </p:nvSpPr>
        <p:spPr>
          <a:xfrm>
            <a:off x="1461677" y="5892744"/>
            <a:ext cx="316430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Evidencia</a:t>
            </a:r>
          </a:p>
          <a:p>
            <a:pPr algn="ctr"/>
            <a:r>
              <a:rPr lang="es-CL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Relacionada con la idea inicial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1620154" y="5483785"/>
            <a:ext cx="1404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Century Gothic" panose="020B0502020202020204" pitchFamily="34" charset="0"/>
              </a:rPr>
              <a:t>Concluye</a:t>
            </a:r>
          </a:p>
        </p:txBody>
      </p:sp>
      <p:grpSp>
        <p:nvGrpSpPr>
          <p:cNvPr id="47" name="Group 60"/>
          <p:cNvGrpSpPr>
            <a:grpSpLocks/>
          </p:cNvGrpSpPr>
          <p:nvPr/>
        </p:nvGrpSpPr>
        <p:grpSpPr bwMode="auto">
          <a:xfrm>
            <a:off x="393372" y="1909476"/>
            <a:ext cx="914400" cy="4399844"/>
            <a:chOff x="1981199" y="3602538"/>
            <a:chExt cx="622301" cy="1389180"/>
          </a:xfrm>
        </p:grpSpPr>
        <p:cxnSp>
          <p:nvCxnSpPr>
            <p:cNvPr id="48" name="Elbow Connector 56"/>
            <p:cNvCxnSpPr/>
            <p:nvPr/>
          </p:nvCxnSpPr>
          <p:spPr>
            <a:xfrm rot="10800000">
              <a:off x="1981199" y="3602538"/>
              <a:ext cx="622301" cy="138918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58"/>
            <p:cNvCxnSpPr/>
            <p:nvPr/>
          </p:nvCxnSpPr>
          <p:spPr>
            <a:xfrm>
              <a:off x="1981199" y="3602538"/>
              <a:ext cx="622301" cy="94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0"/>
          <p:cNvGrpSpPr>
            <a:grpSpLocks/>
          </p:cNvGrpSpPr>
          <p:nvPr/>
        </p:nvGrpSpPr>
        <p:grpSpPr bwMode="auto">
          <a:xfrm>
            <a:off x="642833" y="3048489"/>
            <a:ext cx="785537" cy="2121817"/>
            <a:chOff x="1981199" y="3602538"/>
            <a:chExt cx="622301" cy="1389180"/>
          </a:xfrm>
        </p:grpSpPr>
        <p:cxnSp>
          <p:nvCxnSpPr>
            <p:cNvPr id="51" name="Elbow Connector 56"/>
            <p:cNvCxnSpPr/>
            <p:nvPr/>
          </p:nvCxnSpPr>
          <p:spPr>
            <a:xfrm rot="10800000">
              <a:off x="1981199" y="3602538"/>
              <a:ext cx="622301" cy="138918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8"/>
            <p:cNvCxnSpPr/>
            <p:nvPr/>
          </p:nvCxnSpPr>
          <p:spPr>
            <a:xfrm>
              <a:off x="1981199" y="3602538"/>
              <a:ext cx="622301" cy="941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49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952093" y="1503095"/>
          <a:ext cx="7407282" cy="434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5754152" y="961342"/>
            <a:ext cx="2169123" cy="90024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050" b="1" dirty="0">
                <a:solidFill>
                  <a:schemeClr val="tx1"/>
                </a:solidFill>
              </a:rPr>
              <a:t>Promover el desarrollo del pensamiento, acción, valoración de los conceptos (imaginar cómo son/pueden ser, y hacerse preguntas)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84594" y="3322619"/>
            <a:ext cx="166663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50" b="1" dirty="0"/>
              <a:t>Promover el desarrollo de las Habilidades de Investigación a través de IC, previo tratamiento teórico.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56150" y="1053699"/>
            <a:ext cx="342989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900" b="1" dirty="0">
                <a:solidFill>
                  <a:schemeClr val="accent2">
                    <a:lumMod val="75000"/>
                  </a:schemeClr>
                </a:solidFill>
              </a:rPr>
              <a:t>Reconocer necesidad del modelo </a:t>
            </a:r>
          </a:p>
          <a:p>
            <a:pPr algn="ctr"/>
            <a:r>
              <a:rPr lang="es-MX" sz="900" b="1" dirty="0">
                <a:solidFill>
                  <a:schemeClr val="accent2">
                    <a:lumMod val="75000"/>
                  </a:schemeClr>
                </a:solidFill>
              </a:rPr>
              <a:t>(Formulación de preguntas, Imaginar)</a:t>
            </a:r>
          </a:p>
        </p:txBody>
      </p:sp>
      <p:sp>
        <p:nvSpPr>
          <p:cNvPr id="11" name="Flecha abajo 10"/>
          <p:cNvSpPr/>
          <p:nvPr/>
        </p:nvSpPr>
        <p:spPr>
          <a:xfrm>
            <a:off x="4568790" y="1382389"/>
            <a:ext cx="298251" cy="21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Flecha derecha 11"/>
          <p:cNvSpPr/>
          <p:nvPr/>
        </p:nvSpPr>
        <p:spPr>
          <a:xfrm>
            <a:off x="3735469" y="1139908"/>
            <a:ext cx="259911" cy="246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4082411" y="1053699"/>
            <a:ext cx="1493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00" b="1" dirty="0">
                <a:solidFill>
                  <a:schemeClr val="accent2">
                    <a:lumMod val="75000"/>
                  </a:schemeClr>
                </a:solidFill>
              </a:rPr>
              <a:t>Expresar modelo inicial </a:t>
            </a:r>
          </a:p>
          <a:p>
            <a:pPr algn="ctr"/>
            <a:r>
              <a:rPr lang="es-CL" sz="900" b="1" dirty="0">
                <a:solidFill>
                  <a:schemeClr val="accent2">
                    <a:lumMod val="75000"/>
                  </a:schemeClr>
                </a:solidFill>
              </a:rPr>
              <a:t>(Expresión de lo imaginado)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804832" y="4068336"/>
            <a:ext cx="1118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solidFill>
                  <a:schemeClr val="accent1">
                    <a:lumMod val="75000"/>
                  </a:schemeClr>
                </a:solidFill>
              </a:rPr>
              <a:t>Uso del modelo </a:t>
            </a:r>
          </a:p>
          <a:p>
            <a:pPr algn="ctr"/>
            <a:r>
              <a:rPr lang="es-MX" sz="900" b="1" dirty="0">
                <a:solidFill>
                  <a:schemeClr val="accent1">
                    <a:lumMod val="75000"/>
                  </a:schemeClr>
                </a:solidFill>
              </a:rPr>
              <a:t>(Predicciones y </a:t>
            </a:r>
          </a:p>
          <a:p>
            <a:pPr algn="ctr"/>
            <a:r>
              <a:rPr lang="es-MX" sz="900" b="1" dirty="0">
                <a:solidFill>
                  <a:schemeClr val="accent1">
                    <a:lumMod val="75000"/>
                  </a:schemeClr>
                </a:solidFill>
              </a:rPr>
              <a:t>diseño de pruebas)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44782" y="5512515"/>
            <a:ext cx="3429893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900" b="1" dirty="0">
                <a:solidFill>
                  <a:schemeClr val="accent6"/>
                </a:solidFill>
              </a:rPr>
              <a:t>Evaluación del modelo</a:t>
            </a:r>
          </a:p>
          <a:p>
            <a:pPr algn="ctr"/>
            <a:r>
              <a:rPr lang="es-MX" sz="900" b="1" dirty="0">
                <a:solidFill>
                  <a:schemeClr val="accent6"/>
                </a:solidFill>
              </a:rPr>
              <a:t>(Pone a prueba/ contrasta en la realidad el modelo observando, estudiando, analizando, midiendo…))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142108" y="2839604"/>
            <a:ext cx="170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solidFill>
                  <a:schemeClr val="accent4"/>
                </a:solidFill>
              </a:rPr>
              <a:t>Revisión del modelo</a:t>
            </a:r>
          </a:p>
          <a:p>
            <a:pPr algn="ctr"/>
            <a:r>
              <a:rPr lang="es-MX" sz="900" b="1" dirty="0">
                <a:solidFill>
                  <a:schemeClr val="accent4"/>
                </a:solidFill>
              </a:rPr>
              <a:t>(Revisa/modifica/</a:t>
            </a:r>
            <a:r>
              <a:rPr lang="es-MX" sz="900" b="1" dirty="0" err="1">
                <a:solidFill>
                  <a:schemeClr val="accent4"/>
                </a:solidFill>
              </a:rPr>
              <a:t>consensúa</a:t>
            </a:r>
            <a:r>
              <a:rPr lang="es-MX" sz="900" b="1" dirty="0">
                <a:solidFill>
                  <a:schemeClr val="accent4"/>
                </a:solidFill>
              </a:rPr>
              <a:t> a la luz de la evidencia/ideas)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230708" y="2102539"/>
            <a:ext cx="1484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900" b="1" dirty="0">
                <a:solidFill>
                  <a:schemeClr val="accent4"/>
                </a:solidFill>
              </a:rPr>
              <a:t>Expresar modelo final</a:t>
            </a:r>
          </a:p>
          <a:p>
            <a:pPr algn="ctr"/>
            <a:r>
              <a:rPr lang="es-CL" sz="900" b="1" dirty="0">
                <a:solidFill>
                  <a:schemeClr val="accent4"/>
                </a:solidFill>
              </a:rPr>
              <a:t>(Expresión de lo imaginado)</a:t>
            </a:r>
          </a:p>
        </p:txBody>
      </p:sp>
      <p:sp>
        <p:nvSpPr>
          <p:cNvPr id="22" name="Flecha derecha 21"/>
          <p:cNvSpPr/>
          <p:nvPr/>
        </p:nvSpPr>
        <p:spPr>
          <a:xfrm rot="16200000">
            <a:off x="1846755" y="2518338"/>
            <a:ext cx="295041" cy="27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02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60"/>
    </mc:Choice>
    <mc:Fallback xmlns="">
      <p:transition spd="slow" advTm="1778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ED01F-BC47-7270-7354-C1769C43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97D31-35A9-A552-BDAD-6A820EB1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9E3CC-4DA2-078B-DEA0-AD75E5ACD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655" y="369853"/>
            <a:ext cx="549068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F02FD-76A3-FB8D-10B1-C1D2D73A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4CA6415-664C-4E79-2D95-DB3337278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363" y="902890"/>
            <a:ext cx="6315273" cy="5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FB3EC-9789-10EE-E900-CC0655C7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52736E2-C6C5-126A-C21D-FE7CF3C72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780620"/>
            <a:ext cx="6110190" cy="52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8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B1BE2-4302-2127-779E-DBA045A4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235587A-7E43-1358-3ADC-66A5A8F72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884" y="188640"/>
            <a:ext cx="5482232" cy="68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9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9704-300C-2698-ECC9-42C1C33E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¿Por qué decimos que la indagación es constructivista?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39C136-7665-D601-1B9B-F814D8C3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Tensionemos un poco….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“Vamos a un congreso de educación científica, a escuchar exponentes de diferentes lugares de Chile”.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¿Es constructivista?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“Vemos un documental acerca de los insectos en Netflix y aprendemos acerca de la organización de las abejas melíferas”.</a:t>
            </a:r>
          </a:p>
          <a:p>
            <a:endParaRPr lang="es-CL" dirty="0"/>
          </a:p>
          <a:p>
            <a:r>
              <a:rPr lang="es-CL" dirty="0"/>
              <a:t>¿Es constructivista?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425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660</Words>
  <Application>Microsoft Office PowerPoint</Application>
  <PresentationFormat>Presentación en pantalla (4:3)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</vt:lpstr>
      <vt:lpstr>Century Gothic</vt:lpstr>
      <vt:lpstr>Montserrat</vt:lpstr>
      <vt:lpstr>Tema de Office</vt:lpstr>
      <vt:lpstr>Indagación y Enseñanza de las Ciencias v/s Constructivismo</vt:lpstr>
      <vt:lpstr>Presentación de PowerPoint</vt:lpstr>
      <vt:lpstr>Indagación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decimos que la indagación es constructivista?</vt:lpstr>
      <vt:lpstr>Por otro lado…</vt:lpstr>
      <vt:lpstr>Sigamos tensionando</vt:lpstr>
      <vt:lpstr>Constructivismo v/s socioconstructivismo A grandes rasgos…</vt:lpstr>
      <vt:lpstr>8 claves de la indagación</vt:lpstr>
      <vt:lpstr>Presentación de PowerPoint</vt:lpstr>
      <vt:lpstr>Entonces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Indagación y Enseñanza de las Ciencias</dc:title>
  <dc:creator>Claudio A.</dc:creator>
  <cp:lastModifiedBy>sulvy27@gmail.com</cp:lastModifiedBy>
  <cp:revision>39</cp:revision>
  <dcterms:created xsi:type="dcterms:W3CDTF">2012-09-28T15:19:44Z</dcterms:created>
  <dcterms:modified xsi:type="dcterms:W3CDTF">2023-06-29T17:32:05Z</dcterms:modified>
</cp:coreProperties>
</file>