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FB3AF8-4651-4671-9572-31CB4319AF9F}"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AEA86494-7B55-44A8-9823-2045A7F342FF}">
      <dgm:prSet/>
      <dgm:spPr/>
      <dgm:t>
        <a:bodyPr/>
        <a:lstStyle/>
        <a:p>
          <a:r>
            <a:rPr lang="es-MX"/>
            <a:t>Por todas partes lo mismo: el sentido de las cosas parece culminar en el alcázar de la claridad y la distinción, donde está el concepto de tales cosas, donde ellas son en el modo matemático y riguroso, característico del entendimiento.</a:t>
          </a:r>
          <a:endParaRPr lang="en-US"/>
        </a:p>
      </dgm:t>
    </dgm:pt>
    <dgm:pt modelId="{97B7BFFA-F62C-4648-8152-9262609A1E2C}" type="parTrans" cxnId="{A9158367-54E2-468E-AAAA-90C78B2A7E5C}">
      <dgm:prSet/>
      <dgm:spPr/>
      <dgm:t>
        <a:bodyPr/>
        <a:lstStyle/>
        <a:p>
          <a:endParaRPr lang="en-US"/>
        </a:p>
      </dgm:t>
    </dgm:pt>
    <dgm:pt modelId="{D78D60E6-8914-4E1C-A105-ACCB03875E9F}" type="sibTrans" cxnId="{A9158367-54E2-468E-AAAA-90C78B2A7E5C}">
      <dgm:prSet/>
      <dgm:spPr/>
      <dgm:t>
        <a:bodyPr/>
        <a:lstStyle/>
        <a:p>
          <a:endParaRPr lang="en-US"/>
        </a:p>
      </dgm:t>
    </dgm:pt>
    <dgm:pt modelId="{EC1F96F5-ABCA-4F7F-BA89-EC04C14B6497}">
      <dgm:prSet/>
      <dgm:spPr/>
      <dgm:t>
        <a:bodyPr/>
        <a:lstStyle/>
        <a:p>
          <a:r>
            <a:rPr lang="es-MX"/>
            <a:t>El entendimiento furioso profesa como Hamlet el principio del ser o no ser; todo lo somete a la matriz ambidextra de su disyuntiva exclu-yente. El “o” a que recurre, constituye la pieza maestra de sus dilemas, el abracadabra de misterios y paradojas ‘eternos’. Le sirve, asimismo, para asegurar una composición fotográfica del universo viviente; de este modo, confecciona un panorama que mantiene a la vista las partes simultáneas, estáticas, exteriores y distintas del universo, los ‘factores’ del todo-suma, y nos empuja así a una construcción compar timen tal de la realidad.</a:t>
          </a:r>
          <a:endParaRPr lang="en-US"/>
        </a:p>
      </dgm:t>
    </dgm:pt>
    <dgm:pt modelId="{BC5EA693-28CA-4F2B-A0D0-462311BBC761}" type="parTrans" cxnId="{4B64A79E-190C-4124-80DE-FBF6DFAEAC63}">
      <dgm:prSet/>
      <dgm:spPr/>
      <dgm:t>
        <a:bodyPr/>
        <a:lstStyle/>
        <a:p>
          <a:endParaRPr lang="en-US"/>
        </a:p>
      </dgm:t>
    </dgm:pt>
    <dgm:pt modelId="{D5859B44-F349-4EEE-AB75-E76855EFD0F8}" type="sibTrans" cxnId="{4B64A79E-190C-4124-80DE-FBF6DFAEAC63}">
      <dgm:prSet/>
      <dgm:spPr/>
      <dgm:t>
        <a:bodyPr/>
        <a:lstStyle/>
        <a:p>
          <a:endParaRPr lang="en-US"/>
        </a:p>
      </dgm:t>
    </dgm:pt>
    <dgm:pt modelId="{7EC0E7DC-7F6A-41F9-9868-37D29BB560BD}" type="pres">
      <dgm:prSet presAssocID="{42FB3AF8-4651-4671-9572-31CB4319AF9F}" presName="hierChild1" presStyleCnt="0">
        <dgm:presLayoutVars>
          <dgm:chPref val="1"/>
          <dgm:dir/>
          <dgm:animOne val="branch"/>
          <dgm:animLvl val="lvl"/>
          <dgm:resizeHandles/>
        </dgm:presLayoutVars>
      </dgm:prSet>
      <dgm:spPr/>
    </dgm:pt>
    <dgm:pt modelId="{93F6DC4B-E69B-4ACD-A19A-8402298AD7CF}" type="pres">
      <dgm:prSet presAssocID="{AEA86494-7B55-44A8-9823-2045A7F342FF}" presName="hierRoot1" presStyleCnt="0"/>
      <dgm:spPr/>
    </dgm:pt>
    <dgm:pt modelId="{EF6C77DE-A7F0-42ED-BCC8-9A66BD048731}" type="pres">
      <dgm:prSet presAssocID="{AEA86494-7B55-44A8-9823-2045A7F342FF}" presName="composite" presStyleCnt="0"/>
      <dgm:spPr/>
    </dgm:pt>
    <dgm:pt modelId="{A4676933-6C3A-4425-AD7A-B4E68B043494}" type="pres">
      <dgm:prSet presAssocID="{AEA86494-7B55-44A8-9823-2045A7F342FF}" presName="background" presStyleLbl="node0" presStyleIdx="0" presStyleCnt="2"/>
      <dgm:spPr/>
    </dgm:pt>
    <dgm:pt modelId="{515289BB-C55D-49A0-B817-EF95A21BE3C1}" type="pres">
      <dgm:prSet presAssocID="{AEA86494-7B55-44A8-9823-2045A7F342FF}" presName="text" presStyleLbl="fgAcc0" presStyleIdx="0" presStyleCnt="2">
        <dgm:presLayoutVars>
          <dgm:chPref val="3"/>
        </dgm:presLayoutVars>
      </dgm:prSet>
      <dgm:spPr/>
    </dgm:pt>
    <dgm:pt modelId="{8CD8B6E9-4E51-4478-BBA7-D1A9DF06A523}" type="pres">
      <dgm:prSet presAssocID="{AEA86494-7B55-44A8-9823-2045A7F342FF}" presName="hierChild2" presStyleCnt="0"/>
      <dgm:spPr/>
    </dgm:pt>
    <dgm:pt modelId="{C16464E6-8D08-4075-AE7D-B0CED39ACCEF}" type="pres">
      <dgm:prSet presAssocID="{EC1F96F5-ABCA-4F7F-BA89-EC04C14B6497}" presName="hierRoot1" presStyleCnt="0"/>
      <dgm:spPr/>
    </dgm:pt>
    <dgm:pt modelId="{4671C56E-73CA-44B4-8FC0-A2D0943DB916}" type="pres">
      <dgm:prSet presAssocID="{EC1F96F5-ABCA-4F7F-BA89-EC04C14B6497}" presName="composite" presStyleCnt="0"/>
      <dgm:spPr/>
    </dgm:pt>
    <dgm:pt modelId="{69BA681A-9CA9-4E77-9356-92454BC950D9}" type="pres">
      <dgm:prSet presAssocID="{EC1F96F5-ABCA-4F7F-BA89-EC04C14B6497}" presName="background" presStyleLbl="node0" presStyleIdx="1" presStyleCnt="2"/>
      <dgm:spPr/>
    </dgm:pt>
    <dgm:pt modelId="{6036EA82-2F21-407D-BB19-B54251EFE8C5}" type="pres">
      <dgm:prSet presAssocID="{EC1F96F5-ABCA-4F7F-BA89-EC04C14B6497}" presName="text" presStyleLbl="fgAcc0" presStyleIdx="1" presStyleCnt="2">
        <dgm:presLayoutVars>
          <dgm:chPref val="3"/>
        </dgm:presLayoutVars>
      </dgm:prSet>
      <dgm:spPr/>
    </dgm:pt>
    <dgm:pt modelId="{6A6489F7-E483-4F75-A98B-072AD2A49D8A}" type="pres">
      <dgm:prSet presAssocID="{EC1F96F5-ABCA-4F7F-BA89-EC04C14B6497}" presName="hierChild2" presStyleCnt="0"/>
      <dgm:spPr/>
    </dgm:pt>
  </dgm:ptLst>
  <dgm:cxnLst>
    <dgm:cxn modelId="{A9158367-54E2-468E-AAAA-90C78B2A7E5C}" srcId="{42FB3AF8-4651-4671-9572-31CB4319AF9F}" destId="{AEA86494-7B55-44A8-9823-2045A7F342FF}" srcOrd="0" destOrd="0" parTransId="{97B7BFFA-F62C-4648-8152-9262609A1E2C}" sibTransId="{D78D60E6-8914-4E1C-A105-ACCB03875E9F}"/>
    <dgm:cxn modelId="{F6E16675-01B7-424A-8238-F71EB4003EA1}" type="presOf" srcId="{42FB3AF8-4651-4671-9572-31CB4319AF9F}" destId="{7EC0E7DC-7F6A-41F9-9868-37D29BB560BD}" srcOrd="0" destOrd="0" presId="urn:microsoft.com/office/officeart/2005/8/layout/hierarchy1"/>
    <dgm:cxn modelId="{4B64A79E-190C-4124-80DE-FBF6DFAEAC63}" srcId="{42FB3AF8-4651-4671-9572-31CB4319AF9F}" destId="{EC1F96F5-ABCA-4F7F-BA89-EC04C14B6497}" srcOrd="1" destOrd="0" parTransId="{BC5EA693-28CA-4F2B-A0D0-462311BBC761}" sibTransId="{D5859B44-F349-4EEE-AB75-E76855EFD0F8}"/>
    <dgm:cxn modelId="{F74AB9C6-2CD2-4A1F-86B0-2AC7FEDDE72D}" type="presOf" srcId="{EC1F96F5-ABCA-4F7F-BA89-EC04C14B6497}" destId="{6036EA82-2F21-407D-BB19-B54251EFE8C5}" srcOrd="0" destOrd="0" presId="urn:microsoft.com/office/officeart/2005/8/layout/hierarchy1"/>
    <dgm:cxn modelId="{2B5D1ED0-3023-4BDB-883F-64F554240724}" type="presOf" srcId="{AEA86494-7B55-44A8-9823-2045A7F342FF}" destId="{515289BB-C55D-49A0-B817-EF95A21BE3C1}" srcOrd="0" destOrd="0" presId="urn:microsoft.com/office/officeart/2005/8/layout/hierarchy1"/>
    <dgm:cxn modelId="{7EE19EA4-8083-42B8-86D5-C9815D43EB9F}" type="presParOf" srcId="{7EC0E7DC-7F6A-41F9-9868-37D29BB560BD}" destId="{93F6DC4B-E69B-4ACD-A19A-8402298AD7CF}" srcOrd="0" destOrd="0" presId="urn:microsoft.com/office/officeart/2005/8/layout/hierarchy1"/>
    <dgm:cxn modelId="{811A21AA-98AA-4BC3-9485-89C35905D185}" type="presParOf" srcId="{93F6DC4B-E69B-4ACD-A19A-8402298AD7CF}" destId="{EF6C77DE-A7F0-42ED-BCC8-9A66BD048731}" srcOrd="0" destOrd="0" presId="urn:microsoft.com/office/officeart/2005/8/layout/hierarchy1"/>
    <dgm:cxn modelId="{A812BC2F-A87E-4F2C-AC1C-909437757EED}" type="presParOf" srcId="{EF6C77DE-A7F0-42ED-BCC8-9A66BD048731}" destId="{A4676933-6C3A-4425-AD7A-B4E68B043494}" srcOrd="0" destOrd="0" presId="urn:microsoft.com/office/officeart/2005/8/layout/hierarchy1"/>
    <dgm:cxn modelId="{C94EC864-9CAD-486F-AA5C-479BD8256EC7}" type="presParOf" srcId="{EF6C77DE-A7F0-42ED-BCC8-9A66BD048731}" destId="{515289BB-C55D-49A0-B817-EF95A21BE3C1}" srcOrd="1" destOrd="0" presId="urn:microsoft.com/office/officeart/2005/8/layout/hierarchy1"/>
    <dgm:cxn modelId="{ED2BA783-2945-4D00-B15C-B0BA4D2065CC}" type="presParOf" srcId="{93F6DC4B-E69B-4ACD-A19A-8402298AD7CF}" destId="{8CD8B6E9-4E51-4478-BBA7-D1A9DF06A523}" srcOrd="1" destOrd="0" presId="urn:microsoft.com/office/officeart/2005/8/layout/hierarchy1"/>
    <dgm:cxn modelId="{8C71B4E4-BF5B-4A8B-9187-6C4625106C0C}" type="presParOf" srcId="{7EC0E7DC-7F6A-41F9-9868-37D29BB560BD}" destId="{C16464E6-8D08-4075-AE7D-B0CED39ACCEF}" srcOrd="1" destOrd="0" presId="urn:microsoft.com/office/officeart/2005/8/layout/hierarchy1"/>
    <dgm:cxn modelId="{F29CA1EC-3C43-4E95-9131-A23FCF1371EB}" type="presParOf" srcId="{C16464E6-8D08-4075-AE7D-B0CED39ACCEF}" destId="{4671C56E-73CA-44B4-8FC0-A2D0943DB916}" srcOrd="0" destOrd="0" presId="urn:microsoft.com/office/officeart/2005/8/layout/hierarchy1"/>
    <dgm:cxn modelId="{7ABE0127-680C-43D1-8D76-8D888BB4CA14}" type="presParOf" srcId="{4671C56E-73CA-44B4-8FC0-A2D0943DB916}" destId="{69BA681A-9CA9-4E77-9356-92454BC950D9}" srcOrd="0" destOrd="0" presId="urn:microsoft.com/office/officeart/2005/8/layout/hierarchy1"/>
    <dgm:cxn modelId="{AFF554E5-0F1C-46A3-8845-700AA6CDDACC}" type="presParOf" srcId="{4671C56E-73CA-44B4-8FC0-A2D0943DB916}" destId="{6036EA82-2F21-407D-BB19-B54251EFE8C5}" srcOrd="1" destOrd="0" presId="urn:microsoft.com/office/officeart/2005/8/layout/hierarchy1"/>
    <dgm:cxn modelId="{61E5BBC3-9279-46C5-BF7E-659366109B84}" type="presParOf" srcId="{C16464E6-8D08-4075-AE7D-B0CED39ACCEF}" destId="{6A6489F7-E483-4F75-A98B-072AD2A49D8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79FB03-435F-4A1F-98C4-350AE4F3B19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86220864-6EFA-4186-9032-17293DADE7FB}">
      <dgm:prSet custT="1"/>
      <dgm:spPr/>
      <dgm:t>
        <a:bodyPr/>
        <a:lstStyle/>
        <a:p>
          <a:r>
            <a:rPr lang="es-MX" sz="2800" dirty="0"/>
            <a:t>Hablamos del entendimiento y hacemos grandes cargos. Parece que estamos enojados de verdad con una parte de nosotros mismos hasta el punto de querer amputarla. Y no es así. La querella contra el entendimiento es, como Sócrates diría, un ruido de parto.</a:t>
          </a:r>
          <a:endParaRPr lang="en-US" sz="2800" dirty="0"/>
        </a:p>
      </dgm:t>
    </dgm:pt>
    <dgm:pt modelId="{FD78FE86-013C-4090-A762-06DD276EC3F6}" type="parTrans" cxnId="{D161ABE0-D250-46BB-A005-84FEF7833C45}">
      <dgm:prSet/>
      <dgm:spPr/>
      <dgm:t>
        <a:bodyPr/>
        <a:lstStyle/>
        <a:p>
          <a:endParaRPr lang="en-US"/>
        </a:p>
      </dgm:t>
    </dgm:pt>
    <dgm:pt modelId="{F18EB1A7-ED60-45A1-BC93-551DB0F33E69}" type="sibTrans" cxnId="{D161ABE0-D250-46BB-A005-84FEF7833C45}">
      <dgm:prSet/>
      <dgm:spPr/>
      <dgm:t>
        <a:bodyPr/>
        <a:lstStyle/>
        <a:p>
          <a:endParaRPr lang="en-US"/>
        </a:p>
      </dgm:t>
    </dgm:pt>
    <dgm:pt modelId="{D5EE3231-32CE-4D9A-BDC7-BC29320B830E}">
      <dgm:prSet/>
      <dgm:spPr/>
      <dgm:t>
        <a:bodyPr/>
        <a:lstStyle/>
        <a:p>
          <a:r>
            <a:rPr lang="es-MX" dirty="0"/>
            <a:t>Esencialmente no-dialéctico, el entendimiento emplea la identidad como materia y la diferencia como relación, y no puede comprender que en la condición misma de un espíritu que se debate con violencia entre las trabas de la aporta intelectual, es decir, en su propia condición de entendimiento furioso, se presenta un destino más alto. Se anuncia, como dice Hegel, negativamente; y no hay otra manera de venir al mundo. No se viene tampoco desde fuera y pidiendo hueco, sino desde dentro; se viene con todo el derecho, como un hijo que es la consecuencia interna del amor. La razón llega a sí misma entre unas lágrimas ambiguas, como lo son las lágrimas del parto verdadero.</a:t>
          </a:r>
          <a:endParaRPr lang="en-US" dirty="0"/>
        </a:p>
      </dgm:t>
    </dgm:pt>
    <dgm:pt modelId="{2DD0245E-98E9-4A42-9800-36BF95F738B6}" type="parTrans" cxnId="{8D18613D-2E9B-43BC-9517-940132CCB6C1}">
      <dgm:prSet/>
      <dgm:spPr/>
      <dgm:t>
        <a:bodyPr/>
        <a:lstStyle/>
        <a:p>
          <a:endParaRPr lang="en-US"/>
        </a:p>
      </dgm:t>
    </dgm:pt>
    <dgm:pt modelId="{765ED1C7-7ED5-4341-A606-EA996117700C}" type="sibTrans" cxnId="{8D18613D-2E9B-43BC-9517-940132CCB6C1}">
      <dgm:prSet/>
      <dgm:spPr/>
      <dgm:t>
        <a:bodyPr/>
        <a:lstStyle/>
        <a:p>
          <a:endParaRPr lang="en-US"/>
        </a:p>
      </dgm:t>
    </dgm:pt>
    <dgm:pt modelId="{5401DFB6-FA63-4EE3-BE9C-66C4CEB1A728}" type="pres">
      <dgm:prSet presAssocID="{A079FB03-435F-4A1F-98C4-350AE4F3B199}" presName="vert0" presStyleCnt="0">
        <dgm:presLayoutVars>
          <dgm:dir/>
          <dgm:animOne val="branch"/>
          <dgm:animLvl val="lvl"/>
        </dgm:presLayoutVars>
      </dgm:prSet>
      <dgm:spPr/>
    </dgm:pt>
    <dgm:pt modelId="{20A94427-6CAB-40A0-A90A-33348A6F455C}" type="pres">
      <dgm:prSet presAssocID="{86220864-6EFA-4186-9032-17293DADE7FB}" presName="thickLine" presStyleLbl="alignNode1" presStyleIdx="0" presStyleCnt="2"/>
      <dgm:spPr/>
    </dgm:pt>
    <dgm:pt modelId="{A9AA413B-FAA4-478A-B3B6-DA6869BA1D79}" type="pres">
      <dgm:prSet presAssocID="{86220864-6EFA-4186-9032-17293DADE7FB}" presName="horz1" presStyleCnt="0"/>
      <dgm:spPr/>
    </dgm:pt>
    <dgm:pt modelId="{F82415D4-F0EB-4A5D-9E25-A60A417BA416}" type="pres">
      <dgm:prSet presAssocID="{86220864-6EFA-4186-9032-17293DADE7FB}" presName="tx1" presStyleLbl="revTx" presStyleIdx="0" presStyleCnt="2"/>
      <dgm:spPr/>
    </dgm:pt>
    <dgm:pt modelId="{3AE72FB3-6A1D-4E08-BFAE-8699FAB6ABDB}" type="pres">
      <dgm:prSet presAssocID="{86220864-6EFA-4186-9032-17293DADE7FB}" presName="vert1" presStyleCnt="0"/>
      <dgm:spPr/>
    </dgm:pt>
    <dgm:pt modelId="{58E787A4-45BE-4F8B-82E8-2B05E304FB9A}" type="pres">
      <dgm:prSet presAssocID="{D5EE3231-32CE-4D9A-BDC7-BC29320B830E}" presName="thickLine" presStyleLbl="alignNode1" presStyleIdx="1" presStyleCnt="2"/>
      <dgm:spPr/>
    </dgm:pt>
    <dgm:pt modelId="{67F112CD-9FFD-4481-833C-3EDDA0FC32A4}" type="pres">
      <dgm:prSet presAssocID="{D5EE3231-32CE-4D9A-BDC7-BC29320B830E}" presName="horz1" presStyleCnt="0"/>
      <dgm:spPr/>
    </dgm:pt>
    <dgm:pt modelId="{F71979DE-43D7-44C9-904E-8B3186A057FC}" type="pres">
      <dgm:prSet presAssocID="{D5EE3231-32CE-4D9A-BDC7-BC29320B830E}" presName="tx1" presStyleLbl="revTx" presStyleIdx="1" presStyleCnt="2" custLinFactNeighborY="2522"/>
      <dgm:spPr/>
    </dgm:pt>
    <dgm:pt modelId="{01DFC599-2658-4321-B57A-A6299912887C}" type="pres">
      <dgm:prSet presAssocID="{D5EE3231-32CE-4D9A-BDC7-BC29320B830E}" presName="vert1" presStyleCnt="0"/>
      <dgm:spPr/>
    </dgm:pt>
  </dgm:ptLst>
  <dgm:cxnLst>
    <dgm:cxn modelId="{82E3B521-B61B-4184-9ECF-64EAA30A014A}" type="presOf" srcId="{A079FB03-435F-4A1F-98C4-350AE4F3B199}" destId="{5401DFB6-FA63-4EE3-BE9C-66C4CEB1A728}" srcOrd="0" destOrd="0" presId="urn:microsoft.com/office/officeart/2008/layout/LinedList"/>
    <dgm:cxn modelId="{3AF64723-E58E-4827-BB7C-94FDFF83262E}" type="presOf" srcId="{86220864-6EFA-4186-9032-17293DADE7FB}" destId="{F82415D4-F0EB-4A5D-9E25-A60A417BA416}" srcOrd="0" destOrd="0" presId="urn:microsoft.com/office/officeart/2008/layout/LinedList"/>
    <dgm:cxn modelId="{7CFC8E3B-B106-4E8B-8EA5-780F1190F755}" type="presOf" srcId="{D5EE3231-32CE-4D9A-BDC7-BC29320B830E}" destId="{F71979DE-43D7-44C9-904E-8B3186A057FC}" srcOrd="0" destOrd="0" presId="urn:microsoft.com/office/officeart/2008/layout/LinedList"/>
    <dgm:cxn modelId="{8D18613D-2E9B-43BC-9517-940132CCB6C1}" srcId="{A079FB03-435F-4A1F-98C4-350AE4F3B199}" destId="{D5EE3231-32CE-4D9A-BDC7-BC29320B830E}" srcOrd="1" destOrd="0" parTransId="{2DD0245E-98E9-4A42-9800-36BF95F738B6}" sibTransId="{765ED1C7-7ED5-4341-A606-EA996117700C}"/>
    <dgm:cxn modelId="{D161ABE0-D250-46BB-A005-84FEF7833C45}" srcId="{A079FB03-435F-4A1F-98C4-350AE4F3B199}" destId="{86220864-6EFA-4186-9032-17293DADE7FB}" srcOrd="0" destOrd="0" parTransId="{FD78FE86-013C-4090-A762-06DD276EC3F6}" sibTransId="{F18EB1A7-ED60-45A1-BC93-551DB0F33E69}"/>
    <dgm:cxn modelId="{EEE9DB43-582B-4788-BC5F-55B60C2AB2C3}" type="presParOf" srcId="{5401DFB6-FA63-4EE3-BE9C-66C4CEB1A728}" destId="{20A94427-6CAB-40A0-A90A-33348A6F455C}" srcOrd="0" destOrd="0" presId="urn:microsoft.com/office/officeart/2008/layout/LinedList"/>
    <dgm:cxn modelId="{C83F83FF-4A1C-424E-A176-B0FC39E3DEF8}" type="presParOf" srcId="{5401DFB6-FA63-4EE3-BE9C-66C4CEB1A728}" destId="{A9AA413B-FAA4-478A-B3B6-DA6869BA1D79}" srcOrd="1" destOrd="0" presId="urn:microsoft.com/office/officeart/2008/layout/LinedList"/>
    <dgm:cxn modelId="{01057202-132D-4183-BC80-328B6555C4A7}" type="presParOf" srcId="{A9AA413B-FAA4-478A-B3B6-DA6869BA1D79}" destId="{F82415D4-F0EB-4A5D-9E25-A60A417BA416}" srcOrd="0" destOrd="0" presId="urn:microsoft.com/office/officeart/2008/layout/LinedList"/>
    <dgm:cxn modelId="{193EB9EF-272C-466C-B355-98695145AF84}" type="presParOf" srcId="{A9AA413B-FAA4-478A-B3B6-DA6869BA1D79}" destId="{3AE72FB3-6A1D-4E08-BFAE-8699FAB6ABDB}" srcOrd="1" destOrd="0" presId="urn:microsoft.com/office/officeart/2008/layout/LinedList"/>
    <dgm:cxn modelId="{0B5C02F2-EA9E-4D72-AF56-B2DBDD95C4EC}" type="presParOf" srcId="{5401DFB6-FA63-4EE3-BE9C-66C4CEB1A728}" destId="{58E787A4-45BE-4F8B-82E8-2B05E304FB9A}" srcOrd="2" destOrd="0" presId="urn:microsoft.com/office/officeart/2008/layout/LinedList"/>
    <dgm:cxn modelId="{C149DA9C-A2E9-4E90-BB2B-2417066AC7F2}" type="presParOf" srcId="{5401DFB6-FA63-4EE3-BE9C-66C4CEB1A728}" destId="{67F112CD-9FFD-4481-833C-3EDDA0FC32A4}" srcOrd="3" destOrd="0" presId="urn:microsoft.com/office/officeart/2008/layout/LinedList"/>
    <dgm:cxn modelId="{DE3A94F2-A04D-474B-A24E-FDAC55B5EF8A}" type="presParOf" srcId="{67F112CD-9FFD-4481-833C-3EDDA0FC32A4}" destId="{F71979DE-43D7-44C9-904E-8B3186A057FC}" srcOrd="0" destOrd="0" presId="urn:microsoft.com/office/officeart/2008/layout/LinedList"/>
    <dgm:cxn modelId="{C8E7E58F-6AB1-413D-89E1-FC151D634113}" type="presParOf" srcId="{67F112CD-9FFD-4481-833C-3EDDA0FC32A4}" destId="{01DFC599-2658-4321-B57A-A6299912887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676933-6C3A-4425-AD7A-B4E68B043494}">
      <dsp:nvSpPr>
        <dsp:cNvPr id="0" name=""/>
        <dsp:cNvSpPr/>
      </dsp:nvSpPr>
      <dsp:spPr>
        <a:xfrm>
          <a:off x="1332" y="7648"/>
          <a:ext cx="4677087" cy="29699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5289BB-C55D-49A0-B817-EF95A21BE3C1}">
      <dsp:nvSpPr>
        <dsp:cNvPr id="0" name=""/>
        <dsp:cNvSpPr/>
      </dsp:nvSpPr>
      <dsp:spPr>
        <a:xfrm>
          <a:off x="521008" y="501341"/>
          <a:ext cx="4677087" cy="29699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MX" sz="2100" kern="1200"/>
            <a:t>Por todas partes lo mismo: el sentido de las cosas parece culminar en el alcázar de la claridad y la distinción, donde está el concepto de tales cosas, donde ellas son en el modo matemático y riguroso, característico del entendimiento.</a:t>
          </a:r>
          <a:endParaRPr lang="en-US" sz="2100" kern="1200"/>
        </a:p>
      </dsp:txBody>
      <dsp:txXfrm>
        <a:off x="607995" y="588328"/>
        <a:ext cx="4503113" cy="2795976"/>
      </dsp:txXfrm>
    </dsp:sp>
    <dsp:sp modelId="{69BA681A-9CA9-4E77-9356-92454BC950D9}">
      <dsp:nvSpPr>
        <dsp:cNvPr id="0" name=""/>
        <dsp:cNvSpPr/>
      </dsp:nvSpPr>
      <dsp:spPr>
        <a:xfrm>
          <a:off x="5717772" y="7648"/>
          <a:ext cx="4677087" cy="29699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36EA82-2F21-407D-BB19-B54251EFE8C5}">
      <dsp:nvSpPr>
        <dsp:cNvPr id="0" name=""/>
        <dsp:cNvSpPr/>
      </dsp:nvSpPr>
      <dsp:spPr>
        <a:xfrm>
          <a:off x="6237449" y="501341"/>
          <a:ext cx="4677087" cy="29699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MX" sz="2100" kern="1200"/>
            <a:t>El entendimiento furioso profesa como Hamlet el principio del ser o no ser; todo lo somete a la matriz ambidextra de su disyuntiva exclu-yente. El “o” a que recurre, constituye la pieza maestra de sus dilemas, el abracadabra de misterios y paradojas ‘eternos’. Le sirve, asimismo, para asegurar una composición fotográfica del universo viviente; de este modo, confecciona un panorama que mantiene a la vista las partes simultáneas, estáticas, exteriores y distintas del universo, los ‘factores’ del todo-suma, y nos empuja así a una construcción compar timen tal de la realidad.</a:t>
          </a:r>
          <a:endParaRPr lang="en-US" sz="2100" kern="1200"/>
        </a:p>
      </dsp:txBody>
      <dsp:txXfrm>
        <a:off x="6324436" y="588328"/>
        <a:ext cx="4503113" cy="27959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A94427-6CAB-40A0-A90A-33348A6F455C}">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2415D4-F0EB-4A5D-9E25-A60A417BA416}">
      <dsp:nvSpPr>
        <dsp:cNvPr id="0" name=""/>
        <dsp:cNvSpPr/>
      </dsp:nvSpPr>
      <dsp:spPr>
        <a:xfrm>
          <a:off x="0" y="0"/>
          <a:ext cx="10515600" cy="2125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s-MX" sz="2800" kern="1200" dirty="0"/>
            <a:t>Hablamos del entendimiento y hacemos grandes cargos. Parece que estamos enojados de verdad con una parte de nosotros mismos hasta el punto de querer amputarla. Y no es así. La querella contra el entendimiento es, como Sócrates diría, un ruido de parto.</a:t>
          </a:r>
          <a:endParaRPr lang="en-US" sz="2800" kern="1200" dirty="0"/>
        </a:p>
      </dsp:txBody>
      <dsp:txXfrm>
        <a:off x="0" y="0"/>
        <a:ext cx="10515600" cy="2125980"/>
      </dsp:txXfrm>
    </dsp:sp>
    <dsp:sp modelId="{58E787A4-45BE-4F8B-82E8-2B05E304FB9A}">
      <dsp:nvSpPr>
        <dsp:cNvPr id="0" name=""/>
        <dsp:cNvSpPr/>
      </dsp:nvSpPr>
      <dsp:spPr>
        <a:xfrm>
          <a:off x="0" y="212598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1979DE-43D7-44C9-904E-8B3186A057FC}">
      <dsp:nvSpPr>
        <dsp:cNvPr id="0" name=""/>
        <dsp:cNvSpPr/>
      </dsp:nvSpPr>
      <dsp:spPr>
        <a:xfrm>
          <a:off x="0" y="2125980"/>
          <a:ext cx="10515600" cy="2125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MX" sz="2500" kern="1200" dirty="0"/>
            <a:t>Esencialmente no-dialéctico, el entendimiento emplea la identidad como materia y la diferencia como relación, y no puede comprender que en la condición misma de un espíritu que se debate con violencia entre las trabas de la aporta intelectual, es decir, en su propia condición de entendimiento furioso, se presenta un destino más alto. Se anuncia, como dice Hegel, negativamente; y no hay otra manera de venir al mundo. No se viene tampoco desde fuera y pidiendo hueco, sino desde dentro; se viene con todo el derecho, como un hijo que es la consecuencia interna del amor. La razón llega a sí misma entre unas lágrimas ambiguas, como lo son las lágrimas del parto verdadero.</a:t>
          </a:r>
          <a:endParaRPr lang="en-US" sz="2500" kern="1200" dirty="0"/>
        </a:p>
      </dsp:txBody>
      <dsp:txXfrm>
        <a:off x="0" y="2125980"/>
        <a:ext cx="10515600" cy="21259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3T17:06:22.669"/>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12/7/2021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‹Nº›</a:t>
            </a:fld>
            <a:endParaRPr lang="en-US"/>
          </a:p>
        </p:txBody>
      </p:sp>
    </p:spTree>
    <p:extLst>
      <p:ext uri="{BB962C8B-B14F-4D97-AF65-F5344CB8AC3E}">
        <p14:creationId xmlns:p14="http://schemas.microsoft.com/office/powerpoint/2010/main" val="2733901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12/7/2021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‹Nº›</a:t>
            </a:fld>
            <a:endParaRPr lang="en-US"/>
          </a:p>
        </p:txBody>
      </p:sp>
    </p:spTree>
    <p:extLst>
      <p:ext uri="{BB962C8B-B14F-4D97-AF65-F5344CB8AC3E}">
        <p14:creationId xmlns:p14="http://schemas.microsoft.com/office/powerpoint/2010/main" val="176996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12/7/2021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‹Nº›</a:t>
            </a:fld>
            <a:endParaRPr lang="en-US"/>
          </a:p>
        </p:txBody>
      </p:sp>
    </p:spTree>
    <p:extLst>
      <p:ext uri="{BB962C8B-B14F-4D97-AF65-F5344CB8AC3E}">
        <p14:creationId xmlns:p14="http://schemas.microsoft.com/office/powerpoint/2010/main" val="12572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12/7/2021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6857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12/7/2021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6973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12/7/2021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3675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12/7/2021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0967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12/7/2021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5060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12/7/2021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‹Nº›</a:t>
            </a:fld>
            <a:endParaRPr lang="en-US"/>
          </a:p>
        </p:txBody>
      </p:sp>
    </p:spTree>
    <p:extLst>
      <p:ext uri="{BB962C8B-B14F-4D97-AF65-F5344CB8AC3E}">
        <p14:creationId xmlns:p14="http://schemas.microsoft.com/office/powerpoint/2010/main" val="22078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12/7/2021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0410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12/7/2021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326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12/7/2021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‹Nº›</a:t>
            </a:fld>
            <a:endParaRPr lang="en-US" dirty="0"/>
          </a:p>
        </p:txBody>
      </p:sp>
    </p:spTree>
    <p:extLst>
      <p:ext uri="{BB962C8B-B14F-4D97-AF65-F5344CB8AC3E}">
        <p14:creationId xmlns:p14="http://schemas.microsoft.com/office/powerpoint/2010/main" val="33506260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customXml" Target="../ink/ink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atrón de fondo&#10;&#10;Descripción generada automáticamente">
            <a:extLst>
              <a:ext uri="{FF2B5EF4-FFF2-40B4-BE49-F238E27FC236}">
                <a16:creationId xmlns:a16="http://schemas.microsoft.com/office/drawing/2014/main" id="{CA72B098-1CF2-42E5-8AA4-671A0E8A1A61}"/>
              </a:ext>
            </a:extLst>
          </p:cNvPr>
          <p:cNvPicPr>
            <a:picLocks noChangeAspect="1"/>
          </p:cNvPicPr>
          <p:nvPr/>
        </p:nvPicPr>
        <p:blipFill rotWithShape="1">
          <a:blip r:embed="rId2">
            <a:alphaModFix amt="50000"/>
          </a:blip>
          <a:srcRect r="25"/>
          <a:stretch/>
        </p:blipFill>
        <p:spPr>
          <a:xfrm>
            <a:off x="20" y="10"/>
            <a:ext cx="12188930" cy="6857990"/>
          </a:xfrm>
          <a:prstGeom prst="rect">
            <a:avLst/>
          </a:prstGeom>
        </p:spPr>
      </p:pic>
      <p:sp>
        <p:nvSpPr>
          <p:cNvPr id="2" name="Título 1">
            <a:extLst>
              <a:ext uri="{FF2B5EF4-FFF2-40B4-BE49-F238E27FC236}">
                <a16:creationId xmlns:a16="http://schemas.microsoft.com/office/drawing/2014/main" id="{8419FEE8-9C00-472D-AC43-466E8A46FEFD}"/>
              </a:ext>
            </a:extLst>
          </p:cNvPr>
          <p:cNvSpPr>
            <a:spLocks noGrp="1"/>
          </p:cNvSpPr>
          <p:nvPr>
            <p:ph type="ctrTitle"/>
          </p:nvPr>
        </p:nvSpPr>
        <p:spPr>
          <a:xfrm>
            <a:off x="1524000" y="1122363"/>
            <a:ext cx="9144000" cy="3063240"/>
          </a:xfrm>
        </p:spPr>
        <p:txBody>
          <a:bodyPr>
            <a:normAutofit/>
          </a:bodyPr>
          <a:lstStyle/>
          <a:p>
            <a:pPr algn="ctr"/>
            <a:r>
              <a:rPr lang="es-MX" sz="10800" dirty="0"/>
              <a:t>Juan </a:t>
            </a:r>
            <a:r>
              <a:rPr lang="es-MX" sz="10800" dirty="0" err="1"/>
              <a:t>Rivano</a:t>
            </a:r>
            <a:endParaRPr lang="es-CL" sz="10800" dirty="0"/>
          </a:p>
        </p:txBody>
      </p:sp>
      <p:sp>
        <p:nvSpPr>
          <p:cNvPr id="3" name="Subtítulo 2">
            <a:extLst>
              <a:ext uri="{FF2B5EF4-FFF2-40B4-BE49-F238E27FC236}">
                <a16:creationId xmlns:a16="http://schemas.microsoft.com/office/drawing/2014/main" id="{80E851D3-867F-48A6-9259-49BCA81EFFBF}"/>
              </a:ext>
            </a:extLst>
          </p:cNvPr>
          <p:cNvSpPr>
            <a:spLocks noGrp="1"/>
          </p:cNvSpPr>
          <p:nvPr>
            <p:ph type="subTitle" idx="1"/>
          </p:nvPr>
        </p:nvSpPr>
        <p:spPr>
          <a:xfrm>
            <a:off x="1527048" y="4599432"/>
            <a:ext cx="9144000" cy="1536192"/>
          </a:xfrm>
        </p:spPr>
        <p:txBody>
          <a:bodyPr>
            <a:normAutofit/>
          </a:bodyPr>
          <a:lstStyle/>
          <a:p>
            <a:pPr algn="ctr"/>
            <a:r>
              <a:rPr lang="es-MX" sz="3200" dirty="0"/>
              <a:t>De Hegel a Marx (1962) Ejemplo de un modo de aproximación a la filosofía</a:t>
            </a:r>
            <a:endParaRPr lang="es-CL" sz="3200" dirty="0"/>
          </a:p>
        </p:txBody>
      </p:sp>
      <p:sp>
        <p:nvSpPr>
          <p:cNvPr id="11"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493261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uella digital">
            <a:extLst>
              <a:ext uri="{FF2B5EF4-FFF2-40B4-BE49-F238E27FC236}">
                <a16:creationId xmlns:a16="http://schemas.microsoft.com/office/drawing/2014/main" id="{C26ED6B1-1B59-4CF8-8985-EE35727E88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4988" y="1744515"/>
            <a:ext cx="3368969" cy="3368969"/>
          </a:xfrm>
          <a:prstGeom prst="rect">
            <a:avLst/>
          </a:prstGeom>
        </p:spPr>
      </p:pic>
      <p:sp>
        <p:nvSpPr>
          <p:cNvPr id="12" name="Freeform: Shape 11">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1"/>
          </a:solidFill>
          <a:ln w="6857" cap="flat">
            <a:noFill/>
            <a:prstDash val="solid"/>
            <a:miter/>
          </a:ln>
        </p:spPr>
        <p:txBody>
          <a:bodyPr wrap="square" rtlCol="0" anchor="ctr">
            <a:noAutofit/>
          </a:bodyPr>
          <a:lstStyle/>
          <a:p>
            <a:endParaRPr lang="en-US"/>
          </a:p>
        </p:txBody>
      </p:sp>
      <p:sp>
        <p:nvSpPr>
          <p:cNvPr id="2" name="Título 1">
            <a:extLst>
              <a:ext uri="{FF2B5EF4-FFF2-40B4-BE49-F238E27FC236}">
                <a16:creationId xmlns:a16="http://schemas.microsoft.com/office/drawing/2014/main" id="{59E27C3A-DFD8-4C0C-B006-94C7B377803F}"/>
              </a:ext>
            </a:extLst>
          </p:cNvPr>
          <p:cNvSpPr>
            <a:spLocks noGrp="1"/>
          </p:cNvSpPr>
          <p:nvPr>
            <p:ph type="title"/>
          </p:nvPr>
        </p:nvSpPr>
        <p:spPr>
          <a:xfrm>
            <a:off x="5759354" y="638089"/>
            <a:ext cx="5337270" cy="1476801"/>
          </a:xfrm>
        </p:spPr>
        <p:txBody>
          <a:bodyPr anchor="b">
            <a:normAutofit/>
          </a:bodyPr>
          <a:lstStyle/>
          <a:p>
            <a:r>
              <a:rPr lang="es-MX" sz="5600">
                <a:solidFill>
                  <a:srgbClr val="FFFFFF"/>
                </a:solidFill>
              </a:rPr>
              <a:t>El lenguaje</a:t>
            </a:r>
            <a:endParaRPr lang="es-CL" sz="5600">
              <a:solidFill>
                <a:srgbClr val="FFFFFF"/>
              </a:solidFill>
            </a:endParaRPr>
          </a:p>
        </p:txBody>
      </p:sp>
      <p:sp>
        <p:nvSpPr>
          <p:cNvPr id="1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6304" y="2368177"/>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62615923-C9CC-4638-B496-92FF2D3D8714}"/>
              </a:ext>
            </a:extLst>
          </p:cNvPr>
          <p:cNvSpPr>
            <a:spLocks noGrp="1"/>
          </p:cNvSpPr>
          <p:nvPr>
            <p:ph idx="1"/>
          </p:nvPr>
        </p:nvSpPr>
        <p:spPr>
          <a:xfrm>
            <a:off x="5059680" y="2664886"/>
            <a:ext cx="6160769" cy="3550789"/>
          </a:xfrm>
        </p:spPr>
        <p:txBody>
          <a:bodyPr anchor="t">
            <a:normAutofit/>
          </a:bodyPr>
          <a:lstStyle/>
          <a:p>
            <a:pPr>
              <a:lnSpc>
                <a:spcPct val="100000"/>
              </a:lnSpc>
            </a:pPr>
            <a:r>
              <a:rPr lang="es-MX" sz="1800" dirty="0">
                <a:solidFill>
                  <a:srgbClr val="FFFFFF"/>
                </a:solidFill>
              </a:rPr>
              <a:t>Prefacio:</a:t>
            </a:r>
          </a:p>
          <a:p>
            <a:pPr>
              <a:lnSpc>
                <a:spcPct val="100000"/>
              </a:lnSpc>
            </a:pPr>
            <a:endParaRPr lang="es-MX" sz="1800" dirty="0">
              <a:solidFill>
                <a:srgbClr val="FFFFFF"/>
              </a:solidFill>
            </a:endParaRPr>
          </a:p>
          <a:p>
            <a:pPr>
              <a:lnSpc>
                <a:spcPct val="100000"/>
              </a:lnSpc>
            </a:pPr>
            <a:r>
              <a:rPr lang="es-MX" sz="1800" dirty="0">
                <a:solidFill>
                  <a:srgbClr val="FFFFFF"/>
                </a:solidFill>
              </a:rPr>
              <a:t>“Esta urgencia explica también el carácter polémico y a ratos incisivo que he dado a mis argumentos.”</a:t>
            </a:r>
          </a:p>
          <a:p>
            <a:pPr>
              <a:lnSpc>
                <a:spcPct val="100000"/>
              </a:lnSpc>
            </a:pPr>
            <a:endParaRPr lang="es-MX" sz="1800" dirty="0">
              <a:solidFill>
                <a:srgbClr val="FFFFFF"/>
              </a:solidFill>
            </a:endParaRPr>
          </a:p>
          <a:p>
            <a:pPr>
              <a:lnSpc>
                <a:spcPct val="100000"/>
              </a:lnSpc>
            </a:pPr>
            <a:endParaRPr lang="es-MX" sz="1800" dirty="0">
              <a:solidFill>
                <a:srgbClr val="FFFFFF"/>
              </a:solidFill>
            </a:endParaRPr>
          </a:p>
          <a:p>
            <a:pPr>
              <a:lnSpc>
                <a:spcPct val="100000"/>
              </a:lnSpc>
            </a:pPr>
            <a:r>
              <a:rPr lang="es-MX" sz="1800" dirty="0">
                <a:solidFill>
                  <a:srgbClr val="FFFFFF"/>
                </a:solidFill>
              </a:rPr>
              <a:t>“He tratado de argumentar sin mucho respeto de la esgrima y estilo académicos y ateniéndome solamente a la exigencia de un vivo contacto con los criterios dialécticos de quienes (no sé hasta qué punto de mal grado) son mis maestros. Con todo, no he podido evitar el empleo del lenguaje filosófico. La experiencia mucho me ha enseñado sobre las dificultades que de ver si valía la pena tanta literatura.”</a:t>
            </a:r>
          </a:p>
          <a:p>
            <a:pPr>
              <a:lnSpc>
                <a:spcPct val="100000"/>
              </a:lnSpc>
            </a:pPr>
            <a:endParaRPr lang="es-MX" sz="1500" dirty="0">
              <a:solidFill>
                <a:srgbClr val="FFFFFF"/>
              </a:solidFill>
            </a:endParaRPr>
          </a:p>
          <a:p>
            <a:pPr>
              <a:lnSpc>
                <a:spcPct val="100000"/>
              </a:lnSpc>
            </a:pPr>
            <a:endParaRPr lang="es-MX" sz="1500" dirty="0">
              <a:solidFill>
                <a:srgbClr val="FFFFFF"/>
              </a:solidFill>
            </a:endParaRPr>
          </a:p>
          <a:p>
            <a:pPr>
              <a:lnSpc>
                <a:spcPct val="100000"/>
              </a:lnSpc>
            </a:pPr>
            <a:endParaRPr lang="es-MX" sz="1500" dirty="0">
              <a:solidFill>
                <a:srgbClr val="FFFFFF"/>
              </a:solidFill>
            </a:endParaRPr>
          </a:p>
          <a:p>
            <a:pPr>
              <a:lnSpc>
                <a:spcPct val="100000"/>
              </a:lnSpc>
            </a:pPr>
            <a:endParaRPr lang="es-CL" sz="1500" dirty="0">
              <a:solidFill>
                <a:srgbClr val="FFFFFF"/>
              </a:solidFill>
            </a:endParaRPr>
          </a:p>
        </p:txBody>
      </p:sp>
      <mc:AlternateContent xmlns:mc="http://schemas.openxmlformats.org/markup-compatibility/2006" xmlns:p14="http://schemas.microsoft.com/office/powerpoint/2010/main">
        <mc:Choice Requires="p14">
          <p:contentPart p14:bwMode="auto" r:id="rId4">
            <p14:nvContentPartPr>
              <p14:cNvPr id="16" name="Ink 1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6436237" y="1971579"/>
              <a:ext cx="360" cy="2160"/>
            </p14:xfrm>
          </p:contentPart>
        </mc:Choice>
        <mc:Fallback xmlns="">
          <p:pic>
            <p:nvPicPr>
              <p:cNvPr id="16" name="Ink 1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5"/>
              <a:stretch>
                <a:fillRect/>
              </a:stretch>
            </p:blipFill>
            <p:spPr>
              <a:xfrm>
                <a:off x="6418237" y="1956150"/>
                <a:ext cx="36000" cy="32709"/>
              </a:xfrm>
              <a:prstGeom prst="rect">
                <a:avLst/>
              </a:prstGeom>
            </p:spPr>
          </p:pic>
        </mc:Fallback>
      </mc:AlternateContent>
    </p:spTree>
    <p:extLst>
      <p:ext uri="{BB962C8B-B14F-4D97-AF65-F5344CB8AC3E}">
        <p14:creationId xmlns:p14="http://schemas.microsoft.com/office/powerpoint/2010/main" val="1656459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8FEE60E-7DB7-4375-8069-EBD2DE1066D5}"/>
              </a:ext>
            </a:extLst>
          </p:cNvPr>
          <p:cNvSpPr>
            <a:spLocks noGrp="1"/>
          </p:cNvSpPr>
          <p:nvPr>
            <p:ph type="title"/>
          </p:nvPr>
        </p:nvSpPr>
        <p:spPr>
          <a:xfrm>
            <a:off x="635000" y="634029"/>
            <a:ext cx="10921640" cy="1314698"/>
          </a:xfrm>
        </p:spPr>
        <p:txBody>
          <a:bodyPr anchor="ctr">
            <a:normAutofit/>
          </a:bodyPr>
          <a:lstStyle/>
          <a:p>
            <a:pPr algn="ctr"/>
            <a:r>
              <a:rPr lang="es-MX" sz="7200"/>
              <a:t>El entendimiento</a:t>
            </a:r>
            <a:endParaRPr lang="es-CL" sz="720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DCC317DB-271B-46C6-9975-BCF8E7319F77}"/>
              </a:ext>
            </a:extLst>
          </p:cNvPr>
          <p:cNvGraphicFramePr>
            <a:graphicFrameLocks noGrp="1"/>
          </p:cNvGraphicFramePr>
          <p:nvPr>
            <p:ph idx="1"/>
            <p:extLst>
              <p:ext uri="{D42A27DB-BD31-4B8C-83A1-F6EECF244321}">
                <p14:modId xmlns:p14="http://schemas.microsoft.com/office/powerpoint/2010/main" val="277575623"/>
              </p:ext>
            </p:extLst>
          </p:nvPr>
        </p:nvGraphicFramePr>
        <p:xfrm>
          <a:off x="632647" y="2805098"/>
          <a:ext cx="10915869" cy="3478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424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81B46C8-D39C-4223-892E-13A754F07AB4}"/>
              </a:ext>
            </a:extLst>
          </p:cNvPr>
          <p:cNvSpPr>
            <a:spLocks noGrp="1"/>
          </p:cNvSpPr>
          <p:nvPr>
            <p:ph type="title"/>
          </p:nvPr>
        </p:nvSpPr>
        <p:spPr>
          <a:xfrm>
            <a:off x="841248" y="548640"/>
            <a:ext cx="3419540" cy="5431536"/>
          </a:xfrm>
        </p:spPr>
        <p:txBody>
          <a:bodyPr>
            <a:normAutofit/>
          </a:bodyPr>
          <a:lstStyle/>
          <a:p>
            <a:r>
              <a:rPr lang="es-MX" sz="3300"/>
              <a:t>El entendimiento</a:t>
            </a:r>
            <a:endParaRPr lang="es-CL" sz="3300"/>
          </a:p>
        </p:txBody>
      </p:sp>
      <p:sp>
        <p:nvSpPr>
          <p:cNvPr id="10"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9AD9F895-09A7-408B-A4A6-10E9570244F7}"/>
              </a:ext>
            </a:extLst>
          </p:cNvPr>
          <p:cNvSpPr>
            <a:spLocks noGrp="1"/>
          </p:cNvSpPr>
          <p:nvPr>
            <p:ph idx="1"/>
          </p:nvPr>
        </p:nvSpPr>
        <p:spPr>
          <a:xfrm>
            <a:off x="5298595" y="552091"/>
            <a:ext cx="6052158" cy="5431536"/>
          </a:xfrm>
        </p:spPr>
        <p:txBody>
          <a:bodyPr anchor="ctr">
            <a:normAutofit/>
          </a:bodyPr>
          <a:lstStyle/>
          <a:p>
            <a:pPr>
              <a:lnSpc>
                <a:spcPct val="100000"/>
              </a:lnSpc>
            </a:pPr>
            <a:r>
              <a:rPr lang="es-MX" sz="2600"/>
              <a:t>Las cosas, para esta actitud, siguen siendo las perlas de la realidad, o la realidad sigue siendo ofrecida en perlas; en este grado suyo, la realidad no se hace, no es todavía una actividad, sino que está en un escaparate para ser contemplada.</a:t>
            </a:r>
          </a:p>
          <a:p>
            <a:pPr>
              <a:lnSpc>
                <a:spcPct val="100000"/>
              </a:lnSpc>
            </a:pPr>
            <a:endParaRPr lang="es-MX" sz="2600"/>
          </a:p>
          <a:p>
            <a:pPr>
              <a:lnSpc>
                <a:spcPct val="100000"/>
              </a:lnSpc>
            </a:pPr>
            <a:r>
              <a:rPr lang="es-MX" sz="2600"/>
              <a:t>El entendimiento tiene unas ideas sobre el humanismo que nos pintan la vida como un cuento de niños. El hombre es un diamante espiritual envuelto en los atavíos dispares del loco azar; y así va y viene entre alternativas arbitrarias ajenas a su dignidad. Este se encallece las manos trabajando; aquél, el corazón acumulando riquezas; sin embargo, son semejantes y conservan allá en lo profundo el alma humana que los aproxima hasta la identidad. </a:t>
            </a:r>
            <a:endParaRPr lang="es-CL" sz="2600"/>
          </a:p>
        </p:txBody>
      </p:sp>
    </p:spTree>
    <p:extLst>
      <p:ext uri="{BB962C8B-B14F-4D97-AF65-F5344CB8AC3E}">
        <p14:creationId xmlns:p14="http://schemas.microsoft.com/office/powerpoint/2010/main" val="1300116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46F6A7-0B48-49A7-8E23-3C1F0993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594482 h 5722227"/>
              <a:gd name="connsiteX1" fmla="*/ 594482 w 11040872"/>
              <a:gd name="connsiteY1" fmla="*/ 0 h 5722227"/>
              <a:gd name="connsiteX2" fmla="*/ 1448314 w 11040872"/>
              <a:gd name="connsiteY2" fmla="*/ 0 h 5722227"/>
              <a:gd name="connsiteX3" fmla="*/ 1908070 w 11040872"/>
              <a:gd name="connsiteY3" fmla="*/ 0 h 5722227"/>
              <a:gd name="connsiteX4" fmla="*/ 2564864 w 11040872"/>
              <a:gd name="connsiteY4" fmla="*/ 0 h 5722227"/>
              <a:gd name="connsiteX5" fmla="*/ 3320177 w 11040872"/>
              <a:gd name="connsiteY5" fmla="*/ 0 h 5722227"/>
              <a:gd name="connsiteX6" fmla="*/ 4174009 w 11040872"/>
              <a:gd name="connsiteY6" fmla="*/ 0 h 5722227"/>
              <a:gd name="connsiteX7" fmla="*/ 4929322 w 11040872"/>
              <a:gd name="connsiteY7" fmla="*/ 0 h 5722227"/>
              <a:gd name="connsiteX8" fmla="*/ 5783154 w 11040872"/>
              <a:gd name="connsiteY8" fmla="*/ 0 h 5722227"/>
              <a:gd name="connsiteX9" fmla="*/ 6538466 w 11040872"/>
              <a:gd name="connsiteY9" fmla="*/ 0 h 5722227"/>
              <a:gd name="connsiteX10" fmla="*/ 6998222 w 11040872"/>
              <a:gd name="connsiteY10" fmla="*/ 0 h 5722227"/>
              <a:gd name="connsiteX11" fmla="*/ 7753535 w 11040872"/>
              <a:gd name="connsiteY11" fmla="*/ 0 h 5722227"/>
              <a:gd name="connsiteX12" fmla="*/ 8311810 w 11040872"/>
              <a:gd name="connsiteY12" fmla="*/ 0 h 5722227"/>
              <a:gd name="connsiteX13" fmla="*/ 8771566 w 11040872"/>
              <a:gd name="connsiteY13" fmla="*/ 0 h 5722227"/>
              <a:gd name="connsiteX14" fmla="*/ 9132802 w 11040872"/>
              <a:gd name="connsiteY14" fmla="*/ 0 h 5722227"/>
              <a:gd name="connsiteX15" fmla="*/ 9592558 w 11040872"/>
              <a:gd name="connsiteY15" fmla="*/ 0 h 5722227"/>
              <a:gd name="connsiteX16" fmla="*/ 10446390 w 11040872"/>
              <a:gd name="connsiteY16" fmla="*/ 0 h 5722227"/>
              <a:gd name="connsiteX17" fmla="*/ 11040872 w 11040872"/>
              <a:gd name="connsiteY17" fmla="*/ 594482 h 5722227"/>
              <a:gd name="connsiteX18" fmla="*/ 11040872 w 11040872"/>
              <a:gd name="connsiteY18" fmla="*/ 1332756 h 5722227"/>
              <a:gd name="connsiteX19" fmla="*/ 11040872 w 11040872"/>
              <a:gd name="connsiteY19" fmla="*/ 2071031 h 5722227"/>
              <a:gd name="connsiteX20" fmla="*/ 11040872 w 11040872"/>
              <a:gd name="connsiteY20" fmla="*/ 2627974 h 5722227"/>
              <a:gd name="connsiteX21" fmla="*/ 11040872 w 11040872"/>
              <a:gd name="connsiteY21" fmla="*/ 3366249 h 5722227"/>
              <a:gd name="connsiteX22" fmla="*/ 11040872 w 11040872"/>
              <a:gd name="connsiteY22" fmla="*/ 3923192 h 5722227"/>
              <a:gd name="connsiteX23" fmla="*/ 11040872 w 11040872"/>
              <a:gd name="connsiteY23" fmla="*/ 5127745 h 5722227"/>
              <a:gd name="connsiteX24" fmla="*/ 10446390 w 11040872"/>
              <a:gd name="connsiteY24" fmla="*/ 5722227 h 5722227"/>
              <a:gd name="connsiteX25" fmla="*/ 9986634 w 11040872"/>
              <a:gd name="connsiteY25" fmla="*/ 5722227 h 5722227"/>
              <a:gd name="connsiteX26" fmla="*/ 9132802 w 11040872"/>
              <a:gd name="connsiteY26" fmla="*/ 5722227 h 5722227"/>
              <a:gd name="connsiteX27" fmla="*/ 8771566 w 11040872"/>
              <a:gd name="connsiteY27" fmla="*/ 5722227 h 5722227"/>
              <a:gd name="connsiteX28" fmla="*/ 8114772 w 11040872"/>
              <a:gd name="connsiteY28" fmla="*/ 5722227 h 5722227"/>
              <a:gd name="connsiteX29" fmla="*/ 7556497 w 11040872"/>
              <a:gd name="connsiteY29" fmla="*/ 5722227 h 5722227"/>
              <a:gd name="connsiteX30" fmla="*/ 6998222 w 11040872"/>
              <a:gd name="connsiteY30" fmla="*/ 5722227 h 5722227"/>
              <a:gd name="connsiteX31" fmla="*/ 6439947 w 11040872"/>
              <a:gd name="connsiteY31" fmla="*/ 5722227 h 5722227"/>
              <a:gd name="connsiteX32" fmla="*/ 6078711 w 11040872"/>
              <a:gd name="connsiteY32" fmla="*/ 5722227 h 5722227"/>
              <a:gd name="connsiteX33" fmla="*/ 5224879 w 11040872"/>
              <a:gd name="connsiteY33" fmla="*/ 5722227 h 5722227"/>
              <a:gd name="connsiteX34" fmla="*/ 4371047 w 11040872"/>
              <a:gd name="connsiteY34" fmla="*/ 5722227 h 5722227"/>
              <a:gd name="connsiteX35" fmla="*/ 4009810 w 11040872"/>
              <a:gd name="connsiteY35" fmla="*/ 5722227 h 5722227"/>
              <a:gd name="connsiteX36" fmla="*/ 3550054 w 11040872"/>
              <a:gd name="connsiteY36" fmla="*/ 5722227 h 5722227"/>
              <a:gd name="connsiteX37" fmla="*/ 2893261 w 11040872"/>
              <a:gd name="connsiteY37" fmla="*/ 5722227 h 5722227"/>
              <a:gd name="connsiteX38" fmla="*/ 2137948 w 11040872"/>
              <a:gd name="connsiteY38" fmla="*/ 5722227 h 5722227"/>
              <a:gd name="connsiteX39" fmla="*/ 1579673 w 11040872"/>
              <a:gd name="connsiteY39" fmla="*/ 5722227 h 5722227"/>
              <a:gd name="connsiteX40" fmla="*/ 594482 w 11040872"/>
              <a:gd name="connsiteY40" fmla="*/ 5722227 h 5722227"/>
              <a:gd name="connsiteX41" fmla="*/ 0 w 11040872"/>
              <a:gd name="connsiteY41" fmla="*/ 5127745 h 5722227"/>
              <a:gd name="connsiteX42" fmla="*/ 0 w 11040872"/>
              <a:gd name="connsiteY42" fmla="*/ 4389471 h 5722227"/>
              <a:gd name="connsiteX43" fmla="*/ 0 w 11040872"/>
              <a:gd name="connsiteY43" fmla="*/ 3787194 h 5722227"/>
              <a:gd name="connsiteX44" fmla="*/ 0 w 11040872"/>
              <a:gd name="connsiteY44" fmla="*/ 3139585 h 5722227"/>
              <a:gd name="connsiteX45" fmla="*/ 0 w 11040872"/>
              <a:gd name="connsiteY45" fmla="*/ 2582642 h 5722227"/>
              <a:gd name="connsiteX46" fmla="*/ 0 w 11040872"/>
              <a:gd name="connsiteY46" fmla="*/ 1844367 h 5722227"/>
              <a:gd name="connsiteX47" fmla="*/ 0 w 11040872"/>
              <a:gd name="connsiteY47" fmla="*/ 1332756 h 5722227"/>
              <a:gd name="connsiteX48" fmla="*/ 0 w 11040872"/>
              <a:gd name="connsiteY48" fmla="*/ 594482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594482"/>
                </a:moveTo>
                <a:cubicBezTo>
                  <a:pt x="15746" y="210853"/>
                  <a:pt x="238566" y="-49047"/>
                  <a:pt x="594482" y="0"/>
                </a:cubicBezTo>
                <a:cubicBezTo>
                  <a:pt x="794518" y="-29056"/>
                  <a:pt x="1056835" y="31998"/>
                  <a:pt x="1448314" y="0"/>
                </a:cubicBezTo>
                <a:cubicBezTo>
                  <a:pt x="1839793" y="-31998"/>
                  <a:pt x="1717857" y="10568"/>
                  <a:pt x="1908070" y="0"/>
                </a:cubicBezTo>
                <a:cubicBezTo>
                  <a:pt x="2098283" y="-10568"/>
                  <a:pt x="2377757" y="-10377"/>
                  <a:pt x="2564864" y="0"/>
                </a:cubicBezTo>
                <a:cubicBezTo>
                  <a:pt x="2751971" y="10377"/>
                  <a:pt x="3048766" y="25570"/>
                  <a:pt x="3320177" y="0"/>
                </a:cubicBezTo>
                <a:cubicBezTo>
                  <a:pt x="3591588" y="-25570"/>
                  <a:pt x="3890997" y="-35762"/>
                  <a:pt x="4174009" y="0"/>
                </a:cubicBezTo>
                <a:cubicBezTo>
                  <a:pt x="4457021" y="35762"/>
                  <a:pt x="4687341" y="20239"/>
                  <a:pt x="4929322" y="0"/>
                </a:cubicBezTo>
                <a:cubicBezTo>
                  <a:pt x="5171303" y="-20239"/>
                  <a:pt x="5520807" y="-10743"/>
                  <a:pt x="5783154" y="0"/>
                </a:cubicBezTo>
                <a:cubicBezTo>
                  <a:pt x="6045501" y="10743"/>
                  <a:pt x="6171473" y="-14245"/>
                  <a:pt x="6538466" y="0"/>
                </a:cubicBezTo>
                <a:cubicBezTo>
                  <a:pt x="6905459" y="14245"/>
                  <a:pt x="6859386" y="-15798"/>
                  <a:pt x="6998222" y="0"/>
                </a:cubicBezTo>
                <a:cubicBezTo>
                  <a:pt x="7137058" y="15798"/>
                  <a:pt x="7493034" y="17684"/>
                  <a:pt x="7753535" y="0"/>
                </a:cubicBezTo>
                <a:cubicBezTo>
                  <a:pt x="8014036" y="-17684"/>
                  <a:pt x="8093734" y="-5742"/>
                  <a:pt x="8311810" y="0"/>
                </a:cubicBezTo>
                <a:cubicBezTo>
                  <a:pt x="8529886" y="5742"/>
                  <a:pt x="8549001" y="8497"/>
                  <a:pt x="8771566" y="0"/>
                </a:cubicBezTo>
                <a:cubicBezTo>
                  <a:pt x="8994131" y="-8497"/>
                  <a:pt x="8987828" y="-849"/>
                  <a:pt x="9132802" y="0"/>
                </a:cubicBezTo>
                <a:cubicBezTo>
                  <a:pt x="9277776" y="849"/>
                  <a:pt x="9415114" y="-11551"/>
                  <a:pt x="9592558" y="0"/>
                </a:cubicBezTo>
                <a:cubicBezTo>
                  <a:pt x="9770002" y="11551"/>
                  <a:pt x="10181650" y="-41772"/>
                  <a:pt x="10446390" y="0"/>
                </a:cubicBezTo>
                <a:cubicBezTo>
                  <a:pt x="10835046" y="-41554"/>
                  <a:pt x="11056788" y="252696"/>
                  <a:pt x="11040872" y="594482"/>
                </a:cubicBezTo>
                <a:cubicBezTo>
                  <a:pt x="11043504" y="949757"/>
                  <a:pt x="11021866" y="1151453"/>
                  <a:pt x="11040872" y="1332756"/>
                </a:cubicBezTo>
                <a:cubicBezTo>
                  <a:pt x="11059878" y="1514059"/>
                  <a:pt x="11068100" y="1802860"/>
                  <a:pt x="11040872" y="2071031"/>
                </a:cubicBezTo>
                <a:cubicBezTo>
                  <a:pt x="11013644" y="2339203"/>
                  <a:pt x="11032418" y="2442705"/>
                  <a:pt x="11040872" y="2627974"/>
                </a:cubicBezTo>
                <a:cubicBezTo>
                  <a:pt x="11049326" y="2813243"/>
                  <a:pt x="11063609" y="3012513"/>
                  <a:pt x="11040872" y="3366249"/>
                </a:cubicBezTo>
                <a:cubicBezTo>
                  <a:pt x="11018135" y="3719985"/>
                  <a:pt x="11016901" y="3727349"/>
                  <a:pt x="11040872" y="3923192"/>
                </a:cubicBezTo>
                <a:cubicBezTo>
                  <a:pt x="11064843" y="4119035"/>
                  <a:pt x="11006950" y="4790605"/>
                  <a:pt x="11040872" y="5127745"/>
                </a:cubicBezTo>
                <a:cubicBezTo>
                  <a:pt x="11056495" y="5431543"/>
                  <a:pt x="10805033" y="5712114"/>
                  <a:pt x="10446390" y="5722227"/>
                </a:cubicBezTo>
                <a:cubicBezTo>
                  <a:pt x="10354097" y="5715080"/>
                  <a:pt x="10214750" y="5743729"/>
                  <a:pt x="9986634" y="5722227"/>
                </a:cubicBezTo>
                <a:cubicBezTo>
                  <a:pt x="9758518" y="5700725"/>
                  <a:pt x="9314174" y="5689111"/>
                  <a:pt x="9132802" y="5722227"/>
                </a:cubicBezTo>
                <a:cubicBezTo>
                  <a:pt x="8951430" y="5755343"/>
                  <a:pt x="8857182" y="5714580"/>
                  <a:pt x="8771566" y="5722227"/>
                </a:cubicBezTo>
                <a:cubicBezTo>
                  <a:pt x="8685950" y="5729874"/>
                  <a:pt x="8346042" y="5748953"/>
                  <a:pt x="8114772" y="5722227"/>
                </a:cubicBezTo>
                <a:cubicBezTo>
                  <a:pt x="7883502" y="5695501"/>
                  <a:pt x="7746868" y="5746487"/>
                  <a:pt x="7556497" y="5722227"/>
                </a:cubicBezTo>
                <a:cubicBezTo>
                  <a:pt x="7366127" y="5697967"/>
                  <a:pt x="7202924" y="5748709"/>
                  <a:pt x="6998222" y="5722227"/>
                </a:cubicBezTo>
                <a:cubicBezTo>
                  <a:pt x="6793521" y="5695745"/>
                  <a:pt x="6669169" y="5749243"/>
                  <a:pt x="6439947" y="5722227"/>
                </a:cubicBezTo>
                <a:cubicBezTo>
                  <a:pt x="6210725" y="5695211"/>
                  <a:pt x="6188382" y="5721246"/>
                  <a:pt x="6078711" y="5722227"/>
                </a:cubicBezTo>
                <a:cubicBezTo>
                  <a:pt x="5969040" y="5723208"/>
                  <a:pt x="5527862" y="5683728"/>
                  <a:pt x="5224879" y="5722227"/>
                </a:cubicBezTo>
                <a:cubicBezTo>
                  <a:pt x="4921896" y="5760726"/>
                  <a:pt x="4729422" y="5692801"/>
                  <a:pt x="4371047" y="5722227"/>
                </a:cubicBezTo>
                <a:cubicBezTo>
                  <a:pt x="4012672" y="5751653"/>
                  <a:pt x="4105017" y="5723347"/>
                  <a:pt x="4009810" y="5722227"/>
                </a:cubicBezTo>
                <a:cubicBezTo>
                  <a:pt x="3914603" y="5721107"/>
                  <a:pt x="3645009" y="5723324"/>
                  <a:pt x="3550054" y="5722227"/>
                </a:cubicBezTo>
                <a:cubicBezTo>
                  <a:pt x="3455099" y="5721130"/>
                  <a:pt x="3124597" y="5727159"/>
                  <a:pt x="2893261" y="5722227"/>
                </a:cubicBezTo>
                <a:cubicBezTo>
                  <a:pt x="2661925" y="5717295"/>
                  <a:pt x="2343077" y="5701539"/>
                  <a:pt x="2137948" y="5722227"/>
                </a:cubicBezTo>
                <a:cubicBezTo>
                  <a:pt x="1932819" y="5742915"/>
                  <a:pt x="1693233" y="5733214"/>
                  <a:pt x="1579673" y="5722227"/>
                </a:cubicBezTo>
                <a:cubicBezTo>
                  <a:pt x="1466114" y="5711240"/>
                  <a:pt x="1044435" y="5724184"/>
                  <a:pt x="594482" y="5722227"/>
                </a:cubicBezTo>
                <a:cubicBezTo>
                  <a:pt x="328734" y="5686479"/>
                  <a:pt x="-66657" y="5424823"/>
                  <a:pt x="0" y="5127745"/>
                </a:cubicBezTo>
                <a:cubicBezTo>
                  <a:pt x="-35087" y="4972394"/>
                  <a:pt x="-19370" y="4652638"/>
                  <a:pt x="0" y="4389471"/>
                </a:cubicBezTo>
                <a:cubicBezTo>
                  <a:pt x="19370" y="4126304"/>
                  <a:pt x="-21113" y="3933106"/>
                  <a:pt x="0" y="3787194"/>
                </a:cubicBezTo>
                <a:cubicBezTo>
                  <a:pt x="21113" y="3641282"/>
                  <a:pt x="19216" y="3402544"/>
                  <a:pt x="0" y="3139585"/>
                </a:cubicBezTo>
                <a:cubicBezTo>
                  <a:pt x="-19216" y="2876626"/>
                  <a:pt x="-14413" y="2787638"/>
                  <a:pt x="0" y="2582642"/>
                </a:cubicBezTo>
                <a:cubicBezTo>
                  <a:pt x="14413" y="2377646"/>
                  <a:pt x="33464" y="2134599"/>
                  <a:pt x="0" y="1844367"/>
                </a:cubicBezTo>
                <a:cubicBezTo>
                  <a:pt x="-33464" y="1554136"/>
                  <a:pt x="25477" y="1493251"/>
                  <a:pt x="0" y="1332756"/>
                </a:cubicBezTo>
                <a:cubicBezTo>
                  <a:pt x="-25477" y="1172261"/>
                  <a:pt x="17540" y="876667"/>
                  <a:pt x="0" y="594482"/>
                </a:cubicBezTo>
                <a:close/>
              </a:path>
              <a:path w="11040872" h="5722227" stroke="0" extrusionOk="0">
                <a:moveTo>
                  <a:pt x="0" y="594482"/>
                </a:moveTo>
                <a:cubicBezTo>
                  <a:pt x="-37935" y="242760"/>
                  <a:pt x="194077" y="27054"/>
                  <a:pt x="594482" y="0"/>
                </a:cubicBezTo>
                <a:cubicBezTo>
                  <a:pt x="773932" y="-24550"/>
                  <a:pt x="1057890" y="25913"/>
                  <a:pt x="1448314" y="0"/>
                </a:cubicBezTo>
                <a:cubicBezTo>
                  <a:pt x="1838738" y="-25913"/>
                  <a:pt x="1797328" y="9502"/>
                  <a:pt x="2006589" y="0"/>
                </a:cubicBezTo>
                <a:cubicBezTo>
                  <a:pt x="2215851" y="-9502"/>
                  <a:pt x="2305839" y="-2636"/>
                  <a:pt x="2466345" y="0"/>
                </a:cubicBezTo>
                <a:cubicBezTo>
                  <a:pt x="2626851" y="2636"/>
                  <a:pt x="3037147" y="20740"/>
                  <a:pt x="3221657" y="0"/>
                </a:cubicBezTo>
                <a:cubicBezTo>
                  <a:pt x="3406167" y="-20740"/>
                  <a:pt x="3611889" y="-6653"/>
                  <a:pt x="3779932" y="0"/>
                </a:cubicBezTo>
                <a:cubicBezTo>
                  <a:pt x="3947975" y="6653"/>
                  <a:pt x="4422439" y="33567"/>
                  <a:pt x="4633764" y="0"/>
                </a:cubicBezTo>
                <a:cubicBezTo>
                  <a:pt x="4845089" y="-33567"/>
                  <a:pt x="4901367" y="-8717"/>
                  <a:pt x="5093520" y="0"/>
                </a:cubicBezTo>
                <a:cubicBezTo>
                  <a:pt x="5285673" y="8717"/>
                  <a:pt x="5570621" y="653"/>
                  <a:pt x="5947352" y="0"/>
                </a:cubicBezTo>
                <a:cubicBezTo>
                  <a:pt x="6324083" y="-653"/>
                  <a:pt x="6209930" y="13850"/>
                  <a:pt x="6308589" y="0"/>
                </a:cubicBezTo>
                <a:cubicBezTo>
                  <a:pt x="6407248" y="-13850"/>
                  <a:pt x="6752695" y="30990"/>
                  <a:pt x="6965383" y="0"/>
                </a:cubicBezTo>
                <a:cubicBezTo>
                  <a:pt x="7178071" y="-30990"/>
                  <a:pt x="7443480" y="-17327"/>
                  <a:pt x="7622176" y="0"/>
                </a:cubicBezTo>
                <a:cubicBezTo>
                  <a:pt x="7800872" y="17327"/>
                  <a:pt x="7990906" y="27729"/>
                  <a:pt x="8180451" y="0"/>
                </a:cubicBezTo>
                <a:cubicBezTo>
                  <a:pt x="8369996" y="-27729"/>
                  <a:pt x="8845868" y="-13192"/>
                  <a:pt x="9034283" y="0"/>
                </a:cubicBezTo>
                <a:cubicBezTo>
                  <a:pt x="9222698" y="13192"/>
                  <a:pt x="9517603" y="-10499"/>
                  <a:pt x="9888115" y="0"/>
                </a:cubicBezTo>
                <a:cubicBezTo>
                  <a:pt x="10258627" y="10499"/>
                  <a:pt x="10316781" y="14930"/>
                  <a:pt x="10446390" y="0"/>
                </a:cubicBezTo>
                <a:cubicBezTo>
                  <a:pt x="10718440" y="-53019"/>
                  <a:pt x="11013962" y="225931"/>
                  <a:pt x="11040872" y="594482"/>
                </a:cubicBezTo>
                <a:cubicBezTo>
                  <a:pt x="11043451" y="904574"/>
                  <a:pt x="11020776" y="1089158"/>
                  <a:pt x="11040872" y="1287424"/>
                </a:cubicBezTo>
                <a:cubicBezTo>
                  <a:pt x="11060968" y="1485690"/>
                  <a:pt x="11051926" y="1673788"/>
                  <a:pt x="11040872" y="1799035"/>
                </a:cubicBezTo>
                <a:cubicBezTo>
                  <a:pt x="11029818" y="1924282"/>
                  <a:pt x="11054623" y="2135970"/>
                  <a:pt x="11040872" y="2355978"/>
                </a:cubicBezTo>
                <a:cubicBezTo>
                  <a:pt x="11027121" y="2575986"/>
                  <a:pt x="11013030" y="2749477"/>
                  <a:pt x="11040872" y="3094253"/>
                </a:cubicBezTo>
                <a:cubicBezTo>
                  <a:pt x="11068714" y="3439030"/>
                  <a:pt x="11029506" y="3525085"/>
                  <a:pt x="11040872" y="3741862"/>
                </a:cubicBezTo>
                <a:cubicBezTo>
                  <a:pt x="11052238" y="3958639"/>
                  <a:pt x="11021397" y="4116679"/>
                  <a:pt x="11040872" y="4298805"/>
                </a:cubicBezTo>
                <a:cubicBezTo>
                  <a:pt x="11060347" y="4480931"/>
                  <a:pt x="11022539" y="4900124"/>
                  <a:pt x="11040872" y="5127745"/>
                </a:cubicBezTo>
                <a:cubicBezTo>
                  <a:pt x="10974688" y="5452322"/>
                  <a:pt x="10793932" y="5738773"/>
                  <a:pt x="10446390" y="5722227"/>
                </a:cubicBezTo>
                <a:cubicBezTo>
                  <a:pt x="10272062" y="5749271"/>
                  <a:pt x="10063650" y="5719054"/>
                  <a:pt x="9789596" y="5722227"/>
                </a:cubicBezTo>
                <a:cubicBezTo>
                  <a:pt x="9515542" y="5725400"/>
                  <a:pt x="9521222" y="5705365"/>
                  <a:pt x="9329840" y="5722227"/>
                </a:cubicBezTo>
                <a:cubicBezTo>
                  <a:pt x="9138458" y="5739089"/>
                  <a:pt x="8905417" y="5705714"/>
                  <a:pt x="8574527" y="5722227"/>
                </a:cubicBezTo>
                <a:cubicBezTo>
                  <a:pt x="8243637" y="5738740"/>
                  <a:pt x="8277624" y="5741955"/>
                  <a:pt x="8114772" y="5722227"/>
                </a:cubicBezTo>
                <a:cubicBezTo>
                  <a:pt x="7951921" y="5702499"/>
                  <a:pt x="7640420" y="5738357"/>
                  <a:pt x="7359459" y="5722227"/>
                </a:cubicBezTo>
                <a:cubicBezTo>
                  <a:pt x="7078498" y="5706097"/>
                  <a:pt x="7122500" y="5736206"/>
                  <a:pt x="6998222" y="5722227"/>
                </a:cubicBezTo>
                <a:cubicBezTo>
                  <a:pt x="6873944" y="5708248"/>
                  <a:pt x="6584762" y="5737766"/>
                  <a:pt x="6242909" y="5722227"/>
                </a:cubicBezTo>
                <a:cubicBezTo>
                  <a:pt x="5901056" y="5706688"/>
                  <a:pt x="5911118" y="5710812"/>
                  <a:pt x="5783154" y="5722227"/>
                </a:cubicBezTo>
                <a:cubicBezTo>
                  <a:pt x="5655191" y="5733642"/>
                  <a:pt x="5585023" y="5732166"/>
                  <a:pt x="5421917" y="5722227"/>
                </a:cubicBezTo>
                <a:cubicBezTo>
                  <a:pt x="5258811" y="5712288"/>
                  <a:pt x="5178725" y="5705468"/>
                  <a:pt x="4962161" y="5722227"/>
                </a:cubicBezTo>
                <a:cubicBezTo>
                  <a:pt x="4745597" y="5738986"/>
                  <a:pt x="4430318" y="5744224"/>
                  <a:pt x="4206848" y="5722227"/>
                </a:cubicBezTo>
                <a:cubicBezTo>
                  <a:pt x="3983378" y="5700230"/>
                  <a:pt x="3911697" y="5735058"/>
                  <a:pt x="3747093" y="5722227"/>
                </a:cubicBezTo>
                <a:cubicBezTo>
                  <a:pt x="3582489" y="5709396"/>
                  <a:pt x="3545682" y="5704593"/>
                  <a:pt x="3385856" y="5722227"/>
                </a:cubicBezTo>
                <a:cubicBezTo>
                  <a:pt x="3226030" y="5739861"/>
                  <a:pt x="3029507" y="5730116"/>
                  <a:pt x="2926100" y="5722227"/>
                </a:cubicBezTo>
                <a:cubicBezTo>
                  <a:pt x="2822693" y="5714338"/>
                  <a:pt x="2554822" y="5699610"/>
                  <a:pt x="2367825" y="5722227"/>
                </a:cubicBezTo>
                <a:cubicBezTo>
                  <a:pt x="2180829" y="5744844"/>
                  <a:pt x="2002855" y="5738254"/>
                  <a:pt x="1711032" y="5722227"/>
                </a:cubicBezTo>
                <a:cubicBezTo>
                  <a:pt x="1419209" y="5706200"/>
                  <a:pt x="1407274" y="5738383"/>
                  <a:pt x="1251276" y="5722227"/>
                </a:cubicBezTo>
                <a:cubicBezTo>
                  <a:pt x="1095278" y="5706071"/>
                  <a:pt x="872658" y="5717760"/>
                  <a:pt x="594482" y="5722227"/>
                </a:cubicBezTo>
                <a:cubicBezTo>
                  <a:pt x="253293" y="5699246"/>
                  <a:pt x="-22323" y="5466443"/>
                  <a:pt x="0" y="5127745"/>
                </a:cubicBezTo>
                <a:cubicBezTo>
                  <a:pt x="-23138" y="4892853"/>
                  <a:pt x="-21399" y="4758867"/>
                  <a:pt x="0" y="4616134"/>
                </a:cubicBezTo>
                <a:cubicBezTo>
                  <a:pt x="21399" y="4473401"/>
                  <a:pt x="-2392" y="4140718"/>
                  <a:pt x="0" y="4013858"/>
                </a:cubicBezTo>
                <a:cubicBezTo>
                  <a:pt x="2392" y="3886998"/>
                  <a:pt x="-9073" y="3524231"/>
                  <a:pt x="0" y="3320916"/>
                </a:cubicBezTo>
                <a:cubicBezTo>
                  <a:pt x="9073" y="3117601"/>
                  <a:pt x="-20614" y="2922972"/>
                  <a:pt x="0" y="2763972"/>
                </a:cubicBezTo>
                <a:cubicBezTo>
                  <a:pt x="20614" y="2604972"/>
                  <a:pt x="5751" y="2418545"/>
                  <a:pt x="0" y="2116363"/>
                </a:cubicBezTo>
                <a:cubicBezTo>
                  <a:pt x="-5751" y="1814181"/>
                  <a:pt x="-23336" y="1771268"/>
                  <a:pt x="0" y="1604752"/>
                </a:cubicBezTo>
                <a:cubicBezTo>
                  <a:pt x="23336" y="1438236"/>
                  <a:pt x="-35446" y="1063211"/>
                  <a:pt x="0" y="594482"/>
                </a:cubicBezTo>
                <a:close/>
              </a:path>
            </a:pathLst>
          </a:custGeom>
          <a:solidFill>
            <a:schemeClr val="accent1"/>
          </a:solidFill>
          <a:ln w="25400">
            <a:solidFill>
              <a:schemeClr val="accent1"/>
            </a:solidFill>
            <a:round/>
            <a:extLst>
              <a:ext uri="{C807C97D-BFC1-408E-A445-0C87EB9F89A2}">
                <ask:lineSketchStyleProps xmlns:ask="http://schemas.microsoft.com/office/drawing/2018/sketchyshapes" sd="1219033472">
                  <a:prstGeom prst="roundRect">
                    <a:avLst>
                      <a:gd name="adj" fmla="val 1038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EBC2C86-5C80-436E-B01C-2EC0F7B1A5C6}"/>
              </a:ext>
            </a:extLst>
          </p:cNvPr>
          <p:cNvSpPr>
            <a:spLocks noGrp="1"/>
          </p:cNvSpPr>
          <p:nvPr>
            <p:ph type="title"/>
          </p:nvPr>
        </p:nvSpPr>
        <p:spPr>
          <a:xfrm>
            <a:off x="1151467" y="887973"/>
            <a:ext cx="9889067" cy="1325563"/>
          </a:xfrm>
        </p:spPr>
        <p:txBody>
          <a:bodyPr>
            <a:normAutofit/>
          </a:bodyPr>
          <a:lstStyle/>
          <a:p>
            <a:r>
              <a:rPr lang="es-MX" sz="6600">
                <a:solidFill>
                  <a:schemeClr val="bg1"/>
                </a:solidFill>
              </a:rPr>
              <a:t>El entendimiento</a:t>
            </a:r>
            <a:endParaRPr lang="es-CL" sz="6600">
              <a:solidFill>
                <a:schemeClr val="bg1"/>
              </a:solidFill>
            </a:endParaRPr>
          </a:p>
        </p:txBody>
      </p:sp>
      <p:sp>
        <p:nvSpPr>
          <p:cNvPr id="12"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A35B1125-9F3D-406A-B5D2-ACCB64FF7F27}"/>
              </a:ext>
            </a:extLst>
          </p:cNvPr>
          <p:cNvSpPr>
            <a:spLocks noGrp="1"/>
          </p:cNvSpPr>
          <p:nvPr>
            <p:ph idx="1"/>
          </p:nvPr>
        </p:nvSpPr>
        <p:spPr>
          <a:xfrm>
            <a:off x="1151467" y="2607733"/>
            <a:ext cx="10221927" cy="3608270"/>
          </a:xfrm>
        </p:spPr>
        <p:txBody>
          <a:bodyPr>
            <a:normAutofit/>
          </a:bodyPr>
          <a:lstStyle/>
          <a:p>
            <a:pPr>
              <a:lnSpc>
                <a:spcPct val="100000"/>
              </a:lnSpc>
            </a:pPr>
            <a:r>
              <a:rPr lang="es-MX" sz="2000" dirty="0">
                <a:solidFill>
                  <a:schemeClr val="bg1"/>
                </a:solidFill>
              </a:rPr>
              <a:t>El entendimiento tiene también su brazo secular. La orden de los caballeros del entendimiento está formada, en su nivel más alto, por los positivistas de nuestro tiempo. Y hasta sus Quijotes tiene esta ralea. Se trata de analistas y algebristas que han bregado de firme para limpiar los campos de la lógica de cuanto hereje, nigromante, trasgo o dragón emponzoña sus recintos sagrados. Han declarado guerra encarnizada a todas las alimañas del espíritu y proclaman que debemos condenar supersticiones como las del absoluto y la verdad, y que debemos repudiar asimismo las nefastas promiscuidades psicológicas. ‘Los filósofos’, nos dicen, ‘han dado tregua fatal a la superchería. Ninguno hay en la historia de la filosofía que no tenga sus puntas de brujo. Hay que eliminar las impurezas que ofenden a la majestad de la ciencia y poner de una vez para siempre los fundamentos del alcázar de cristal a que tiene legítimo derecho el pensamiento.</a:t>
            </a:r>
            <a:endParaRPr lang="es-CL" sz="2000" dirty="0">
              <a:solidFill>
                <a:schemeClr val="bg1"/>
              </a:solidFill>
            </a:endParaRPr>
          </a:p>
          <a:p>
            <a:pPr marL="0" indent="0">
              <a:lnSpc>
                <a:spcPct val="100000"/>
              </a:lnSpc>
              <a:buNone/>
            </a:pPr>
            <a:endParaRPr lang="es-MX" sz="2000" dirty="0">
              <a:solidFill>
                <a:schemeClr val="bg1"/>
              </a:solidFill>
            </a:endParaRPr>
          </a:p>
          <a:p>
            <a:pPr>
              <a:lnSpc>
                <a:spcPct val="100000"/>
              </a:lnSpc>
            </a:pPr>
            <a:r>
              <a:rPr lang="es-MX" sz="2000" dirty="0">
                <a:solidFill>
                  <a:schemeClr val="bg1"/>
                </a:solidFill>
              </a:rPr>
              <a:t>El entendimiento es también la inercia y así la falsificación del amor, es el amor al modo de Narciso.</a:t>
            </a:r>
          </a:p>
        </p:txBody>
      </p:sp>
    </p:spTree>
    <p:extLst>
      <p:ext uri="{BB962C8B-B14F-4D97-AF65-F5344CB8AC3E}">
        <p14:creationId xmlns:p14="http://schemas.microsoft.com/office/powerpoint/2010/main" val="3610377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D986BF-B2BF-4E50-AA22-0F0943E35BF9}"/>
              </a:ext>
            </a:extLst>
          </p:cNvPr>
          <p:cNvSpPr>
            <a:spLocks noGrp="1"/>
          </p:cNvSpPr>
          <p:nvPr>
            <p:ph type="title"/>
          </p:nvPr>
        </p:nvSpPr>
        <p:spPr/>
        <p:txBody>
          <a:bodyPr/>
          <a:lstStyle/>
          <a:p>
            <a:r>
              <a:rPr lang="es-MX" dirty="0"/>
              <a:t>La razón</a:t>
            </a:r>
            <a:endParaRPr lang="es-CL" dirty="0"/>
          </a:p>
        </p:txBody>
      </p:sp>
      <p:graphicFrame>
        <p:nvGraphicFramePr>
          <p:cNvPr id="5" name="Marcador de contenido 2">
            <a:extLst>
              <a:ext uri="{FF2B5EF4-FFF2-40B4-BE49-F238E27FC236}">
                <a16:creationId xmlns:a16="http://schemas.microsoft.com/office/drawing/2014/main" id="{EC5B3150-D106-4228-B6AB-36DBAE266D46}"/>
              </a:ext>
            </a:extLst>
          </p:cNvPr>
          <p:cNvGraphicFramePr>
            <a:graphicFrameLocks noGrp="1"/>
          </p:cNvGraphicFramePr>
          <p:nvPr>
            <p:ph idx="1"/>
            <p:extLst>
              <p:ext uri="{D42A27DB-BD31-4B8C-83A1-F6EECF244321}">
                <p14:modId xmlns:p14="http://schemas.microsoft.com/office/powerpoint/2010/main" val="2829251051"/>
              </p:ext>
            </p:extLst>
          </p:nvPr>
        </p:nvGraphicFramePr>
        <p:xfrm>
          <a:off x="838200" y="1929384"/>
          <a:ext cx="10515600" cy="4251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5139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A2E39B7-17D8-4009-A8BA-9E8D8EC1B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Graphic 33">
            <a:extLst>
              <a:ext uri="{FF2B5EF4-FFF2-40B4-BE49-F238E27FC236}">
                <a16:creationId xmlns:a16="http://schemas.microsoft.com/office/drawing/2014/main" id="{967EEEC4-6120-428D-8FB5-916920AEC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1"/>
          </a:solidFill>
          <a:ln w="9525"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B3B7DCE5-A4C2-47B2-AB26-C016F3692D65}"/>
              </a:ext>
            </a:extLst>
          </p:cNvPr>
          <p:cNvSpPr>
            <a:spLocks noGrp="1"/>
          </p:cNvSpPr>
          <p:nvPr>
            <p:ph type="title"/>
          </p:nvPr>
        </p:nvSpPr>
        <p:spPr>
          <a:xfrm>
            <a:off x="2612571" y="1420591"/>
            <a:ext cx="6809014" cy="1102860"/>
          </a:xfrm>
        </p:spPr>
        <p:txBody>
          <a:bodyPr anchor="b">
            <a:normAutofit/>
          </a:bodyPr>
          <a:lstStyle/>
          <a:p>
            <a:r>
              <a:rPr lang="es-MX" sz="6600">
                <a:solidFill>
                  <a:srgbClr val="FFFFFF"/>
                </a:solidFill>
              </a:rPr>
              <a:t>La razón</a:t>
            </a:r>
            <a:endParaRPr lang="es-CL" sz="6600">
              <a:solidFill>
                <a:srgbClr val="FFFFFF"/>
              </a:solidFill>
            </a:endParaRPr>
          </a:p>
        </p:txBody>
      </p:sp>
      <p:sp>
        <p:nvSpPr>
          <p:cNvPr id="3" name="Marcador de contenido 2">
            <a:extLst>
              <a:ext uri="{FF2B5EF4-FFF2-40B4-BE49-F238E27FC236}">
                <a16:creationId xmlns:a16="http://schemas.microsoft.com/office/drawing/2014/main" id="{C757B42B-E97D-406F-805B-B4D2C211621F}"/>
              </a:ext>
            </a:extLst>
          </p:cNvPr>
          <p:cNvSpPr>
            <a:spLocks noGrp="1"/>
          </p:cNvSpPr>
          <p:nvPr>
            <p:ph idx="1"/>
          </p:nvPr>
        </p:nvSpPr>
        <p:spPr>
          <a:xfrm>
            <a:off x="1645414" y="2523451"/>
            <a:ext cx="8898123" cy="3609974"/>
          </a:xfrm>
        </p:spPr>
        <p:txBody>
          <a:bodyPr>
            <a:normAutofit fontScale="92500" lnSpcReduction="10000"/>
          </a:bodyPr>
          <a:lstStyle/>
          <a:p>
            <a:pPr>
              <a:lnSpc>
                <a:spcPct val="100000"/>
              </a:lnSpc>
            </a:pPr>
            <a:r>
              <a:rPr lang="es-MX" sz="2400" dirty="0">
                <a:solidFill>
                  <a:srgbClr val="FFFFFF"/>
                </a:solidFill>
              </a:rPr>
              <a:t>Queremos mostrar las expresiones prácticas de un modo de pensamiento que llamamos —con Hegel— entendimiento. Para llegar a esto podemos dejarnos guiar aquí por tres pensadores que han descorrido un gran velo de falsedad: Hegel, Feuerbach y Marx.</a:t>
            </a:r>
          </a:p>
          <a:p>
            <a:pPr>
              <a:lnSpc>
                <a:spcPct val="100000"/>
              </a:lnSpc>
            </a:pPr>
            <a:endParaRPr lang="es-MX" sz="2400" dirty="0">
              <a:solidFill>
                <a:srgbClr val="FFFFFF"/>
              </a:solidFill>
            </a:endParaRPr>
          </a:p>
          <a:p>
            <a:pPr>
              <a:lnSpc>
                <a:spcPct val="100000"/>
              </a:lnSpc>
            </a:pPr>
            <a:r>
              <a:rPr lang="es-MX" sz="2400" dirty="0">
                <a:solidFill>
                  <a:srgbClr val="FFFFFF"/>
                </a:solidFill>
              </a:rPr>
              <a:t>La ventaja de Marx es la ventaja de la dialéctica; el método dialéctico es la realidad misma de la cosa.</a:t>
            </a:r>
          </a:p>
          <a:p>
            <a:pPr>
              <a:lnSpc>
                <a:spcPct val="100000"/>
              </a:lnSpc>
            </a:pPr>
            <a:endParaRPr lang="es-MX" sz="2400" dirty="0">
              <a:solidFill>
                <a:srgbClr val="FFFFFF"/>
              </a:solidFill>
            </a:endParaRPr>
          </a:p>
          <a:p>
            <a:pPr>
              <a:lnSpc>
                <a:spcPct val="100000"/>
              </a:lnSpc>
            </a:pPr>
            <a:r>
              <a:rPr lang="es-MX" sz="2400" dirty="0">
                <a:solidFill>
                  <a:srgbClr val="FFFFFF"/>
                </a:solidFill>
              </a:rPr>
              <a:t>El hombre que acepta el trabajo de otro para sí es enemigo de su destino; y el que trabaja para otro se ha disuelto en la abstracción de la naturaleza pura. De allí la otra frase metafórica “el obrero deja sus pulmones y su sangre en la fábrica” frase que señala precisamente la transformación del hombre en naturaleza para hacer posible el idealismo paradisíaco de otros hombres. Vemos pues de esta manera cómo la sabiduría popular es dialéctica de los mejores quilates.</a:t>
            </a:r>
            <a:endParaRPr lang="es-CL" sz="2400" dirty="0">
              <a:solidFill>
                <a:srgbClr val="FFFFFF"/>
              </a:solidFill>
            </a:endParaRPr>
          </a:p>
        </p:txBody>
      </p:sp>
    </p:spTree>
    <p:extLst>
      <p:ext uri="{BB962C8B-B14F-4D97-AF65-F5344CB8AC3E}">
        <p14:creationId xmlns:p14="http://schemas.microsoft.com/office/powerpoint/2010/main" val="1316815676"/>
      </p:ext>
    </p:extLst>
  </p:cSld>
  <p:clrMapOvr>
    <a:masterClrMapping/>
  </p:clrMapOvr>
</p:sld>
</file>

<file path=ppt/theme/theme1.xml><?xml version="1.0" encoding="utf-8"?>
<a:theme xmlns:a="http://schemas.openxmlformats.org/drawingml/2006/main" name="SketchyVTI">
  <a:themeElements>
    <a:clrScheme name="Blue">
      <a:dk1>
        <a:srgbClr val="000000"/>
      </a:dk1>
      <a:lt1>
        <a:srgbClr val="FFFFFF"/>
      </a:lt1>
      <a:dk2>
        <a:srgbClr val="153A63"/>
      </a:dk2>
      <a:lt2>
        <a:srgbClr val="DBEFF9"/>
      </a:lt2>
      <a:accent1>
        <a:srgbClr val="0F6FC6"/>
      </a:accent1>
      <a:accent2>
        <a:srgbClr val="009DD9"/>
      </a:accent2>
      <a:accent3>
        <a:srgbClr val="09B8C0"/>
      </a:accent3>
      <a:accent4>
        <a:srgbClr val="0EBC8C"/>
      </a:accent4>
      <a:accent5>
        <a:srgbClr val="71B959"/>
      </a:accent5>
      <a:accent6>
        <a:srgbClr val="96B042"/>
      </a:accent6>
      <a:hlink>
        <a:srgbClr val="C37400"/>
      </a:hlink>
      <a:folHlink>
        <a:srgbClr val="4F9085"/>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TotalTime>
  <Words>939</Words>
  <Application>Microsoft Office PowerPoint</Application>
  <PresentationFormat>Panorámica</PresentationFormat>
  <Paragraphs>31</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Modern Love</vt:lpstr>
      <vt:lpstr>The Hand</vt:lpstr>
      <vt:lpstr>SketchyVTI</vt:lpstr>
      <vt:lpstr>Juan Rivano</vt:lpstr>
      <vt:lpstr>El lenguaje</vt:lpstr>
      <vt:lpstr>El entendimiento</vt:lpstr>
      <vt:lpstr>El entendimiento</vt:lpstr>
      <vt:lpstr>El entendimiento</vt:lpstr>
      <vt:lpstr>La razón</vt:lpstr>
      <vt:lpstr>La razón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Juan Rivano</dc:title>
  <dc:creator>Alan Martin</dc:creator>
  <cp:lastModifiedBy>Alan Martin</cp:lastModifiedBy>
  <cp:revision>3</cp:revision>
  <dcterms:created xsi:type="dcterms:W3CDTF">2020-12-03T17:09:29Z</dcterms:created>
  <dcterms:modified xsi:type="dcterms:W3CDTF">2021-12-07T12:04:36Z</dcterms:modified>
</cp:coreProperties>
</file>