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6" r:id="rId2"/>
    <p:sldId id="282" r:id="rId3"/>
    <p:sldId id="283" r:id="rId4"/>
    <p:sldId id="313" r:id="rId5"/>
    <p:sldId id="286" r:id="rId6"/>
    <p:sldId id="284" r:id="rId7"/>
    <p:sldId id="285" r:id="rId8"/>
    <p:sldId id="257" r:id="rId9"/>
    <p:sldId id="302" r:id="rId10"/>
    <p:sldId id="261" r:id="rId11"/>
    <p:sldId id="287" r:id="rId12"/>
    <p:sldId id="296" r:id="rId13"/>
    <p:sldId id="297" r:id="rId14"/>
    <p:sldId id="298" r:id="rId15"/>
    <p:sldId id="299" r:id="rId16"/>
    <p:sldId id="281" r:id="rId17"/>
    <p:sldId id="288" r:id="rId18"/>
    <p:sldId id="289" r:id="rId19"/>
    <p:sldId id="258" r:id="rId20"/>
    <p:sldId id="303" r:id="rId21"/>
    <p:sldId id="304" r:id="rId22"/>
    <p:sldId id="270" r:id="rId23"/>
    <p:sldId id="300" r:id="rId24"/>
    <p:sldId id="271" r:id="rId25"/>
    <p:sldId id="301" r:id="rId26"/>
    <p:sldId id="259" r:id="rId27"/>
    <p:sldId id="290" r:id="rId28"/>
    <p:sldId id="260" r:id="rId29"/>
    <p:sldId id="269" r:id="rId30"/>
    <p:sldId id="262" r:id="rId31"/>
    <p:sldId id="263" r:id="rId32"/>
    <p:sldId id="326" r:id="rId33"/>
    <p:sldId id="317" r:id="rId34"/>
    <p:sldId id="316" r:id="rId35"/>
    <p:sldId id="294" r:id="rId36"/>
    <p:sldId id="277" r:id="rId37"/>
    <p:sldId id="310" r:id="rId38"/>
    <p:sldId id="311" r:id="rId39"/>
    <p:sldId id="321" r:id="rId40"/>
    <p:sldId id="314" r:id="rId41"/>
    <p:sldId id="291" r:id="rId42"/>
    <p:sldId id="274" r:id="rId43"/>
    <p:sldId id="315" r:id="rId44"/>
    <p:sldId id="265" r:id="rId45"/>
    <p:sldId id="305" r:id="rId46"/>
    <p:sldId id="306" r:id="rId47"/>
    <p:sldId id="307" r:id="rId48"/>
    <p:sldId id="308" r:id="rId49"/>
    <p:sldId id="312" r:id="rId50"/>
    <p:sldId id="267" r:id="rId51"/>
    <p:sldId id="264" r:id="rId52"/>
    <p:sldId id="276" r:id="rId53"/>
    <p:sldId id="322" r:id="rId54"/>
    <p:sldId id="293" r:id="rId55"/>
    <p:sldId id="292" r:id="rId56"/>
    <p:sldId id="266" r:id="rId57"/>
    <p:sldId id="278" r:id="rId58"/>
    <p:sldId id="295" r:id="rId59"/>
    <p:sldId id="268" r:id="rId60"/>
    <p:sldId id="318" r:id="rId61"/>
    <p:sldId id="323" r:id="rId62"/>
    <p:sldId id="319" r:id="rId63"/>
    <p:sldId id="320" r:id="rId64"/>
    <p:sldId id="275" r:id="rId65"/>
    <p:sldId id="272" r:id="rId66"/>
    <p:sldId id="324" r:id="rId67"/>
    <p:sldId id="325" r:id="rId68"/>
    <p:sldId id="279" r:id="rId69"/>
    <p:sldId id="280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3"/>
    <p:restoredTop sz="94617"/>
  </p:normalViewPr>
  <p:slideViewPr>
    <p:cSldViewPr snapToGrid="0" snapToObjects="1">
      <p:cViewPr varScale="1">
        <p:scale>
          <a:sx n="139" d="100"/>
          <a:sy n="139" d="100"/>
        </p:scale>
        <p:origin x="266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4598C-4CCA-2942-9B6B-C8FC8649295E}" type="datetimeFigureOut">
              <a:rPr lang="es-ES" smtClean="0"/>
              <a:t>17/3/20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ACEBC-CAD8-534E-9713-2A1993374F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619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000" dirty="0"/>
              <a:t>Tratado de </a:t>
            </a:r>
            <a:r>
              <a:rPr lang="es-ES" sz="2000" dirty="0" err="1"/>
              <a:t>Verdun</a:t>
            </a:r>
            <a:endParaRPr lang="es-ES" sz="2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ACEBC-CAD8-534E-9713-2A1993374F25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90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ITALIA EN TIEMPOS DE DANTE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ACEBC-CAD8-534E-9713-2A1993374F25}" type="slidenum">
              <a:rPr lang="es-ES" smtClean="0"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6990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918447"/>
            <a:ext cx="7583488" cy="1470025"/>
          </a:xfrm>
        </p:spPr>
        <p:txBody>
          <a:bodyPr anchor="b" anchorCtr="0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478306"/>
            <a:ext cx="7583487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‹Nº›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4320"/>
            <a:ext cx="3959352" cy="169164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264907"/>
            <a:ext cx="3959352" cy="6328186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0801"/>
            <a:ext cx="3959352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6356350"/>
            <a:ext cx="162763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2808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38129"/>
            <a:ext cx="758952" cy="57607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74C7E049-B585-4EE6-96C0-EEB30EAA14FD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38600"/>
            <a:ext cx="7620000" cy="990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265176"/>
            <a:ext cx="8458200" cy="3697224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042647"/>
            <a:ext cx="7620000" cy="1129553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D85AC8A2-C63C-49A4-89E9-2E4420D2EC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74C7E049-B585-4EE6-96C0-EEB30EAA14FD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/>
          <a:srcRect r="14719"/>
          <a:stretch>
            <a:fillRect/>
          </a:stretch>
        </p:blipFill>
        <p:spPr>
          <a:xfrm>
            <a:off x="0" y="4482"/>
            <a:ext cx="7798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457200"/>
            <a:ext cx="1219200" cy="5668963"/>
          </a:xfrm>
        </p:spPr>
        <p:txBody>
          <a:bodyPr vert="eaVert">
            <a:norm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457200"/>
            <a:ext cx="6383337" cy="56689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6356350"/>
            <a:ext cx="1066800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‹Nº›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5400000" flipH="1">
            <a:off x="4421262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789081"/>
            <a:ext cx="7583488" cy="1470025"/>
          </a:xfrm>
        </p:spPr>
        <p:txBody>
          <a:bodyPr anchor="ctr" anchorCtr="0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4724400"/>
            <a:ext cx="7583487" cy="138504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‹Nº›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1" y="2564085"/>
            <a:ext cx="178925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6984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66667"/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71800"/>
            <a:ext cx="7583487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4724400"/>
            <a:ext cx="7583487" cy="13984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‹Nº›</a:t>
            </a:fld>
            <a:endParaRPr lang="en-US"/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/>
          <a:srcRect t="21046"/>
          <a:stretch>
            <a:fillRect/>
          </a:stretch>
        </p:blipFill>
        <p:spPr>
          <a:xfrm>
            <a:off x="0" y="1447800"/>
            <a:ext cx="9144000" cy="541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3049"/>
            <a:ext cx="3962400" cy="169022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73050"/>
            <a:ext cx="3959352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5104"/>
            <a:ext cx="3962400" cy="32004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6356350"/>
            <a:ext cx="162261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1553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48338"/>
            <a:ext cx="762000" cy="57626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74C7E049-B585-4EE6-96C0-EEB30EAA14FD}" type="slidenum">
              <a:rPr lang="en-US" smtClean="0"/>
              <a:t>‹Nº›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D85AC8A2-C63C-49A4-89E9-2E4420D2ECA8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74C7E049-B585-4EE6-96C0-EEB30EAA14FD}" type="slidenum">
              <a:rPr lang="en-US" smtClean="0"/>
              <a:t>‹Nº›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1711325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0002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2290763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25717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7200" dirty="0"/>
              <a:t>EUROPA MEDIEVAL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6000" b="1" dirty="0">
                <a:solidFill>
                  <a:srgbClr val="FF0000"/>
                </a:solidFill>
              </a:rPr>
              <a:t>300 – 1360 A.D.</a:t>
            </a:r>
          </a:p>
        </p:txBody>
      </p:sp>
    </p:spTree>
    <p:extLst>
      <p:ext uri="{BB962C8B-B14F-4D97-AF65-F5344CB8AC3E}">
        <p14:creationId xmlns:p14="http://schemas.microsoft.com/office/powerpoint/2010/main" val="66076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028015"/>
          </a:xfrm>
        </p:spPr>
        <p:txBody>
          <a:bodyPr/>
          <a:lstStyle/>
          <a:p>
            <a:r>
              <a:rPr lang="es-ES" sz="3200" dirty="0"/>
              <a:t>REINOS ROMANO-GERMÁNICOS </a:t>
            </a:r>
            <a:br>
              <a:rPr lang="es-ES" sz="3200" dirty="0"/>
            </a:br>
            <a:r>
              <a:rPr lang="es-ES" sz="3200" dirty="0"/>
              <a:t>A.D. 526</a:t>
            </a:r>
          </a:p>
        </p:txBody>
      </p:sp>
      <p:pic>
        <p:nvPicPr>
          <p:cNvPr id="4" name="Marcador de contenido 3" descr="526eu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" b="980"/>
          <a:stretch>
            <a:fillRect/>
          </a:stretch>
        </p:blipFill>
        <p:spPr>
          <a:xfrm>
            <a:off x="0" y="1237290"/>
            <a:ext cx="9019855" cy="5816998"/>
          </a:xfrm>
        </p:spPr>
      </p:pic>
    </p:spTree>
    <p:extLst>
      <p:ext uri="{BB962C8B-B14F-4D97-AF65-F5344CB8AC3E}">
        <p14:creationId xmlns:p14="http://schemas.microsoft.com/office/powerpoint/2010/main" val="3796081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S. BENEDICTUS A NURSIA</a:t>
            </a:r>
            <a:br>
              <a:rPr lang="es-ES" sz="3200" dirty="0"/>
            </a:br>
            <a:r>
              <a:rPr lang="es-ES" sz="3200" dirty="0"/>
              <a:t>A.D. 547</a:t>
            </a:r>
          </a:p>
        </p:txBody>
      </p:sp>
      <p:pic>
        <p:nvPicPr>
          <p:cNvPr id="4" name="Marcador de contenido 3" descr="Benedikt_von_Nursia_20020817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6" b="21666"/>
          <a:stretch>
            <a:fillRect/>
          </a:stretch>
        </p:blipFill>
        <p:spPr>
          <a:xfrm>
            <a:off x="-17474" y="1489124"/>
            <a:ext cx="8780346" cy="5368876"/>
          </a:xfrm>
        </p:spPr>
      </p:pic>
    </p:spTree>
    <p:extLst>
      <p:ext uri="{BB962C8B-B14F-4D97-AF65-F5344CB8AC3E}">
        <p14:creationId xmlns:p14="http://schemas.microsoft.com/office/powerpoint/2010/main" val="422419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VIDA HEREMÍTICA Y VIDA COMUNITARIA</a:t>
            </a:r>
            <a:br>
              <a:rPr lang="es-ES" sz="3200" dirty="0"/>
            </a:br>
            <a:r>
              <a:rPr lang="es-ES" sz="3200" dirty="0"/>
              <a:t>(SACRO SPECO, SUBIACO)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t="7499" b="7499"/>
          <a:stretch>
            <a:fillRect/>
          </a:stretch>
        </p:blipFill>
        <p:spPr>
          <a:xfrm>
            <a:off x="-10178" y="1828800"/>
            <a:ext cx="9154177" cy="5187431"/>
          </a:xfrm>
        </p:spPr>
      </p:pic>
    </p:spTree>
    <p:extLst>
      <p:ext uri="{BB962C8B-B14F-4D97-AF65-F5344CB8AC3E}">
        <p14:creationId xmlns:p14="http://schemas.microsoft.com/office/powerpoint/2010/main" val="98755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SACRO SPECO (INTERIOR)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t="7329" b="7329"/>
          <a:stretch>
            <a:fillRect/>
          </a:stretch>
        </p:blipFill>
        <p:spPr>
          <a:xfrm>
            <a:off x="0" y="1387100"/>
            <a:ext cx="9349625" cy="5298186"/>
          </a:xfrm>
        </p:spPr>
      </p:pic>
    </p:spTree>
    <p:extLst>
      <p:ext uri="{BB962C8B-B14F-4D97-AF65-F5344CB8AC3E}">
        <p14:creationId xmlns:p14="http://schemas.microsoft.com/office/powerpoint/2010/main" val="333300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SACRO SPECO (GRUTA)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t="7644" b="7644"/>
          <a:stretch>
            <a:fillRect/>
          </a:stretch>
        </p:blipFill>
        <p:spPr>
          <a:xfrm>
            <a:off x="138280" y="1465459"/>
            <a:ext cx="9137455" cy="5177955"/>
          </a:xfrm>
        </p:spPr>
      </p:pic>
    </p:spTree>
    <p:extLst>
      <p:ext uri="{BB962C8B-B14F-4D97-AF65-F5344CB8AC3E}">
        <p14:creationId xmlns:p14="http://schemas.microsoft.com/office/powerpoint/2010/main" val="3689480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/>
              <a:t>ABBAZIA DI MONTECASSINO</a:t>
            </a:r>
            <a:br>
              <a:rPr lang="es-ES" sz="3200"/>
            </a:br>
            <a:r>
              <a:rPr lang="es-ES" sz="3200"/>
              <a:t> (529 A.D.)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t="7499" b="7499"/>
          <a:stretch>
            <a:fillRect/>
          </a:stretch>
        </p:blipFill>
        <p:spPr>
          <a:xfrm>
            <a:off x="113650" y="1451502"/>
            <a:ext cx="9063569" cy="5136086"/>
          </a:xfrm>
        </p:spPr>
      </p:pic>
    </p:spTree>
    <p:extLst>
      <p:ext uri="{BB962C8B-B14F-4D97-AF65-F5344CB8AC3E}">
        <p14:creationId xmlns:p14="http://schemas.microsoft.com/office/powerpoint/2010/main" val="2972750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62754"/>
            <a:ext cx="7583488" cy="853382"/>
          </a:xfrm>
        </p:spPr>
        <p:txBody>
          <a:bodyPr/>
          <a:lstStyle/>
          <a:p>
            <a:r>
              <a:rPr lang="es-ES" sz="3200" dirty="0"/>
              <a:t>EXPANSIÓN DEL MONAQUISMO BENEDICTINO S. VI - VII</a:t>
            </a:r>
          </a:p>
        </p:txBody>
      </p:sp>
      <p:pic>
        <p:nvPicPr>
          <p:cNvPr id="5" name="Marcador de contenido 4" descr="monachesimo_FR_ITA 500-70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6" b="9946"/>
          <a:stretch>
            <a:fillRect/>
          </a:stretch>
        </p:blipFill>
        <p:spPr>
          <a:xfrm>
            <a:off x="1041400" y="915988"/>
            <a:ext cx="6973888" cy="5942012"/>
          </a:xfrm>
        </p:spPr>
      </p:pic>
    </p:spTree>
    <p:extLst>
      <p:ext uri="{BB962C8B-B14F-4D97-AF65-F5344CB8AC3E}">
        <p14:creationId xmlns:p14="http://schemas.microsoft.com/office/powerpoint/2010/main" val="1394160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IMP. JUSTINIANUS</a:t>
            </a:r>
            <a:br>
              <a:rPr lang="es-ES" sz="3200" dirty="0"/>
            </a:br>
            <a:r>
              <a:rPr lang="es-ES" sz="3200" dirty="0"/>
              <a:t>A.D. 527-565</a:t>
            </a:r>
          </a:p>
        </p:txBody>
      </p:sp>
      <p:pic>
        <p:nvPicPr>
          <p:cNvPr id="4" name="Marcador de contenido 3" descr="Justinian_mosaik_ravenn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9808"/>
          <a:stretch>
            <a:fillRect/>
          </a:stretch>
        </p:blipFill>
        <p:spPr>
          <a:xfrm>
            <a:off x="48349" y="1605919"/>
            <a:ext cx="8944194" cy="5291320"/>
          </a:xfrm>
        </p:spPr>
      </p:pic>
    </p:spTree>
    <p:extLst>
      <p:ext uri="{BB962C8B-B14F-4D97-AF65-F5344CB8AC3E}">
        <p14:creationId xmlns:p14="http://schemas.microsoft.com/office/powerpoint/2010/main" val="2074601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8" cy="978150"/>
          </a:xfrm>
        </p:spPr>
        <p:txBody>
          <a:bodyPr/>
          <a:lstStyle/>
          <a:p>
            <a:r>
              <a:rPr lang="es-ES" sz="3200" dirty="0"/>
              <a:t>PARCIAL RECONQUISTA DE JUSTINIANO</a:t>
            </a:r>
          </a:p>
        </p:txBody>
      </p:sp>
      <p:pic>
        <p:nvPicPr>
          <p:cNvPr id="4" name="Marcador de contenido 3" descr="Justinian_Byzanz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r="1471"/>
          <a:stretch>
            <a:fillRect/>
          </a:stretch>
        </p:blipFill>
        <p:spPr>
          <a:xfrm>
            <a:off x="-72668" y="978150"/>
            <a:ext cx="9475890" cy="5737507"/>
          </a:xfrm>
        </p:spPr>
      </p:pic>
    </p:spTree>
    <p:extLst>
      <p:ext uri="{BB962C8B-B14F-4D97-AF65-F5344CB8AC3E}">
        <p14:creationId xmlns:p14="http://schemas.microsoft.com/office/powerpoint/2010/main" val="456455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62754"/>
            <a:ext cx="7583488" cy="1011734"/>
          </a:xfrm>
        </p:spPr>
        <p:txBody>
          <a:bodyPr/>
          <a:lstStyle/>
          <a:p>
            <a:r>
              <a:rPr lang="es-ES" sz="2800" dirty="0"/>
              <a:t>REGNUM FRANCORUM</a:t>
            </a:r>
            <a:br>
              <a:rPr lang="es-ES" sz="2800" dirty="0"/>
            </a:br>
            <a:r>
              <a:rPr lang="es-ES" sz="2800" dirty="0"/>
              <a:t>ET REGNUM LANGOBARDORUM 600 A.D.</a:t>
            </a:r>
          </a:p>
        </p:txBody>
      </p:sp>
      <p:pic>
        <p:nvPicPr>
          <p:cNvPr id="4" name="Marcador de contenido 3" descr="600eu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9" b="5639"/>
          <a:stretch>
            <a:fillRect/>
          </a:stretch>
        </p:blipFill>
        <p:spPr>
          <a:xfrm>
            <a:off x="0" y="1074487"/>
            <a:ext cx="9126332" cy="5584081"/>
          </a:xfrm>
        </p:spPr>
      </p:pic>
    </p:spTree>
    <p:extLst>
      <p:ext uri="{BB962C8B-B14F-4D97-AF65-F5344CB8AC3E}">
        <p14:creationId xmlns:p14="http://schemas.microsoft.com/office/powerpoint/2010/main" val="174626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882691"/>
          </a:xfrm>
        </p:spPr>
        <p:txBody>
          <a:bodyPr/>
          <a:lstStyle/>
          <a:p>
            <a:r>
              <a:rPr lang="es-ES" sz="3200" dirty="0" err="1"/>
              <a:t>Tetrarchia</a:t>
            </a:r>
            <a:r>
              <a:rPr lang="es-ES" sz="3200" dirty="0"/>
              <a:t> imp. </a:t>
            </a:r>
            <a:r>
              <a:rPr lang="es-ES" sz="3200" dirty="0" err="1"/>
              <a:t>Diocletiani</a:t>
            </a:r>
            <a:br>
              <a:rPr lang="es-ES" sz="3200" dirty="0"/>
            </a:br>
            <a:r>
              <a:rPr lang="es-ES" sz="3200" dirty="0"/>
              <a:t>a. D. 300</a:t>
            </a:r>
          </a:p>
        </p:txBody>
      </p:sp>
      <p:pic>
        <p:nvPicPr>
          <p:cNvPr id="4" name="Marcador de contenido 3" descr="Prima_tetrarchia_Diocletianus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0" b="9120"/>
          <a:stretch>
            <a:fillRect/>
          </a:stretch>
        </p:blipFill>
        <p:spPr>
          <a:xfrm>
            <a:off x="216686" y="1509890"/>
            <a:ext cx="8864986" cy="5023554"/>
          </a:xfrm>
        </p:spPr>
      </p:pic>
    </p:spTree>
    <p:extLst>
      <p:ext uri="{BB962C8B-B14F-4D97-AF65-F5344CB8AC3E}">
        <p14:creationId xmlns:p14="http://schemas.microsoft.com/office/powerpoint/2010/main" val="85951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4F7D9-5AE1-43C3-9B9C-156C8E09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921985"/>
          </a:xfrm>
        </p:spPr>
        <p:txBody>
          <a:bodyPr/>
          <a:lstStyle/>
          <a:p>
            <a:r>
              <a:rPr lang="es-CL" sz="3200" dirty="0"/>
              <a:t>CONQUISTA ÁRABE DE SIRIA Y PALESTINA (A.D. 636)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4E3EAB5-3B42-40AF-B8E6-63B50D264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8" y="984738"/>
            <a:ext cx="8736108" cy="5882313"/>
          </a:xfrm>
        </p:spPr>
      </p:pic>
    </p:spTree>
    <p:extLst>
      <p:ext uri="{BB962C8B-B14F-4D97-AF65-F5344CB8AC3E}">
        <p14:creationId xmlns:p14="http://schemas.microsoft.com/office/powerpoint/2010/main" val="1731097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33464D-B54A-4E8F-9CD9-7E703C8B8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921985"/>
          </a:xfrm>
        </p:spPr>
        <p:txBody>
          <a:bodyPr/>
          <a:lstStyle/>
          <a:p>
            <a:r>
              <a:rPr lang="es-CL" sz="3000" dirty="0"/>
              <a:t>CONQUISTA ÁRABE DE EGIPTO </a:t>
            </a:r>
            <a:br>
              <a:rPr lang="es-CL" sz="3000" dirty="0"/>
            </a:br>
            <a:r>
              <a:rPr lang="es-CL" sz="3000" dirty="0"/>
              <a:t>642 A.D.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AD7F6D3-1028-415D-AEAE-E0B7F9308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9" y="993234"/>
            <a:ext cx="8424772" cy="5998409"/>
          </a:xfrm>
        </p:spPr>
      </p:pic>
    </p:spTree>
    <p:extLst>
      <p:ext uri="{BB962C8B-B14F-4D97-AF65-F5344CB8AC3E}">
        <p14:creationId xmlns:p14="http://schemas.microsoft.com/office/powerpoint/2010/main" val="3934271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62754"/>
            <a:ext cx="7583488" cy="1107944"/>
          </a:xfrm>
        </p:spPr>
        <p:txBody>
          <a:bodyPr/>
          <a:lstStyle/>
          <a:p>
            <a:r>
              <a:rPr lang="es-ES" sz="3600" dirty="0"/>
              <a:t>Expansión del islam </a:t>
            </a:r>
            <a:br>
              <a:rPr lang="es-ES" sz="3600" dirty="0"/>
            </a:br>
            <a:r>
              <a:rPr lang="es-ES" sz="3600" dirty="0"/>
              <a:t>(623-750 </a:t>
            </a:r>
            <a:r>
              <a:rPr lang="es-ES" sz="3600" dirty="0" err="1"/>
              <a:t>a.d.</a:t>
            </a:r>
            <a:r>
              <a:rPr lang="es-ES" sz="3600" dirty="0"/>
              <a:t>)</a:t>
            </a:r>
          </a:p>
        </p:txBody>
      </p:sp>
      <p:pic>
        <p:nvPicPr>
          <p:cNvPr id="4" name="Marcador de contenido 3" descr="espansione_islam 600-70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6" b="8476"/>
          <a:stretch>
            <a:fillRect/>
          </a:stretch>
        </p:blipFill>
        <p:spPr>
          <a:xfrm>
            <a:off x="0" y="1170698"/>
            <a:ext cx="9642562" cy="5687302"/>
          </a:xfrm>
        </p:spPr>
      </p:pic>
    </p:spTree>
    <p:extLst>
      <p:ext uri="{BB962C8B-B14F-4D97-AF65-F5344CB8AC3E}">
        <p14:creationId xmlns:p14="http://schemas.microsoft.com/office/powerpoint/2010/main" val="4254968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E06B0E-A42C-45EF-A668-D09B84EFB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200" dirty="0"/>
              <a:t>EL “PATRIMONIO DE SAN PEDRO”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493B92BA-ED6E-49A6-94D2-E76324C57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75" y="1040502"/>
            <a:ext cx="5233180" cy="5813213"/>
          </a:xfrm>
        </p:spPr>
      </p:pic>
    </p:spTree>
    <p:extLst>
      <p:ext uri="{BB962C8B-B14F-4D97-AF65-F5344CB8AC3E}">
        <p14:creationId xmlns:p14="http://schemas.microsoft.com/office/powerpoint/2010/main" val="4017393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62754"/>
            <a:ext cx="7583488" cy="631728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6" name="Marcador de contenido 5" descr="Italia_morte_liutprando_74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5" b="22975"/>
          <a:stretch>
            <a:fillRect/>
          </a:stretch>
        </p:blipFill>
        <p:spPr>
          <a:xfrm>
            <a:off x="0" y="-238125"/>
            <a:ext cx="9144000" cy="6924675"/>
          </a:xfrm>
        </p:spPr>
      </p:pic>
    </p:spTree>
    <p:extLst>
      <p:ext uri="{BB962C8B-B14F-4D97-AF65-F5344CB8AC3E}">
        <p14:creationId xmlns:p14="http://schemas.microsoft.com/office/powerpoint/2010/main" val="1888945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634536-F5E6-42D2-B089-67E9E244F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800" dirty="0">
                <a:solidFill>
                  <a:srgbClr val="00B0F0"/>
                </a:solidFill>
              </a:rPr>
              <a:t>EXPANSIÓN DEL REINO FRANCO (768-814)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B7E277C-CC32-457A-B431-ADEC32121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" y="910910"/>
            <a:ext cx="7275842" cy="5884338"/>
          </a:xfrm>
        </p:spPr>
      </p:pic>
    </p:spTree>
    <p:extLst>
      <p:ext uri="{BB962C8B-B14F-4D97-AF65-F5344CB8AC3E}">
        <p14:creationId xmlns:p14="http://schemas.microsoft.com/office/powerpoint/2010/main" val="2559444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dirty="0"/>
              <a:t>EL IMPERIO CAROLINGIO</a:t>
            </a:r>
            <a:br>
              <a:rPr lang="es-ES" dirty="0"/>
            </a:br>
            <a:r>
              <a:rPr lang="es-ES" sz="3200" dirty="0"/>
              <a:t>LA </a:t>
            </a:r>
            <a:r>
              <a:rPr lang="es-ES" sz="3200" i="1" dirty="0"/>
              <a:t>TRANSLATIO IMPERII </a:t>
            </a:r>
            <a:r>
              <a:rPr lang="es-ES" sz="3200" dirty="0"/>
              <a:t>- </a:t>
            </a:r>
            <a:r>
              <a:rPr lang="es-ES" sz="4000" dirty="0"/>
              <a:t>800 A.D.</a:t>
            </a:r>
          </a:p>
        </p:txBody>
      </p:sp>
      <p:pic>
        <p:nvPicPr>
          <p:cNvPr id="4" name="Marcador de contenido 3" descr="800eu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9" r="7459"/>
          <a:stretch>
            <a:fillRect/>
          </a:stretch>
        </p:blipFill>
        <p:spPr>
          <a:xfrm>
            <a:off x="0" y="1387100"/>
            <a:ext cx="9187560" cy="5206348"/>
          </a:xfrm>
        </p:spPr>
      </p:pic>
    </p:spTree>
    <p:extLst>
      <p:ext uri="{BB962C8B-B14F-4D97-AF65-F5344CB8AC3E}">
        <p14:creationId xmlns:p14="http://schemas.microsoft.com/office/powerpoint/2010/main" val="2930640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err="1"/>
              <a:t>Incoronazione</a:t>
            </a:r>
            <a:r>
              <a:rPr lang="es-ES" sz="3200" dirty="0"/>
              <a:t> di </a:t>
            </a:r>
            <a:br>
              <a:rPr lang="es-ES" sz="3200" dirty="0"/>
            </a:br>
            <a:r>
              <a:rPr lang="es-ES" sz="3200" dirty="0" err="1"/>
              <a:t>carlo</a:t>
            </a:r>
            <a:r>
              <a:rPr lang="es-ES" sz="3200" dirty="0"/>
              <a:t> magno</a:t>
            </a:r>
            <a:br>
              <a:rPr lang="es-ES" sz="3200" dirty="0"/>
            </a:br>
            <a:r>
              <a:rPr lang="es-ES" sz="1800" dirty="0"/>
              <a:t>(</a:t>
            </a:r>
            <a:r>
              <a:rPr lang="es-ES" sz="1800" dirty="0" err="1"/>
              <a:t>Raffaello</a:t>
            </a:r>
            <a:r>
              <a:rPr lang="es-ES" sz="1800" dirty="0"/>
              <a:t>, </a:t>
            </a:r>
            <a:r>
              <a:rPr lang="es-ES" sz="1800" dirty="0" err="1"/>
              <a:t>stanze</a:t>
            </a:r>
            <a:r>
              <a:rPr lang="es-ES" sz="1800" dirty="0"/>
              <a:t> </a:t>
            </a:r>
            <a:r>
              <a:rPr lang="es-ES" sz="1800" dirty="0" err="1"/>
              <a:t>vaticane</a:t>
            </a:r>
            <a:r>
              <a:rPr lang="es-ES" sz="1800" dirty="0"/>
              <a:t>)</a:t>
            </a:r>
          </a:p>
        </p:txBody>
      </p:sp>
      <p:pic>
        <p:nvPicPr>
          <p:cNvPr id="4" name="Marcador de contenido 3" descr="Incoronazione_di_carlo_magno_0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" b="4999"/>
          <a:stretch>
            <a:fillRect/>
          </a:stretch>
        </p:blipFill>
        <p:spPr>
          <a:xfrm>
            <a:off x="-72668" y="1345920"/>
            <a:ext cx="9244023" cy="5238344"/>
          </a:xfrm>
        </p:spPr>
      </p:pic>
    </p:spTree>
    <p:extLst>
      <p:ext uri="{BB962C8B-B14F-4D97-AF65-F5344CB8AC3E}">
        <p14:creationId xmlns:p14="http://schemas.microsoft.com/office/powerpoint/2010/main" val="1786101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8" cy="1155888"/>
          </a:xfrm>
        </p:spPr>
        <p:txBody>
          <a:bodyPr>
            <a:noAutofit/>
          </a:bodyPr>
          <a:lstStyle/>
          <a:p>
            <a:r>
              <a:rPr lang="es-ES" sz="2400" dirty="0"/>
              <a:t>EL SACRO ROMANO IMPERIO </a:t>
            </a:r>
            <a:br>
              <a:rPr lang="es-ES" sz="2400" dirty="0"/>
            </a:br>
            <a:r>
              <a:rPr lang="es-ES" sz="2400" dirty="0"/>
              <a:t>A LA MUERTE DE CARLO MAGNO </a:t>
            </a:r>
            <a:br>
              <a:rPr lang="es-ES" sz="2400" dirty="0"/>
            </a:br>
            <a:r>
              <a:rPr lang="es-ES" sz="2400" dirty="0"/>
              <a:t>814 A.D. </a:t>
            </a:r>
          </a:p>
        </p:txBody>
      </p:sp>
      <p:pic>
        <p:nvPicPr>
          <p:cNvPr id="4" name="Marcador de contenido 3" descr="charlemagne1map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6" b="15656"/>
          <a:stretch>
            <a:fillRect/>
          </a:stretch>
        </p:blipFill>
        <p:spPr>
          <a:xfrm>
            <a:off x="0" y="1387099"/>
            <a:ext cx="9331207" cy="5287749"/>
          </a:xfrm>
        </p:spPr>
      </p:pic>
    </p:spTree>
    <p:extLst>
      <p:ext uri="{BB962C8B-B14F-4D97-AF65-F5344CB8AC3E}">
        <p14:creationId xmlns:p14="http://schemas.microsoft.com/office/powerpoint/2010/main" val="3473437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62754"/>
            <a:ext cx="7583488" cy="889678"/>
          </a:xfrm>
        </p:spPr>
        <p:txBody>
          <a:bodyPr/>
          <a:lstStyle/>
          <a:p>
            <a:r>
              <a:rPr lang="es-ES" sz="2400" dirty="0"/>
              <a:t>División del imperio carolingio (843)</a:t>
            </a:r>
            <a:br>
              <a:rPr lang="es-ES" sz="2400" dirty="0"/>
            </a:br>
            <a:r>
              <a:rPr lang="es-ES" sz="1800" dirty="0"/>
              <a:t>CARLOS EL CALVO, LODOVICO EL GERMÁNICO, LOTARIO</a:t>
            </a:r>
          </a:p>
        </p:txBody>
      </p:sp>
      <p:pic>
        <p:nvPicPr>
          <p:cNvPr id="5" name="Marcador de contenido 4" descr="tratado de verdun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8698"/>
          <a:stretch>
            <a:fillRect/>
          </a:stretch>
        </p:blipFill>
        <p:spPr>
          <a:xfrm>
            <a:off x="0" y="952500"/>
            <a:ext cx="9144000" cy="5905500"/>
          </a:xfrm>
        </p:spPr>
      </p:pic>
    </p:spTree>
    <p:extLst>
      <p:ext uri="{BB962C8B-B14F-4D97-AF65-F5344CB8AC3E}">
        <p14:creationId xmlns:p14="http://schemas.microsoft.com/office/powerpoint/2010/main" val="486141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Imp. </a:t>
            </a:r>
            <a:r>
              <a:rPr lang="es-ES" sz="3200" dirty="0" err="1"/>
              <a:t>Constantinus</a:t>
            </a:r>
            <a:br>
              <a:rPr lang="es-ES" sz="3200" dirty="0"/>
            </a:br>
            <a:r>
              <a:rPr lang="es-ES" sz="3200" dirty="0" err="1"/>
              <a:t>a.d.</a:t>
            </a:r>
            <a:r>
              <a:rPr lang="es-ES" sz="3200" dirty="0"/>
              <a:t> 337</a:t>
            </a:r>
          </a:p>
        </p:txBody>
      </p:sp>
      <p:pic>
        <p:nvPicPr>
          <p:cNvPr id="4" name="Marcador de contenido 3" descr="Costantino_nord-limes_png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" b="804"/>
          <a:stretch>
            <a:fillRect/>
          </a:stretch>
        </p:blipFill>
        <p:spPr>
          <a:xfrm>
            <a:off x="7474" y="1665111"/>
            <a:ext cx="8995415" cy="5097465"/>
          </a:xfrm>
        </p:spPr>
      </p:pic>
    </p:spTree>
    <p:extLst>
      <p:ext uri="{BB962C8B-B14F-4D97-AF65-F5344CB8AC3E}">
        <p14:creationId xmlns:p14="http://schemas.microsoft.com/office/powerpoint/2010/main" val="148046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SACRUM ROMANUM IMPERIUM GERMANICUM </a:t>
            </a:r>
            <a:r>
              <a:rPr lang="es-ES" sz="2800" dirty="0"/>
              <a:t>IMPP. OTHO I-II-III (CASA DE SAJONIA) </a:t>
            </a:r>
            <a:br>
              <a:rPr lang="es-ES" sz="2800" dirty="0"/>
            </a:br>
            <a:r>
              <a:rPr lang="es-ES" sz="3200" dirty="0"/>
              <a:t>936-1002 A.D</a:t>
            </a:r>
            <a:r>
              <a:rPr lang="es-ES" sz="4000" dirty="0"/>
              <a:t>.</a:t>
            </a:r>
          </a:p>
        </p:txBody>
      </p:sp>
      <p:pic>
        <p:nvPicPr>
          <p:cNvPr id="4" name="Marcador de contenido 3" descr="900eu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 b="13988"/>
          <a:stretch>
            <a:fillRect/>
          </a:stretch>
        </p:blipFill>
        <p:spPr>
          <a:xfrm>
            <a:off x="0" y="1387100"/>
            <a:ext cx="9130102" cy="5173788"/>
          </a:xfrm>
        </p:spPr>
      </p:pic>
    </p:spTree>
    <p:extLst>
      <p:ext uri="{BB962C8B-B14F-4D97-AF65-F5344CB8AC3E}">
        <p14:creationId xmlns:p14="http://schemas.microsoft.com/office/powerpoint/2010/main" val="1337531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GERMANIA 962 A.D.</a:t>
            </a:r>
          </a:p>
        </p:txBody>
      </p:sp>
      <p:pic>
        <p:nvPicPr>
          <p:cNvPr id="4" name="Marcador de contenido 3" descr="962germ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59" b="27259"/>
          <a:stretch>
            <a:fillRect/>
          </a:stretch>
        </p:blipFill>
        <p:spPr>
          <a:xfrm>
            <a:off x="0" y="1387100"/>
            <a:ext cx="9187560" cy="5206348"/>
          </a:xfrm>
        </p:spPr>
      </p:pic>
    </p:spTree>
    <p:extLst>
      <p:ext uri="{BB962C8B-B14F-4D97-AF65-F5344CB8AC3E}">
        <p14:creationId xmlns:p14="http://schemas.microsoft.com/office/powerpoint/2010/main" val="1458070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38590B-18FC-4998-9660-54898AD6D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118933"/>
          </a:xfrm>
        </p:spPr>
        <p:txBody>
          <a:bodyPr/>
          <a:lstStyle/>
          <a:p>
            <a:r>
              <a:rPr lang="es-CL" dirty="0"/>
              <a:t>PAPA SILVESTRE II</a:t>
            </a:r>
            <a:br>
              <a:rPr lang="es-CL" dirty="0"/>
            </a:br>
            <a:r>
              <a:rPr lang="es-CL" dirty="0"/>
              <a:t>(AD  999-1003)</a:t>
            </a:r>
          </a:p>
        </p:txBody>
      </p:sp>
      <p:pic>
        <p:nvPicPr>
          <p:cNvPr id="5" name="Marcador de contenido 4" descr="Imagen que contiene texto, foto, viejo, hombre&#10;&#10;Descripción generada automáticamente">
            <a:extLst>
              <a:ext uri="{FF2B5EF4-FFF2-40B4-BE49-F238E27FC236}">
                <a16:creationId xmlns:a16="http://schemas.microsoft.com/office/drawing/2014/main" id="{3D40421D-D810-4E13-9A5A-6375A13ED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74" y="1367220"/>
            <a:ext cx="3903786" cy="5891709"/>
          </a:xfrm>
        </p:spPr>
      </p:pic>
    </p:spTree>
    <p:extLst>
      <p:ext uri="{BB962C8B-B14F-4D97-AF65-F5344CB8AC3E}">
        <p14:creationId xmlns:p14="http://schemas.microsoft.com/office/powerpoint/2010/main" val="42196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B637D7-D2C0-4DE6-83B4-16A36DBC1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000" dirty="0"/>
              <a:t>EL ATAQUE DE HÚNGAROS Y VIKINGOS (SIGLO X)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5584B5A-4FFC-43BC-8220-A9D1A069A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1" y="1337332"/>
            <a:ext cx="8370277" cy="5457915"/>
          </a:xfrm>
        </p:spPr>
      </p:pic>
    </p:spTree>
    <p:extLst>
      <p:ext uri="{BB962C8B-B14F-4D97-AF65-F5344CB8AC3E}">
        <p14:creationId xmlns:p14="http://schemas.microsoft.com/office/powerpoint/2010/main" val="773025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C46945-72D2-41D1-B4B8-AB23BA81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400" dirty="0"/>
              <a:t>EL ASENTAMIENTO DE LOS VIKINGOS (=normandos): NORMANDÍA, INGLATERRA, ITALIA MERIDIONAL</a:t>
            </a:r>
            <a:br>
              <a:rPr lang="es-CL" sz="2400" dirty="0"/>
            </a:br>
            <a:r>
              <a:rPr lang="es-CL" sz="2400" dirty="0"/>
              <a:t>siglo XI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C1C42F1-B5FA-436F-8A82-39992E008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09" y="1406049"/>
            <a:ext cx="7398571" cy="5389197"/>
          </a:xfrm>
        </p:spPr>
      </p:pic>
    </p:spTree>
    <p:extLst>
      <p:ext uri="{BB962C8B-B14F-4D97-AF65-F5344CB8AC3E}">
        <p14:creationId xmlns:p14="http://schemas.microsoft.com/office/powerpoint/2010/main" val="3771905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REINO NORMANDO EN ITALIA MERIDIONAL</a:t>
            </a:r>
          </a:p>
        </p:txBody>
      </p:sp>
      <p:pic>
        <p:nvPicPr>
          <p:cNvPr id="6" name="Marcador de contenido 5" descr="Sud_Italia_nel_11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2" b="25002"/>
          <a:stretch>
            <a:fillRect/>
          </a:stretch>
        </p:blipFill>
        <p:spPr>
          <a:xfrm>
            <a:off x="0" y="1828799"/>
            <a:ext cx="9146417" cy="5469467"/>
          </a:xfrm>
        </p:spPr>
      </p:pic>
    </p:spTree>
    <p:extLst>
      <p:ext uri="{BB962C8B-B14F-4D97-AF65-F5344CB8AC3E}">
        <p14:creationId xmlns:p14="http://schemas.microsoft.com/office/powerpoint/2010/main" val="3492302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874203"/>
          </a:xfrm>
        </p:spPr>
        <p:txBody>
          <a:bodyPr/>
          <a:lstStyle/>
          <a:p>
            <a:r>
              <a:rPr lang="es-ES" sz="3200" dirty="0"/>
              <a:t>EXPANSIÓN ÁRABE -  1000 A.D.</a:t>
            </a:r>
          </a:p>
        </p:txBody>
      </p:sp>
      <p:pic>
        <p:nvPicPr>
          <p:cNvPr id="4" name="Marcador de contenido 3" descr="Espansione_araba 100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r="1436"/>
          <a:stretch>
            <a:fillRect/>
          </a:stretch>
        </p:blipFill>
        <p:spPr>
          <a:xfrm>
            <a:off x="0" y="936625"/>
            <a:ext cx="9144000" cy="5921375"/>
          </a:xfrm>
        </p:spPr>
      </p:pic>
    </p:spTree>
    <p:extLst>
      <p:ext uri="{BB962C8B-B14F-4D97-AF65-F5344CB8AC3E}">
        <p14:creationId xmlns:p14="http://schemas.microsoft.com/office/powerpoint/2010/main" val="1917881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68622D-AA3A-48B5-84D6-5A33F452B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048595"/>
          </a:xfrm>
        </p:spPr>
        <p:txBody>
          <a:bodyPr/>
          <a:lstStyle/>
          <a:p>
            <a:r>
              <a:rPr lang="es-CL" sz="3200" dirty="0"/>
              <a:t>Renacimiento de las ciudades europeas (</a:t>
            </a:r>
            <a:r>
              <a:rPr lang="es-CL" sz="3200" dirty="0" err="1"/>
              <a:t>a.d.</a:t>
            </a:r>
            <a:r>
              <a:rPr lang="es-CL" sz="3200" dirty="0"/>
              <a:t> 1000)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AC17863-AEA9-489B-A1B2-8DA29F7D3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1" y="1154932"/>
            <a:ext cx="7813421" cy="5640315"/>
          </a:xfrm>
        </p:spPr>
      </p:pic>
    </p:spTree>
    <p:extLst>
      <p:ext uri="{BB962C8B-B14F-4D97-AF65-F5344CB8AC3E}">
        <p14:creationId xmlns:p14="http://schemas.microsoft.com/office/powerpoint/2010/main" val="5617379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C26775-E8AB-484D-8CE2-AD2047ED7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865715"/>
          </a:xfrm>
        </p:spPr>
        <p:txBody>
          <a:bodyPr/>
          <a:lstStyle/>
          <a:p>
            <a:r>
              <a:rPr lang="es-CL" sz="3600" dirty="0"/>
              <a:t>EUROPA AÑO 1000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9C43086-8BAD-4013-9EDD-B72D5FF4E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6" y="928468"/>
            <a:ext cx="8074275" cy="5894222"/>
          </a:xfrm>
        </p:spPr>
      </p:pic>
    </p:spTree>
    <p:extLst>
      <p:ext uri="{BB962C8B-B14F-4D97-AF65-F5344CB8AC3E}">
        <p14:creationId xmlns:p14="http://schemas.microsoft.com/office/powerpoint/2010/main" val="2081393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FAFD8A-0F72-4128-803A-A8CC1085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0"/>
            <a:ext cx="7583488" cy="1755873"/>
          </a:xfrm>
        </p:spPr>
        <p:txBody>
          <a:bodyPr/>
          <a:lstStyle/>
          <a:p>
            <a:r>
              <a:rPr lang="es-CL" sz="3200" dirty="0"/>
              <a:t>El monasterio de Cluny y la reforma monástica (sec. XI)</a:t>
            </a:r>
          </a:p>
        </p:txBody>
      </p:sp>
      <p:pic>
        <p:nvPicPr>
          <p:cNvPr id="5" name="Marcador de contenido 4" descr="Imagen que contiene hierba, exterior, cielo, edificio&#10;&#10;Descripción generada automáticamente">
            <a:extLst>
              <a:ext uri="{FF2B5EF4-FFF2-40B4-BE49-F238E27FC236}">
                <a16:creationId xmlns:a16="http://schemas.microsoft.com/office/drawing/2014/main" id="{9295BF6B-E235-4ECD-90DA-F7004C5D9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873"/>
            <a:ext cx="9221815" cy="4785373"/>
          </a:xfrm>
        </p:spPr>
      </p:pic>
    </p:spTree>
    <p:extLst>
      <p:ext uri="{BB962C8B-B14F-4D97-AF65-F5344CB8AC3E}">
        <p14:creationId xmlns:p14="http://schemas.microsoft.com/office/powerpoint/2010/main" val="3111887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FC71D3-AC4D-4C15-B8CD-EC05DCB9F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000" dirty="0"/>
              <a:t>Arco de Constantino (roma)</a:t>
            </a:r>
          </a:p>
        </p:txBody>
      </p:sp>
      <p:pic>
        <p:nvPicPr>
          <p:cNvPr id="4" name="Marcador de contenido 3" descr="arco-di-costantino5.jpg">
            <a:extLst>
              <a:ext uri="{FF2B5EF4-FFF2-40B4-BE49-F238E27FC236}">
                <a16:creationId xmlns:a16="http://schemas.microsoft.com/office/drawing/2014/main" id="{2DCD7465-C3F9-48C6-B760-9FDB4F466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0" b="18390"/>
          <a:stretch>
            <a:fillRect/>
          </a:stretch>
        </p:blipFill>
        <p:spPr>
          <a:xfrm>
            <a:off x="-72608" y="1528801"/>
            <a:ext cx="9193219" cy="54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38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0D72D-1249-411D-A9FA-A2C191CE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39" y="48685"/>
            <a:ext cx="7583488" cy="1283167"/>
          </a:xfrm>
        </p:spPr>
        <p:txBody>
          <a:bodyPr/>
          <a:lstStyle/>
          <a:p>
            <a:r>
              <a:rPr lang="es-ES" sz="3200" b="1" dirty="0"/>
              <a:t>LA REFORMA DEL PAPADO</a:t>
            </a:r>
            <a:br>
              <a:rPr lang="es-ES" sz="3200" b="1" dirty="0"/>
            </a:br>
            <a:r>
              <a:rPr lang="es-ES" sz="3200" b="1" dirty="0"/>
              <a:t> EN EL S. XI</a:t>
            </a:r>
            <a:br>
              <a:rPr lang="es-ES" sz="3200" b="1" dirty="0"/>
            </a:br>
            <a:r>
              <a:rPr lang="es-ES" sz="3200" b="1" dirty="0"/>
              <a:t>PAPA GREGORIO VII (1073-1085)</a:t>
            </a:r>
            <a:endParaRPr lang="es-CL" sz="32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70BCC5F-58AD-410C-8EB0-DE1828ECD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883" r="5883"/>
          <a:stretch>
            <a:fillRect/>
          </a:stretch>
        </p:blipFill>
        <p:spPr>
          <a:xfrm>
            <a:off x="-72659" y="1345919"/>
            <a:ext cx="9218145" cy="544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94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S. BERNARDUS CLARAVALLENSIS</a:t>
            </a:r>
            <a:br>
              <a:rPr lang="es-ES" sz="2800" dirty="0"/>
            </a:br>
            <a:r>
              <a:rPr lang="es-ES" sz="2800" dirty="0"/>
              <a:t>(A.D. 1090-1153) </a:t>
            </a:r>
          </a:p>
        </p:txBody>
      </p:sp>
      <p:pic>
        <p:nvPicPr>
          <p:cNvPr id="4" name="Marcador de contenido 3" descr="benmc0f37p9c8k2c_jqhkl7xh9eckpnnajeo0neszcs68zv9ohahk0bjpj6dmgtizjoefwjmymcd9fqapc52fkqsjbhxlq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0" b="15500"/>
          <a:stretch>
            <a:fillRect/>
          </a:stretch>
        </p:blipFill>
        <p:spPr>
          <a:xfrm>
            <a:off x="-72668" y="1345920"/>
            <a:ext cx="9269785" cy="5252943"/>
          </a:xfrm>
        </p:spPr>
      </p:pic>
    </p:spTree>
    <p:extLst>
      <p:ext uri="{BB962C8B-B14F-4D97-AF65-F5344CB8AC3E}">
        <p14:creationId xmlns:p14="http://schemas.microsoft.com/office/powerpoint/2010/main" val="27896455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62754"/>
            <a:ext cx="7583488" cy="1027860"/>
          </a:xfrm>
        </p:spPr>
        <p:txBody>
          <a:bodyPr/>
          <a:lstStyle/>
          <a:p>
            <a:r>
              <a:rPr lang="es-ES" sz="3200" dirty="0"/>
              <a:t>ORDEN CISTERCIENSE S. XII</a:t>
            </a:r>
          </a:p>
        </p:txBody>
      </p:sp>
      <p:pic>
        <p:nvPicPr>
          <p:cNvPr id="4" name="Marcador de contenido 3" descr="Cistercensi_XII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 b="18490"/>
          <a:stretch>
            <a:fillRect/>
          </a:stretch>
        </p:blipFill>
        <p:spPr>
          <a:xfrm>
            <a:off x="0" y="1090613"/>
            <a:ext cx="9144000" cy="5767387"/>
          </a:xfrm>
        </p:spPr>
      </p:pic>
    </p:spTree>
    <p:extLst>
      <p:ext uri="{BB962C8B-B14F-4D97-AF65-F5344CB8AC3E}">
        <p14:creationId xmlns:p14="http://schemas.microsoft.com/office/powerpoint/2010/main" val="526333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CFB57C-F920-43B8-AEF1-4FD6C3C4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182" y="1"/>
            <a:ext cx="7701769" cy="1336430"/>
          </a:xfrm>
        </p:spPr>
        <p:txBody>
          <a:bodyPr/>
          <a:lstStyle/>
          <a:p>
            <a:r>
              <a:rPr lang="es-ES" sz="2400" b="1" dirty="0"/>
              <a:t>La </a:t>
            </a:r>
            <a:r>
              <a:rPr lang="es-ES" sz="2400" b="1" dirty="0" err="1"/>
              <a:t>Dinastia</a:t>
            </a:r>
            <a:r>
              <a:rPr lang="es-ES" sz="2400" b="1" dirty="0"/>
              <a:t> de </a:t>
            </a:r>
            <a:r>
              <a:rPr lang="es-ES" sz="2400" b="1" dirty="0" err="1"/>
              <a:t>franconia</a:t>
            </a:r>
            <a:r>
              <a:rPr lang="es-ES" sz="2400" b="1" dirty="0"/>
              <a:t>  (1024-1125) y La lucha por las investiduras:</a:t>
            </a:r>
            <a:br>
              <a:rPr lang="es-ES" sz="2400" b="1" dirty="0"/>
            </a:br>
            <a:r>
              <a:rPr lang="es-ES" sz="2400" b="1" dirty="0">
                <a:solidFill>
                  <a:srgbClr val="0070C0"/>
                </a:solidFill>
              </a:rPr>
              <a:t>enrique IV y </a:t>
            </a:r>
            <a:r>
              <a:rPr lang="es-ES" sz="2400" b="1" dirty="0" err="1">
                <a:solidFill>
                  <a:srgbClr val="0070C0"/>
                </a:solidFill>
              </a:rPr>
              <a:t>gregorio</a:t>
            </a:r>
            <a:r>
              <a:rPr lang="es-ES" sz="2400" b="1" dirty="0">
                <a:solidFill>
                  <a:srgbClr val="0070C0"/>
                </a:solidFill>
              </a:rPr>
              <a:t> </a:t>
            </a:r>
            <a:r>
              <a:rPr lang="es-ES" sz="2400" b="1" dirty="0" err="1">
                <a:solidFill>
                  <a:srgbClr val="0070C0"/>
                </a:solidFill>
              </a:rPr>
              <a:t>vii</a:t>
            </a:r>
            <a:br>
              <a:rPr lang="es-ES" sz="2400" b="1" dirty="0">
                <a:solidFill>
                  <a:srgbClr val="0070C0"/>
                </a:solidFill>
              </a:rPr>
            </a:br>
            <a:r>
              <a:rPr lang="es-ES" sz="2400" b="1" dirty="0">
                <a:solidFill>
                  <a:srgbClr val="FFC000"/>
                </a:solidFill>
              </a:rPr>
              <a:t>La humillación de </a:t>
            </a:r>
            <a:r>
              <a:rPr lang="es-ES" sz="2400" b="1" dirty="0" err="1">
                <a:solidFill>
                  <a:srgbClr val="FFC000"/>
                </a:solidFill>
              </a:rPr>
              <a:t>canossa</a:t>
            </a:r>
            <a:r>
              <a:rPr lang="es-ES" sz="2400" b="1" dirty="0">
                <a:solidFill>
                  <a:srgbClr val="FFC000"/>
                </a:solidFill>
              </a:rPr>
              <a:t> (1077)</a:t>
            </a:r>
            <a:endParaRPr lang="es-CL" sz="2400" dirty="0">
              <a:solidFill>
                <a:srgbClr val="FFC000"/>
              </a:solidFill>
            </a:endParaRPr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E102D926-D6F0-44A4-9AA7-2411BF24A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017" b="10017"/>
          <a:stretch>
            <a:fillRect/>
          </a:stretch>
        </p:blipFill>
        <p:spPr>
          <a:xfrm>
            <a:off x="-37034" y="1856935"/>
            <a:ext cx="9160450" cy="49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033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EUROPA EN TIEMPOS DE LA PRIMERA CRUZADA - A.D. 1099</a:t>
            </a:r>
          </a:p>
        </p:txBody>
      </p:sp>
      <p:pic>
        <p:nvPicPr>
          <p:cNvPr id="4" name="Marcador de contenido 3" descr="EUROPA 109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12035"/>
          <a:stretch>
            <a:fillRect/>
          </a:stretch>
        </p:blipFill>
        <p:spPr>
          <a:xfrm>
            <a:off x="0" y="1387099"/>
            <a:ext cx="9417394" cy="5336589"/>
          </a:xfrm>
        </p:spPr>
      </p:pic>
    </p:spTree>
    <p:extLst>
      <p:ext uri="{BB962C8B-B14F-4D97-AF65-F5344CB8AC3E}">
        <p14:creationId xmlns:p14="http://schemas.microsoft.com/office/powerpoint/2010/main" val="33892392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F81E1D-9296-426F-B395-DBF8199AE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62754"/>
            <a:ext cx="7583488" cy="823512"/>
          </a:xfrm>
        </p:spPr>
        <p:txBody>
          <a:bodyPr/>
          <a:lstStyle/>
          <a:p>
            <a:r>
              <a:rPr lang="es-CL" sz="2400" dirty="0"/>
              <a:t>PAPA URBANO II CONVOCA </a:t>
            </a:r>
            <a:br>
              <a:rPr lang="es-CL" sz="2400" dirty="0"/>
            </a:br>
            <a:r>
              <a:rPr lang="es-CL" sz="2400" dirty="0"/>
              <a:t>LA PRIMERA CRUZADA</a:t>
            </a:r>
            <a:br>
              <a:rPr lang="es-CL" sz="2400" dirty="0"/>
            </a:br>
            <a:r>
              <a:rPr lang="es-CL" sz="2400" dirty="0"/>
              <a:t>(CONCILIO DE CLERMONT A.D. 1095)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D02FF15-A396-402E-A2F2-89DF0EBDA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11" y="1018929"/>
            <a:ext cx="6006904" cy="5823182"/>
          </a:xfrm>
        </p:spPr>
      </p:pic>
    </p:spTree>
    <p:extLst>
      <p:ext uri="{BB962C8B-B14F-4D97-AF65-F5344CB8AC3E}">
        <p14:creationId xmlns:p14="http://schemas.microsoft.com/office/powerpoint/2010/main" val="36721834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0A96C7-559D-4719-BBB4-7083C181E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62754"/>
            <a:ext cx="7583488" cy="795376"/>
          </a:xfrm>
        </p:spPr>
        <p:txBody>
          <a:bodyPr/>
          <a:lstStyle/>
          <a:p>
            <a:r>
              <a:rPr lang="es-CL" sz="3200" dirty="0"/>
              <a:t>LA PRIMERA CRUZADA (1096-1099)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9491092-E723-448B-BD5E-7F9A309DB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7" y="933520"/>
            <a:ext cx="7583487" cy="5840716"/>
          </a:xfrm>
        </p:spPr>
      </p:pic>
    </p:spTree>
    <p:extLst>
      <p:ext uri="{BB962C8B-B14F-4D97-AF65-F5344CB8AC3E}">
        <p14:creationId xmlns:p14="http://schemas.microsoft.com/office/powerpoint/2010/main" val="12107460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985F1-384C-48E7-BA84-31EABFC87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865715"/>
          </a:xfrm>
        </p:spPr>
        <p:txBody>
          <a:bodyPr/>
          <a:lstStyle/>
          <a:p>
            <a:r>
              <a:rPr lang="es-CL" sz="3200" dirty="0"/>
              <a:t>SITIO DE JERUSALÉN (A.D. 1099)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FB4FCF6-C99A-4044-BB9D-1327F7852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" y="1029885"/>
            <a:ext cx="8937422" cy="5765361"/>
          </a:xfrm>
        </p:spPr>
      </p:pic>
    </p:spTree>
    <p:extLst>
      <p:ext uri="{BB962C8B-B14F-4D97-AF65-F5344CB8AC3E}">
        <p14:creationId xmlns:p14="http://schemas.microsoft.com/office/powerpoint/2010/main" val="42064324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CE3AA-AE2B-42CA-BB0E-0F4F5EA4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851647"/>
          </a:xfrm>
        </p:spPr>
        <p:txBody>
          <a:bodyPr/>
          <a:lstStyle/>
          <a:p>
            <a:r>
              <a:rPr lang="es-CL" sz="3200" dirty="0"/>
              <a:t>ESTADOS CRUZADOS (1135)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55F5540-DB96-4100-B9EE-4100F4D2C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05" y="955876"/>
            <a:ext cx="4825218" cy="5839371"/>
          </a:xfrm>
        </p:spPr>
      </p:pic>
    </p:spTree>
    <p:extLst>
      <p:ext uri="{BB962C8B-B14F-4D97-AF65-F5344CB8AC3E}">
        <p14:creationId xmlns:p14="http://schemas.microsoft.com/office/powerpoint/2010/main" val="37646118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533AC0-3F4F-4489-B4EF-99BE5C0D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301813"/>
          </a:xfrm>
        </p:spPr>
        <p:txBody>
          <a:bodyPr/>
          <a:lstStyle/>
          <a:p>
            <a:r>
              <a:rPr lang="es-CL" sz="3200" dirty="0"/>
              <a:t>EXPANSIÓN REPÚBLICAS MARINERAS ITALIANAS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B00B18D-1D86-49E0-A251-B25ADFA9B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95" y="1913206"/>
            <a:ext cx="9273626" cy="4051495"/>
          </a:xfrm>
        </p:spPr>
      </p:pic>
    </p:spTree>
    <p:extLst>
      <p:ext uri="{BB962C8B-B14F-4D97-AF65-F5344CB8AC3E}">
        <p14:creationId xmlns:p14="http://schemas.microsoft.com/office/powerpoint/2010/main" val="95543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Monograma cristológico de </a:t>
            </a:r>
            <a:r>
              <a:rPr lang="es-ES" sz="3200" dirty="0" err="1"/>
              <a:t>constantino</a:t>
            </a:r>
            <a:endParaRPr lang="es-ES" sz="3200" dirty="0"/>
          </a:p>
        </p:txBody>
      </p:sp>
      <p:pic>
        <p:nvPicPr>
          <p:cNvPr id="4" name="Marcador de contenido 3" descr="Monogramma-Cristologico-Costantinian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0" b="21540"/>
          <a:stretch>
            <a:fillRect/>
          </a:stretch>
        </p:blipFill>
        <p:spPr>
          <a:xfrm>
            <a:off x="180042" y="1489124"/>
            <a:ext cx="8939786" cy="5368876"/>
          </a:xfrm>
        </p:spPr>
      </p:pic>
    </p:spTree>
    <p:extLst>
      <p:ext uri="{BB962C8B-B14F-4D97-AF65-F5344CB8AC3E}">
        <p14:creationId xmlns:p14="http://schemas.microsoft.com/office/powerpoint/2010/main" val="273923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895473"/>
          </a:xfrm>
        </p:spPr>
        <p:txBody>
          <a:bodyPr>
            <a:normAutofit/>
          </a:bodyPr>
          <a:lstStyle/>
          <a:p>
            <a:r>
              <a:rPr lang="es-ES" dirty="0"/>
              <a:t>Italia en el siglo xi</a:t>
            </a:r>
          </a:p>
        </p:txBody>
      </p:sp>
      <p:pic>
        <p:nvPicPr>
          <p:cNvPr id="4" name="Marcador de contenido 3" descr="11cital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8" b="13478"/>
          <a:stretch>
            <a:fillRect/>
          </a:stretch>
        </p:blipFill>
        <p:spPr>
          <a:xfrm>
            <a:off x="-1" y="958226"/>
            <a:ext cx="9225689" cy="6128188"/>
          </a:xfrm>
        </p:spPr>
      </p:pic>
    </p:spTree>
    <p:extLst>
      <p:ext uri="{BB962C8B-B14F-4D97-AF65-F5344CB8AC3E}">
        <p14:creationId xmlns:p14="http://schemas.microsoft.com/office/powerpoint/2010/main" val="33198671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b="1" dirty="0"/>
              <a:t>LOS EMPERADORES DE LA CASA DE SUABIA </a:t>
            </a:r>
            <a:r>
              <a:rPr lang="es-ES" sz="2800" b="1" dirty="0"/>
              <a:t>(HOHENSTAUFEN)</a:t>
            </a:r>
            <a:r>
              <a:rPr lang="es-ES" sz="2400" b="1" dirty="0"/>
              <a:t> </a:t>
            </a:r>
            <a:r>
              <a:rPr lang="es-ES" sz="3200" b="1" dirty="0"/>
              <a:t>FEDERICO I  </a:t>
            </a:r>
            <a:r>
              <a:rPr lang="es-ES" sz="2800" dirty="0"/>
              <a:t>‘BARBARROJA’ </a:t>
            </a:r>
            <a:r>
              <a:rPr lang="es-ES" sz="3200" dirty="0"/>
              <a:t>– A.D. 1155</a:t>
            </a:r>
          </a:p>
        </p:txBody>
      </p:sp>
      <p:pic>
        <p:nvPicPr>
          <p:cNvPr id="4" name="Marcador de contenido 3" descr="barbarossa-ger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6" b="20476"/>
          <a:stretch>
            <a:fillRect/>
          </a:stretch>
        </p:blipFill>
        <p:spPr>
          <a:xfrm>
            <a:off x="0" y="1387100"/>
            <a:ext cx="9654410" cy="5470900"/>
          </a:xfrm>
        </p:spPr>
      </p:pic>
    </p:spTree>
    <p:extLst>
      <p:ext uri="{BB962C8B-B14F-4D97-AF65-F5344CB8AC3E}">
        <p14:creationId xmlns:p14="http://schemas.microsoft.com/office/powerpoint/2010/main" val="27009505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62754"/>
            <a:ext cx="7583488" cy="853382"/>
          </a:xfrm>
        </p:spPr>
        <p:txBody>
          <a:bodyPr/>
          <a:lstStyle/>
          <a:p>
            <a:r>
              <a:rPr lang="es-ES" sz="3200" dirty="0"/>
              <a:t>IMPERIO EN TIEMPOS DE LOS HOHENSTAUFEN S. XII</a:t>
            </a:r>
          </a:p>
        </p:txBody>
      </p:sp>
      <p:pic>
        <p:nvPicPr>
          <p:cNvPr id="4" name="Marcador de contenido 3" descr="Europa_Hohestaufen XII sec.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3" b="17453"/>
          <a:stretch>
            <a:fillRect/>
          </a:stretch>
        </p:blipFill>
        <p:spPr>
          <a:xfrm>
            <a:off x="0" y="915988"/>
            <a:ext cx="9144000" cy="5942012"/>
          </a:xfrm>
        </p:spPr>
      </p:pic>
    </p:spTree>
    <p:extLst>
      <p:ext uri="{BB962C8B-B14F-4D97-AF65-F5344CB8AC3E}">
        <p14:creationId xmlns:p14="http://schemas.microsoft.com/office/powerpoint/2010/main" val="34450385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01A7A0-8C4C-4CF0-9CC4-725A66AA9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200" dirty="0"/>
              <a:t>Federico </a:t>
            </a:r>
            <a:r>
              <a:rPr lang="es-CL" sz="3200" dirty="0" err="1"/>
              <a:t>ii</a:t>
            </a:r>
            <a:r>
              <a:rPr lang="es-CL" sz="3200" dirty="0"/>
              <a:t> de Suabia emperador del </a:t>
            </a:r>
            <a:r>
              <a:rPr lang="es-CL" sz="3200" dirty="0" err="1"/>
              <a:t>s.r.i</a:t>
            </a:r>
            <a:r>
              <a:rPr lang="es-CL" sz="3200" dirty="0"/>
              <a:t>. y rey de Sicilia (1194-1250)</a:t>
            </a:r>
          </a:p>
        </p:txBody>
      </p:sp>
      <p:pic>
        <p:nvPicPr>
          <p:cNvPr id="5" name="Marcador de contenido 4" descr="Imagen que contiene texto, libro&#10;&#10;Descripción generada automáticamente">
            <a:extLst>
              <a:ext uri="{FF2B5EF4-FFF2-40B4-BE49-F238E27FC236}">
                <a16:creationId xmlns:a16="http://schemas.microsoft.com/office/drawing/2014/main" id="{428362DE-112D-4DF9-8555-D78DD8CD4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0" y="1333250"/>
            <a:ext cx="4005106" cy="5524750"/>
          </a:xfrm>
        </p:spPr>
      </p:pic>
    </p:spTree>
    <p:extLst>
      <p:ext uri="{BB962C8B-B14F-4D97-AF65-F5344CB8AC3E}">
        <p14:creationId xmlns:p14="http://schemas.microsoft.com/office/powerpoint/2010/main" val="6044131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/>
              <a:t>DOMINIOS DE FEDERICO II</a:t>
            </a:r>
          </a:p>
        </p:txBody>
      </p:sp>
      <p:pic>
        <p:nvPicPr>
          <p:cNvPr id="4" name="Marcador de contenido 3" descr="mappa_federicoII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9" b="5729"/>
          <a:stretch>
            <a:fillRect/>
          </a:stretch>
        </p:blipFill>
        <p:spPr>
          <a:xfrm>
            <a:off x="0" y="1387100"/>
            <a:ext cx="9206181" cy="5216900"/>
          </a:xfrm>
        </p:spPr>
      </p:pic>
    </p:spTree>
    <p:extLst>
      <p:ext uri="{BB962C8B-B14F-4D97-AF65-F5344CB8AC3E}">
        <p14:creationId xmlns:p14="http://schemas.microsoft.com/office/powerpoint/2010/main" val="10227720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b="1" dirty="0"/>
              <a:t>FEDERICO II DE SUABIA (HOHENSTAUFEN)</a:t>
            </a:r>
            <a:br>
              <a:rPr lang="es-ES" sz="2400" b="1" dirty="0"/>
            </a:br>
            <a:r>
              <a:rPr lang="es-ES" sz="2400" dirty="0"/>
              <a:t>Emperador del </a:t>
            </a:r>
            <a:r>
              <a:rPr lang="es-ES" sz="2400" dirty="0" err="1"/>
              <a:t>sACRO</a:t>
            </a:r>
            <a:r>
              <a:rPr lang="es-ES" sz="2400" dirty="0"/>
              <a:t> </a:t>
            </a:r>
            <a:r>
              <a:rPr lang="es-ES" sz="2400" dirty="0" err="1"/>
              <a:t>rOMANO</a:t>
            </a:r>
            <a:r>
              <a:rPr lang="es-ES" sz="2400" dirty="0"/>
              <a:t> </a:t>
            </a:r>
            <a:r>
              <a:rPr lang="es-ES" sz="2400" dirty="0" err="1"/>
              <a:t>iMPERIO</a:t>
            </a:r>
            <a:br>
              <a:rPr lang="es-ES" sz="2400"/>
            </a:br>
            <a:r>
              <a:rPr lang="es-ES" sz="2400"/>
              <a:t> </a:t>
            </a:r>
            <a:r>
              <a:rPr lang="es-ES" sz="2400" dirty="0"/>
              <a:t>y rey de </a:t>
            </a:r>
            <a:r>
              <a:rPr lang="es-ES" sz="2400" dirty="0" err="1"/>
              <a:t>sicilia</a:t>
            </a:r>
            <a:endParaRPr lang="es-ES" sz="2400" dirty="0"/>
          </a:p>
        </p:txBody>
      </p:sp>
      <p:pic>
        <p:nvPicPr>
          <p:cNvPr id="6" name="Marcador de contenido 5" descr="Diemer_Hofhaltunga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6" b="8876"/>
          <a:stretch>
            <a:fillRect/>
          </a:stretch>
        </p:blipFill>
        <p:spPr>
          <a:xfrm>
            <a:off x="151940" y="1473200"/>
            <a:ext cx="9054241" cy="5130800"/>
          </a:xfrm>
        </p:spPr>
      </p:pic>
    </p:spTree>
    <p:extLst>
      <p:ext uri="{BB962C8B-B14F-4D97-AF65-F5344CB8AC3E}">
        <p14:creationId xmlns:p14="http://schemas.microsoft.com/office/powerpoint/2010/main" val="22195039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/>
              <a:t>CRECIMIENTO Del reino de</a:t>
            </a:r>
            <a:br>
              <a:rPr lang="es-ES" sz="4000" dirty="0"/>
            </a:br>
            <a:r>
              <a:rPr lang="es-ES" sz="4000" dirty="0"/>
              <a:t> FRANCIA hasta </a:t>
            </a:r>
            <a:r>
              <a:rPr lang="es-ES" sz="4000" dirty="0" err="1"/>
              <a:t>a.d.</a:t>
            </a:r>
            <a:r>
              <a:rPr lang="es-ES" sz="4000" dirty="0"/>
              <a:t> 1180</a:t>
            </a:r>
          </a:p>
        </p:txBody>
      </p:sp>
      <p:pic>
        <p:nvPicPr>
          <p:cNvPr id="4" name="Marcador de contenido 3" descr="france-growt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9" b="25539"/>
          <a:stretch>
            <a:fillRect/>
          </a:stretch>
        </p:blipFill>
        <p:spPr>
          <a:xfrm>
            <a:off x="46642" y="1345920"/>
            <a:ext cx="9727080" cy="5512080"/>
          </a:xfrm>
        </p:spPr>
      </p:pic>
    </p:spTree>
    <p:extLst>
      <p:ext uri="{BB962C8B-B14F-4D97-AF65-F5344CB8AC3E}">
        <p14:creationId xmlns:p14="http://schemas.microsoft.com/office/powerpoint/2010/main" val="746831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62754"/>
            <a:ext cx="7583488" cy="790918"/>
          </a:xfrm>
        </p:spPr>
        <p:txBody>
          <a:bodyPr/>
          <a:lstStyle/>
          <a:p>
            <a:r>
              <a:rPr lang="es-ES" sz="3200" dirty="0"/>
              <a:t>DOMINIOS DE LA CASA DE ANJOU A.D. 1174</a:t>
            </a:r>
          </a:p>
        </p:txBody>
      </p:sp>
      <p:pic>
        <p:nvPicPr>
          <p:cNvPr id="4" name="Marcador de contenido 3" descr="1174angev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 b="6956"/>
          <a:stretch>
            <a:fillRect/>
          </a:stretch>
        </p:blipFill>
        <p:spPr>
          <a:xfrm>
            <a:off x="1978025" y="854075"/>
            <a:ext cx="5557838" cy="6003925"/>
          </a:xfrm>
        </p:spPr>
      </p:pic>
    </p:spTree>
    <p:extLst>
      <p:ext uri="{BB962C8B-B14F-4D97-AF65-F5344CB8AC3E}">
        <p14:creationId xmlns:p14="http://schemas.microsoft.com/office/powerpoint/2010/main" val="2890100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118933"/>
          </a:xfrm>
        </p:spPr>
        <p:txBody>
          <a:bodyPr/>
          <a:lstStyle/>
          <a:p>
            <a:r>
              <a:rPr lang="es-ES" sz="2800" dirty="0"/>
              <a:t>FRANCIA: </a:t>
            </a:r>
            <a:r>
              <a:rPr lang="es-ES" sz="2800" dirty="0" err="1"/>
              <a:t>CONsolidación</a:t>
            </a:r>
            <a:r>
              <a:rPr lang="es-ES" sz="2800" dirty="0"/>
              <a:t> de la monarquía. </a:t>
            </a:r>
            <a:r>
              <a:rPr lang="es-ES" sz="2800" b="1" dirty="0"/>
              <a:t>FELIPE II AUGUSTO</a:t>
            </a:r>
            <a:br>
              <a:rPr lang="es-ES" sz="2800" dirty="0"/>
            </a:br>
            <a:r>
              <a:rPr lang="es-ES" sz="2800" dirty="0"/>
              <a:t>victoria de </a:t>
            </a:r>
            <a:r>
              <a:rPr lang="es-ES" sz="2800" dirty="0" err="1"/>
              <a:t>bouvines</a:t>
            </a:r>
            <a:r>
              <a:rPr lang="es-ES" sz="2800" dirty="0"/>
              <a:t> (1214)</a:t>
            </a:r>
          </a:p>
        </p:txBody>
      </p:sp>
      <p:pic>
        <p:nvPicPr>
          <p:cNvPr id="4" name="Marcador de contenido 3" descr="Conquiste_territoriali_Filippo_August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8" b="12158"/>
          <a:stretch>
            <a:fillRect/>
          </a:stretch>
        </p:blipFill>
        <p:spPr>
          <a:xfrm>
            <a:off x="25878" y="1345920"/>
            <a:ext cx="9118122" cy="5649880"/>
          </a:xfrm>
        </p:spPr>
      </p:pic>
    </p:spTree>
    <p:extLst>
      <p:ext uri="{BB962C8B-B14F-4D97-AF65-F5344CB8AC3E}">
        <p14:creationId xmlns:p14="http://schemas.microsoft.com/office/powerpoint/2010/main" val="6689584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/>
              <a:t>Italia en el siglo xii</a:t>
            </a:r>
          </a:p>
        </p:txBody>
      </p:sp>
      <p:pic>
        <p:nvPicPr>
          <p:cNvPr id="4" name="Marcador de contenido 3" descr="12cital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9" b="14149"/>
          <a:stretch>
            <a:fillRect/>
          </a:stretch>
        </p:blipFill>
        <p:spPr>
          <a:xfrm>
            <a:off x="-1" y="1069647"/>
            <a:ext cx="9425497" cy="5788353"/>
          </a:xfrm>
        </p:spPr>
      </p:pic>
    </p:spTree>
    <p:extLst>
      <p:ext uri="{BB962C8B-B14F-4D97-AF65-F5344CB8AC3E}">
        <p14:creationId xmlns:p14="http://schemas.microsoft.com/office/powerpoint/2010/main" val="3245193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Imp. </a:t>
            </a:r>
            <a:r>
              <a:rPr lang="es-ES" sz="3200" dirty="0" err="1"/>
              <a:t>Theodosius</a:t>
            </a:r>
            <a:r>
              <a:rPr lang="es-ES" sz="3200" dirty="0"/>
              <a:t> </a:t>
            </a:r>
            <a:r>
              <a:rPr lang="es-ES" sz="3200" dirty="0" err="1"/>
              <a:t>a.d.</a:t>
            </a:r>
            <a:r>
              <a:rPr lang="es-ES" sz="3200" dirty="0"/>
              <a:t> 400</a:t>
            </a:r>
          </a:p>
        </p:txBody>
      </p:sp>
      <p:pic>
        <p:nvPicPr>
          <p:cNvPr id="4" name="Marcador de contenido 3" descr="Roman_Empire_with_dioceses_in_400_AD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1" b="8791"/>
          <a:stretch>
            <a:fillRect/>
          </a:stretch>
        </p:blipFill>
        <p:spPr>
          <a:xfrm>
            <a:off x="0" y="1387099"/>
            <a:ext cx="9181279" cy="5202789"/>
          </a:xfrm>
        </p:spPr>
      </p:pic>
    </p:spTree>
    <p:extLst>
      <p:ext uri="{BB962C8B-B14F-4D97-AF65-F5344CB8AC3E}">
        <p14:creationId xmlns:p14="http://schemas.microsoft.com/office/powerpoint/2010/main" val="2073468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25327-FBD2-4181-8CE0-4014009E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000" dirty="0"/>
              <a:t>Herejía cátara y </a:t>
            </a:r>
            <a:r>
              <a:rPr lang="es-CL" sz="4000" dirty="0" err="1"/>
              <a:t>valdés</a:t>
            </a:r>
            <a:endParaRPr lang="es-CL" sz="40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D9077C6-EF47-40E8-A8A7-D1EDDE475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19" y="984738"/>
            <a:ext cx="7437990" cy="5810509"/>
          </a:xfrm>
        </p:spPr>
      </p:pic>
    </p:spTree>
    <p:extLst>
      <p:ext uri="{BB962C8B-B14F-4D97-AF65-F5344CB8AC3E}">
        <p14:creationId xmlns:p14="http://schemas.microsoft.com/office/powerpoint/2010/main" val="8023320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A5CF1-04AD-447F-8FB6-BB096017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200" dirty="0"/>
              <a:t>LA ‘CRUZADA’ ALBIGENSE (1209-1229)</a:t>
            </a:r>
            <a:br>
              <a:rPr lang="es-CL" sz="3200" dirty="0"/>
            </a:br>
            <a:r>
              <a:rPr lang="es-CL" sz="3200" dirty="0"/>
              <a:t>(represión de los cátaros)</a:t>
            </a:r>
          </a:p>
        </p:txBody>
      </p:sp>
      <p:pic>
        <p:nvPicPr>
          <p:cNvPr id="5" name="Marcador de contenido 4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3101BF0F-503D-463C-B568-D6F264C0C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" y="1345920"/>
            <a:ext cx="9158602" cy="5322166"/>
          </a:xfrm>
        </p:spPr>
      </p:pic>
    </p:spTree>
    <p:extLst>
      <p:ext uri="{BB962C8B-B14F-4D97-AF65-F5344CB8AC3E}">
        <p14:creationId xmlns:p14="http://schemas.microsoft.com/office/powerpoint/2010/main" val="5583007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8B76B0-A8AF-47F7-83E1-3556A5FF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200" dirty="0"/>
              <a:t>LAS ÓRDENES MENDICANTES:</a:t>
            </a:r>
            <a:br>
              <a:rPr lang="es-CL" sz="3200" dirty="0"/>
            </a:br>
            <a:r>
              <a:rPr lang="es-CL" sz="3200" dirty="0"/>
              <a:t>S. FRANCISCO DE ASÍS (1181-1226)</a:t>
            </a:r>
            <a:br>
              <a:rPr lang="es-CL" sz="3600" dirty="0"/>
            </a:br>
            <a:r>
              <a:rPr lang="es-CL" sz="3200" dirty="0"/>
              <a:t>y los ‘frailes menores’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58ADD2D-6E9A-4311-8A4B-A1B121158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65" y="1397374"/>
            <a:ext cx="4077268" cy="5460626"/>
          </a:xfrm>
        </p:spPr>
      </p:pic>
    </p:spTree>
    <p:extLst>
      <p:ext uri="{BB962C8B-B14F-4D97-AF65-F5344CB8AC3E}">
        <p14:creationId xmlns:p14="http://schemas.microsoft.com/office/powerpoint/2010/main" val="11519982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B2D4AD-A6E4-4BE5-AC35-E47487E5F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029447"/>
          </a:xfrm>
        </p:spPr>
        <p:txBody>
          <a:bodyPr/>
          <a:lstStyle/>
          <a:p>
            <a:r>
              <a:rPr lang="es-CL" sz="3200" dirty="0"/>
              <a:t>s. Domingo de guzmán (1170-1221) </a:t>
            </a:r>
            <a:br>
              <a:rPr lang="es-CL" sz="3200" dirty="0"/>
            </a:br>
            <a:r>
              <a:rPr lang="es-CL" sz="3200" dirty="0"/>
              <a:t>y la orden de predicadores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5FBECB2-2101-4C47-8859-405E65970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1049258"/>
            <a:ext cx="2658582" cy="5897642"/>
          </a:xfrm>
        </p:spPr>
      </p:pic>
    </p:spTree>
    <p:extLst>
      <p:ext uri="{BB962C8B-B14F-4D97-AF65-F5344CB8AC3E}">
        <p14:creationId xmlns:p14="http://schemas.microsoft.com/office/powerpoint/2010/main" val="16790614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62754"/>
            <a:ext cx="7583488" cy="850060"/>
          </a:xfrm>
        </p:spPr>
        <p:txBody>
          <a:bodyPr/>
          <a:lstStyle/>
          <a:p>
            <a:r>
              <a:rPr lang="es-ES" sz="3200" dirty="0"/>
              <a:t>CENTROS DE ESTUDIO ORDENES MENDICANTES</a:t>
            </a:r>
          </a:p>
        </p:txBody>
      </p:sp>
      <p:pic>
        <p:nvPicPr>
          <p:cNvPr id="4" name="Marcador de contenido 3" descr="Universita_mendicanti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4" b="17764"/>
          <a:stretch>
            <a:fillRect/>
          </a:stretch>
        </p:blipFill>
        <p:spPr>
          <a:xfrm>
            <a:off x="0" y="912813"/>
            <a:ext cx="9144000" cy="5945187"/>
          </a:xfrm>
        </p:spPr>
      </p:pic>
    </p:spTree>
    <p:extLst>
      <p:ext uri="{BB962C8B-B14F-4D97-AF65-F5344CB8AC3E}">
        <p14:creationId xmlns:p14="http://schemas.microsoft.com/office/powerpoint/2010/main" val="2222500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/>
              <a:t>Italia en 1250</a:t>
            </a:r>
          </a:p>
        </p:txBody>
      </p:sp>
      <p:pic>
        <p:nvPicPr>
          <p:cNvPr id="7" name="Marcador de contenido 6" descr="1300-Italia- nell-eta-di-Dante_jpg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6" b="15566"/>
          <a:stretch>
            <a:fillRect/>
          </a:stretch>
        </p:blipFill>
        <p:spPr>
          <a:xfrm>
            <a:off x="1587500" y="944457"/>
            <a:ext cx="6134100" cy="6383163"/>
          </a:xfrm>
        </p:spPr>
      </p:pic>
    </p:spTree>
    <p:extLst>
      <p:ext uri="{BB962C8B-B14F-4D97-AF65-F5344CB8AC3E}">
        <p14:creationId xmlns:p14="http://schemas.microsoft.com/office/powerpoint/2010/main" val="9388173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05FEEC-B195-40FA-BC33-0B98B6300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200" dirty="0"/>
              <a:t>Papa Bonifacio </a:t>
            </a:r>
            <a:r>
              <a:rPr lang="es-CL" sz="3200" dirty="0" err="1"/>
              <a:t>viii</a:t>
            </a:r>
            <a:r>
              <a:rPr lang="es-CL" sz="3200" dirty="0"/>
              <a:t> (1294-1303)</a:t>
            </a:r>
            <a:br>
              <a:rPr lang="es-CL" sz="3200" dirty="0"/>
            </a:br>
            <a:r>
              <a:rPr lang="es-CL" sz="3200" dirty="0"/>
              <a:t>apogeo político del papado</a:t>
            </a:r>
          </a:p>
        </p:txBody>
      </p:sp>
      <p:pic>
        <p:nvPicPr>
          <p:cNvPr id="5" name="Marcador de contenido 4" descr="Imagen que contiene interior, hombre, persona&#10;&#10;Descripción generada automáticamente">
            <a:extLst>
              <a:ext uri="{FF2B5EF4-FFF2-40B4-BE49-F238E27FC236}">
                <a16:creationId xmlns:a16="http://schemas.microsoft.com/office/drawing/2014/main" id="{F6518456-CCB8-4C4C-809F-4DA32D2A7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51" y="1431484"/>
            <a:ext cx="3386472" cy="5426516"/>
          </a:xfrm>
        </p:spPr>
      </p:pic>
    </p:spTree>
    <p:extLst>
      <p:ext uri="{BB962C8B-B14F-4D97-AF65-F5344CB8AC3E}">
        <p14:creationId xmlns:p14="http://schemas.microsoft.com/office/powerpoint/2010/main" val="18627337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CF1148-D6D1-4567-9A11-AB560C5CA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600" dirty="0"/>
              <a:t>Cautiverio </a:t>
            </a:r>
            <a:r>
              <a:rPr lang="es-CL" sz="3600"/>
              <a:t>aviñonés </a:t>
            </a:r>
            <a:br>
              <a:rPr lang="es-CL" sz="3600"/>
            </a:br>
            <a:r>
              <a:rPr lang="es-CL" sz="3600"/>
              <a:t>(</a:t>
            </a:r>
            <a:r>
              <a:rPr lang="es-CL" sz="3600" dirty="0"/>
              <a:t>1309 1377)</a:t>
            </a:r>
          </a:p>
        </p:txBody>
      </p:sp>
      <p:pic>
        <p:nvPicPr>
          <p:cNvPr id="1026" name="Picture 2" descr="Avignon, Palais des Papes by JM Rosier.jpg">
            <a:extLst>
              <a:ext uri="{FF2B5EF4-FFF2-40B4-BE49-F238E27FC236}">
                <a16:creationId xmlns:a16="http://schemas.microsoft.com/office/drawing/2014/main" id="{A093D077-E8BB-419C-B604-8DD5D59D05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36" y="2110154"/>
            <a:ext cx="9083915" cy="369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140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832561"/>
          </a:xfrm>
        </p:spPr>
        <p:txBody>
          <a:bodyPr/>
          <a:lstStyle/>
          <a:p>
            <a:r>
              <a:rPr lang="es-ES" sz="3200" dirty="0"/>
              <a:t>ITALIA A.D. 1326</a:t>
            </a:r>
          </a:p>
        </p:txBody>
      </p:sp>
      <p:pic>
        <p:nvPicPr>
          <p:cNvPr id="4" name="Marcador de contenido 3" descr="1326-italia-possedimenti-ARAGONESI-SVEVI_jpg-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9548"/>
          <a:stretch>
            <a:fillRect/>
          </a:stretch>
        </p:blipFill>
        <p:spPr>
          <a:xfrm>
            <a:off x="0" y="895350"/>
            <a:ext cx="9144000" cy="5962650"/>
          </a:xfrm>
        </p:spPr>
      </p:pic>
    </p:spTree>
    <p:extLst>
      <p:ext uri="{BB962C8B-B14F-4D97-AF65-F5344CB8AC3E}">
        <p14:creationId xmlns:p14="http://schemas.microsoft.com/office/powerpoint/2010/main" val="7463940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62754"/>
            <a:ext cx="7583488" cy="790918"/>
          </a:xfrm>
        </p:spPr>
        <p:txBody>
          <a:bodyPr/>
          <a:lstStyle/>
          <a:p>
            <a:r>
              <a:rPr lang="es-ES" sz="3600" dirty="0"/>
              <a:t>EUROPA A.D. 1360</a:t>
            </a:r>
          </a:p>
        </p:txBody>
      </p:sp>
      <p:pic>
        <p:nvPicPr>
          <p:cNvPr id="4" name="Marcador de contenido 3" descr="1360eu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9" b="6579"/>
          <a:stretch>
            <a:fillRect/>
          </a:stretch>
        </p:blipFill>
        <p:spPr>
          <a:xfrm>
            <a:off x="0" y="854075"/>
            <a:ext cx="9144000" cy="6224588"/>
          </a:xfrm>
        </p:spPr>
      </p:pic>
    </p:spTree>
    <p:extLst>
      <p:ext uri="{BB962C8B-B14F-4D97-AF65-F5344CB8AC3E}">
        <p14:creationId xmlns:p14="http://schemas.microsoft.com/office/powerpoint/2010/main" val="3109647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err="1"/>
              <a:t>Impp</a:t>
            </a:r>
            <a:r>
              <a:rPr lang="es-ES" sz="3200" dirty="0"/>
              <a:t>. </a:t>
            </a:r>
            <a:r>
              <a:rPr lang="es-ES" sz="3200" dirty="0" err="1"/>
              <a:t>Honorius</a:t>
            </a:r>
            <a:r>
              <a:rPr lang="es-ES" sz="3200" dirty="0"/>
              <a:t> et </a:t>
            </a:r>
            <a:r>
              <a:rPr lang="es-ES" sz="3200" dirty="0" err="1"/>
              <a:t>arcadius</a:t>
            </a:r>
            <a:r>
              <a:rPr lang="es-ES" sz="3200" dirty="0"/>
              <a:t> </a:t>
            </a:r>
            <a:br>
              <a:rPr lang="es-ES" sz="3200" dirty="0"/>
            </a:br>
            <a:r>
              <a:rPr lang="es-ES" sz="3200" dirty="0" err="1"/>
              <a:t>a.d.</a:t>
            </a:r>
            <a:r>
              <a:rPr lang="es-ES" sz="3200" dirty="0"/>
              <a:t> 421</a:t>
            </a:r>
          </a:p>
        </p:txBody>
      </p:sp>
      <p:pic>
        <p:nvPicPr>
          <p:cNvPr id="4" name="Marcador de contenido 3" descr="Impero_d'Occidente_42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2" b="7142"/>
          <a:stretch>
            <a:fillRect/>
          </a:stretch>
        </p:blipFill>
        <p:spPr>
          <a:xfrm>
            <a:off x="0" y="1387099"/>
            <a:ext cx="9325930" cy="5470901"/>
          </a:xfrm>
        </p:spPr>
      </p:pic>
    </p:spTree>
    <p:extLst>
      <p:ext uri="{BB962C8B-B14F-4D97-AF65-F5344CB8AC3E}">
        <p14:creationId xmlns:p14="http://schemas.microsoft.com/office/powerpoint/2010/main" val="596437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/>
              <a:t>CAÍDA DEL IMPERIO ROMANO DE OCCIDENTE A.D. 476</a:t>
            </a:r>
          </a:p>
        </p:txBody>
      </p:sp>
      <p:pic>
        <p:nvPicPr>
          <p:cNvPr id="4" name="Marcador de contenido 3" descr="476eu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8" b="7258"/>
          <a:stretch>
            <a:fillRect/>
          </a:stretch>
        </p:blipFill>
        <p:spPr>
          <a:xfrm>
            <a:off x="0" y="1387099"/>
            <a:ext cx="9302478" cy="5271469"/>
          </a:xfrm>
        </p:spPr>
      </p:pic>
    </p:spTree>
    <p:extLst>
      <p:ext uri="{BB962C8B-B14F-4D97-AF65-F5344CB8AC3E}">
        <p14:creationId xmlns:p14="http://schemas.microsoft.com/office/powerpoint/2010/main" val="3452600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B169B5-D1C4-4924-B022-69D30C6E8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767241"/>
          </a:xfrm>
        </p:spPr>
        <p:txBody>
          <a:bodyPr/>
          <a:lstStyle/>
          <a:p>
            <a:r>
              <a:rPr lang="es-CL" sz="3200" dirty="0"/>
              <a:t>EL REINO FRANCO: CLODOVEO </a:t>
            </a:r>
            <a:br>
              <a:rPr lang="es-CL" sz="3200" dirty="0"/>
            </a:br>
            <a:r>
              <a:rPr lang="es-CL" sz="3200" dirty="0"/>
              <a:t>(A.D. 481-511)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CB79EE2E-E4C5-4354-ACD3-BDE6C46BE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697" y="829994"/>
            <a:ext cx="5608097" cy="5986557"/>
          </a:xfrm>
        </p:spPr>
      </p:pic>
    </p:spTree>
    <p:extLst>
      <p:ext uri="{BB962C8B-B14F-4D97-AF65-F5344CB8AC3E}">
        <p14:creationId xmlns:p14="http://schemas.microsoft.com/office/powerpoint/2010/main" val="965737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cedente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Precedente.thmx</Template>
  <TotalTime>3116</TotalTime>
  <Words>717</Words>
  <Application>Microsoft Macintosh PowerPoint</Application>
  <PresentationFormat>Presentación en pantalla (4:3)</PresentationFormat>
  <Paragraphs>73</Paragraphs>
  <Slides>69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Calisto MT</vt:lpstr>
      <vt:lpstr>Perpetua Titling MT</vt:lpstr>
      <vt:lpstr>Precedente</vt:lpstr>
      <vt:lpstr>EUROPA MEDIEVAL</vt:lpstr>
      <vt:lpstr>Tetrarchia imp. Diocletiani a. D. 300</vt:lpstr>
      <vt:lpstr>Imp. Constantinus a.d. 337</vt:lpstr>
      <vt:lpstr>Arco de Constantino (roma)</vt:lpstr>
      <vt:lpstr>Monograma cristológico de constantino</vt:lpstr>
      <vt:lpstr>Imp. Theodosius a.d. 400</vt:lpstr>
      <vt:lpstr>Impp. Honorius et arcadius  a.d. 421</vt:lpstr>
      <vt:lpstr>CAÍDA DEL IMPERIO ROMANO DE OCCIDENTE A.D. 476</vt:lpstr>
      <vt:lpstr>EL REINO FRANCO: CLODOVEO  (A.D. 481-511)</vt:lpstr>
      <vt:lpstr>REINOS ROMANO-GERMÁNICOS  A.D. 526</vt:lpstr>
      <vt:lpstr>S. BENEDICTUS A NURSIA A.D. 547</vt:lpstr>
      <vt:lpstr>VIDA HEREMÍTICA Y VIDA COMUNITARIA (SACRO SPECO, SUBIACO)</vt:lpstr>
      <vt:lpstr>SACRO SPECO (INTERIOR)</vt:lpstr>
      <vt:lpstr>SACRO SPECO (GRUTA)</vt:lpstr>
      <vt:lpstr>ABBAZIA DI MONTECASSINO  (529 A.D.)</vt:lpstr>
      <vt:lpstr>EXPANSIÓN DEL MONAQUISMO BENEDICTINO S. VI - VII</vt:lpstr>
      <vt:lpstr>IMP. JUSTINIANUS A.D. 527-565</vt:lpstr>
      <vt:lpstr>PARCIAL RECONQUISTA DE JUSTINIANO</vt:lpstr>
      <vt:lpstr>REGNUM FRANCORUM ET REGNUM LANGOBARDORUM 600 A.D.</vt:lpstr>
      <vt:lpstr>CONQUISTA ÁRABE DE SIRIA Y PALESTINA (A.D. 636)</vt:lpstr>
      <vt:lpstr>CONQUISTA ÁRABE DE EGIPTO  642 A.D.</vt:lpstr>
      <vt:lpstr>Expansión del islam  (623-750 a.d.)</vt:lpstr>
      <vt:lpstr>EL “PATRIMONIO DE SAN PEDRO”</vt:lpstr>
      <vt:lpstr>Presentación de PowerPoint</vt:lpstr>
      <vt:lpstr>EXPANSIÓN DEL REINO FRANCO (768-814)</vt:lpstr>
      <vt:lpstr>EL IMPERIO CAROLINGIO LA TRANSLATIO IMPERII - 800 A.D.</vt:lpstr>
      <vt:lpstr>Incoronazione di  carlo magno (Raffaello, stanze vaticane)</vt:lpstr>
      <vt:lpstr>EL SACRO ROMANO IMPERIO  A LA MUERTE DE CARLO MAGNO  814 A.D. </vt:lpstr>
      <vt:lpstr>División del imperio carolingio (843) CARLOS EL CALVO, LODOVICO EL GERMÁNICO, LOTARIO</vt:lpstr>
      <vt:lpstr>SACRUM ROMANUM IMPERIUM GERMANICUM IMPP. OTHO I-II-III (CASA DE SAJONIA)  936-1002 A.D.</vt:lpstr>
      <vt:lpstr>GERMANIA 962 A.D.</vt:lpstr>
      <vt:lpstr>PAPA SILVESTRE II (AD  999-1003)</vt:lpstr>
      <vt:lpstr>EL ATAQUE DE HÚNGAROS Y VIKINGOS (SIGLO X)</vt:lpstr>
      <vt:lpstr>EL ASENTAMIENTO DE LOS VIKINGOS (=normandos): NORMANDÍA, INGLATERRA, ITALIA MERIDIONAL siglo XI</vt:lpstr>
      <vt:lpstr>REINO NORMANDO EN ITALIA MERIDIONAL</vt:lpstr>
      <vt:lpstr>EXPANSIÓN ÁRABE -  1000 A.D.</vt:lpstr>
      <vt:lpstr>Renacimiento de las ciudades europeas (a.d. 1000)</vt:lpstr>
      <vt:lpstr>EUROPA AÑO 1000</vt:lpstr>
      <vt:lpstr>El monasterio de Cluny y la reforma monástica (sec. XI)</vt:lpstr>
      <vt:lpstr>LA REFORMA DEL PAPADO  EN EL S. XI PAPA GREGORIO VII (1073-1085)</vt:lpstr>
      <vt:lpstr>S. BERNARDUS CLARAVALLENSIS (A.D. 1090-1153) </vt:lpstr>
      <vt:lpstr>ORDEN CISTERCIENSE S. XII</vt:lpstr>
      <vt:lpstr>La Dinastia de franconia  (1024-1125) y La lucha por las investiduras: enrique IV y gregorio vii La humillación de canossa (1077)</vt:lpstr>
      <vt:lpstr>EUROPA EN TIEMPOS DE LA PRIMERA CRUZADA - A.D. 1099</vt:lpstr>
      <vt:lpstr>PAPA URBANO II CONVOCA  LA PRIMERA CRUZADA (CONCILIO DE CLERMONT A.D. 1095)</vt:lpstr>
      <vt:lpstr>LA PRIMERA CRUZADA (1096-1099)</vt:lpstr>
      <vt:lpstr>SITIO DE JERUSALÉN (A.D. 1099)</vt:lpstr>
      <vt:lpstr>ESTADOS CRUZADOS (1135)</vt:lpstr>
      <vt:lpstr>EXPANSIÓN REPÚBLICAS MARINERAS ITALIANAS</vt:lpstr>
      <vt:lpstr>Italia en el siglo xi</vt:lpstr>
      <vt:lpstr>LOS EMPERADORES DE LA CASA DE SUABIA (HOHENSTAUFEN) FEDERICO I  ‘BARBARROJA’ – A.D. 1155</vt:lpstr>
      <vt:lpstr>IMPERIO EN TIEMPOS DE LOS HOHENSTAUFEN S. XII</vt:lpstr>
      <vt:lpstr>Federico ii de Suabia emperador del s.r.i. y rey de Sicilia (1194-1250)</vt:lpstr>
      <vt:lpstr>DOMINIOS DE FEDERICO II</vt:lpstr>
      <vt:lpstr>FEDERICO II DE SUABIA (HOHENSTAUFEN) Emperador del sACRO rOMANO iMPERIO  y rey de sicilia</vt:lpstr>
      <vt:lpstr>CRECIMIENTO Del reino de  FRANCIA hasta a.d. 1180</vt:lpstr>
      <vt:lpstr>DOMINIOS DE LA CASA DE ANJOU A.D. 1174</vt:lpstr>
      <vt:lpstr>FRANCIA: CONsolidación de la monarquía. FELIPE II AUGUSTO victoria de bouvines (1214)</vt:lpstr>
      <vt:lpstr>Italia en el siglo xii</vt:lpstr>
      <vt:lpstr>Herejía cátara y valdés</vt:lpstr>
      <vt:lpstr>LA ‘CRUZADA’ ALBIGENSE (1209-1229) (represión de los cátaros)</vt:lpstr>
      <vt:lpstr>LAS ÓRDENES MENDICANTES: S. FRANCISCO DE ASÍS (1181-1226) y los ‘frailes menores’</vt:lpstr>
      <vt:lpstr>s. Domingo de guzmán (1170-1221)  y la orden de predicadores</vt:lpstr>
      <vt:lpstr>CENTROS DE ESTUDIO ORDENES MENDICANTES</vt:lpstr>
      <vt:lpstr>Italia en 1250</vt:lpstr>
      <vt:lpstr>Papa Bonifacio viii (1294-1303) apogeo político del papado</vt:lpstr>
      <vt:lpstr>Cautiverio aviñonés  (1309 1377)</vt:lpstr>
      <vt:lpstr>ITALIA A.D. 1326</vt:lpstr>
      <vt:lpstr>EUROPA A.D. 1360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EUROPA POLÍTICA</dc:title>
  <dc:creator>Claudio Pierantoni</dc:creator>
  <cp:lastModifiedBy>Microsoft Office User</cp:lastModifiedBy>
  <cp:revision>73</cp:revision>
  <dcterms:created xsi:type="dcterms:W3CDTF">2013-03-05T22:11:54Z</dcterms:created>
  <dcterms:modified xsi:type="dcterms:W3CDTF">2020-03-19T05:24:08Z</dcterms:modified>
</cp:coreProperties>
</file>