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13"/>
  </p:notesMasterIdLst>
  <p:sldIdLst>
    <p:sldId id="256" r:id="rId2"/>
    <p:sldId id="258" r:id="rId3"/>
    <p:sldId id="268" r:id="rId4"/>
    <p:sldId id="257" r:id="rId5"/>
    <p:sldId id="266" r:id="rId6"/>
    <p:sldId id="259" r:id="rId7"/>
    <p:sldId id="267" r:id="rId8"/>
    <p:sldId id="269" r:id="rId9"/>
    <p:sldId id="270" r:id="rId10"/>
    <p:sldId id="262" r:id="rId11"/>
    <p:sldId id="26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0000FF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smNativeData">
      <pr:smAppRevision xmlns="" xmlns:p14="http://schemas.microsoft.com/office/powerpoint/2010/main" xmlns:pr="smNativeData" dt="1542818049" val="962" rev64="64" revOS="3"/>
      <pr:smFileRevision xmlns="" xmlns:p14="http://schemas.microsoft.com/office/powerpoint/2010/main" xmlns:pr="smNativeData" dt="1542818049" val="0"/>
      <pr:guideOptions xmlns="" xmlns:p14="http://schemas.microsoft.com/office/powerpoint/2010/main" xmlns:pr="smNativeData" dt="1542818049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" d="100"/>
        <a:sy n="7" d="100"/>
      </p:scale>
      <p:origin x="0" y="0"/>
    </p:cViewPr>
  </p:sorterViewPr>
  <p:notesViewPr>
    <p:cSldViewPr snapToGrid="0">
      <p:cViewPr>
        <p:scale>
          <a:sx n="61" d="100"/>
          <a:sy n="61" d="100"/>
        </p:scale>
        <p:origin x="752" y="208"/>
      </p:cViewPr>
      <p:guideLst/>
    </p:cSldViewPr>
  </p:notesViewPr>
  <p:gridSpacing cx="71755" cy="7175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DED365-57F6-4B38-822B-799799483CF1}" type="datetimeFigureOut">
              <a:rPr lang="es-CL" smtClean="0"/>
              <a:t>10-11-2020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43F7E-9068-4C8C-9D80-8320990961F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8203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143F7E-9068-4C8C-9D80-8320990961FE}" type="slidenum">
              <a:rPr lang="es-CL" smtClean="0"/>
              <a:t>11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82336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es-cl"/>
            </a:pPr>
            <a:fld id="{45461175-3BA8-13E7-E6FE-CDB25FB01098}" type="datetime1">
              <a:rPr lang="es-CL" smtClean="0"/>
              <a:t>10-11-2020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es-cl"/>
            </a:pPr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es-cl"/>
            </a:pPr>
            <a:fld id="{43E44C16-58AE-B1BA-E05C-AEEF021216F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63625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es-cl"/>
            </a:pPr>
            <a:fld id="{373FA12C-62DA-6A57-9487-9402EFC962C1}" type="datetime1">
              <a:rPr lang="es-CL" smtClean="0"/>
              <a:t>10-11-2020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es-cl"/>
            </a:pPr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es-cl"/>
            </a:pPr>
            <a:fld id="{4CE0D34C-02A1-B525-EF58-F4709D1619A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358916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es-cl"/>
            </a:pPr>
            <a:fld id="{373FA12C-62DA-6A57-9487-9402EFC962C1}" type="datetime1">
              <a:rPr lang="es-CL" smtClean="0"/>
              <a:t>10-11-2020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es-cl"/>
            </a:pPr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es-cl"/>
            </a:pPr>
            <a:fld id="{4CE0D34C-02A1-B525-EF58-F4709D1619A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6798111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es-cl"/>
            </a:pPr>
            <a:fld id="{373FA12C-62DA-6A57-9487-9402EFC962C1}" type="datetime1">
              <a:rPr lang="es-CL" smtClean="0"/>
              <a:t>10-11-2020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es-cl"/>
            </a:pPr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es-cl"/>
            </a:pPr>
            <a:fld id="{4CE0D34C-02A1-B525-EF58-F4709D1619A1}" type="slidenum">
              <a:rPr lang="es-CL" smtClean="0"/>
              <a:t>‹Nº›</a:t>
            </a:fld>
            <a:endParaRPr lang="es-CL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4077935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es-cl"/>
            </a:pPr>
            <a:fld id="{373FA12C-62DA-6A57-9487-9402EFC962C1}" type="datetime1">
              <a:rPr lang="es-CL" smtClean="0"/>
              <a:t>10-11-2020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es-cl"/>
            </a:pPr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es-cl"/>
            </a:pPr>
            <a:fld id="{4CE0D34C-02A1-B525-EF58-F4709D1619A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48156308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es-cl"/>
            </a:pPr>
            <a:fld id="{373FA12C-62DA-6A57-9487-9402EFC962C1}" type="datetime1">
              <a:rPr lang="es-CL" smtClean="0"/>
              <a:t>10-11-2020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es-cl"/>
            </a:pPr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es-cl"/>
            </a:pPr>
            <a:fld id="{4CE0D34C-02A1-B525-EF58-F4709D1619A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1792093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es-cl"/>
            </a:pPr>
            <a:fld id="{373FA12C-62DA-6A57-9487-9402EFC962C1}" type="datetime1">
              <a:rPr lang="es-CL" smtClean="0"/>
              <a:t>10-11-2020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es-cl"/>
            </a:pPr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es-cl"/>
            </a:pPr>
            <a:fld id="{4CE0D34C-02A1-B525-EF58-F4709D1619A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19146259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es-cl"/>
            </a:pPr>
            <a:fld id="{58815A05-4BB5-D4AC-FB39-BDF914770DE8}" type="datetime1">
              <a:rPr lang="es-CL" smtClean="0"/>
              <a:t>10-11-2020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es-cl"/>
            </a:pPr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es-cl"/>
            </a:pPr>
            <a:fld id="{183CD76A-24F5-6921-BB84-D27499CA4D8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180123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es-cl"/>
            </a:pPr>
            <a:fld id="{1D460CAC-E2F0-13FA-BEFE-14AF42B04841}" type="datetime1">
              <a:rPr lang="es-CL" smtClean="0"/>
              <a:t>10-11-2020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es-cl"/>
            </a:pPr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es-cl"/>
            </a:pPr>
            <a:fld id="{478D0B10-5EAA-D8FD-E435-A8A8457B12F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70913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es-cl"/>
            </a:pPr>
            <a:fld id="{6A4CA8A7-E987-195E-C9F4-1F0BE6BA3F4A}" type="datetime1">
              <a:rPr lang="es-CL" smtClean="0"/>
              <a:t>10-11-2020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es-cl"/>
            </a:pPr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es-cl"/>
            </a:pPr>
            <a:fld id="{0C92C305-4BE1-C735-AF2A-BD608D6459E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6874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es-cl"/>
            </a:pPr>
            <a:fld id="{77C3CAB5-FB9A-963C-D47B-0D6984352258}" type="datetime1">
              <a:rPr lang="es-CL" smtClean="0"/>
              <a:t>10-11-2020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es-cl"/>
            </a:pPr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es-cl"/>
            </a:pPr>
            <a:fld id="{790D24D9-9794-58D2-DAB5-61876AFB2C3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58930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es-cl"/>
            </a:pPr>
            <a:fld id="{6D7AECF0-BE80-2F1A-CEC2-484FA28C381D}" type="datetime1">
              <a:rPr lang="es-CL" smtClean="0"/>
              <a:t>10-11-2020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es-cl"/>
            </a:pPr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es-cl"/>
            </a:pPr>
            <a:fld id="{4B94BABF-F1A6-C14C-E82C-0719F4621E5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34312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es-cl"/>
            </a:pPr>
            <a:fld id="{68A2E782-CC85-F711-CB1A-3A44A9543D6F}" type="datetime1">
              <a:rPr lang="es-CL" smtClean="0"/>
              <a:t>10-11-2020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es-cl"/>
            </a:pPr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es-cl"/>
            </a:pPr>
            <a:fld id="{6EB9BDC2-8C83-EC4B-CD01-7A1EF34F3B2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82401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es-cl"/>
            </a:pPr>
            <a:fld id="{7B65F975-3B96-300F-D8DD-CD5AB7932E98}" type="datetime1">
              <a:rPr lang="es-CL" smtClean="0"/>
              <a:t>10-11-2020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es-cl"/>
            </a:pPr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es-cl"/>
            </a:pPr>
            <a:fld id="{4FA65DB1-FFA2-F3AB-EC1E-09FE13501A5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83345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es-cl"/>
            </a:pPr>
            <a:fld id="{57FEAFDD-93BA-AB59-F446-650CE1080230}" type="datetime1">
              <a:rPr lang="es-CL" smtClean="0"/>
              <a:t>10-11-2020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es-cl"/>
            </a:pPr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es-cl"/>
            </a:pPr>
            <a:fld id="{3E6129F2-BCD3-34DF-9DD9-4A8A67976B1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39413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es-cl"/>
            </a:pPr>
            <a:fld id="{310F9216-58DC-5A64-92B7-AE31DCF964FB}" type="datetime1">
              <a:rPr lang="es-CL" smtClean="0"/>
              <a:t>10-11-2020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es-cl"/>
            </a:pPr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es-cl"/>
            </a:pPr>
            <a:fld id="{6C7BF22C-6281-2E04-CFC3-9451BC8D39C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69438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es-cl"/>
            </a:pPr>
            <a:fld id="{43ED8015-5BAE-B876-E055-AD23CE1B16F8}" type="datetime1">
              <a:rPr lang="es-CL" smtClean="0"/>
              <a:t>10-11-2020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es-cl"/>
            </a:pPr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es-cl"/>
            </a:pPr>
            <a:fld id="{3516947D-33D8-4362-96AE-C537DAE0609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59866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>
              <a:defRPr lang="es-cl"/>
            </a:pPr>
            <a:fld id="{373FA12C-62DA-6A57-9487-9402EFC962C1}" type="datetime1">
              <a:rPr lang="es-CL" smtClean="0"/>
              <a:t>10-11-2020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>
              <a:defRPr lang="es-cl"/>
            </a:pPr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>
              <a:defRPr lang="es-cl"/>
            </a:pPr>
            <a:fld id="{4CE0D34C-02A1-B525-EF58-F4709D1619A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678281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AYn1WxMAAAAlAAAAZAAAAA0AAAAAkAAAAEgAAACQAAAASAAAAAAAAAAC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EcsQF////AQAAAAAAAAAAAAAAAAAAAAAAAAAAAAAAAAAAAAAAAAAAAAAAAn9/fwDn5uYDzMzMAMDA/wB/f38AAAAAAAAAAAAAAAAAAAAAAAAAAAAhAAAAGAAAABQAAABgCQAA6AYAAKBBAACYFQAAEAAAACYAAAAIAAAAAAAAAAAAAAA="/>
              </a:ext>
            </a:extLst>
          </p:cNvSpPr>
          <p:nvPr>
            <p:ph type="ctrTitle"/>
          </p:nvPr>
        </p:nvSpPr>
        <p:spPr/>
        <p:txBody>
          <a:bodyPr/>
          <a:lstStyle/>
          <a:p>
            <a:pPr>
              <a:defRPr lang="es-es"/>
            </a:pPr>
            <a:r>
              <a:rPr dirty="0"/>
              <a:t>El modelo de Toulmin</a:t>
            </a:r>
          </a:p>
        </p:txBody>
      </p:sp>
      <p:sp>
        <p:nvSpPr>
          <p:cNvPr id="3" name="Subtítulo 2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AYn1WxMAAAAlAAAAZA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EcsQF////AQAAAAAAAAAAAAAAAAAAAAAAAAAAAAAAAAAAAAAAAAAAAAAAAn9/fwDn5uYDzMzMAMDA/wB/f38AAAAAAAAAAAAAAAAAAAAAAAAAAAAhAAAAGAAAABQAAABgCQAAKRYAAKBBAABYIAAAEAAAACYAAAAIAAAAAAAAAAAAAAA="/>
              </a:ext>
            </a:extLst>
          </p:cNvSpPr>
          <p:nvPr>
            <p:ph type="subTitle" idx="1"/>
          </p:nvPr>
        </p:nvSpPr>
        <p:spPr/>
        <p:txBody>
          <a:bodyPr/>
          <a:lstStyle/>
          <a:p>
            <a:pPr>
              <a:defRPr lang="es-es"/>
            </a:pPr>
            <a:r>
              <a:rPr dirty="0"/>
              <a:t>Lógica para contextos variables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AYn1Wx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QAAAAMAAAAEAAAAAAAAAAAAAAAAAAAAAAAAAAeAAAAaAAAAAAAAAAAAAAAAAAAAAAAAAAAAAAAECcAABAnAAAAAAAAAAAAAAAAAAAAAAAAAAAAAAAAAAAAAAAAAAAAABQAAAAAAAAAwMD/AAAAAABkAAAAMgAAAAAAAABkAAAAAAAAAH9/fwAKAAAAHwAAAFQAAABEcsQF////AQAAAAAAAAAAAAAAAAAAAAAAAAAAAAAAAAAAAAAAAAAAAAAAAn9/fwDn5uYDzMzMAMDA/wB/f38AAAAAAAAAAAAAAAAAAAAAAAAAAAAhAAAAGAAAABQAAAAoBQAAPwIAANhFAABn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es-es"/>
            </a:pPr>
            <a:r>
              <a:rPr dirty="0"/>
              <a:t>El modelo de la nueva retórica</a:t>
            </a:r>
          </a:p>
        </p:txBody>
      </p:sp>
      <p:sp>
        <p:nvSpPr>
          <p:cNvPr id="3" name="Marcador de contenido 2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AYn1WxMAAAAlAAAAZA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DgAAAAMAAAAEAAAAAAAAAAAAAAAAAAAAAAAAAAeAAAAaAAAAAAAAAAAAAAAAAAAAAAAAAAAAAAAECcAABAnAAAAAAAAAAAAAAAAAAAAAAAAAAAAAAAAAAAAAAAAAAAAABQAAAAAAAAAwMD/AAAAAABkAAAAMgAAAAAAAABkAAAAAAAAAH9/fwAKAAAAHwAAAFQAAABEcsQF////AQAAAAAAAAAAAAAAAAAAAAAAAAAAAAAAAAAAAAAAAAAAAAAAAn9/fwDn5uYDzMzMAMDA/wB/f38AAAAAAAAAAAAAAAAAAAAAAAAAAAAhAAAAGAAAABQAAAAoBQAAOwsAANhFAAAAJgAAEAAAACYAAAAIAAAAACAAAAAAAAA="/>
              </a:ext>
            </a:extLst>
          </p:cNvSpPr>
          <p:nvPr>
            <p:ph idx="1"/>
          </p:nvPr>
        </p:nvSpPr>
        <p:spPr/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es-es"/>
            </a:pPr>
            <a:r>
              <a:rPr dirty="0"/>
              <a:t>Orador – Audiencia – Persuasión: La lógica como retórica universal</a:t>
            </a:r>
          </a:p>
          <a:p>
            <a:pPr marL="0" indent="0">
              <a:buNone/>
              <a:defRPr lang="es-es"/>
            </a:pPr>
            <a:endParaRPr dirty="0"/>
          </a:p>
          <a:p>
            <a:pPr>
              <a:defRPr lang="es-es"/>
            </a:pPr>
            <a:r>
              <a:rPr dirty="0"/>
              <a:t>Términos modales Lógica jurídica: Contexto: La lógica como argumentación idealizada </a:t>
            </a:r>
          </a:p>
          <a:p>
            <a:pPr>
              <a:defRPr lang="es-es"/>
            </a:pPr>
            <a:r>
              <a:rPr dirty="0"/>
              <a:t>Ambas: muestran la necesidad de contextualizar la razón</a:t>
            </a:r>
          </a:p>
          <a:p>
            <a:pPr>
              <a:defRPr lang="es-es"/>
            </a:pPr>
            <a:r>
              <a:rPr dirty="0"/>
              <a:t>La de </a:t>
            </a:r>
            <a:r>
              <a:rPr dirty="0" err="1"/>
              <a:t>Perelman</a:t>
            </a:r>
            <a:r>
              <a:rPr dirty="0"/>
              <a:t>: muestra el carácter social/psicológico de la argumentación</a:t>
            </a:r>
          </a:p>
          <a:p>
            <a:pPr>
              <a:defRPr lang="es-es"/>
            </a:pPr>
            <a:r>
              <a:rPr dirty="0"/>
              <a:t>La de Toulmin muestra su carácter situado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AYn1Wx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MYAAAAMAAAAEAAAAAAAAAAAAAAAAAAAAAAAAAAeAAAAaAAAAAAAAAAAAAAAAAAAAAAAAAAAAAAAECcAABAnAAAAAAAAAAAAAAAAAAAAAAAAAAAAAAAAAAAAAAAAAAAAABQAAAAAAAAAwMD/AAAAAABkAAAAMgAAAAAAAABkAAAAAAAAAH9/fwAKAAAAHwAAAFQAAABEcsQF////AQAAAAAAAAAAAAAAAAAAAAAAAAAAAAAAAAAAAAAAAAAAAAAAAn9/fwDn5uYDzMzMAMDA/wB/f38AAAAAAAAAAAAAAAAAAAAAAAAAAAAhAAAAGAAAABQAAAAoBQAAPwIAANhFAABnCgAAEAAAACYAAAAIAAAAAAAAAAAAAAA="/>
              </a:ext>
            </a:extLst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 lang="es-es"/>
            </a:pPr>
            <a:r>
              <a:t>Algunas similitudes y algunas diferencias</a:t>
            </a: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389832"/>
              </p:ext>
            </p:extLst>
          </p:nvPr>
        </p:nvGraphicFramePr>
        <p:xfrm>
          <a:off x="838200" y="1825625"/>
          <a:ext cx="10515600" cy="3762779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4084">
                <a:tc>
                  <a:txBody>
                    <a:bodyPr/>
                    <a:lstStyle/>
                    <a:p>
                      <a:pPr marL="0" marR="0" indent="0" algn="l">
                        <a:buNone/>
                        <a:defRPr lang="es-cl" b="1">
                          <a:solidFill>
                            <a:srgbClr val="FFFFFF"/>
                          </a:solidFill>
                          <a:latin typeface="Calibri" pitchFamily="2" charset="0"/>
                          <a:ea typeface="Calibri" pitchFamily="2" charset="0"/>
                          <a:cs typeface="Calibri" pitchFamily="2" charset="0"/>
                        </a:defRPr>
                      </a:pPr>
                      <a:r>
                        <a:rPr lang="es-es"/>
                        <a:t>Perelman</a:t>
                      </a:r>
                    </a:p>
                  </a:txBody>
                  <a:tcPr marL="90170" marR="45085" marT="90170" marB="45085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buNone/>
                        <a:defRPr lang="es-cl" b="1">
                          <a:solidFill>
                            <a:srgbClr val="FFFFFF"/>
                          </a:solidFill>
                          <a:latin typeface="Calibri" pitchFamily="2" charset="0"/>
                          <a:ea typeface="Calibri" pitchFamily="2" charset="0"/>
                          <a:cs typeface="Calibri" pitchFamily="2" charset="0"/>
                        </a:defRPr>
                      </a:pPr>
                      <a:r>
                        <a:rPr lang="es-es" dirty="0"/>
                        <a:t>Toulmin</a:t>
                      </a:r>
                    </a:p>
                  </a:txBody>
                  <a:tcPr marL="90170" marR="45085" marT="90170" marB="45085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buNone/>
                        <a:defRPr lang="es-cl" b="1">
                          <a:solidFill>
                            <a:srgbClr val="FFFFFF"/>
                          </a:solidFill>
                          <a:latin typeface="Calibri" pitchFamily="2" charset="0"/>
                          <a:ea typeface="Calibri" pitchFamily="2" charset="0"/>
                          <a:cs typeface="Calibri" pitchFamily="2" charset="0"/>
                        </a:defRPr>
                      </a:pPr>
                      <a:r>
                        <a:rPr lang="es-es"/>
                        <a:t>Vanemeren</a:t>
                      </a:r>
                    </a:p>
                  </a:txBody>
                  <a:tcPr marL="90170" marR="45085" marT="90170" marB="45085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  <a:ext uri="smNativeData">
                    <pr:rowheight xmlns:p14="http://schemas.microsoft.com/office/powerpoint/2010/main" xmlns="" xmlns:pr="smNativeData" dt="1542818049" type="min" val="452755"/>
                  </a:ext>
                </a:extLst>
              </a:tr>
              <a:tr h="314084">
                <a:tc>
                  <a:txBody>
                    <a:bodyPr/>
                    <a:lstStyle/>
                    <a:p>
                      <a:pPr marL="0" marR="0" indent="0" algn="l">
                        <a:buNone/>
                        <a:defRPr lang="es-cl">
                          <a:solidFill>
                            <a:srgbClr val="000000"/>
                          </a:solidFill>
                          <a:latin typeface="Calibri" pitchFamily="2" charset="0"/>
                          <a:ea typeface="Calibri" pitchFamily="2" charset="0"/>
                          <a:cs typeface="Calibri" pitchFamily="2" charset="0"/>
                        </a:defRPr>
                      </a:pPr>
                      <a:r>
                        <a:rPr lang="es-es"/>
                        <a:t>Filosofía Antorporelativista</a:t>
                      </a:r>
                    </a:p>
                  </a:txBody>
                  <a:tcPr marL="90170" marR="45085" marT="90170" marB="45085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buNone/>
                        <a:defRPr lang="es-cl">
                          <a:solidFill>
                            <a:srgbClr val="000000"/>
                          </a:solidFill>
                          <a:latin typeface="Calibri" pitchFamily="2" charset="0"/>
                          <a:ea typeface="Calibri" pitchFamily="2" charset="0"/>
                          <a:cs typeface="Calibri" pitchFamily="2" charset="0"/>
                        </a:defRPr>
                      </a:pPr>
                      <a:r>
                        <a:rPr lang="es-es"/>
                        <a:t>Filosofía Lógico Jurídica</a:t>
                      </a:r>
                    </a:p>
                  </a:txBody>
                  <a:tcPr marL="90170" marR="45085" marT="90170" marB="45085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buNone/>
                        <a:defRPr lang="es-cl">
                          <a:solidFill>
                            <a:srgbClr val="000000"/>
                          </a:solidFill>
                          <a:latin typeface="Calibri" pitchFamily="2" charset="0"/>
                          <a:ea typeface="Calibri" pitchFamily="2" charset="0"/>
                          <a:cs typeface="Calibri" pitchFamily="2" charset="0"/>
                        </a:defRPr>
                      </a:pPr>
                      <a:r>
                        <a:rPr lang="es-es"/>
                        <a:t>Filosofía crítica </a:t>
                      </a:r>
                    </a:p>
                  </a:txBody>
                  <a:tcPr marL="90170" marR="45085" marT="90170" marB="45085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  <a:ext uri="smNativeData">
                    <pr:rowheight xmlns:p14="http://schemas.microsoft.com/office/powerpoint/2010/main" xmlns="" xmlns:pr="smNativeData" dt="1542818049" type="min" val="452755"/>
                  </a:ext>
                </a:extLst>
              </a:tr>
              <a:tr h="314084">
                <a:tc>
                  <a:txBody>
                    <a:bodyPr/>
                    <a:lstStyle/>
                    <a:p>
                      <a:pPr marL="0" marR="0" indent="0" algn="l">
                        <a:buNone/>
                        <a:defRPr lang="es-cl">
                          <a:solidFill>
                            <a:srgbClr val="000000"/>
                          </a:solidFill>
                          <a:latin typeface="Calibri" pitchFamily="2" charset="0"/>
                          <a:ea typeface="Calibri" pitchFamily="2" charset="0"/>
                          <a:cs typeface="Calibri" pitchFamily="2" charset="0"/>
                        </a:defRPr>
                      </a:pPr>
                      <a:r>
                        <a:rPr lang="es-es"/>
                        <a:t>Teoría epistémico retórica</a:t>
                      </a:r>
                    </a:p>
                  </a:txBody>
                  <a:tcPr marL="90170" marR="45085" marT="90170" marB="45085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buNone/>
                        <a:defRPr lang="es-cl">
                          <a:solidFill>
                            <a:srgbClr val="000000"/>
                          </a:solidFill>
                          <a:latin typeface="Calibri" pitchFamily="2" charset="0"/>
                          <a:ea typeface="Calibri" pitchFamily="2" charset="0"/>
                          <a:cs typeface="Calibri" pitchFamily="2" charset="0"/>
                        </a:defRPr>
                      </a:pPr>
                      <a:r>
                        <a:rPr lang="es-es"/>
                        <a:t>Teoría  lógico contextualista</a:t>
                      </a:r>
                    </a:p>
                  </a:txBody>
                  <a:tcPr marL="90170" marR="45085" marT="90170" marB="45085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buNone/>
                        <a:defRPr lang="es-cl">
                          <a:solidFill>
                            <a:srgbClr val="000000"/>
                          </a:solidFill>
                          <a:latin typeface="Calibri" pitchFamily="2" charset="0"/>
                          <a:ea typeface="Calibri" pitchFamily="2" charset="0"/>
                          <a:cs typeface="Calibri" pitchFamily="2" charset="0"/>
                        </a:defRPr>
                      </a:pPr>
                      <a:r>
                        <a:rPr lang="es-es"/>
                        <a:t>Teoría Pragmadialéctica</a:t>
                      </a:r>
                    </a:p>
                  </a:txBody>
                  <a:tcPr marL="90170" marR="45085" marT="90170" marB="45085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  <a:ext uri="smNativeData">
                    <pr:rowheight xmlns:p14="http://schemas.microsoft.com/office/powerpoint/2010/main" xmlns="" xmlns:pr="smNativeData" dt="1542818049" type="min" val="452755"/>
                  </a:ext>
                </a:extLst>
              </a:tr>
              <a:tr h="541828">
                <a:tc>
                  <a:txBody>
                    <a:bodyPr/>
                    <a:lstStyle/>
                    <a:p>
                      <a:pPr marL="0" marR="0" indent="0" algn="l">
                        <a:buNone/>
                        <a:defRPr lang="es-cl">
                          <a:solidFill>
                            <a:srgbClr val="000000"/>
                          </a:solidFill>
                          <a:latin typeface="Calibri" pitchFamily="2" charset="0"/>
                          <a:ea typeface="Calibri" pitchFamily="2" charset="0"/>
                          <a:cs typeface="Calibri" pitchFamily="2" charset="0"/>
                        </a:defRPr>
                      </a:pPr>
                      <a:r>
                        <a:rPr lang="es-es" dirty="0"/>
                        <a:t>Reconstrucción orientada a la audiencia</a:t>
                      </a:r>
                    </a:p>
                  </a:txBody>
                  <a:tcPr marL="90170" marR="45085" marT="90170" marB="45085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buNone/>
                        <a:defRPr lang="es-cl">
                          <a:solidFill>
                            <a:srgbClr val="000000"/>
                          </a:solidFill>
                          <a:latin typeface="Calibri" pitchFamily="2" charset="0"/>
                          <a:ea typeface="Calibri" pitchFamily="2" charset="0"/>
                          <a:cs typeface="Calibri" pitchFamily="2" charset="0"/>
                        </a:defRPr>
                      </a:pPr>
                      <a:r>
                        <a:rPr lang="es-es" dirty="0"/>
                        <a:t>Reconstrucción orientada a los contextos</a:t>
                      </a:r>
                    </a:p>
                  </a:txBody>
                  <a:tcPr marL="90170" marR="45085" marT="90170" marB="45085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buNone/>
                        <a:defRPr lang="es-cl">
                          <a:solidFill>
                            <a:srgbClr val="000000"/>
                          </a:solidFill>
                          <a:latin typeface="Calibri" pitchFamily="2" charset="0"/>
                          <a:ea typeface="Calibri" pitchFamily="2" charset="0"/>
                          <a:cs typeface="Calibri" pitchFamily="2" charset="0"/>
                        </a:defRPr>
                      </a:pPr>
                      <a:r>
                        <a:rPr lang="es-es"/>
                        <a:t>Reconstrucción orientada a la resolución</a:t>
                      </a:r>
                    </a:p>
                  </a:txBody>
                  <a:tcPr marL="90170" marR="45085" marT="90170" marB="45085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  <a:ext uri="smNativeData">
                    <pr:rowheight xmlns:p14="http://schemas.microsoft.com/office/powerpoint/2010/main" xmlns="" xmlns:pr="smNativeData" dt="1542818049" type="min" val="781050"/>
                  </a:ext>
                </a:extLst>
              </a:tr>
              <a:tr h="1166264">
                <a:tc>
                  <a:txBody>
                    <a:bodyPr/>
                    <a:lstStyle/>
                    <a:p>
                      <a:pPr marL="0" marR="0" indent="0" algn="l">
                        <a:buNone/>
                        <a:defRPr lang="es-cl">
                          <a:solidFill>
                            <a:srgbClr val="000000"/>
                          </a:solidFill>
                          <a:latin typeface="Calibri" pitchFamily="2" charset="0"/>
                          <a:ea typeface="Calibri" pitchFamily="2" charset="0"/>
                          <a:cs typeface="Calibri" pitchFamily="2" charset="0"/>
                        </a:defRPr>
                      </a:pPr>
                      <a:r>
                        <a:rPr lang="es-es" dirty="0"/>
                        <a:t>Reconstrucción centrada en la persuasión </a:t>
                      </a:r>
                    </a:p>
                  </a:txBody>
                  <a:tcPr marL="90170" marR="45085" marT="90170" marB="45085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buNone/>
                        <a:defRPr lang="es-cl">
                          <a:solidFill>
                            <a:srgbClr val="000000"/>
                          </a:solidFill>
                          <a:latin typeface="Calibri" pitchFamily="2" charset="0"/>
                          <a:ea typeface="Calibri" pitchFamily="2" charset="0"/>
                          <a:cs typeface="Calibri" pitchFamily="2" charset="0"/>
                        </a:defRPr>
                      </a:pPr>
                      <a:r>
                        <a:rPr lang="es-es" dirty="0"/>
                        <a:t>Descripción centrada en la aplicabilidad</a:t>
                      </a:r>
                    </a:p>
                  </a:txBody>
                  <a:tcPr marL="90170" marR="45085" marT="90170" marB="45085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buNone/>
                        <a:defRPr lang="es-cl">
                          <a:solidFill>
                            <a:srgbClr val="000000"/>
                          </a:solidFill>
                          <a:latin typeface="Calibri" pitchFamily="2" charset="0"/>
                          <a:ea typeface="Calibri" pitchFamily="2" charset="0"/>
                          <a:cs typeface="Calibri" pitchFamily="2" charset="0"/>
                        </a:defRPr>
                      </a:pPr>
                      <a:r>
                        <a:rPr lang="es-es" dirty="0"/>
                        <a:t>Descripción centrada en la fuerza lógica</a:t>
                      </a:r>
                    </a:p>
                  </a:txBody>
                  <a:tcPr marL="90170" marR="45085" marT="90170" marB="45085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  <a:ext uri="smNativeData">
                    <pr:rowheight xmlns:p14="http://schemas.microsoft.com/office/powerpoint/2010/main" xmlns="" xmlns:pr="smNativeData" dt="1542818049" type="min" val="781050"/>
                  </a:ext>
                </a:extLst>
              </a:tr>
              <a:tr h="541828">
                <a:tc>
                  <a:txBody>
                    <a:bodyPr/>
                    <a:lstStyle/>
                    <a:p>
                      <a:pPr marL="0" marR="0" indent="0" algn="l">
                        <a:buNone/>
                        <a:defRPr lang="es-cl">
                          <a:solidFill>
                            <a:srgbClr val="000000"/>
                          </a:solidFill>
                          <a:latin typeface="Calibri" pitchFamily="2" charset="0"/>
                          <a:ea typeface="Calibri" pitchFamily="2" charset="0"/>
                          <a:cs typeface="Calibri" pitchFamily="2" charset="0"/>
                        </a:defRPr>
                      </a:pPr>
                      <a:r>
                        <a:rPr lang="es-es" dirty="0"/>
                        <a:t>Práctica orientada a la prescripción</a:t>
                      </a:r>
                    </a:p>
                  </a:txBody>
                  <a:tcPr marL="90170" marR="45085" marT="90170" marB="45085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buNone/>
                        <a:defRPr lang="es-cl">
                          <a:solidFill>
                            <a:srgbClr val="000000"/>
                          </a:solidFill>
                          <a:latin typeface="Calibri" pitchFamily="2" charset="0"/>
                          <a:ea typeface="Calibri" pitchFamily="2" charset="0"/>
                          <a:cs typeface="Calibri" pitchFamily="2" charset="0"/>
                        </a:defRPr>
                      </a:pPr>
                      <a:r>
                        <a:rPr lang="es-es" dirty="0"/>
                        <a:t>Práctica orientada a la  especificación </a:t>
                      </a:r>
                    </a:p>
                  </a:txBody>
                  <a:tcPr marL="90170" marR="45085" marT="90170" marB="45085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buNone/>
                        <a:defRPr lang="es-cl">
                          <a:solidFill>
                            <a:srgbClr val="000000"/>
                          </a:solidFill>
                          <a:latin typeface="Calibri" pitchFamily="2" charset="0"/>
                          <a:ea typeface="Calibri" pitchFamily="2" charset="0"/>
                          <a:cs typeface="Calibri" pitchFamily="2" charset="0"/>
                        </a:defRPr>
                      </a:pPr>
                      <a:r>
                        <a:rPr lang="es-es" dirty="0"/>
                        <a:t>Práctica orientada a la reflexión</a:t>
                      </a:r>
                    </a:p>
                  </a:txBody>
                  <a:tcPr marL="90170" marR="45085" marT="90170" marB="45085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  <a:ext uri="smNativeData">
                    <pr:rowheight xmlns:p14="http://schemas.microsoft.com/office/powerpoint/2010/main" xmlns="" xmlns:pr="smNativeData" dt="1542818049" type="min" val="781050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AYn1Wx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BoEAAAMAAAAEAAAAAAAAAAAAAAAAAAAAAAAAAAeAAAAaAAAAAAAAAAAAAAAAAAAAAAAAAAAAAAAECcAABAnAAAAAAAAAAAAAAAAAAAAAAAAAAAAAAAAAAAAAAAAAAAAABQAAAAAAAAAwMD/AAAAAABkAAAAMgAAAAAAAABkAAAAAAAAAH9/fwAKAAAAHwAAAFQAAABEcsQF////AQAAAAAAAAAAAAAAAAAAAAAAAAAAAAAAAAAAAAAAAAAAAAAAAn9/fwDn5uYDzMzMAMDA/wB/f38AAAAAAAAAAAAAAAAAAAAAAAAAAAAhAAAAGAAAABQAAAAoBQAAPwIAANhFAABnCgAAEAAAACYAAAAIAAAAAAAAAAAAAAA="/>
              </a:ext>
            </a:extLst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 lang="es-es"/>
            </a:pPr>
            <a:r>
              <a:rPr dirty="0"/>
              <a:t>La lógica Modal aplicada a los contextos</a:t>
            </a:r>
          </a:p>
        </p:txBody>
      </p:sp>
      <p:sp>
        <p:nvSpPr>
          <p:cNvPr id="3" name="Marcador de contenido 2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AYn1WxMAAAAlAAAAZA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JAGAAAMAAAAEAAAAAAAAAAAAAAAAAAAAAAAAAAeAAAAaAAAAAAAAAAAAAAAAAAAAAAAAAAAAAAAECcAABAnAAAAAAAAAAAAAAAAAAAAAAAAAAAAAAAAAAAAAAAAAAAAABQAAAAAAAAAwMD/AAAAAABkAAAAMgAAAAAAAABkAAAAAAAAAH9/fwAKAAAAHwAAAFQAAABEcsQF////AQAAAAAAAAAAAAAAAAAAAAAAAAAAAAAAAAAAAAAAAAAAAAAAAn9/fwDn5uYDzMzMAMDA/wB/f38AAAAAAAAAAAAAAAAAAAAAAAAAAAAhAAAAGAAAABQAAAAoBQAAOwsAANhFAAAAJgAAEAAAACYAAAAIAAAAAAAAAAAAAAA="/>
              </a:ext>
            </a:extLst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  <a:defRPr lang="es-es"/>
            </a:pPr>
            <a:endParaRPr dirty="0"/>
          </a:p>
          <a:p>
            <a:pPr marL="514350" indent="-514350">
              <a:buFont typeface="+mj-lt"/>
              <a:buAutoNum type="arabicPeriod"/>
              <a:defRPr lang="es-es"/>
            </a:pPr>
            <a:r>
              <a:rPr lang="es-mx" dirty="0"/>
              <a:t>El intento de un modelo real y no idealizado de argumentación</a:t>
            </a:r>
          </a:p>
          <a:p>
            <a:pPr marL="514350" indent="-514350">
              <a:buFont typeface="+mj-lt"/>
              <a:buAutoNum type="arabicPeriod"/>
              <a:defRPr lang="es-es"/>
            </a:pPr>
            <a:endParaRPr lang="es-mx" dirty="0"/>
          </a:p>
          <a:p>
            <a:pPr marL="514350" indent="-514350">
              <a:buFont typeface="+mj-lt"/>
              <a:buAutoNum type="arabicPeriod"/>
              <a:defRPr lang="es-es"/>
            </a:pPr>
            <a:r>
              <a:rPr lang="es-mx" dirty="0"/>
              <a:t>Un hilo permanente dependiendo de los contextos argumentativos</a:t>
            </a:r>
          </a:p>
          <a:p>
            <a:pPr marL="514350" indent="-514350">
              <a:buFont typeface="+mj-lt"/>
              <a:buAutoNum type="arabicPeriod"/>
              <a:defRPr lang="es-es"/>
            </a:pPr>
            <a:endParaRPr lang="es-mx" dirty="0"/>
          </a:p>
          <a:p>
            <a:pPr marL="514350" indent="-514350">
              <a:buFont typeface="+mj-lt"/>
              <a:buAutoNum type="arabicPeriod"/>
              <a:defRPr lang="es-es"/>
            </a:pPr>
            <a:r>
              <a:rPr dirty="0"/>
              <a:t>Lógica modal (el concepto de probabilidad)</a:t>
            </a:r>
          </a:p>
          <a:p>
            <a:pPr marL="514350" indent="-514350">
              <a:buFont typeface="+mj-lt"/>
              <a:buAutoNum type="arabicPeriod"/>
              <a:defRPr lang="es-es"/>
            </a:pPr>
            <a:endParaRPr dirty="0"/>
          </a:p>
          <a:p>
            <a:pPr marL="514350" indent="-514350">
              <a:buFont typeface="+mj-lt"/>
              <a:buAutoNum type="arabicPeriod"/>
              <a:defRPr lang="es-es"/>
            </a:pPr>
            <a:r>
              <a:rPr dirty="0"/>
              <a:t>Fuerza versus contexto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101FFC-050D-488C-8F18-FD541379A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Pasos de la argumentación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5CE2882-C929-4D2E-B5BE-6B5775935A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Problema</a:t>
            </a:r>
          </a:p>
          <a:p>
            <a:r>
              <a:rPr lang="es-CL" dirty="0"/>
              <a:t>Pregunta</a:t>
            </a:r>
          </a:p>
          <a:p>
            <a:r>
              <a:rPr lang="es-CL" dirty="0"/>
              <a:t>Conjeturas o hipótesis</a:t>
            </a:r>
          </a:p>
          <a:p>
            <a:r>
              <a:rPr lang="es-CL" dirty="0"/>
              <a:t>Argumentos</a:t>
            </a:r>
          </a:p>
          <a:p>
            <a:r>
              <a:rPr lang="es-CL" dirty="0"/>
              <a:t>Crítica</a:t>
            </a:r>
          </a:p>
        </p:txBody>
      </p:sp>
    </p:spTree>
    <p:extLst>
      <p:ext uri="{BB962C8B-B14F-4D97-AF65-F5344CB8AC3E}">
        <p14:creationId xmlns:p14="http://schemas.microsoft.com/office/powerpoint/2010/main" val="1682767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AYn1Wx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EgDAAAMAAAAEAAAAAAAAAAAAAAAAAAAAAAAAAAeAAAAaAAAAAAAAAAAAAAAAAAAAAAAAAAAAAAAECcAABAnAAAAAAAAAAAAAAAAAAAAAAAAAAAAAAAAAAAAAAAAAAAAABQAAAAAAAAAwMD/AAAAAABkAAAAMgAAAAAAAABkAAAAAAAAAH9/fwAKAAAAHwAAAFQAAABEcsQF////AQAAAAAAAAAAAAAAAAAAAAAAAAAAAAAAAAAAAAAAAAAAAAAAAn9/fwDn5uYDzMzMAMDA/wB/f38AAAAAAAAAAAAAAAAAAAAAAAAAAAAhAAAAGAAAABQAAAAoBQAAPwIAANhFAABnCgAAEAAAACYAAAAIAAAAAAAAAAAAAAA="/>
              </a:ext>
            </a:extLst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 lang="es-es"/>
            </a:pPr>
            <a:r>
              <a:rPr dirty="0"/>
              <a:t>Conceptos claves </a:t>
            </a:r>
            <a:r>
              <a:rPr lang="es-CL" dirty="0"/>
              <a:t>en la argumentación</a:t>
            </a:r>
            <a:endParaRPr dirty="0"/>
          </a:p>
        </p:txBody>
      </p:sp>
      <p:sp>
        <p:nvSpPr>
          <p:cNvPr id="3" name="Marcador de contenido 2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AYn1WxMAAAAlAAAAZA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JVOAAAMAAAAEAAAAAAAAAAAAAAAAAAAAAAAAAAeAAAAaAAAAAAAAAAAAAAAAAAAAAAAAAAAAAAAECcAABAnAAAAAAAAAAAAAAAAAAAAAAAAAAAAAAAAAAAAAAAAAAAAABQAAAAAAAAAwMD/AAAAAABkAAAAMgAAAAAAAABkAAAAAAAAAH9/fwAKAAAAHwAAAFQAAABEcsQF////AQAAAAAAAAAAAAAAAAAAAAAAAAAAAAAAAAAAAAAAAAAAAAAAAn9/fwDn5uYDzMzMAMDA/wB/f38AAAAAAAAAAAAAAAAAAAAAAAAAAAAhAAAAGAAAABQAAAAoBQAAOwsAANhFAAAAJg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>
              <a:defRPr lang="es-es"/>
            </a:pPr>
            <a:r>
              <a:rPr dirty="0"/>
              <a:t>Conclusión /afirmación</a:t>
            </a:r>
          </a:p>
          <a:p>
            <a:pPr>
              <a:defRPr lang="es-es"/>
            </a:pPr>
            <a:r>
              <a:rPr dirty="0"/>
              <a:t>Datos/evidencia</a:t>
            </a:r>
          </a:p>
          <a:p>
            <a:pPr>
              <a:defRPr lang="es-es"/>
            </a:pPr>
            <a:r>
              <a:rPr dirty="0"/>
              <a:t>Respaldo</a:t>
            </a:r>
          </a:p>
          <a:p>
            <a:pPr>
              <a:defRPr lang="es-es"/>
            </a:pPr>
            <a:r>
              <a:rPr dirty="0"/>
              <a:t>Garantía</a:t>
            </a:r>
          </a:p>
          <a:p>
            <a:pPr>
              <a:defRPr lang="es-es"/>
            </a:pPr>
            <a:r>
              <a:rPr dirty="0"/>
              <a:t>Excepción/refutación</a:t>
            </a:r>
          </a:p>
          <a:p>
            <a:pPr>
              <a:defRPr lang="es-es"/>
            </a:pP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AYn1Wx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OwEAAAMAAAAEAAAAAAAAAAAAAAAAAAAAAAAAAAeAAAAaAAAAAAAAAAAAAAAAAAAAAAAAAAAAAAAECcAABAnAAAAAAAAAAAAAAAAAAAAAAAAAAAAAAAAAAAAAAAAAAAAABQAAAAAAAAAwMD/AAAAAABkAAAAMgAAAAAAAABkAAAAAAAAAH9/fwAKAAAAHwAAAFQAAABEcsQF////AQAAAAAAAAAAAAAAAAAAAAAAAAAAAAAAAAAAAAAAAAAAAAAAAn9/fwDn5uYDzMzMAMDA/wB/f38AAAAAAAAAAAAAAAAAAAAAAAAAAAAhAAAAGAAAABQAAAAoBQAAPwIAANhFAABn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es-es"/>
            </a:pPr>
            <a:endParaRPr dirty="0"/>
          </a:p>
        </p:txBody>
      </p:sp>
      <p:sp>
        <p:nvSpPr>
          <p:cNvPr id="3" name="Marcador de contenido 2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AYn1WxMAAAAlAAAAZA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Kc5AAAMAAAAEAAAAAAAAAAAAAAAAAAAAAAAAAAeAAAAaAAAAAAAAAAAAAAAAAAAAAAAAAAAAAAAECcAABAnAAAAAAAAAAAAAAAAAAAAAAAAAAAAAAAAAAAAAAAAAAAAABQAAAAAAAAAwMD/AAAAAABkAAAAMgAAAAAAAABkAAAAAAAAAH9/fwAKAAAAHwAAAFQAAABEcsQF////AQAAAAAAAAAAAAAAAAAAAAAAAAAAAAAAAAAAAAAAAAAAAAAAAn9/fwDn5uYDzMzMAMDA/wB/f38AAAAAAAAAAAAAAAAAAAAAAAAAAAAhAAAAGAAAABQAAAAoBQAAOwsAANhFAAAAJg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>
              <a:defRPr lang="es-es"/>
            </a:pPr>
            <a:endParaRPr dirty="0"/>
          </a:p>
        </p:txBody>
      </p:sp>
      <p:pic>
        <p:nvPicPr>
          <p:cNvPr id="4" name="Imagen 3"/>
          <p:cNvPicPr>
            <a:picLocks noChangeAspect="1"/>
            <a:extLst>
              <a:ext uri="smNativeData">
                <pr:smNativeData xmlns="" xmlns:p14="http://schemas.microsoft.com/office/powerpoint/2010/main" xmlns:pr="smNativeData" val="SMDATA_15_AYn1WxMAAAAlAAAAEQAAAC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RHLEBf///wEAAAAAAAAAAAAAAAAAAAAAAAAAAAAAAAAAAAAAAAAAAAAAAAJ/f38A5+bmA8zMzADAwP8Af39/AAAAAAAAAAAAAAAAAP///wAAAAAAIQAAABgAAAAUAAAA5wEAANkDAACRRwAAQCU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76821" cy="6857999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AYn1Wx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JAGAAAMAAAAEAAAAAAAAAAAAAAAAAAAAAAAAAAeAAAAaAAAAAAAAAAAAAAAAAAAAAAAAAAAAAAAECcAABAnAAAAAAAAAAAAAAAAAAAAAAAAAAAAAAAAAAAAAAAAAAAAABQAAAAAAAAAwMD/AAAAAABkAAAAMgAAAAAAAABkAAAAAAAAAH9/fwAKAAAAHwAAAFQAAABEcsQF////AQAAAAAAAAAAAAAAAAAAAAAAAAAAAAAAAAAAAAAAAAAAAAAAAn9/fwDn5uYDzMzMAMDA/wB/f38AAAAAAAAAAAAAAAAAAAAAAAAAAAAhAAAAGAAAABQAAAAoBQAAPwIAANhFAABn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es-es"/>
            </a:pPr>
            <a:r>
              <a:rPr dirty="0"/>
              <a:t>Ejemplo 1</a:t>
            </a:r>
          </a:p>
        </p:txBody>
      </p:sp>
      <p:sp>
        <p:nvSpPr>
          <p:cNvPr id="3" name="Marcador de contenido 2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AYn1WxMAAAAlAAAAZA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EcsQF////AQAAAAAAAAAAAAAAAAAAAAAAAAAAAAAAAAAAAAAAAAAAAAAAAn9/fwDn5uYDzMzMAMDA/wB/f38AAAAAAAAAAAAAAAAAAAAAAAAAAAAhAAAAGAAAABQAAAAoBQAAOwsAANhFAAAAJg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>
              <a:defRPr lang="es-es"/>
            </a:pPr>
            <a:endParaRPr dirty="0"/>
          </a:p>
        </p:txBody>
      </p:sp>
      <p:pic>
        <p:nvPicPr>
          <p:cNvPr id="4" name="Imagen 3"/>
          <p:cNvPicPr>
            <a:picLocks noChangeAspect="1"/>
            <a:extLst>
              <a:ext uri="smNativeData">
                <pr:smNativeData xmlns="" xmlns:p14="http://schemas.microsoft.com/office/powerpoint/2010/main" xmlns:pr="smNativeData" val="SMDATA_15_AYn1WxMAAAAlAAAAEQAAAC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RHLEBf///wEAAAAAAAAAAAAAAAAAAAAAAAAAAAAAAAAAAAAAAAAAAAAAAAJ/f38A5+bmA8zMzADAwP8Af39/AAAAAAAAAAAAAAAAAP///wAAAAAAIQAAABgAAAAUAAAAKAUAAMcAAAAPRQAAACo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6365"/>
            <a:ext cx="12192000" cy="670115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AYn1WxMAAAAlAAAAZAAAAA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P7+/v4MAAAAEAAAAAAAAAAAAAAAAAAAAAAAAAAeAAAAaAAAAAAAAAAAAAAAAAAAAAAAAAAAAAAAECcAABAnAAAAAAAAAAAAAAAAAAAAAAAAAAAAAAAAAAAAAAAAAAAAABQAAAAAAAAAwMD/AAAAAABkAAAAMgAAAAAAAABkAAAAAAAAAH9/fwAKAAAAHwAAAFQAAABEcsQF////AQAAAAAAAAAAAAAAAAAAAAAAAAAAAAAAAAAAAAAAAAAAAAAAAn9/fwDn5uYDzMzMAMDA/wB/f38AAAAAAAAAAAAAAAAAAAAAAAAAAAAhAAAAGAAAABQAAAAoBQAAPwIAANhFAABnCgAAEAAAACYAAAAIAAAAAAAAAAAAAAA="/>
              </a:ext>
            </a:extLst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 lang="es-es"/>
            </a:pPr>
            <a:r>
              <a:rPr dirty="0"/>
              <a:t>El silogismo en el modelo de Toulmin</a:t>
            </a:r>
          </a:p>
        </p:txBody>
      </p:sp>
      <p:sp>
        <p:nvSpPr>
          <p:cNvPr id="3" name="Marcador de contenido 2"/>
          <p:cNvSpPr>
            <a:spLocks noGrp="1" noChangeArrowheads="1"/>
            <a:extLst>
              <a:ext uri="smNativeData">
                <pr:smNativeData xmlns="" xmlns:p14="http://schemas.microsoft.com/office/powerpoint/2010/main" xmlns:pr="smNativeData" val="SMDATA_13_AYn1WxMAAAAlAAAAZAAAAA0AAAAAkAAAAEgAAACQAAAASAAAAAAAAAAA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J9RAAAMAAAAEAAAAAAAAAAAAAAAAAAAAAAAAAAeAAAAaAAAAAAAAAAAAAAAAAAAAAAAAAAAAAAAECcAABAnAAAAAAAAAAAAAAAAAAAAAAAAAAAAAAAAAAAAAAAAAAAAABQAAAAAAAAAwMD/AAAAAABkAAAAMgAAAAAAAABkAAAAAAAAAH9/fwAKAAAAHwAAAFQAAABEcsQF////AQAAAAAAAAAAAAAAAAAAAAAAAAAAAAAAAAAAAAAAAAAAAAAAAn9/fwDn5uYDzMzMAMDA/wB/f38AAAAAAAAAAAAAAAAAAAAAAAAAAAAhAAAAGAAAABQAAAAoBQAAOwsAANhFAAAAJg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>
              <a:defRPr lang="es-es"/>
            </a:pPr>
            <a:r>
              <a:rPr dirty="0"/>
              <a:t>Todos los hombres son mortales</a:t>
            </a:r>
          </a:p>
          <a:p>
            <a:pPr>
              <a:defRPr lang="es-es"/>
            </a:pPr>
            <a:r>
              <a:rPr dirty="0"/>
              <a:t>Sócrates es hombre</a:t>
            </a:r>
          </a:p>
          <a:p>
            <a:pPr>
              <a:defRPr lang="es-es"/>
            </a:pPr>
            <a:r>
              <a:rPr dirty="0"/>
              <a:t>Sócrates es mortal</a:t>
            </a:r>
          </a:p>
          <a:p>
            <a:pPr>
              <a:defRPr lang="es-es"/>
            </a:pPr>
            <a:endParaRPr lang="es-E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 lang="es-es"/>
            </a:pPr>
            <a:r>
              <a:rPr lang="es-ES" sz="1800" dirty="0"/>
              <a:t>D: Sócrates es Hombre   </a:t>
            </a:r>
            <a:endParaRPr lang="es-cl" sz="1800" dirty="0"/>
          </a:p>
        </p:txBody>
      </p:sp>
      <p:cxnSp>
        <p:nvCxnSpPr>
          <p:cNvPr id="5" name="Conector recto de flecha 4">
            <a:extLst>
              <a:ext uri="{FF2B5EF4-FFF2-40B4-BE49-F238E27FC236}">
                <a16:creationId xmlns:a16="http://schemas.microsoft.com/office/drawing/2014/main" id="{75A90BFF-07A5-4C74-B4CF-6F93E87F0D29}"/>
              </a:ext>
            </a:extLst>
          </p:cNvPr>
          <p:cNvCxnSpPr/>
          <p:nvPr/>
        </p:nvCxnSpPr>
        <p:spPr>
          <a:xfrm>
            <a:off x="3288146" y="3953164"/>
            <a:ext cx="155170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DC9847CD-DEF9-42E5-8E09-A3B985DD36B3}"/>
              </a:ext>
            </a:extLst>
          </p:cNvPr>
          <p:cNvSpPr txBox="1"/>
          <p:nvPr/>
        </p:nvSpPr>
        <p:spPr>
          <a:xfrm>
            <a:off x="5024582" y="3740852"/>
            <a:ext cx="49437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M: (Necesariamente) C:Sócrates es mortal</a:t>
            </a:r>
            <a:endParaRPr lang="es-CL" dirty="0"/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328FBA98-68CF-4426-A050-5A1578D6598D}"/>
              </a:ext>
            </a:extLst>
          </p:cNvPr>
          <p:cNvCxnSpPr>
            <a:cxnSpLocks/>
          </p:cNvCxnSpPr>
          <p:nvPr/>
        </p:nvCxnSpPr>
        <p:spPr>
          <a:xfrm>
            <a:off x="4064000" y="4193186"/>
            <a:ext cx="0" cy="5173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uadroTexto 8">
            <a:extLst>
              <a:ext uri="{FF2B5EF4-FFF2-40B4-BE49-F238E27FC236}">
                <a16:creationId xmlns:a16="http://schemas.microsoft.com/office/drawing/2014/main" id="{0EB3460C-C917-4B2C-9CE9-3AE171F6755C}"/>
              </a:ext>
            </a:extLst>
          </p:cNvPr>
          <p:cNvSpPr txBox="1"/>
          <p:nvPr/>
        </p:nvSpPr>
        <p:spPr>
          <a:xfrm>
            <a:off x="2627757" y="4880556"/>
            <a:ext cx="4424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G : Todos los hombres son mortales</a:t>
            </a:r>
            <a:endParaRPr lang="es-CL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E33C3DF3-7BD9-45F5-9A3E-BDD132C642B6}"/>
              </a:ext>
            </a:extLst>
          </p:cNvPr>
          <p:cNvSpPr txBox="1"/>
          <p:nvPr/>
        </p:nvSpPr>
        <p:spPr>
          <a:xfrm>
            <a:off x="2526157" y="5977664"/>
            <a:ext cx="3689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R:Sólo los dioses son inmortales</a:t>
            </a:r>
            <a:endParaRPr lang="es-CL" dirty="0"/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E22E2AC8-4B56-4C5B-9839-8D55DF8AACC8}"/>
              </a:ext>
            </a:extLst>
          </p:cNvPr>
          <p:cNvCxnSpPr>
            <a:cxnSpLocks/>
          </p:cNvCxnSpPr>
          <p:nvPr/>
        </p:nvCxnSpPr>
        <p:spPr>
          <a:xfrm>
            <a:off x="4073236" y="5249888"/>
            <a:ext cx="0" cy="5173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F6F596-6CBA-4600-8D05-6822052DF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Ejercicio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9FA9BC-064A-4B5B-ACA6-5FC12C5E68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Según la psicología, el trastorno obsesivo compulsivo es un trastorno de ansiedad caracterizado por pensamientos, sentimientos, ideas o sensaciones (obsesiones) recurrentes o comportamientos que una persona se siente impulsada a realizar (compulsiones). Por eso, me da la impresión que Carolina adolece de un trastorno de estas características, ya que, según cuenta su mamá, se lava excesiva y repetitivamente sus manos para evitar infecciones. De todos modos, por ahora sólo contamos con información indirecta y tal vez su madre esté exagerando las conductas de su hija.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751207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A3C054-ED8B-468B-B910-205010C91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Solución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22C81CC-E3A8-4338-A218-F56B866044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s-MX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s-MX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Según la psicología, el trastorno obsesivo compulsivo es un trastorno de ansiedad caracterizado por pensamientos, sentimientos, ideas o sensaciones (obsesiones)  recurrentes o comportamientos que una persona se siente impulsada a realizar (compulsiones).  R</a:t>
            </a:r>
            <a:r>
              <a:rPr lang="es-CL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ESPALDO</a:t>
            </a: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s-MX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 eso, me da la impresión (TÉRMINO MODAL) que Carolina adolece de un trastorno de estas características, CONCLUSIÓN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s-MX" sz="1800" dirty="0"/>
              <a:t>Según cuenta su mamá, se lava excesiva y repetitivamente sus manos para evitar infecciones. (DATO)00</a:t>
            </a:r>
            <a:endParaRPr lang="es-C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s-C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s-MX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 que, según cuenta su mamá, se lava excesiva y repetitivamente sus manos para evitar infecciones. GARANTÍA</a:t>
            </a:r>
            <a:endParaRPr lang="es-C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s-MX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todos modos, por ahora sólo contamos con información indirecta y tal vez su madre esté exagerando las conductas de su hija.  EXCEPCIÓN</a:t>
            </a:r>
            <a:endParaRPr lang="es-C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103260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Profundidad">
  <a:themeElements>
    <a:clrScheme name="Profundidad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Profundidad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rofundidad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TM04033923[[fn=Profundidad]]</Template>
  <TotalTime>160</TotalTime>
  <Words>479</Words>
  <Application>Microsoft Office PowerPoint</Application>
  <PresentationFormat>Panorámica</PresentationFormat>
  <Paragraphs>70</Paragraphs>
  <Slides>11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Calibri</vt:lpstr>
      <vt:lpstr>Corbel</vt:lpstr>
      <vt:lpstr>Profundidad</vt:lpstr>
      <vt:lpstr>El modelo de Toulmin</vt:lpstr>
      <vt:lpstr>La lógica Modal aplicada a los contextos</vt:lpstr>
      <vt:lpstr>Pasos de la argumentación</vt:lpstr>
      <vt:lpstr>Conceptos claves en la argumentación</vt:lpstr>
      <vt:lpstr>Presentación de PowerPoint</vt:lpstr>
      <vt:lpstr>Ejemplo 1</vt:lpstr>
      <vt:lpstr>El silogismo en el modelo de Toulmin</vt:lpstr>
      <vt:lpstr>Ejercicio</vt:lpstr>
      <vt:lpstr>Solución</vt:lpstr>
      <vt:lpstr>El modelo de la nueva retórica</vt:lpstr>
      <vt:lpstr>Algunas similitudes y algunas diferencias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modelo de Toulmin</dc:title>
  <dc:subject/>
  <dc:creator>Alan Martin</dc:creator>
  <cp:keywords/>
  <dc:description/>
  <cp:lastModifiedBy>Alan Martin</cp:lastModifiedBy>
  <cp:revision>10</cp:revision>
  <dcterms:created xsi:type="dcterms:W3CDTF">2018-11-20T19:35:53Z</dcterms:created>
  <dcterms:modified xsi:type="dcterms:W3CDTF">2020-11-10T14:40:50Z</dcterms:modified>
</cp:coreProperties>
</file>