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Abril Fatface"/>
      <p:regular r:id="rId13"/>
    </p:embeddedFont>
    <p:embeddedFont>
      <p:font typeface="Corbel"/>
      <p:regular r:id="rId14"/>
      <p:bold r:id="rId15"/>
      <p:italic r:id="rId16"/>
      <p:boldItalic r:id="rId17"/>
    </p:embeddedFon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CenturyGothic-boldItalic.fntdata"/><Relationship Id="rId13" Type="http://schemas.openxmlformats.org/officeDocument/2006/relationships/font" Target="fonts/AbrilFatface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Corbel-bold.fntdata"/><Relationship Id="rId14" Type="http://schemas.openxmlformats.org/officeDocument/2006/relationships/font" Target="fonts/Corbel-regular.fntdata"/><Relationship Id="rId17" Type="http://schemas.openxmlformats.org/officeDocument/2006/relationships/font" Target="fonts/Corbel-boldItalic.fntdata"/><Relationship Id="rId16" Type="http://schemas.openxmlformats.org/officeDocument/2006/relationships/font" Target="fonts/Corbel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bold.fntdata"/><Relationship Id="rId6" Type="http://schemas.openxmlformats.org/officeDocument/2006/relationships/slide" Target="slides/slide1.xml"/><Relationship Id="rId18" Type="http://schemas.openxmlformats.org/officeDocument/2006/relationships/font" Target="fonts/CenturyGothi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D0EEF9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91" name="Google Shape;91;p14"/>
          <p:cNvSpPr/>
          <p:nvPr/>
        </p:nvSpPr>
        <p:spPr>
          <a:xfrm flipH="1">
            <a:off x="2599854" y="527562"/>
            <a:ext cx="6992292" cy="5102484"/>
          </a:xfrm>
          <a:custGeom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14"/>
          <p:cNvSpPr txBox="1"/>
          <p:nvPr>
            <p:ph type="ctrTitle"/>
          </p:nvPr>
        </p:nvSpPr>
        <p:spPr>
          <a:xfrm>
            <a:off x="1508760" y="1591056"/>
            <a:ext cx="5705856" cy="32644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" type="subTitle"/>
          </p:nvPr>
        </p:nvSpPr>
        <p:spPr>
          <a:xfrm>
            <a:off x="1524000" y="4928616"/>
            <a:ext cx="5705856" cy="9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4" name="Google Shape;9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98" name="Google Shape;98;p15"/>
          <p:cNvSpPr/>
          <p:nvPr/>
        </p:nvSpPr>
        <p:spPr>
          <a:xfrm flipH="1">
            <a:off x="1" y="315111"/>
            <a:ext cx="3021543" cy="143544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05" name="Google Shape;105;p16"/>
          <p:cNvSpPr/>
          <p:nvPr/>
        </p:nvSpPr>
        <p:spPr>
          <a:xfrm>
            <a:off x="7209816" y="0"/>
            <a:ext cx="4143984" cy="5747660"/>
          </a:xfrm>
          <a:custGeom>
            <a:rect b="b" l="l" r="r" t="t"/>
            <a:pathLst>
              <a:path extrusionOk="0" h="5956080" w="384375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6"/>
          <p:cNvSpPr txBox="1"/>
          <p:nvPr>
            <p:ph type="title"/>
          </p:nvPr>
        </p:nvSpPr>
        <p:spPr>
          <a:xfrm>
            <a:off x="831850" y="1078991"/>
            <a:ext cx="5266944" cy="31363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831850" y="4279392"/>
            <a:ext cx="5266944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12" name="Google Shape;112;p17"/>
          <p:cNvSpPr/>
          <p:nvPr/>
        </p:nvSpPr>
        <p:spPr>
          <a:xfrm flipH="1">
            <a:off x="1" y="315111"/>
            <a:ext cx="3021543" cy="143544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83820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7"/>
          <p:cNvSpPr txBox="1"/>
          <p:nvPr>
            <p:ph idx="2" type="body"/>
          </p:nvPr>
        </p:nvSpPr>
        <p:spPr>
          <a:xfrm>
            <a:off x="6419088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20" name="Google Shape;120;p18"/>
          <p:cNvSpPr/>
          <p:nvPr/>
        </p:nvSpPr>
        <p:spPr>
          <a:xfrm flipH="1">
            <a:off x="1" y="315111"/>
            <a:ext cx="3021543" cy="143544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8397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3" name="Google Shape;123;p18"/>
          <p:cNvSpPr txBox="1"/>
          <p:nvPr>
            <p:ph idx="2" type="body"/>
          </p:nvPr>
        </p:nvSpPr>
        <p:spPr>
          <a:xfrm>
            <a:off x="8397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18"/>
          <p:cNvSpPr txBox="1"/>
          <p:nvPr>
            <p:ph idx="3" type="body"/>
          </p:nvPr>
        </p:nvSpPr>
        <p:spPr>
          <a:xfrm>
            <a:off x="64190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5" name="Google Shape;125;p18"/>
          <p:cNvSpPr txBox="1"/>
          <p:nvPr>
            <p:ph idx="4" type="body"/>
          </p:nvPr>
        </p:nvSpPr>
        <p:spPr>
          <a:xfrm>
            <a:off x="64190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30" name="Google Shape;130;p19"/>
          <p:cNvSpPr/>
          <p:nvPr/>
        </p:nvSpPr>
        <p:spPr>
          <a:xfrm flipH="1">
            <a:off x="1969639" y="181596"/>
            <a:ext cx="8252722" cy="6022258"/>
          </a:xfrm>
          <a:custGeom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19"/>
          <p:cNvSpPr txBox="1"/>
          <p:nvPr>
            <p:ph type="title"/>
          </p:nvPr>
        </p:nvSpPr>
        <p:spPr>
          <a:xfrm>
            <a:off x="2843784" y="1572768"/>
            <a:ext cx="6501384" cy="4096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 2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Mask ID=&#10;Mask position=bottom, center&#10;Mask family= brushstroke, landscape, wide" id="140" name="Google Shape;140;p21"/>
          <p:cNvSpPr/>
          <p:nvPr/>
        </p:nvSpPr>
        <p:spPr>
          <a:xfrm>
            <a:off x="1768100" y="-1"/>
            <a:ext cx="10423900" cy="5920155"/>
          </a:xfrm>
          <a:custGeom>
            <a:rect b="b" l="l" r="r" t="t"/>
            <a:pathLst>
              <a:path extrusionOk="0" h="5491534" w="1042390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45" name="Google Shape;145;p22"/>
          <p:cNvSpPr/>
          <p:nvPr/>
        </p:nvSpPr>
        <p:spPr>
          <a:xfrm>
            <a:off x="4726728" y="0"/>
            <a:ext cx="7472381" cy="6858000"/>
          </a:xfrm>
          <a:custGeom>
            <a:rect b="b" l="l" r="r" t="t"/>
            <a:pathLst>
              <a:path extrusionOk="0" h="6886575" w="7472381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22"/>
          <p:cNvSpPr txBox="1"/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8" name="Google Shape;148;p22"/>
          <p:cNvSpPr txBox="1"/>
          <p:nvPr>
            <p:ph idx="2" type="body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9" name="Google Shape;14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53" name="Google Shape;153;p23"/>
          <p:cNvSpPr/>
          <p:nvPr/>
        </p:nvSpPr>
        <p:spPr>
          <a:xfrm>
            <a:off x="684965" y="1332237"/>
            <a:ext cx="5263732" cy="3841102"/>
          </a:xfrm>
          <a:custGeom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23"/>
          <p:cNvSpPr txBox="1"/>
          <p:nvPr>
            <p:ph type="title"/>
          </p:nvPr>
        </p:nvSpPr>
        <p:spPr>
          <a:xfrm>
            <a:off x="1399032" y="2523744"/>
            <a:ext cx="3831336" cy="14538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3"/>
          <p:cNvSpPr/>
          <p:nvPr>
            <p:ph idx="2" type="pic"/>
          </p:nvPr>
        </p:nvSpPr>
        <p:spPr>
          <a:xfrm>
            <a:off x="6711696" y="640079"/>
            <a:ext cx="4837176" cy="5568696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23"/>
          <p:cNvSpPr txBox="1"/>
          <p:nvPr>
            <p:ph idx="1" type="body"/>
          </p:nvPr>
        </p:nvSpPr>
        <p:spPr>
          <a:xfrm>
            <a:off x="1655064" y="4087368"/>
            <a:ext cx="3319272" cy="649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cap="none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7" name="Google Shape;15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900"/>
              <a:buFont typeface="Corbel"/>
              <a:buNone/>
              <a:defRPr b="0" sz="59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showMasterSp="0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b="0" i="1" sz="44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ctrTitle"/>
          </p:nvPr>
        </p:nvSpPr>
        <p:spPr>
          <a:xfrm>
            <a:off x="477981" y="1122363"/>
            <a:ext cx="4023360" cy="3204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orbel"/>
              <a:buNone/>
            </a:pPr>
            <a:r>
              <a:rPr lang="es-CL" sz="4800"/>
              <a:t>Plataformas y aulas virtuales</a:t>
            </a:r>
            <a:endParaRPr/>
          </a:p>
        </p:txBody>
      </p:sp>
      <p:sp>
        <p:nvSpPr>
          <p:cNvPr id="177" name="Google Shape;177;p26"/>
          <p:cNvSpPr txBox="1"/>
          <p:nvPr>
            <p:ph idx="1" type="subTitle"/>
          </p:nvPr>
        </p:nvSpPr>
        <p:spPr>
          <a:xfrm>
            <a:off x="477980" y="4872922"/>
            <a:ext cx="4023359" cy="1208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CL" sz="2000"/>
              <a:t>Profesor Daniel Curiche Aguilera</a:t>
            </a:r>
            <a:endParaRPr/>
          </a:p>
        </p:txBody>
      </p:sp>
      <p:pic>
        <p:nvPicPr>
          <p:cNvPr descr="Imagen que contiene cerca, negro, blanco, computadora&#10;&#10;Descripción generada automáticamente" id="178" name="Google Shape;178;p26"/>
          <p:cNvPicPr preferRelativeResize="0"/>
          <p:nvPr/>
        </p:nvPicPr>
        <p:blipFill rotWithShape="1">
          <a:blip r:embed="rId3">
            <a:alphaModFix amt="70000"/>
          </a:blip>
          <a:srcRect b="2752" l="0" r="62885" t="-1217"/>
          <a:stretch/>
        </p:blipFill>
        <p:spPr>
          <a:xfrm>
            <a:off x="477981" y="201151"/>
            <a:ext cx="868462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ula Siena, con el profesorado, también en tiempos de aulas virtuales -  Magisnet" id="179" name="Google Shape;179;p26"/>
          <p:cNvPicPr preferRelativeResize="0"/>
          <p:nvPr/>
        </p:nvPicPr>
        <p:blipFill rotWithShape="1">
          <a:blip r:embed="rId4">
            <a:alphaModFix/>
          </a:blip>
          <a:srcRect b="2115" l="52198" r="12233" t="9684"/>
          <a:stretch/>
        </p:blipFill>
        <p:spPr>
          <a:xfrm>
            <a:off x="9285402" y="753202"/>
            <a:ext cx="2906598" cy="5351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>
            <a:off x="3582186" y="754144"/>
            <a:ext cx="8088198" cy="531671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5" name="Google Shape;185;p27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s-CL"/>
              <a:t>Plataformas para la gestión del aprendizaje</a:t>
            </a:r>
            <a:endParaRPr b="1"/>
          </a:p>
        </p:txBody>
      </p:sp>
      <p:sp>
        <p:nvSpPr>
          <p:cNvPr id="186" name="Google Shape;186;p27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-CL"/>
              <a:t>Edmodo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●"/>
            </a:pPr>
            <a:r>
              <a:rPr lang="es-CL"/>
              <a:t>Google Classroom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●"/>
            </a:pPr>
            <a:r>
              <a:rPr lang="es-CL"/>
              <a:t>Moodle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●"/>
            </a:pPr>
            <a:r>
              <a:rPr lang="es-CL"/>
              <a:t>Blackboard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lang="es-CL"/>
              <a:t>Entre otros.</a:t>
            </a:r>
            <a:endParaRPr/>
          </a:p>
        </p:txBody>
      </p:sp>
      <p:pic>
        <p:nvPicPr>
          <p:cNvPr descr="Imagen que contiene cerca, negro, blanco, computadora&#10;&#10;Descripción generada automáticamente" id="187" name="Google Shape;187;p27"/>
          <p:cNvPicPr preferRelativeResize="0"/>
          <p:nvPr/>
        </p:nvPicPr>
        <p:blipFill rotWithShape="1">
          <a:blip r:embed="rId3">
            <a:alphaModFix amt="70000"/>
          </a:blip>
          <a:srcRect b="2752" l="0" r="62885" t="-1217"/>
          <a:stretch/>
        </p:blipFill>
        <p:spPr>
          <a:xfrm>
            <a:off x="11184468" y="6233223"/>
            <a:ext cx="868462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26333" y="1812757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2808" y="1745619"/>
            <a:ext cx="2199244" cy="11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15618" y="3113731"/>
            <a:ext cx="2222500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50919" y="3589406"/>
            <a:ext cx="111932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/>
          <p:nvPr/>
        </p:nvSpPr>
        <p:spPr>
          <a:xfrm>
            <a:off x="3582186" y="754144"/>
            <a:ext cx="8088198" cy="531671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7" name="Google Shape;197;p28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s-CL"/>
              <a:t>LMS vs CMS</a:t>
            </a:r>
            <a:endParaRPr b="1"/>
          </a:p>
        </p:txBody>
      </p:sp>
      <p:sp>
        <p:nvSpPr>
          <p:cNvPr id="198" name="Google Shape;198;p28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-CL"/>
              <a:t>LMS – Learning management system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●"/>
            </a:pPr>
            <a:r>
              <a:rPr lang="es-CL"/>
              <a:t>CMS – Content management system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lang="es-CL"/>
              <a:t>Ejemplos de CMS: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lang="es-CL"/>
              <a:t> - Blogger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rbel"/>
              <a:buChar char="-"/>
            </a:pPr>
            <a:r>
              <a:rPr lang="es-CL"/>
              <a:t>Wordpress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rbel"/>
              <a:buChar char="-"/>
            </a:pPr>
            <a:r>
              <a:rPr lang="es-CL"/>
              <a:t>Joomla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99" name="Google Shape;19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19890" y="1237790"/>
            <a:ext cx="200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65963" y="3611519"/>
            <a:ext cx="249081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9376" y="2317790"/>
            <a:ext cx="2857500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cerca, negro, blanco, computadora&#10;&#10;Descripción generada automáticamente" id="202" name="Google Shape;202;p28"/>
          <p:cNvPicPr preferRelativeResize="0"/>
          <p:nvPr/>
        </p:nvPicPr>
        <p:blipFill rotWithShape="1">
          <a:blip r:embed="rId6">
            <a:alphaModFix amt="70000"/>
          </a:blip>
          <a:srcRect b="2752" l="0" r="62885" t="-1217"/>
          <a:stretch/>
        </p:blipFill>
        <p:spPr>
          <a:xfrm>
            <a:off x="11184468" y="6233223"/>
            <a:ext cx="868462" cy="4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/>
          <p:nvPr/>
        </p:nvSpPr>
        <p:spPr>
          <a:xfrm>
            <a:off x="3582186" y="754144"/>
            <a:ext cx="8088198" cy="531671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8" name="Google Shape;208;p29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b="1" lang="es-CL"/>
              <a:t>¿Qué podemos hacer en un LMS?</a:t>
            </a:r>
            <a:endParaRPr/>
          </a:p>
        </p:txBody>
      </p:sp>
      <p:sp>
        <p:nvSpPr>
          <p:cNvPr id="209" name="Google Shape;209;p29"/>
          <p:cNvSpPr txBox="1"/>
          <p:nvPr>
            <p:ph idx="1" type="body"/>
          </p:nvPr>
        </p:nvSpPr>
        <p:spPr>
          <a:xfrm>
            <a:off x="3869268" y="864108"/>
            <a:ext cx="5066797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-CL"/>
              <a:t>EVA – Entornos virtuales de aprendizaje.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lang="es-CL"/>
              <a:t>Dentro de las diferentes posibilidades que permiten los EVA, se cuentan: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rbel"/>
              <a:buChar char="-"/>
            </a:pPr>
            <a:r>
              <a:rPr lang="es-CL"/>
              <a:t>Repositorio de material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rbel"/>
              <a:buChar char="-"/>
            </a:pPr>
            <a:r>
              <a:rPr lang="es-CL"/>
              <a:t>Gestión de instrumentos de evaluación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rbel"/>
              <a:buChar char="-"/>
            </a:pPr>
            <a:r>
              <a:rPr lang="es-CL"/>
              <a:t>Programación de tareas o actividades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rbel"/>
              <a:buChar char="-"/>
            </a:pPr>
            <a:r>
              <a:rPr lang="es-CL"/>
              <a:t>Comunicación con la comunidad (asincrónica)</a:t>
            </a:r>
            <a:endParaRPr/>
          </a:p>
        </p:txBody>
      </p:sp>
      <p:pic>
        <p:nvPicPr>
          <p:cNvPr id="210" name="Google Shape;21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6468" y="2311812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3768" y="2311812"/>
            <a:ext cx="140079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99010" y="3676838"/>
            <a:ext cx="1240313" cy="90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16468" y="3862800"/>
            <a:ext cx="746213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cerca, negro, blanco, computadora&#10;&#10;Descripción generada automáticamente" id="214" name="Google Shape;214;p29"/>
          <p:cNvPicPr preferRelativeResize="0"/>
          <p:nvPr/>
        </p:nvPicPr>
        <p:blipFill rotWithShape="1">
          <a:blip r:embed="rId7">
            <a:alphaModFix amt="70000"/>
          </a:blip>
          <a:srcRect b="2752" l="0" r="62885" t="-1217"/>
          <a:stretch/>
        </p:blipFill>
        <p:spPr>
          <a:xfrm>
            <a:off x="11184468" y="6233223"/>
            <a:ext cx="868462" cy="4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/>
          <p:nvPr/>
        </p:nvSpPr>
        <p:spPr>
          <a:xfrm>
            <a:off x="3582186" y="754144"/>
            <a:ext cx="8088198" cy="531671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0" name="Google Shape;220;p30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s-CL"/>
              <a:t>“Manos a la obra”</a:t>
            </a:r>
            <a:endParaRPr b="1"/>
          </a:p>
        </p:txBody>
      </p:sp>
      <p:sp>
        <p:nvSpPr>
          <p:cNvPr id="221" name="Google Shape;221;p30"/>
          <p:cNvSpPr txBox="1"/>
          <p:nvPr>
            <p:ph idx="1" type="body"/>
          </p:nvPr>
        </p:nvSpPr>
        <p:spPr>
          <a:xfrm>
            <a:off x="3869268" y="864108"/>
            <a:ext cx="4492307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CL"/>
              <a:t>A continuación revisaremos dos de las plataformas o EVA.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●"/>
            </a:pPr>
            <a:r>
              <a:rPr lang="es-CL"/>
              <a:t>Google Classroom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●"/>
            </a:pPr>
            <a:r>
              <a:rPr lang="es-CL"/>
              <a:t>Edmodo</a:t>
            </a:r>
            <a:endParaRPr/>
          </a:p>
        </p:txBody>
      </p:sp>
      <p:pic>
        <p:nvPicPr>
          <p:cNvPr id="222" name="Google Shape;22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96124" y="2545812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4584" y="2545812"/>
            <a:ext cx="140079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74584" y="3582046"/>
            <a:ext cx="1240313" cy="90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19534" y="3675646"/>
            <a:ext cx="746213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cerca, negro, blanco, computadora&#10;&#10;Descripción generada automáticamente" id="226" name="Google Shape;226;p30"/>
          <p:cNvPicPr preferRelativeResize="0"/>
          <p:nvPr/>
        </p:nvPicPr>
        <p:blipFill rotWithShape="1">
          <a:blip r:embed="rId7">
            <a:alphaModFix amt="70000"/>
          </a:blip>
          <a:srcRect b="2752" l="0" r="62885" t="-1217"/>
          <a:stretch/>
        </p:blipFill>
        <p:spPr>
          <a:xfrm>
            <a:off x="11184468" y="6233223"/>
            <a:ext cx="868462" cy="4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/>
          <p:nvPr/>
        </p:nvSpPr>
        <p:spPr>
          <a:xfrm>
            <a:off x="3582186" y="754144"/>
            <a:ext cx="8088198" cy="531671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2" name="Google Shape;232;p31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s-CL"/>
              <a:t>Características de los EVA escogidas</a:t>
            </a:r>
            <a:endParaRPr b="1"/>
          </a:p>
        </p:txBody>
      </p:sp>
      <p:sp>
        <p:nvSpPr>
          <p:cNvPr id="233" name="Google Shape;233;p31"/>
          <p:cNvSpPr txBox="1"/>
          <p:nvPr>
            <p:ph idx="1" type="body"/>
          </p:nvPr>
        </p:nvSpPr>
        <p:spPr>
          <a:xfrm>
            <a:off x="3869268" y="864108"/>
            <a:ext cx="4963647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-CL"/>
              <a:t>Ambas funcionan en la red (no requieren instalación en el PC).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●"/>
            </a:pPr>
            <a:r>
              <a:rPr lang="es-CL"/>
              <a:t>Uso móvil  - Apps para dispositivos móviles.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●"/>
            </a:pPr>
            <a:r>
              <a:rPr lang="es-CL"/>
              <a:t>Gestión de “calificaciones”.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●"/>
            </a:pPr>
            <a:r>
              <a:rPr lang="es-CL"/>
              <a:t>Programar actividades – entregas de tareas.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●"/>
            </a:pPr>
            <a:r>
              <a:rPr lang="es-CL"/>
              <a:t>Sincronización con “carpetas en la nube”.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●"/>
            </a:pPr>
            <a:r>
              <a:rPr lang="es-CL"/>
              <a:t>Ubicuidad.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●"/>
            </a:pPr>
            <a:r>
              <a:rPr lang="es-CL"/>
              <a:t>Gratuitas.</a:t>
            </a:r>
            <a:endParaRPr/>
          </a:p>
        </p:txBody>
      </p:sp>
      <p:pic>
        <p:nvPicPr>
          <p:cNvPr id="234" name="Google Shape;23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35231" y="229253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48789" y="2166536"/>
            <a:ext cx="140079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09266" y="3283865"/>
            <a:ext cx="1240313" cy="90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77029" y="3377465"/>
            <a:ext cx="746213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cerca, negro, blanco, computadora&#10;&#10;Descripción generada automáticamente" id="238" name="Google Shape;238;p31"/>
          <p:cNvPicPr preferRelativeResize="0"/>
          <p:nvPr/>
        </p:nvPicPr>
        <p:blipFill rotWithShape="1">
          <a:blip r:embed="rId7">
            <a:alphaModFix amt="70000"/>
          </a:blip>
          <a:srcRect b="2752" l="0" r="62885" t="-1217"/>
          <a:stretch/>
        </p:blipFill>
        <p:spPr>
          <a:xfrm>
            <a:off x="11184468" y="6233223"/>
            <a:ext cx="868462" cy="4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/>
          <p:nvPr/>
        </p:nvSpPr>
        <p:spPr>
          <a:xfrm>
            <a:off x="3582186" y="754144"/>
            <a:ext cx="8088198" cy="531671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4" name="Google Shape;244;p3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s-CL"/>
              <a:t>“Manos a la obra” – ¡ahora sí!</a:t>
            </a:r>
            <a:endParaRPr b="1"/>
          </a:p>
        </p:txBody>
      </p:sp>
      <p:sp>
        <p:nvSpPr>
          <p:cNvPr id="245" name="Google Shape;245;p32"/>
          <p:cNvSpPr txBox="1"/>
          <p:nvPr>
            <p:ph idx="1" type="body"/>
          </p:nvPr>
        </p:nvSpPr>
        <p:spPr>
          <a:xfrm>
            <a:off x="3869268" y="864108"/>
            <a:ext cx="4548868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CL"/>
              <a:t>A continuación revisaremos dos de las plataformas o EVA.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●"/>
            </a:pPr>
            <a:r>
              <a:rPr lang="es-CL"/>
              <a:t>Google Classroom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●"/>
            </a:pPr>
            <a:r>
              <a:rPr lang="es-CL"/>
              <a:t>Edmodo</a:t>
            </a:r>
            <a:endParaRPr/>
          </a:p>
          <a:p>
            <a:pPr indent="-55879" lvl="0" marL="18288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46" name="Google Shape;24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35231" y="205252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22228" y="2052520"/>
            <a:ext cx="140079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2466" y="3330828"/>
            <a:ext cx="1240313" cy="90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38255" y="3424428"/>
            <a:ext cx="746213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cerca, negro, blanco, computadora&#10;&#10;Descripción generada automáticamente" id="250" name="Google Shape;250;p32"/>
          <p:cNvPicPr preferRelativeResize="0"/>
          <p:nvPr/>
        </p:nvPicPr>
        <p:blipFill rotWithShape="1">
          <a:blip r:embed="rId7">
            <a:alphaModFix amt="70000"/>
          </a:blip>
          <a:srcRect b="2752" l="0" r="62885" t="-1217"/>
          <a:stretch/>
        </p:blipFill>
        <p:spPr>
          <a:xfrm>
            <a:off x="11184468" y="6233223"/>
            <a:ext cx="868462" cy="4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co">
  <a:themeElements>
    <a:clrScheme name="Azul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rushVTI">
  <a:themeElements>
    <a:clrScheme name="Naranja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