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07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06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3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704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9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97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75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6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25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97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7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2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7766EE-4192-4B2D-A5A0-F60F9A5F7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4D94D068-A105-1C9F-7E80-341EADE103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Graphic 1">
            <a:extLst>
              <a:ext uri="{FF2B5EF4-FFF2-40B4-BE49-F238E27FC236}">
                <a16:creationId xmlns:a16="http://schemas.microsoft.com/office/drawing/2014/main" id="{96C5B42E-2B67-4A58-B9AF-78E133889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bg1">
              <a:alpha val="30000"/>
            </a:schemeClr>
          </a:solidFill>
          <a:ln w="32707" cap="flat">
            <a:noFill/>
            <a:prstDash val="solid"/>
            <a:miter/>
          </a:ln>
          <a:effectLst>
            <a:outerShdw blurRad="50800" dist="50800" dir="2700000" algn="tl" rotWithShape="0">
              <a:prstClr val="black">
                <a:alpha val="25000"/>
              </a:prstClr>
            </a:outerShdw>
          </a:effectLst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">
            <a:extLst>
              <a:ext uri="{FF2B5EF4-FFF2-40B4-BE49-F238E27FC236}">
                <a16:creationId xmlns:a16="http://schemas.microsoft.com/office/drawing/2014/main" id="{8C9B5468-C837-4FF5-A94F-03C1BD52F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5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rgbClr val="C34D81">
              <a:alpha val="40000"/>
            </a:srgbClr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C61E7A-002C-A540-9672-F61C26517A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473" y="1998924"/>
            <a:ext cx="5541054" cy="2213621"/>
          </a:xfrm>
        </p:spPr>
        <p:txBody>
          <a:bodyPr>
            <a:normAutofit/>
          </a:bodyPr>
          <a:lstStyle/>
          <a:p>
            <a:pPr algn="ctr"/>
            <a:r>
              <a:rPr lang="es-CL" dirty="0"/>
              <a:t>El modelamiento </a:t>
            </a:r>
            <a:r>
              <a:rPr lang="es-CL" dirty="0" err="1"/>
              <a:t>metacognitivo</a:t>
            </a:r>
            <a:r>
              <a:rPr lang="es-CL" dirty="0"/>
              <a:t> de estrategias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2A01A87-4274-0846-B825-FC15D934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0419" y="4300833"/>
            <a:ext cx="4431162" cy="1191873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CL" sz="2200"/>
              <a:t>TRI mención Lenguaje y Comunicación.</a:t>
            </a:r>
          </a:p>
          <a:p>
            <a:pPr algn="ctr">
              <a:lnSpc>
                <a:spcPct val="90000"/>
              </a:lnSpc>
            </a:pPr>
            <a:r>
              <a:rPr lang="es-CL" sz="2200"/>
              <a:t>14 de noviembre de 2022</a:t>
            </a:r>
          </a:p>
        </p:txBody>
      </p:sp>
    </p:spTree>
    <p:extLst>
      <p:ext uri="{BB962C8B-B14F-4D97-AF65-F5344CB8AC3E}">
        <p14:creationId xmlns:p14="http://schemas.microsoft.com/office/powerpoint/2010/main" val="2216967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C34D81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9CDF1A-AA5B-D943-A023-78ECEEE15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461084" cy="5431376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FFFFFF"/>
                </a:solidFill>
              </a:rPr>
              <a:t>Objetivos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6886C3-F613-5241-8CAB-177725ED1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r>
              <a:rPr lang="es-CL" sz="2000" dirty="0"/>
              <a:t>Comprender las características del “modelamiento” dentro de las secuencias didácticas.</a:t>
            </a:r>
          </a:p>
          <a:p>
            <a:endParaRPr lang="es-CL" sz="2000" dirty="0"/>
          </a:p>
          <a:p>
            <a:r>
              <a:rPr lang="es-CL" sz="2000" dirty="0"/>
              <a:t>Vincular el modelamiento </a:t>
            </a:r>
            <a:r>
              <a:rPr lang="es-CL" sz="2000" dirty="0" err="1"/>
              <a:t>metacognitivo</a:t>
            </a:r>
            <a:r>
              <a:rPr lang="es-CL" sz="2000" dirty="0"/>
              <a:t> con estrategias de comprensión y escritura.</a:t>
            </a:r>
          </a:p>
          <a:p>
            <a:endParaRPr lang="es-CL" sz="2000" dirty="0"/>
          </a:p>
          <a:p>
            <a:endParaRPr lang="es-CL" sz="2000" dirty="0"/>
          </a:p>
          <a:p>
            <a:endParaRPr lang="es-CL" sz="2000" dirty="0"/>
          </a:p>
        </p:txBody>
      </p:sp>
    </p:spTree>
    <p:extLst>
      <p:ext uri="{BB962C8B-B14F-4D97-AF65-F5344CB8AC3E}">
        <p14:creationId xmlns:p14="http://schemas.microsoft.com/office/powerpoint/2010/main" val="3701558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prendizaje por imitación o Aprendizaje por Modelamiento - YouTube">
            <a:extLst>
              <a:ext uri="{FF2B5EF4-FFF2-40B4-BE49-F238E27FC236}">
                <a16:creationId xmlns:a16="http://schemas.microsoft.com/office/drawing/2014/main" id="{4F6BCE6E-08E7-0044-8393-547396625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4" b="-1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ómo utilizar el modelado de los padres para mejorar la autoestima de los  hijos - Amparo Calandín Psicólogos">
            <a:extLst>
              <a:ext uri="{FF2B5EF4-FFF2-40B4-BE49-F238E27FC236}">
                <a16:creationId xmlns:a16="http://schemas.microsoft.com/office/drawing/2014/main" id="{58B45EE2-B112-154B-98F6-D10B07B1B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959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DUCTA INFANTIL: MODIFICACIÓN DE CONDUCTA: MODELADO Y MOLDEADO">
            <a:extLst>
              <a:ext uri="{FF2B5EF4-FFF2-40B4-BE49-F238E27FC236}">
                <a16:creationId xmlns:a16="http://schemas.microsoft.com/office/drawing/2014/main" id="{5E7BBEF7-4824-1E49-A787-06A2AC113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2" r="19433" b="1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54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0BCE04-5457-7944-88FC-10B9F91E5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s-CL" sz="3700"/>
              <a:t>El modelamiento </a:t>
            </a:r>
            <a:r>
              <a:rPr lang="es-CL" sz="3700" err="1"/>
              <a:t>metacognitivo</a:t>
            </a:r>
            <a:r>
              <a:rPr lang="es-CL" sz="370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FBDDAF-BCA7-A248-8E33-66747E2D2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s-CL" sz="2000"/>
              <a:t>Las estrategias didácticas pueden desarrollarse mediante la aplicación de un programa sistemático de enseñanza en el aula. </a:t>
            </a:r>
          </a:p>
          <a:p>
            <a:endParaRPr lang="es-CL" sz="2000"/>
          </a:p>
          <a:p>
            <a:endParaRPr lang="es-CL" sz="200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0A2C77E-644D-624D-8209-7ADE02132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17816"/>
              </p:ext>
            </p:extLst>
          </p:nvPr>
        </p:nvGraphicFramePr>
        <p:xfrm>
          <a:off x="5564928" y="1972672"/>
          <a:ext cx="6029420" cy="3468284"/>
        </p:xfrm>
        <a:graphic>
          <a:graphicData uri="http://schemas.openxmlformats.org/drawingml/2006/table">
            <a:tbl>
              <a:tblPr/>
              <a:tblGrid>
                <a:gridCol w="6029420">
                  <a:extLst>
                    <a:ext uri="{9D8B030D-6E8A-4147-A177-3AD203B41FA5}">
                      <a16:colId xmlns:a16="http://schemas.microsoft.com/office/drawing/2014/main" val="3474637248"/>
                    </a:ext>
                  </a:extLst>
                </a:gridCol>
              </a:tblGrid>
              <a:tr h="950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200" dirty="0">
                          <a:effectLst/>
                          <a:latin typeface="Arial" panose="020B0604020202020204" pitchFamily="34" charset="0"/>
                        </a:rPr>
                        <a:t>El modelamiento </a:t>
                      </a:r>
                      <a:r>
                        <a:rPr lang="es-CL" sz="2200" dirty="0" err="1">
                          <a:effectLst/>
                          <a:latin typeface="Arial" panose="020B0604020202020204" pitchFamily="34" charset="0"/>
                        </a:rPr>
                        <a:t>metacognitivo</a:t>
                      </a:r>
                      <a:r>
                        <a:rPr lang="es-CL" sz="2200" dirty="0">
                          <a:effectLst/>
                          <a:latin typeface="Arial" panose="020B0604020202020204" pitchFamily="34" charset="0"/>
                        </a:rPr>
                        <a:t> contempla tres fases:  </a:t>
                      </a:r>
                      <a:endParaRPr lang="es-CL" sz="4000" dirty="0">
                        <a:effectLst/>
                      </a:endParaRPr>
                    </a:p>
                  </a:txBody>
                  <a:tcPr marL="200866" marR="200866" marT="100433" marB="100433" anchor="ctr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33021"/>
                  </a:ext>
                </a:extLst>
              </a:tr>
              <a:tr h="615989">
                <a:tc>
                  <a:txBody>
                    <a:bodyPr/>
                    <a:lstStyle/>
                    <a:p>
                      <a:r>
                        <a:rPr lang="es-CL" sz="2200" dirty="0">
                          <a:effectLst/>
                          <a:latin typeface="Arial" panose="020B0604020202020204" pitchFamily="34" charset="0"/>
                        </a:rPr>
                        <a:t>1. </a:t>
                      </a:r>
                      <a:r>
                        <a:rPr lang="es-CL" sz="2200" dirty="0" err="1">
                          <a:effectLst/>
                          <a:latin typeface="Arial" panose="020B0604020202020204" pitchFamily="34" charset="0"/>
                        </a:rPr>
                        <a:t>Explicación</a:t>
                      </a:r>
                      <a:r>
                        <a:rPr lang="es-CL" sz="2200" dirty="0">
                          <a:effectLst/>
                          <a:latin typeface="Arial" panose="020B0604020202020204" pitchFamily="34" charset="0"/>
                        </a:rPr>
                        <a:t> y modelado </a:t>
                      </a:r>
                      <a:endParaRPr lang="es-CL" sz="4000" dirty="0">
                        <a:effectLst/>
                      </a:endParaRPr>
                    </a:p>
                  </a:txBody>
                  <a:tcPr marL="200866" marR="200866" marT="100433" marB="100433" anchor="ctr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845993"/>
                  </a:ext>
                </a:extLst>
              </a:tr>
              <a:tr h="9507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L" sz="2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2.Práctica supervisada</a:t>
                      </a:r>
                    </a:p>
                  </a:txBody>
                  <a:tcPr marL="200866" marR="200866" marT="100433" marB="100433" anchor="ctr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80318"/>
                  </a:ext>
                </a:extLst>
              </a:tr>
              <a:tr h="950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3.Práctica </a:t>
                      </a:r>
                      <a:r>
                        <a:rPr lang="es-CL" sz="2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autónoma</a:t>
                      </a:r>
                      <a:r>
                        <a:rPr lang="es-CL" sz="2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200866" marR="200866" marT="100433" marB="100433" anchor="ctr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305302"/>
                  </a:ext>
                </a:extLst>
              </a:tr>
            </a:tbl>
          </a:graphicData>
        </a:graphic>
      </p:graphicFrame>
      <p:sp>
        <p:nvSpPr>
          <p:cNvPr id="6" name="Elipse 5">
            <a:extLst>
              <a:ext uri="{FF2B5EF4-FFF2-40B4-BE49-F238E27FC236}">
                <a16:creationId xmlns:a16="http://schemas.microsoft.com/office/drawing/2014/main" id="{3F998190-B1D7-1141-91DB-3962FA3C5166}"/>
              </a:ext>
            </a:extLst>
          </p:cNvPr>
          <p:cNvSpPr/>
          <p:nvPr/>
        </p:nvSpPr>
        <p:spPr>
          <a:xfrm>
            <a:off x="5352549" y="2811630"/>
            <a:ext cx="4523873" cy="794084"/>
          </a:xfrm>
          <a:prstGeom prst="ellipse">
            <a:avLst/>
          </a:prstGeom>
          <a:noFill/>
          <a:ln w="349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1272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C398E9-715F-1D41-A8F7-C66A58C80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modelado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AAA3DC-FD29-FB4D-BAC4-7405267DA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CL" sz="1800" dirty="0">
                <a:effectLst/>
                <a:latin typeface="Arial" panose="020B0604020202020204" pitchFamily="34" charset="0"/>
              </a:rPr>
              <a:t>El modelado corresponde a la </a:t>
            </a:r>
            <a:r>
              <a:rPr lang="es-CL" sz="1800" dirty="0" err="1">
                <a:effectLst/>
                <a:latin typeface="Arial" panose="020B0604020202020204" pitchFamily="34" charset="0"/>
              </a:rPr>
              <a:t>reflexión</a:t>
            </a:r>
            <a:r>
              <a:rPr lang="es-CL" sz="1800" dirty="0">
                <a:effectLst/>
                <a:latin typeface="Arial" panose="020B0604020202020204" pitchFamily="34" charset="0"/>
              </a:rPr>
              <a:t> en voz alta </a:t>
            </a:r>
            <a:r>
              <a:rPr lang="es-CL" sz="1800" dirty="0">
                <a:effectLst/>
                <a:latin typeface="Arial,Italic"/>
              </a:rPr>
              <a:t>(</a:t>
            </a:r>
            <a:r>
              <a:rPr lang="es-CL" sz="1800" dirty="0" err="1">
                <a:effectLst/>
                <a:latin typeface="Arial,Italic"/>
              </a:rPr>
              <a:t>think-aloud</a:t>
            </a:r>
            <a:r>
              <a:rPr lang="es-CL" sz="1800" dirty="0">
                <a:effectLst/>
                <a:latin typeface="Arial,Italic"/>
              </a:rPr>
              <a:t>) </a:t>
            </a:r>
            <a:r>
              <a:rPr lang="es-CL" sz="1800" dirty="0">
                <a:effectLst/>
                <a:latin typeface="Arial" panose="020B0604020202020204" pitchFamily="34" charset="0"/>
              </a:rPr>
              <a:t>que realiza el profesor ante los alumnos, a medida realiza la tarea cognitiva planteada.</a:t>
            </a:r>
          </a:p>
          <a:p>
            <a:endParaRPr lang="es-CL" sz="1800" dirty="0">
              <a:latin typeface="Arial" panose="020B0604020202020204" pitchFamily="34" charset="0"/>
            </a:endParaRPr>
          </a:p>
          <a:p>
            <a:pPr algn="just"/>
            <a:r>
              <a:rPr lang="es-CL" sz="1800" dirty="0">
                <a:latin typeface="Arial" panose="020B0604020202020204" pitchFamily="34" charset="0"/>
              </a:rPr>
              <a:t>Por ejemplo, activa sus conocimientos previos en </a:t>
            </a:r>
            <a:r>
              <a:rPr lang="es-CL" sz="1800" dirty="0" err="1">
                <a:latin typeface="Arial" panose="020B0604020202020204" pitchFamily="34" charset="0"/>
              </a:rPr>
              <a:t>relación</a:t>
            </a:r>
            <a:r>
              <a:rPr lang="es-CL" sz="1800" dirty="0">
                <a:latin typeface="Arial" panose="020B0604020202020204" pitchFamily="34" charset="0"/>
              </a:rPr>
              <a:t> con el tema que presenta el texto; analiza la superestructura textual; aplica la estrategia estructural; se detiene en aquellos </a:t>
            </a:r>
            <a:r>
              <a:rPr lang="es-CL" sz="1800" dirty="0" err="1">
                <a:latin typeface="Arial" panose="020B0604020202020204" pitchFamily="34" charset="0"/>
              </a:rPr>
              <a:t>párrafos</a:t>
            </a:r>
            <a:r>
              <a:rPr lang="es-CL" sz="1800" dirty="0">
                <a:latin typeface="Arial" panose="020B0604020202020204" pitchFamily="34" charset="0"/>
              </a:rPr>
              <a:t>, frases o palabras relevantes o detalles que facilitan la </a:t>
            </a:r>
            <a:r>
              <a:rPr lang="es-CL" sz="1800" dirty="0" err="1">
                <a:latin typeface="Arial" panose="020B0604020202020204" pitchFamily="34" charset="0"/>
              </a:rPr>
              <a:t>construcción</a:t>
            </a:r>
            <a:r>
              <a:rPr lang="es-CL" sz="1800" dirty="0">
                <a:latin typeface="Arial" panose="020B0604020202020204" pitchFamily="34" charset="0"/>
              </a:rPr>
              <a:t> de la </a:t>
            </a:r>
            <a:r>
              <a:rPr lang="es-CL" sz="1800" dirty="0" err="1">
                <a:latin typeface="Arial" panose="020B0604020202020204" pitchFamily="34" charset="0"/>
              </a:rPr>
              <a:t>macroestructura</a:t>
            </a:r>
            <a:r>
              <a:rPr lang="es-CL" sz="1800" dirty="0">
                <a:latin typeface="Arial" panose="020B0604020202020204" pitchFamily="34" charset="0"/>
              </a:rPr>
              <a:t> textual o idea principal un texto, etc.</a:t>
            </a:r>
          </a:p>
          <a:p>
            <a:pPr algn="just"/>
            <a:endParaRPr lang="es-CL" dirty="0">
              <a:effectLst/>
            </a:endParaRPr>
          </a:p>
          <a:p>
            <a:pPr algn="just">
              <a:lnSpc>
                <a:spcPct val="110000"/>
              </a:lnSpc>
            </a:pPr>
            <a:r>
              <a:rPr lang="es-CL" sz="1800" dirty="0">
                <a:latin typeface="Arial" panose="020B0604020202020204" pitchFamily="34" charset="0"/>
              </a:rPr>
              <a:t>Modelado que el alumno deberá ser capaz de emular ante sus pares en una </a:t>
            </a:r>
            <a:r>
              <a:rPr lang="es-CL" sz="1800" dirty="0" err="1">
                <a:latin typeface="Arial" panose="020B0604020202020204" pitchFamily="34" charset="0"/>
              </a:rPr>
              <a:t>enseñanza</a:t>
            </a:r>
            <a:r>
              <a:rPr lang="es-CL" sz="1800" dirty="0">
                <a:latin typeface="Arial" panose="020B0604020202020204" pitchFamily="34" charset="0"/>
              </a:rPr>
              <a:t> recíproca, en la segunda fase de la intervención didáctica. </a:t>
            </a:r>
          </a:p>
          <a:p>
            <a:endParaRPr lang="es-CL" dirty="0">
              <a:effectLst/>
            </a:endParaRPr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446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0BCE04-5457-7944-88FC-10B9F91E5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s-CL" sz="3700"/>
              <a:t>El modelamiento </a:t>
            </a:r>
            <a:r>
              <a:rPr lang="es-CL" sz="3700" err="1"/>
              <a:t>metacognitivo</a:t>
            </a:r>
            <a:r>
              <a:rPr lang="es-CL" sz="370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FBDDAF-BCA7-A248-8E33-66747E2D2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s-CL" sz="2000"/>
              <a:t>Las estrategias didácticas pueden desarrollarse mediante la aplicación de un programa sistemático de enseñanza en el aula. </a:t>
            </a:r>
          </a:p>
          <a:p>
            <a:endParaRPr lang="es-CL" sz="2000"/>
          </a:p>
          <a:p>
            <a:endParaRPr lang="es-CL" sz="200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D0A2C77E-644D-624D-8209-7ADE0213241B}"/>
              </a:ext>
            </a:extLst>
          </p:cNvPr>
          <p:cNvGraphicFramePr>
            <a:graphicFrameLocks noGrp="1"/>
          </p:cNvGraphicFramePr>
          <p:nvPr/>
        </p:nvGraphicFramePr>
        <p:xfrm>
          <a:off x="5564928" y="1972672"/>
          <a:ext cx="6029420" cy="3468284"/>
        </p:xfrm>
        <a:graphic>
          <a:graphicData uri="http://schemas.openxmlformats.org/drawingml/2006/table">
            <a:tbl>
              <a:tblPr/>
              <a:tblGrid>
                <a:gridCol w="6029420">
                  <a:extLst>
                    <a:ext uri="{9D8B030D-6E8A-4147-A177-3AD203B41FA5}">
                      <a16:colId xmlns:a16="http://schemas.microsoft.com/office/drawing/2014/main" val="3474637248"/>
                    </a:ext>
                  </a:extLst>
                </a:gridCol>
              </a:tblGrid>
              <a:tr h="950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200" dirty="0">
                          <a:effectLst/>
                          <a:latin typeface="Arial" panose="020B0604020202020204" pitchFamily="34" charset="0"/>
                        </a:rPr>
                        <a:t>El modelamiento </a:t>
                      </a:r>
                      <a:r>
                        <a:rPr lang="es-CL" sz="2200" dirty="0" err="1">
                          <a:effectLst/>
                          <a:latin typeface="Arial" panose="020B0604020202020204" pitchFamily="34" charset="0"/>
                        </a:rPr>
                        <a:t>metacognitivo</a:t>
                      </a:r>
                      <a:r>
                        <a:rPr lang="es-CL" sz="2200" dirty="0">
                          <a:effectLst/>
                          <a:latin typeface="Arial" panose="020B0604020202020204" pitchFamily="34" charset="0"/>
                        </a:rPr>
                        <a:t> contempla tres fases:  </a:t>
                      </a:r>
                      <a:endParaRPr lang="es-CL" sz="4000" dirty="0">
                        <a:effectLst/>
                      </a:endParaRPr>
                    </a:p>
                  </a:txBody>
                  <a:tcPr marL="200866" marR="200866" marT="100433" marB="100433" anchor="ctr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033021"/>
                  </a:ext>
                </a:extLst>
              </a:tr>
              <a:tr h="615989">
                <a:tc>
                  <a:txBody>
                    <a:bodyPr/>
                    <a:lstStyle/>
                    <a:p>
                      <a:r>
                        <a:rPr lang="es-CL" sz="2200" dirty="0">
                          <a:effectLst/>
                          <a:latin typeface="Arial" panose="020B0604020202020204" pitchFamily="34" charset="0"/>
                        </a:rPr>
                        <a:t>1. </a:t>
                      </a:r>
                      <a:r>
                        <a:rPr lang="es-CL" sz="2200" dirty="0" err="1">
                          <a:effectLst/>
                          <a:latin typeface="Arial" panose="020B0604020202020204" pitchFamily="34" charset="0"/>
                        </a:rPr>
                        <a:t>Explicación</a:t>
                      </a:r>
                      <a:r>
                        <a:rPr lang="es-CL" sz="2200" dirty="0">
                          <a:effectLst/>
                          <a:latin typeface="Arial" panose="020B0604020202020204" pitchFamily="34" charset="0"/>
                        </a:rPr>
                        <a:t> y modelado </a:t>
                      </a:r>
                      <a:endParaRPr lang="es-CL" sz="4000" dirty="0">
                        <a:effectLst/>
                      </a:endParaRPr>
                    </a:p>
                  </a:txBody>
                  <a:tcPr marL="200866" marR="200866" marT="100433" marB="100433" anchor="ctr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9845993"/>
                  </a:ext>
                </a:extLst>
              </a:tr>
              <a:tr h="95076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L" sz="2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2.Práctica supervisada</a:t>
                      </a:r>
                    </a:p>
                  </a:txBody>
                  <a:tcPr marL="200866" marR="200866" marT="100433" marB="100433" anchor="ctr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0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380318"/>
                  </a:ext>
                </a:extLst>
              </a:tr>
              <a:tr h="9507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3.Práctica </a:t>
                      </a:r>
                      <a:r>
                        <a:rPr lang="es-CL" sz="220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autónoma</a:t>
                      </a:r>
                      <a:r>
                        <a:rPr lang="es-CL" sz="22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200866" marR="200866" marT="100433" marB="100433" anchor="ctr">
                    <a:lnL w="9144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048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305302"/>
                  </a:ext>
                </a:extLst>
              </a:tr>
            </a:tbl>
          </a:graphicData>
        </a:graphic>
      </p:graphicFrame>
      <p:sp>
        <p:nvSpPr>
          <p:cNvPr id="6" name="Elipse 5">
            <a:extLst>
              <a:ext uri="{FF2B5EF4-FFF2-40B4-BE49-F238E27FC236}">
                <a16:creationId xmlns:a16="http://schemas.microsoft.com/office/drawing/2014/main" id="{3F998190-B1D7-1141-91DB-3962FA3C5166}"/>
              </a:ext>
            </a:extLst>
          </p:cNvPr>
          <p:cNvSpPr/>
          <p:nvPr/>
        </p:nvSpPr>
        <p:spPr>
          <a:xfrm>
            <a:off x="5203336" y="3706814"/>
            <a:ext cx="4523873" cy="794084"/>
          </a:xfrm>
          <a:prstGeom prst="ellipse">
            <a:avLst/>
          </a:prstGeom>
          <a:noFill/>
          <a:ln w="3492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9668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505572-A34B-EC46-B7DE-513C0A28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práctica supervisada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1C623C-4C1F-4F4C-B78D-415DA25C6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1800" dirty="0">
                <a:effectLst/>
                <a:latin typeface="Arial" panose="020B0604020202020204" pitchFamily="34" charset="0"/>
              </a:rPr>
              <a:t>Durante la </a:t>
            </a:r>
            <a:r>
              <a:rPr lang="es-CL" sz="1800" dirty="0" err="1">
                <a:effectLst/>
                <a:latin typeface="Arial" panose="020B0604020202020204" pitchFamily="34" charset="0"/>
              </a:rPr>
              <a:t>práctica</a:t>
            </a:r>
            <a:r>
              <a:rPr lang="es-CL" sz="1800" dirty="0">
                <a:effectLst/>
                <a:latin typeface="Arial" panose="020B0604020202020204" pitchFamily="34" charset="0"/>
              </a:rPr>
              <a:t> supervisada, el profesor cumple una </a:t>
            </a:r>
            <a:r>
              <a:rPr lang="es-CL" sz="1800" dirty="0" err="1">
                <a:effectLst/>
                <a:latin typeface="Arial" panose="020B0604020202020204" pitchFamily="34" charset="0"/>
              </a:rPr>
              <a:t>acción</a:t>
            </a:r>
            <a:r>
              <a:rPr lang="es-CL" sz="1800" dirty="0">
                <a:effectLst/>
                <a:latin typeface="Arial" panose="020B0604020202020204" pitchFamily="34" charset="0"/>
              </a:rPr>
              <a:t> mediadora (</a:t>
            </a:r>
            <a:r>
              <a:rPr lang="es-CL" sz="1800" dirty="0" err="1">
                <a:effectLst/>
                <a:latin typeface="Arial" panose="020B0604020202020204" pitchFamily="34" charset="0"/>
              </a:rPr>
              <a:t>Vygotzki</a:t>
            </a:r>
            <a:r>
              <a:rPr lang="es-CL" sz="1800" dirty="0">
                <a:effectLst/>
                <a:latin typeface="Arial" panose="020B0604020202020204" pitchFamily="34" charset="0"/>
              </a:rPr>
              <a:t>, 1995). </a:t>
            </a:r>
          </a:p>
          <a:p>
            <a:endParaRPr lang="es-CL" sz="1800" dirty="0">
              <a:latin typeface="Arial" panose="020B0604020202020204" pitchFamily="34" charset="0"/>
            </a:endParaRPr>
          </a:p>
          <a:p>
            <a:r>
              <a:rPr lang="es-CL" sz="1800" dirty="0">
                <a:effectLst/>
                <a:latin typeface="Arial" panose="020B0604020202020204" pitchFamily="34" charset="0"/>
              </a:rPr>
              <a:t>En esta fase, ayuda y apoya al alumno en la </a:t>
            </a:r>
            <a:r>
              <a:rPr lang="es-CL" sz="1800" dirty="0" err="1">
                <a:effectLst/>
                <a:latin typeface="Arial" panose="020B0604020202020204" pitchFamily="34" charset="0"/>
              </a:rPr>
              <a:t>selección</a:t>
            </a:r>
            <a:r>
              <a:rPr lang="es-CL" sz="1800" dirty="0">
                <a:effectLst/>
                <a:latin typeface="Arial" panose="020B0604020202020204" pitchFamily="34" charset="0"/>
              </a:rPr>
              <a:t> y </a:t>
            </a:r>
            <a:r>
              <a:rPr lang="es-CL" sz="1800" dirty="0" err="1">
                <a:effectLst/>
                <a:latin typeface="Arial" panose="020B0604020202020204" pitchFamily="34" charset="0"/>
              </a:rPr>
              <a:t>aplicación</a:t>
            </a:r>
            <a:r>
              <a:rPr lang="es-CL" sz="1800" dirty="0">
                <a:effectLst/>
                <a:latin typeface="Arial" panose="020B0604020202020204" pitchFamily="34" charset="0"/>
              </a:rPr>
              <a:t> de las estrategias aprendidas para su toma de decisiones </a:t>
            </a:r>
          </a:p>
          <a:p>
            <a:endParaRPr lang="es-CL" sz="1800" dirty="0">
              <a:latin typeface="Arial" panose="020B0604020202020204" pitchFamily="34" charset="0"/>
            </a:endParaRPr>
          </a:p>
          <a:p>
            <a:r>
              <a:rPr lang="es-CL" sz="1800" dirty="0">
                <a:effectLst/>
                <a:latin typeface="Arial" panose="020B0604020202020204" pitchFamily="34" charset="0"/>
              </a:rPr>
              <a:t>De este modo, de manera paulatina logra una </a:t>
            </a:r>
            <a:r>
              <a:rPr lang="es-CL" sz="1800" dirty="0" err="1">
                <a:effectLst/>
                <a:latin typeface="Arial" panose="020B0604020202020204" pitchFamily="34" charset="0"/>
              </a:rPr>
              <a:t>práctica</a:t>
            </a:r>
            <a:r>
              <a:rPr lang="es-CL" sz="1800">
                <a:effectLst/>
                <a:latin typeface="Arial" panose="020B0604020202020204" pitchFamily="34" charset="0"/>
              </a:rPr>
              <a:t> independiente </a:t>
            </a:r>
            <a:endParaRPr lang="es-CL">
              <a:effectLst/>
            </a:endParaRPr>
          </a:p>
          <a:p>
            <a:endParaRPr lang="es-CL">
              <a:effectLst/>
            </a:endParaRPr>
          </a:p>
          <a:p>
            <a:endParaRPr lang="es-CL" dirty="0">
              <a:effectLst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2001005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1B2C2F"/>
      </a:dk2>
      <a:lt2>
        <a:srgbClr val="F0F3F2"/>
      </a:lt2>
      <a:accent1>
        <a:srgbClr val="C34D81"/>
      </a:accent1>
      <a:accent2>
        <a:srgbClr val="B13BA1"/>
      </a:accent2>
      <a:accent3>
        <a:srgbClr val="A34DC3"/>
      </a:accent3>
      <a:accent4>
        <a:srgbClr val="6541B4"/>
      </a:accent4>
      <a:accent5>
        <a:srgbClr val="4D59C3"/>
      </a:accent5>
      <a:accent6>
        <a:srgbClr val="3B79B1"/>
      </a:accent6>
      <a:hlink>
        <a:srgbClr val="473FBF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290</Words>
  <Application>Microsoft Macintosh PowerPoint</Application>
  <PresentationFormat>Panorámica</PresentationFormat>
  <Paragraphs>34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Arial,Italic</vt:lpstr>
      <vt:lpstr>Century Gothic</vt:lpstr>
      <vt:lpstr>BrushVTI</vt:lpstr>
      <vt:lpstr>El modelamiento metacognitivo de estrategias</vt:lpstr>
      <vt:lpstr>Objetivos </vt:lpstr>
      <vt:lpstr>Presentación de PowerPoint</vt:lpstr>
      <vt:lpstr>El modelamiento metacognitivo.</vt:lpstr>
      <vt:lpstr>El modelado</vt:lpstr>
      <vt:lpstr>El modelamiento metacognitivo.</vt:lpstr>
      <vt:lpstr>La práctica supervisada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modelamiento metacognitivo de estrategias</dc:title>
  <dc:creator>Felipe Andrés Clavo Espinoza (felipe.clavo)</dc:creator>
  <cp:lastModifiedBy>Felipe Andrés Clavo Espinoza (felipe.clavo)</cp:lastModifiedBy>
  <cp:revision>1</cp:revision>
  <dcterms:created xsi:type="dcterms:W3CDTF">2022-11-14T16:16:15Z</dcterms:created>
  <dcterms:modified xsi:type="dcterms:W3CDTF">2022-11-14T16:35:02Z</dcterms:modified>
</cp:coreProperties>
</file>