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9"/>
  </p:notesMasterIdLst>
  <p:sldIdLst>
    <p:sldId id="256" r:id="rId2"/>
    <p:sldId id="257" r:id="rId3"/>
    <p:sldId id="272" r:id="rId4"/>
    <p:sldId id="273" r:id="rId5"/>
    <p:sldId id="331" r:id="rId6"/>
    <p:sldId id="281" r:id="rId7"/>
    <p:sldId id="423" r:id="rId8"/>
    <p:sldId id="424" r:id="rId9"/>
    <p:sldId id="425" r:id="rId10"/>
    <p:sldId id="287" r:id="rId11"/>
    <p:sldId id="290" r:id="rId12"/>
    <p:sldId id="427" r:id="rId13"/>
    <p:sldId id="429" r:id="rId14"/>
    <p:sldId id="431" r:id="rId15"/>
    <p:sldId id="428" r:id="rId16"/>
    <p:sldId id="426" r:id="rId17"/>
    <p:sldId id="479" r:id="rId18"/>
    <p:sldId id="337" r:id="rId19"/>
    <p:sldId id="480" r:id="rId20"/>
    <p:sldId id="481" r:id="rId21"/>
    <p:sldId id="482" r:id="rId22"/>
    <p:sldId id="483" r:id="rId23"/>
    <p:sldId id="484" r:id="rId24"/>
    <p:sldId id="485" r:id="rId25"/>
    <p:sldId id="354" r:id="rId26"/>
    <p:sldId id="338" r:id="rId27"/>
    <p:sldId id="486" r:id="rId2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4607"/>
  </p:normalViewPr>
  <p:slideViewPr>
    <p:cSldViewPr snapToGrid="0" snapToObjects="1">
      <p:cViewPr varScale="1">
        <p:scale>
          <a:sx n="112" d="100"/>
          <a:sy n="112" d="100"/>
        </p:scale>
        <p:origin x="3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68CE4-89D6-7740-AC38-826066165B05}" type="datetimeFigureOut">
              <a:rPr lang="es-CL" smtClean="0"/>
              <a:t>01-04-22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C816-EF90-3D42-98BC-32F7C06F47D8}" type="slidenum">
              <a:rPr lang="es-CL" smtClean="0"/>
              <a:t>‹Nº›</a:t>
            </a:fld>
            <a:endParaRPr lang="es-CL"/>
          </a:p>
        </p:txBody>
      </p:sp>
    </p:spTree>
    <p:extLst>
      <p:ext uri="{BB962C8B-B14F-4D97-AF65-F5344CB8AC3E}">
        <p14:creationId xmlns:p14="http://schemas.microsoft.com/office/powerpoint/2010/main" val="418726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171450" indent="-171450">
              <a:buFontTx/>
              <a:buChar char="-"/>
            </a:pPr>
            <a:r>
              <a:rPr lang="es-CL" dirty="0"/>
              <a:t>Proceso simultáneo</a:t>
            </a:r>
            <a:r>
              <a:rPr lang="es-CL" baseline="0" dirty="0"/>
              <a:t> y recursivo</a:t>
            </a:r>
          </a:p>
          <a:p>
            <a:pPr marL="171450" indent="-171450">
              <a:buFontTx/>
              <a:buChar char="-"/>
            </a:pPr>
            <a:r>
              <a:rPr lang="es-CL" dirty="0"/>
              <a:t>Inferencias tipo puente,</a:t>
            </a:r>
            <a:r>
              <a:rPr lang="es-CL" baseline="0" dirty="0"/>
              <a:t> establecen la microestructura, las cuales vinculan lo explícito con lo implícito del </a:t>
            </a:r>
            <a:r>
              <a:rPr lang="es-CL" baseline="0" dirty="0" err="1"/>
              <a:t>txt</a:t>
            </a:r>
            <a:r>
              <a:rPr lang="es-CL" baseline="0" dirty="0"/>
              <a:t>.</a:t>
            </a:r>
          </a:p>
          <a:p>
            <a:pPr marL="171450" indent="-171450">
              <a:buFontTx/>
              <a:buChar char="-"/>
            </a:pPr>
            <a:r>
              <a:rPr lang="es-CL" baseline="0" dirty="0" err="1"/>
              <a:t>Macroestructura</a:t>
            </a:r>
            <a:r>
              <a:rPr lang="es-CL" baseline="0" dirty="0"/>
              <a:t>: articulación de información, a través de procesos de integración, generalización o </a:t>
            </a:r>
            <a:r>
              <a:rPr lang="es-CL" baseline="0" dirty="0" err="1"/>
              <a:t>eliminac</a:t>
            </a:r>
            <a:r>
              <a:rPr lang="es-CL" baseline="0" dirty="0"/>
              <a:t>.</a:t>
            </a:r>
          </a:p>
          <a:p>
            <a:pPr marL="171450" indent="-171450">
              <a:buFontTx/>
              <a:buChar char="-"/>
            </a:pPr>
            <a:r>
              <a:rPr lang="es-CL" baseline="0" dirty="0"/>
              <a:t>Modelo de situación: nivel en el que se vincula el texto con los </a:t>
            </a:r>
            <a:r>
              <a:rPr lang="es-CL" baseline="0" dirty="0" err="1"/>
              <a:t>conoc</a:t>
            </a:r>
            <a:r>
              <a:rPr lang="es-CL" baseline="0" dirty="0"/>
              <a:t>. Previos, generando una representación de la situación descrita en el texto.</a:t>
            </a:r>
            <a:endParaRPr lang="es-CL" dirty="0"/>
          </a:p>
        </p:txBody>
      </p:sp>
      <p:sp>
        <p:nvSpPr>
          <p:cNvPr id="4" name="Marcador de número de diapositiva 3"/>
          <p:cNvSpPr>
            <a:spLocks noGrp="1"/>
          </p:cNvSpPr>
          <p:nvPr>
            <p:ph type="sldNum" sz="quarter" idx="10"/>
          </p:nvPr>
        </p:nvSpPr>
        <p:spPr/>
        <p:txBody>
          <a:bodyPr/>
          <a:lstStyle/>
          <a:p>
            <a:fld id="{E34EE6C1-186E-4DE2-B680-50B7FB7945A4}" type="slidenum">
              <a:rPr lang="es-CL" smtClean="0"/>
              <a:t>8</a:t>
            </a:fld>
            <a:endParaRPr lang="es-CL"/>
          </a:p>
        </p:txBody>
      </p:sp>
    </p:spTree>
    <p:extLst>
      <p:ext uri="{BB962C8B-B14F-4D97-AF65-F5344CB8AC3E}">
        <p14:creationId xmlns:p14="http://schemas.microsoft.com/office/powerpoint/2010/main" val="141202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April 1,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72392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April 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47310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April 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81403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664635" y="134471"/>
            <a:ext cx="10075084"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664692" y="1129553"/>
            <a:ext cx="10078613" cy="774700"/>
          </a:xfrm>
        </p:spPr>
        <p:txBody>
          <a:bodyPr rtlCol="0">
            <a:noAutofit/>
          </a:bodyPr>
          <a:lstStyle>
            <a:lvl1pPr marL="0" indent="0">
              <a:buNone/>
              <a:defRPr kumimoji="0" sz="1661" b="0" i="0" u="none" strike="noStrike" kern="1200" cap="none" spc="0" normalizeH="0" baseline="0">
                <a:ln>
                  <a:noFill/>
                </a:ln>
                <a:solidFill>
                  <a:schemeClr val="accent3"/>
                </a:solidFill>
                <a:effectLst/>
                <a:uLnTx/>
                <a:uFillTx/>
                <a:latin typeface="+mj-lt"/>
                <a:ea typeface="+mj-ea"/>
                <a:cs typeface="+mj-cs"/>
              </a:defRPr>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BF58FA8A-CDA2-475F-9658-ED2345228041}" type="datetimeFigureOut">
              <a:rPr lang="es-CL" smtClean="0"/>
              <a:t>01-04-22</a:t>
            </a:fld>
            <a:endParaRPr lang="es-CL"/>
          </a:p>
        </p:txBody>
      </p:sp>
      <p:sp>
        <p:nvSpPr>
          <p:cNvPr id="8" name="Footer Placeholder 4"/>
          <p:cNvSpPr>
            <a:spLocks noGrp="1"/>
          </p:cNvSpPr>
          <p:nvPr>
            <p:ph type="ftr" sz="quarter" idx="11"/>
          </p:nvPr>
        </p:nvSpPr>
        <p:spPr/>
        <p:txBody>
          <a:bodyPr/>
          <a:lstStyle>
            <a:lvl1pPr>
              <a:defRPr/>
            </a:lvl1pPr>
          </a:lstStyle>
          <a:p>
            <a:endParaRPr lang="es-CL"/>
          </a:p>
        </p:txBody>
      </p:sp>
      <p:sp>
        <p:nvSpPr>
          <p:cNvPr id="9" name="Slide Number Placeholder 5"/>
          <p:cNvSpPr>
            <a:spLocks noGrp="1"/>
          </p:cNvSpPr>
          <p:nvPr>
            <p:ph type="sldNum" sz="quarter" idx="12"/>
          </p:nvPr>
        </p:nvSpPr>
        <p:spPr/>
        <p:txBody>
          <a:bodyPr/>
          <a:lstStyle>
            <a:lvl1pPr>
              <a:defRPr/>
            </a:lvl1pPr>
          </a:lstStyle>
          <a:p>
            <a:fld id="{92AB7E3D-B849-4EE2-B1DF-A03766765B53}" type="slidenum">
              <a:rPr lang="es-CL" smtClean="0"/>
              <a:t>‹Nº›</a:t>
            </a:fld>
            <a:endParaRPr lang="es-CL"/>
          </a:p>
        </p:txBody>
      </p:sp>
    </p:spTree>
    <p:extLst>
      <p:ext uri="{BB962C8B-B14F-4D97-AF65-F5344CB8AC3E}">
        <p14:creationId xmlns:p14="http://schemas.microsoft.com/office/powerpoint/2010/main" val="31570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April 1, 2022</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257569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April 1, 2022</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392915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April 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57121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April 1, 2022</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92895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April 1, 2022</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22378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April 1, 2022</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20183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April 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194815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April 1, 2022</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‹Nº›</a:t>
            </a:fld>
            <a:endParaRPr lang="en-US"/>
          </a:p>
        </p:txBody>
      </p:sp>
    </p:spTree>
    <p:extLst>
      <p:ext uri="{BB962C8B-B14F-4D97-AF65-F5344CB8AC3E}">
        <p14:creationId xmlns:p14="http://schemas.microsoft.com/office/powerpoint/2010/main" val="34215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April 1, 2022</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‹Nº›</a:t>
            </a:fld>
            <a:endParaRPr lang="en-US" dirty="0"/>
          </a:p>
        </p:txBody>
      </p:sp>
    </p:spTree>
    <p:extLst>
      <p:ext uri="{BB962C8B-B14F-4D97-AF65-F5344CB8AC3E}">
        <p14:creationId xmlns:p14="http://schemas.microsoft.com/office/powerpoint/2010/main" val="191562833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wMgwfA9dvb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kJBf0TXF2A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498E98-32E4-4A32-B852-4AF0835CF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011CE9-7882-5F4A-B0CA-5563FB38ABA3}"/>
              </a:ext>
            </a:extLst>
          </p:cNvPr>
          <p:cNvSpPr>
            <a:spLocks noGrp="1"/>
          </p:cNvSpPr>
          <p:nvPr>
            <p:ph type="ctrTitle"/>
          </p:nvPr>
        </p:nvSpPr>
        <p:spPr>
          <a:xfrm>
            <a:off x="6480000" y="728663"/>
            <a:ext cx="5015638" cy="2795737"/>
          </a:xfrm>
        </p:spPr>
        <p:txBody>
          <a:bodyPr>
            <a:normAutofit/>
          </a:bodyPr>
          <a:lstStyle/>
          <a:p>
            <a:pPr>
              <a:lnSpc>
                <a:spcPct val="90000"/>
              </a:lnSpc>
            </a:pPr>
            <a:r>
              <a:rPr lang="es-CL" sz="3900"/>
              <a:t>Componentes fonológicos y léxicos en el proceso de comprensión</a:t>
            </a:r>
          </a:p>
        </p:txBody>
      </p:sp>
      <p:sp>
        <p:nvSpPr>
          <p:cNvPr id="3" name="Subtítulo 2">
            <a:extLst>
              <a:ext uri="{FF2B5EF4-FFF2-40B4-BE49-F238E27FC236}">
                <a16:creationId xmlns:a16="http://schemas.microsoft.com/office/drawing/2014/main" id="{17C052B8-0FF1-CD4A-9911-8F5E628F9C03}"/>
              </a:ext>
            </a:extLst>
          </p:cNvPr>
          <p:cNvSpPr>
            <a:spLocks noGrp="1"/>
          </p:cNvSpPr>
          <p:nvPr>
            <p:ph type="subTitle" idx="1"/>
          </p:nvPr>
        </p:nvSpPr>
        <p:spPr>
          <a:xfrm>
            <a:off x="6480000" y="3830399"/>
            <a:ext cx="5015638" cy="1938576"/>
          </a:xfrm>
        </p:spPr>
        <p:txBody>
          <a:bodyPr>
            <a:normAutofit/>
          </a:bodyPr>
          <a:lstStyle/>
          <a:p>
            <a:pPr>
              <a:lnSpc>
                <a:spcPct val="110000"/>
              </a:lnSpc>
            </a:pPr>
            <a:r>
              <a:rPr lang="es-CL" sz="2400"/>
              <a:t>Didáctica de la Literatura y de la Comprensión lectora</a:t>
            </a:r>
          </a:p>
          <a:p>
            <a:pPr>
              <a:lnSpc>
                <a:spcPct val="110000"/>
              </a:lnSpc>
            </a:pPr>
            <a:r>
              <a:rPr lang="es-CL" sz="2400"/>
              <a:t>Profesor Felipe Clavo E.</a:t>
            </a:r>
          </a:p>
          <a:p>
            <a:pPr>
              <a:lnSpc>
                <a:spcPct val="110000"/>
              </a:lnSpc>
            </a:pPr>
            <a:r>
              <a:rPr lang="es-CL" sz="2400"/>
              <a:t>25 de marzo de 2022</a:t>
            </a:r>
          </a:p>
        </p:txBody>
      </p:sp>
      <p:pic>
        <p:nvPicPr>
          <p:cNvPr id="4" name="Picture 3">
            <a:extLst>
              <a:ext uri="{FF2B5EF4-FFF2-40B4-BE49-F238E27FC236}">
                <a16:creationId xmlns:a16="http://schemas.microsoft.com/office/drawing/2014/main" id="{AC96DEE4-E4D5-082D-35EA-C8F28C092D84}"/>
              </a:ext>
            </a:extLst>
          </p:cNvPr>
          <p:cNvPicPr>
            <a:picLocks noChangeAspect="1"/>
          </p:cNvPicPr>
          <p:nvPr/>
        </p:nvPicPr>
        <p:blipFill rotWithShape="1">
          <a:blip r:embed="rId2"/>
          <a:srcRect r="17617" b="3"/>
          <a:stretch/>
        </p:blipFill>
        <p:spPr>
          <a:xfrm>
            <a:off x="5" y="10"/>
            <a:ext cx="5064601" cy="3427190"/>
          </a:xfrm>
          <a:custGeom>
            <a:avLst/>
            <a:gdLst/>
            <a:ahLst/>
            <a:cxnLst/>
            <a:rect l="l" t="t" r="r" b="b"/>
            <a:pathLst>
              <a:path w="5064601" h="3427200">
                <a:moveTo>
                  <a:pt x="0" y="0"/>
                </a:moveTo>
                <a:lnTo>
                  <a:pt x="5064601" y="0"/>
                </a:lnTo>
                <a:lnTo>
                  <a:pt x="4889878" y="279455"/>
                </a:lnTo>
                <a:cubicBezTo>
                  <a:pt x="4472354" y="1021447"/>
                  <a:pt x="4263593" y="1948936"/>
                  <a:pt x="4263593" y="3061922"/>
                </a:cubicBezTo>
                <a:cubicBezTo>
                  <a:pt x="4263593" y="3175492"/>
                  <a:pt x="4267380" y="3289063"/>
                  <a:pt x="4274954" y="3404052"/>
                </a:cubicBezTo>
                <a:lnTo>
                  <a:pt x="4277204" y="3427200"/>
                </a:lnTo>
                <a:lnTo>
                  <a:pt x="0" y="3427200"/>
                </a:lnTo>
                <a:close/>
              </a:path>
            </a:pathLst>
          </a:custGeom>
        </p:spPr>
      </p:pic>
      <p:pic>
        <p:nvPicPr>
          <p:cNvPr id="1026" name="Picture 2" descr="Las 200 palabras más comunes en español">
            <a:extLst>
              <a:ext uri="{FF2B5EF4-FFF2-40B4-BE49-F238E27FC236}">
                <a16:creationId xmlns:a16="http://schemas.microsoft.com/office/drawing/2014/main" id="{06A52438-3063-764F-9AEB-170BACBBF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2" r="6841"/>
          <a:stretch/>
        </p:blipFill>
        <p:spPr bwMode="auto">
          <a:xfrm>
            <a:off x="-2" y="3427200"/>
            <a:ext cx="5662934" cy="3430800"/>
          </a:xfrm>
          <a:custGeom>
            <a:avLst/>
            <a:gdLst/>
            <a:ahLst/>
            <a:cxnLst/>
            <a:rect l="l" t="t" r="r" b="b"/>
            <a:pathLst>
              <a:path w="5662934" h="3430800">
                <a:moveTo>
                  <a:pt x="0" y="0"/>
                </a:moveTo>
                <a:lnTo>
                  <a:pt x="4277205" y="0"/>
                </a:lnTo>
                <a:lnTo>
                  <a:pt x="4309038" y="327500"/>
                </a:lnTo>
                <a:cubicBezTo>
                  <a:pt x="4339335" y="565997"/>
                  <a:pt x="4384779" y="815851"/>
                  <a:pt x="4445372" y="1088419"/>
                </a:cubicBezTo>
                <a:cubicBezTo>
                  <a:pt x="4596855" y="1603270"/>
                  <a:pt x="4748338" y="2087836"/>
                  <a:pt x="4990710" y="2542116"/>
                </a:cubicBezTo>
                <a:cubicBezTo>
                  <a:pt x="5172489" y="2848755"/>
                  <a:pt x="5371310" y="3117065"/>
                  <a:pt x="5583977" y="3350238"/>
                </a:cubicBezTo>
                <a:lnTo>
                  <a:pt x="5662934" y="3430800"/>
                </a:lnTo>
                <a:lnTo>
                  <a:pt x="0" y="34308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cap="small" dirty="0">
                <a:latin typeface="Trebuchet MS" panose="020B0603020202020204" pitchFamily="34" charset="0"/>
              </a:rPr>
              <a:t>La Mirada Simple de la Lectura </a:t>
            </a:r>
            <a:r>
              <a:rPr lang="es-CL" dirty="0">
                <a:latin typeface="Trebuchet MS" panose="020B0603020202020204" pitchFamily="34" charset="0"/>
              </a:rPr>
              <a:t>(</a:t>
            </a:r>
            <a:r>
              <a:rPr lang="es-CL" dirty="0" err="1">
                <a:latin typeface="Trebuchet MS" panose="020B0603020202020204" pitchFamily="34" charset="0"/>
              </a:rPr>
              <a:t>Hoover</a:t>
            </a:r>
            <a:r>
              <a:rPr lang="es-CL" dirty="0">
                <a:latin typeface="Trebuchet MS" panose="020B0603020202020204" pitchFamily="34" charset="0"/>
              </a:rPr>
              <a:t> &amp; </a:t>
            </a:r>
            <a:r>
              <a:rPr lang="es-CL" dirty="0" err="1">
                <a:latin typeface="Trebuchet MS" panose="020B0603020202020204" pitchFamily="34" charset="0"/>
              </a:rPr>
              <a:t>Gough</a:t>
            </a:r>
            <a:r>
              <a:rPr lang="es-CL" dirty="0">
                <a:latin typeface="Trebuchet MS" panose="020B0603020202020204" pitchFamily="34" charset="0"/>
              </a:rPr>
              <a:t>, 1990)</a:t>
            </a:r>
          </a:p>
        </p:txBody>
      </p:sp>
      <p:pic>
        <p:nvPicPr>
          <p:cNvPr id="6" name="5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35622" y="2385681"/>
            <a:ext cx="3928318" cy="3058761"/>
          </a:xfrm>
          <a:ln>
            <a:solidFill>
              <a:schemeClr val="accent2"/>
            </a:solidFill>
          </a:ln>
        </p:spPr>
      </p:pic>
      <p:sp>
        <p:nvSpPr>
          <p:cNvPr id="3" name="2 Flecha derecha"/>
          <p:cNvSpPr/>
          <p:nvPr/>
        </p:nvSpPr>
        <p:spPr>
          <a:xfrm>
            <a:off x="3643358" y="2589376"/>
            <a:ext cx="1848638" cy="1145136"/>
          </a:xfrm>
          <a:prstGeom prst="rightArrow">
            <a:avLst/>
          </a:prstGeom>
          <a:solidFill>
            <a:schemeClr val="tx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600" dirty="0">
                <a:solidFill>
                  <a:schemeClr val="bg1"/>
                </a:solidFill>
                <a:latin typeface="Trebuchet MS" panose="020B0603020202020204" pitchFamily="34" charset="0"/>
              </a:rPr>
              <a:t>Comprensión oral </a:t>
            </a:r>
          </a:p>
        </p:txBody>
      </p:sp>
      <p:sp>
        <p:nvSpPr>
          <p:cNvPr id="9" name="8 Flecha derecha"/>
          <p:cNvSpPr/>
          <p:nvPr/>
        </p:nvSpPr>
        <p:spPr>
          <a:xfrm>
            <a:off x="3574992" y="4271014"/>
            <a:ext cx="1985372" cy="1145136"/>
          </a:xfrm>
          <a:prstGeom prst="rightArrow">
            <a:avLst/>
          </a:prstGeom>
          <a:solidFill>
            <a:schemeClr val="tx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600" dirty="0">
                <a:solidFill>
                  <a:schemeClr val="bg1"/>
                </a:solidFill>
                <a:latin typeface="Trebuchet MS" panose="020B0603020202020204" pitchFamily="34" charset="0"/>
              </a:rPr>
              <a:t>Reconocimiento de palabras</a:t>
            </a:r>
          </a:p>
        </p:txBody>
      </p:sp>
      <p:sp>
        <p:nvSpPr>
          <p:cNvPr id="4" name="3 Elipse"/>
          <p:cNvSpPr/>
          <p:nvPr/>
        </p:nvSpPr>
        <p:spPr>
          <a:xfrm>
            <a:off x="8411910" y="3161945"/>
            <a:ext cx="2153540" cy="1506235"/>
          </a:xfrm>
          <a:prstGeom prst="ellipse">
            <a:avLst/>
          </a:prstGeom>
          <a:solidFill>
            <a:schemeClr val="tx1"/>
          </a:solid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bg1"/>
                </a:solidFill>
                <a:latin typeface="Trebuchet MS" panose="020B0603020202020204" pitchFamily="34" charset="0"/>
              </a:rPr>
              <a:t>Comprensión Lectora</a:t>
            </a:r>
          </a:p>
        </p:txBody>
      </p:sp>
      <p:sp>
        <p:nvSpPr>
          <p:cNvPr id="5" name="4 Flecha derecha"/>
          <p:cNvSpPr/>
          <p:nvPr/>
        </p:nvSpPr>
        <p:spPr>
          <a:xfrm>
            <a:off x="1524001" y="2491100"/>
            <a:ext cx="2367185" cy="1341689"/>
          </a:xfrm>
          <a:prstGeom prst="rightArrow">
            <a:avLst>
              <a:gd name="adj1" fmla="val 72930"/>
              <a:gd name="adj2" fmla="val 50000"/>
            </a:avLst>
          </a:prstGeom>
          <a:solidFill>
            <a:schemeClr val="tx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dirty="0">
                <a:solidFill>
                  <a:schemeClr val="bg1"/>
                </a:solidFill>
                <a:latin typeface="Trebuchet MS" panose="020B0603020202020204" pitchFamily="34" charset="0"/>
              </a:rPr>
              <a:t>*</a:t>
            </a:r>
            <a:r>
              <a:rPr lang="es-CL" sz="1600" dirty="0">
                <a:solidFill>
                  <a:schemeClr val="bg1"/>
                </a:solidFill>
                <a:latin typeface="Trebuchet MS" panose="020B0603020202020204" pitchFamily="34" charset="0"/>
              </a:rPr>
              <a:t>Vocabulario</a:t>
            </a:r>
          </a:p>
          <a:p>
            <a:r>
              <a:rPr lang="es-CL" sz="1600" dirty="0">
                <a:solidFill>
                  <a:schemeClr val="bg1"/>
                </a:solidFill>
                <a:latin typeface="Trebuchet MS" panose="020B0603020202020204" pitchFamily="34" charset="0"/>
              </a:rPr>
              <a:t>*Gramática</a:t>
            </a:r>
          </a:p>
          <a:p>
            <a:r>
              <a:rPr lang="es-CL" sz="1600" dirty="0">
                <a:solidFill>
                  <a:schemeClr val="bg1"/>
                </a:solidFill>
                <a:latin typeface="Trebuchet MS" panose="020B0603020202020204" pitchFamily="34" charset="0"/>
              </a:rPr>
              <a:t>*Discurso</a:t>
            </a:r>
          </a:p>
        </p:txBody>
      </p:sp>
      <p:sp>
        <p:nvSpPr>
          <p:cNvPr id="8" name="7 Flecha derecha"/>
          <p:cNvSpPr/>
          <p:nvPr/>
        </p:nvSpPr>
        <p:spPr>
          <a:xfrm>
            <a:off x="1524001" y="4278790"/>
            <a:ext cx="2367185" cy="1341689"/>
          </a:xfrm>
          <a:prstGeom prst="rightArrow">
            <a:avLst>
              <a:gd name="adj1" fmla="val 72930"/>
              <a:gd name="adj2" fmla="val 48726"/>
            </a:avLst>
          </a:prstGeom>
          <a:solidFill>
            <a:schemeClr val="tx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sz="1600" dirty="0">
                <a:solidFill>
                  <a:schemeClr val="bg1"/>
                </a:solidFill>
                <a:latin typeface="Trebuchet MS" panose="020B0603020202020204" pitchFamily="34" charset="0"/>
              </a:rPr>
              <a:t>*</a:t>
            </a:r>
            <a:r>
              <a:rPr lang="es-CL" sz="1600" dirty="0" err="1">
                <a:solidFill>
                  <a:schemeClr val="bg1"/>
                </a:solidFill>
                <a:latin typeface="Trebuchet MS" panose="020B0603020202020204" pitchFamily="34" charset="0"/>
              </a:rPr>
              <a:t>Conc</a:t>
            </a:r>
            <a:r>
              <a:rPr lang="es-CL" sz="1600" dirty="0">
                <a:solidFill>
                  <a:schemeClr val="bg1"/>
                </a:solidFill>
                <a:latin typeface="Trebuchet MS" panose="020B0603020202020204" pitchFamily="34" charset="0"/>
              </a:rPr>
              <a:t>. Fonológico</a:t>
            </a:r>
          </a:p>
          <a:p>
            <a:r>
              <a:rPr lang="es-CL" sz="1600" dirty="0">
                <a:solidFill>
                  <a:schemeClr val="bg1"/>
                </a:solidFill>
                <a:latin typeface="Trebuchet MS" panose="020B0603020202020204" pitchFamily="34" charset="0"/>
              </a:rPr>
              <a:t>* Decodificación</a:t>
            </a:r>
          </a:p>
          <a:p>
            <a:r>
              <a:rPr lang="es-CL" sz="1600" dirty="0">
                <a:solidFill>
                  <a:schemeClr val="bg1"/>
                </a:solidFill>
                <a:latin typeface="Trebuchet MS" panose="020B0603020202020204" pitchFamily="34" charset="0"/>
              </a:rPr>
              <a:t>*Precisión/fluidez</a:t>
            </a:r>
          </a:p>
        </p:txBody>
      </p:sp>
    </p:spTree>
    <p:extLst>
      <p:ext uri="{BB962C8B-B14F-4D97-AF65-F5344CB8AC3E}">
        <p14:creationId xmlns:p14="http://schemas.microsoft.com/office/powerpoint/2010/main" val="47225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cap="small" dirty="0">
                <a:latin typeface="Trebuchet MS" panose="020B0603020202020204" pitchFamily="34" charset="0"/>
              </a:rPr>
              <a:t>La Mirada Simple de la Lectura </a:t>
            </a:r>
            <a:r>
              <a:rPr lang="es-CL" dirty="0">
                <a:latin typeface="Trebuchet MS" panose="020B0603020202020204" pitchFamily="34" charset="0"/>
              </a:rPr>
              <a:t>(</a:t>
            </a:r>
            <a:r>
              <a:rPr lang="es-CL" dirty="0" err="1">
                <a:latin typeface="Trebuchet MS" panose="020B0603020202020204" pitchFamily="34" charset="0"/>
              </a:rPr>
              <a:t>Hoover</a:t>
            </a:r>
            <a:r>
              <a:rPr lang="es-CL" dirty="0">
                <a:latin typeface="Trebuchet MS" panose="020B0603020202020204" pitchFamily="34" charset="0"/>
              </a:rPr>
              <a:t> &amp; </a:t>
            </a:r>
            <a:r>
              <a:rPr lang="es-CL" dirty="0" err="1">
                <a:latin typeface="Trebuchet MS" panose="020B0603020202020204" pitchFamily="34" charset="0"/>
              </a:rPr>
              <a:t>Gough</a:t>
            </a:r>
            <a:r>
              <a:rPr lang="es-CL" dirty="0">
                <a:latin typeface="Trebuchet MS" panose="020B0603020202020204" pitchFamily="34" charset="0"/>
              </a:rPr>
              <a:t>, 1990)</a:t>
            </a:r>
            <a:endParaRPr lang="es-CL" dirty="0"/>
          </a:p>
        </p:txBody>
      </p:sp>
      <p:pic>
        <p:nvPicPr>
          <p:cNvPr id="6" name="5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235622" y="2385681"/>
            <a:ext cx="3928318" cy="3058761"/>
          </a:xfrm>
          <a:ln>
            <a:solidFill>
              <a:schemeClr val="accent2"/>
            </a:solidFill>
          </a:ln>
        </p:spPr>
      </p:pic>
      <p:sp>
        <p:nvSpPr>
          <p:cNvPr id="3" name="2 Flecha derecha"/>
          <p:cNvSpPr/>
          <p:nvPr/>
        </p:nvSpPr>
        <p:spPr>
          <a:xfrm>
            <a:off x="3643358" y="2589376"/>
            <a:ext cx="1848638" cy="1145136"/>
          </a:xfrm>
          <a:prstGeom prst="rightArrow">
            <a:avLst/>
          </a:prstGeom>
          <a:solidFill>
            <a:schemeClr val="tx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bg1"/>
                </a:solidFill>
                <a:latin typeface="Trebuchet MS" panose="020B0603020202020204" pitchFamily="34" charset="0"/>
              </a:rPr>
              <a:t>Comprensión oral </a:t>
            </a:r>
          </a:p>
        </p:txBody>
      </p:sp>
      <p:sp>
        <p:nvSpPr>
          <p:cNvPr id="9" name="8 Flecha derecha"/>
          <p:cNvSpPr/>
          <p:nvPr/>
        </p:nvSpPr>
        <p:spPr>
          <a:xfrm>
            <a:off x="3470488" y="4271014"/>
            <a:ext cx="2262747" cy="1145136"/>
          </a:xfrm>
          <a:prstGeom prst="rightArrow">
            <a:avLst/>
          </a:prstGeom>
          <a:solidFill>
            <a:schemeClr val="tx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700" dirty="0">
                <a:solidFill>
                  <a:schemeClr val="bg1"/>
                </a:solidFill>
                <a:latin typeface="Trebuchet MS" panose="020B0603020202020204" pitchFamily="34" charset="0"/>
              </a:rPr>
              <a:t>Reconocimiento de palabras</a:t>
            </a:r>
          </a:p>
        </p:txBody>
      </p:sp>
      <p:sp>
        <p:nvSpPr>
          <p:cNvPr id="4" name="3 Elipse"/>
          <p:cNvSpPr/>
          <p:nvPr/>
        </p:nvSpPr>
        <p:spPr>
          <a:xfrm>
            <a:off x="8302192" y="3161945"/>
            <a:ext cx="2263259" cy="1506235"/>
          </a:xfrm>
          <a:prstGeom prst="ellipse">
            <a:avLst/>
          </a:prstGeom>
          <a:solidFill>
            <a:schemeClr val="tx1"/>
          </a:solid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bg1"/>
                </a:solidFill>
                <a:latin typeface="Trebuchet MS" panose="020B0603020202020204" pitchFamily="34" charset="0"/>
              </a:rPr>
              <a:t>Comprensión Lectora</a:t>
            </a:r>
          </a:p>
        </p:txBody>
      </p:sp>
      <p:sp>
        <p:nvSpPr>
          <p:cNvPr id="5" name="4 Flecha derecha"/>
          <p:cNvSpPr/>
          <p:nvPr/>
        </p:nvSpPr>
        <p:spPr>
          <a:xfrm>
            <a:off x="1524001" y="2491100"/>
            <a:ext cx="2367185" cy="1341689"/>
          </a:xfrm>
          <a:prstGeom prst="rightArrow">
            <a:avLst>
              <a:gd name="adj1" fmla="val 72930"/>
              <a:gd name="adj2" fmla="val 50000"/>
            </a:avLst>
          </a:prstGeom>
          <a:solidFill>
            <a:schemeClr val="tx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dirty="0">
                <a:solidFill>
                  <a:schemeClr val="bg1"/>
                </a:solidFill>
              </a:rPr>
              <a:t>*</a:t>
            </a:r>
            <a:r>
              <a:rPr lang="es-CL" sz="1600" dirty="0">
                <a:solidFill>
                  <a:schemeClr val="bg1"/>
                </a:solidFill>
              </a:rPr>
              <a:t>Vocabulario</a:t>
            </a:r>
          </a:p>
          <a:p>
            <a:r>
              <a:rPr lang="es-CL" sz="1600" dirty="0">
                <a:solidFill>
                  <a:schemeClr val="bg1"/>
                </a:solidFill>
              </a:rPr>
              <a:t>*Gramática</a:t>
            </a:r>
          </a:p>
          <a:p>
            <a:r>
              <a:rPr lang="es-CL" sz="1600" dirty="0">
                <a:solidFill>
                  <a:schemeClr val="bg1"/>
                </a:solidFill>
              </a:rPr>
              <a:t>*Discurso</a:t>
            </a:r>
          </a:p>
        </p:txBody>
      </p:sp>
      <p:sp>
        <p:nvSpPr>
          <p:cNvPr id="8" name="7 Flecha derecha"/>
          <p:cNvSpPr/>
          <p:nvPr/>
        </p:nvSpPr>
        <p:spPr>
          <a:xfrm>
            <a:off x="1152521" y="4278790"/>
            <a:ext cx="2615190" cy="1341689"/>
          </a:xfrm>
          <a:prstGeom prst="rightArrow">
            <a:avLst>
              <a:gd name="adj1" fmla="val 72930"/>
              <a:gd name="adj2" fmla="val 48726"/>
            </a:avLst>
          </a:prstGeom>
          <a:solidFill>
            <a:schemeClr val="tx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es-CL" sz="1600" dirty="0">
                <a:solidFill>
                  <a:schemeClr val="bg1"/>
                </a:solidFill>
              </a:rPr>
              <a:t>*</a:t>
            </a:r>
            <a:r>
              <a:rPr lang="es-CL" sz="1600" dirty="0" err="1">
                <a:solidFill>
                  <a:schemeClr val="bg1"/>
                </a:solidFill>
              </a:rPr>
              <a:t>Conc</a:t>
            </a:r>
            <a:r>
              <a:rPr lang="es-CL" sz="1600" dirty="0">
                <a:solidFill>
                  <a:schemeClr val="bg1"/>
                </a:solidFill>
              </a:rPr>
              <a:t>. Fonológico</a:t>
            </a:r>
          </a:p>
          <a:p>
            <a:r>
              <a:rPr lang="es-CL" sz="1600" dirty="0">
                <a:solidFill>
                  <a:schemeClr val="bg1"/>
                </a:solidFill>
              </a:rPr>
              <a:t>* Decodificación</a:t>
            </a:r>
          </a:p>
          <a:p>
            <a:r>
              <a:rPr lang="es-CL" sz="1600" dirty="0">
                <a:solidFill>
                  <a:schemeClr val="bg1"/>
                </a:solidFill>
              </a:rPr>
              <a:t>*Precisión/fluidez</a:t>
            </a:r>
          </a:p>
        </p:txBody>
      </p:sp>
      <p:sp>
        <p:nvSpPr>
          <p:cNvPr id="7" name="6 Rectángulo"/>
          <p:cNvSpPr/>
          <p:nvPr/>
        </p:nvSpPr>
        <p:spPr>
          <a:xfrm rot="1764263">
            <a:off x="6198017" y="3059741"/>
            <a:ext cx="1696127" cy="27618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600" dirty="0"/>
              <a:t>Más estratégica</a:t>
            </a:r>
          </a:p>
        </p:txBody>
      </p:sp>
      <p:sp>
        <p:nvSpPr>
          <p:cNvPr id="10" name="9 Rectángulo"/>
          <p:cNvSpPr/>
          <p:nvPr/>
        </p:nvSpPr>
        <p:spPr>
          <a:xfrm rot="20088099">
            <a:off x="6365479" y="4752780"/>
            <a:ext cx="1720939" cy="2958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600" dirty="0"/>
              <a:t>Más automática</a:t>
            </a:r>
          </a:p>
        </p:txBody>
      </p:sp>
    </p:spTree>
    <p:extLst>
      <p:ext uri="{BB962C8B-B14F-4D97-AF65-F5344CB8AC3E}">
        <p14:creationId xmlns:p14="http://schemas.microsoft.com/office/powerpoint/2010/main" val="225011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6329-EB9D-F644-B1A6-4FAB653C4641}"/>
              </a:ext>
            </a:extLst>
          </p:cNvPr>
          <p:cNvSpPr>
            <a:spLocks noGrp="1"/>
          </p:cNvSpPr>
          <p:nvPr>
            <p:ph type="title"/>
          </p:nvPr>
        </p:nvSpPr>
        <p:spPr>
          <a:xfrm>
            <a:off x="720000" y="619200"/>
            <a:ext cx="10728322" cy="638100"/>
          </a:xfrm>
        </p:spPr>
        <p:txBody>
          <a:bodyPr/>
          <a:lstStyle/>
          <a:p>
            <a:r>
              <a:rPr lang="es-CL" dirty="0"/>
              <a:t>Conciencia fonológica</a:t>
            </a:r>
          </a:p>
        </p:txBody>
      </p:sp>
      <p:sp>
        <p:nvSpPr>
          <p:cNvPr id="3" name="Marcador de contenido 2">
            <a:extLst>
              <a:ext uri="{FF2B5EF4-FFF2-40B4-BE49-F238E27FC236}">
                <a16:creationId xmlns:a16="http://schemas.microsoft.com/office/drawing/2014/main" id="{BCACABB3-7CA6-274B-972E-DE5426A25968}"/>
              </a:ext>
            </a:extLst>
          </p:cNvPr>
          <p:cNvSpPr>
            <a:spLocks noGrp="1"/>
          </p:cNvSpPr>
          <p:nvPr>
            <p:ph idx="1"/>
          </p:nvPr>
        </p:nvSpPr>
        <p:spPr>
          <a:xfrm>
            <a:off x="743678" y="1357864"/>
            <a:ext cx="10728325" cy="1716075"/>
          </a:xfrm>
        </p:spPr>
        <p:txBody>
          <a:bodyPr/>
          <a:lstStyle/>
          <a:p>
            <a:pPr algn="just"/>
            <a:r>
              <a:rPr lang="es-CL" dirty="0"/>
              <a:t>La conciencia fonológica es la habilidad de notar, pensar y trabajar con los sonidos individuales del lenguaje oral. Antes de ser un lector se debe tener conciencia de los so- nidos que están en las palabras. Los lectores entienden que las palabras escritas pueden hablarse y que utilizan fonemas o sonidos particulares del discurso cuando se leen. </a:t>
            </a:r>
          </a:p>
          <a:p>
            <a:endParaRPr lang="es-CL" dirty="0"/>
          </a:p>
        </p:txBody>
      </p:sp>
      <p:sp>
        <p:nvSpPr>
          <p:cNvPr id="5" name="Rectángulo 4">
            <a:extLst>
              <a:ext uri="{FF2B5EF4-FFF2-40B4-BE49-F238E27FC236}">
                <a16:creationId xmlns:a16="http://schemas.microsoft.com/office/drawing/2014/main" id="{01B0B1FD-B642-7847-BB26-7C8971ACD060}"/>
              </a:ext>
            </a:extLst>
          </p:cNvPr>
          <p:cNvSpPr/>
          <p:nvPr/>
        </p:nvSpPr>
        <p:spPr>
          <a:xfrm>
            <a:off x="3030492" y="4144446"/>
            <a:ext cx="5616666" cy="646331"/>
          </a:xfrm>
          <a:prstGeom prst="rect">
            <a:avLst/>
          </a:prstGeom>
        </p:spPr>
        <p:txBody>
          <a:bodyPr wrap="none">
            <a:spAutoFit/>
          </a:bodyPr>
          <a:lstStyle/>
          <a:p>
            <a:r>
              <a:rPr lang="es-CL" dirty="0">
                <a:hlinkClick r:id="rId2"/>
              </a:rPr>
              <a:t>https://www.youtube.com/watch?v=wMgwfA9dvbA</a:t>
            </a:r>
            <a:endParaRPr lang="es-CL" dirty="0"/>
          </a:p>
          <a:p>
            <a:endParaRPr lang="es-CL" dirty="0"/>
          </a:p>
        </p:txBody>
      </p:sp>
    </p:spTree>
    <p:extLst>
      <p:ext uri="{BB962C8B-B14F-4D97-AF65-F5344CB8AC3E}">
        <p14:creationId xmlns:p14="http://schemas.microsoft.com/office/powerpoint/2010/main" val="392375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6B2D0E9-0D5A-8842-B399-41F2D238B379}"/>
              </a:ext>
            </a:extLst>
          </p:cNvPr>
          <p:cNvSpPr txBox="1">
            <a:spLocks/>
          </p:cNvSpPr>
          <p:nvPr/>
        </p:nvSpPr>
        <p:spPr>
          <a:xfrm>
            <a:off x="731839" y="831387"/>
            <a:ext cx="10728322" cy="638100"/>
          </a:xfrm>
          <a:prstGeom prst="rect">
            <a:avLst/>
          </a:prstGeom>
        </p:spPr>
        <p:txBody>
          <a:bodyPr vert="horz" wrap="square" lIns="0" tIns="0" rIns="0" bIns="0" rtlCol="0" anchor="t" anchorCtr="0">
            <a:normAutofit/>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s-CL" dirty="0"/>
              <a:t>Decodificación</a:t>
            </a:r>
          </a:p>
        </p:txBody>
      </p:sp>
      <p:sp>
        <p:nvSpPr>
          <p:cNvPr id="5" name="Marcador de contenido 2">
            <a:extLst>
              <a:ext uri="{FF2B5EF4-FFF2-40B4-BE49-F238E27FC236}">
                <a16:creationId xmlns:a16="http://schemas.microsoft.com/office/drawing/2014/main" id="{B5AFEF54-51FA-E041-8FB7-8AE382611DF3}"/>
              </a:ext>
            </a:extLst>
          </p:cNvPr>
          <p:cNvSpPr txBox="1">
            <a:spLocks/>
          </p:cNvSpPr>
          <p:nvPr/>
        </p:nvSpPr>
        <p:spPr>
          <a:xfrm>
            <a:off x="843691" y="1469487"/>
            <a:ext cx="10728325" cy="1716075"/>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L" dirty="0">
                <a:latin typeface="AGaramond"/>
              </a:rPr>
              <a:t>La correspondencia fonema grafema es la relación entre los sonidos del lenguaje oral (fonemas) y las letras del lenguaje escrito (grafemas). Aprender a leer palabras requiere del establecimiento de una correspondencia entre fonemas y grafemas. Las letras del alfabeto y sus sonidos correspondientes, cuando están almacenados en la memoria, se utilizan para decodificar palabras. </a:t>
            </a:r>
            <a:endParaRPr lang="es-CL" dirty="0"/>
          </a:p>
          <a:p>
            <a:endParaRPr lang="es-CL" dirty="0"/>
          </a:p>
        </p:txBody>
      </p:sp>
      <p:sp>
        <p:nvSpPr>
          <p:cNvPr id="6" name="Rectángulo 5">
            <a:extLst>
              <a:ext uri="{FF2B5EF4-FFF2-40B4-BE49-F238E27FC236}">
                <a16:creationId xmlns:a16="http://schemas.microsoft.com/office/drawing/2014/main" id="{92450E96-B811-2F4B-9D6E-F95E90B62985}"/>
              </a:ext>
            </a:extLst>
          </p:cNvPr>
          <p:cNvSpPr/>
          <p:nvPr/>
        </p:nvSpPr>
        <p:spPr>
          <a:xfrm>
            <a:off x="3406000" y="4015859"/>
            <a:ext cx="5379999" cy="646331"/>
          </a:xfrm>
          <a:prstGeom prst="rect">
            <a:avLst/>
          </a:prstGeom>
        </p:spPr>
        <p:txBody>
          <a:bodyPr wrap="none">
            <a:spAutoFit/>
          </a:bodyPr>
          <a:lstStyle/>
          <a:p>
            <a:r>
              <a:rPr lang="es-CL" dirty="0">
                <a:hlinkClick r:id="rId2"/>
              </a:rPr>
              <a:t>https://www.youtube.com/watch?v=kJBf0TXF2As</a:t>
            </a:r>
            <a:endParaRPr lang="es-CL" dirty="0"/>
          </a:p>
          <a:p>
            <a:endParaRPr lang="es-CL" dirty="0"/>
          </a:p>
        </p:txBody>
      </p:sp>
    </p:spTree>
    <p:extLst>
      <p:ext uri="{BB962C8B-B14F-4D97-AF65-F5344CB8AC3E}">
        <p14:creationId xmlns:p14="http://schemas.microsoft.com/office/powerpoint/2010/main" val="112699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54293D-EB42-4634-8726-ECCFA273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888B41-0EFC-459D-8A46-CCF8680DB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E458FE-5832-3F41-9E20-A0136565C30A}"/>
              </a:ext>
            </a:extLst>
          </p:cNvPr>
          <p:cNvSpPr>
            <a:spLocks noGrp="1"/>
          </p:cNvSpPr>
          <p:nvPr>
            <p:ph type="title"/>
          </p:nvPr>
        </p:nvSpPr>
        <p:spPr>
          <a:xfrm>
            <a:off x="720000" y="619200"/>
            <a:ext cx="3095626" cy="1476000"/>
          </a:xfrm>
        </p:spPr>
        <p:txBody>
          <a:bodyPr vert="horz" wrap="square" lIns="0" tIns="0" rIns="0" bIns="0" rtlCol="0" anchor="t" anchorCtr="0">
            <a:normAutofit/>
          </a:bodyPr>
          <a:lstStyle/>
          <a:p>
            <a:pPr>
              <a:lnSpc>
                <a:spcPct val="90000"/>
              </a:lnSpc>
            </a:pPr>
            <a:r>
              <a:rPr lang="en-US" sz="2500"/>
              <a:t>Estrategias para Conciencia Fonológica y Decodificación.</a:t>
            </a:r>
          </a:p>
        </p:txBody>
      </p:sp>
      <p:sp>
        <p:nvSpPr>
          <p:cNvPr id="7" name="TextBox 2">
            <a:extLst>
              <a:ext uri="{FF2B5EF4-FFF2-40B4-BE49-F238E27FC236}">
                <a16:creationId xmlns:a16="http://schemas.microsoft.com/office/drawing/2014/main" id="{6B5DD535-0586-594F-B128-27CF377FB339}"/>
              </a:ext>
            </a:extLst>
          </p:cNvPr>
          <p:cNvSpPr txBox="1"/>
          <p:nvPr/>
        </p:nvSpPr>
        <p:spPr>
          <a:xfrm>
            <a:off x="4548188" y="633599"/>
            <a:ext cx="6911973" cy="1282514"/>
          </a:xfrm>
          <a:prstGeom prst="rect">
            <a:avLst/>
          </a:prstGeom>
        </p:spPr>
        <p:txBody>
          <a:bodyPr vert="horz" lIns="0" tIns="0" rIns="0" bIns="0" rtlCol="0">
            <a:normAutofit/>
          </a:bodyPr>
          <a:lstStyle/>
          <a:p>
            <a:pPr indent="-228600">
              <a:lnSpc>
                <a:spcPct val="120000"/>
              </a:lnSpc>
              <a:spcAft>
                <a:spcPts val="600"/>
              </a:spcAft>
              <a:buClr>
                <a:schemeClr val="accent4"/>
              </a:buClr>
              <a:buFont typeface="The Hand Extrablack" panose="03070A02030502020204" pitchFamily="66" charset="0"/>
              <a:buChar char="•"/>
            </a:pPr>
            <a:r>
              <a:rPr lang="en-US" sz="2000" spc="20">
                <a:solidFill>
                  <a:schemeClr val="tx1">
                    <a:alpha val="58000"/>
                  </a:schemeClr>
                </a:solidFill>
              </a:rPr>
              <a:t>SEGMENTACION</a:t>
            </a:r>
          </a:p>
          <a:p>
            <a:pPr indent="-228600">
              <a:lnSpc>
                <a:spcPct val="120000"/>
              </a:lnSpc>
              <a:spcAft>
                <a:spcPts val="600"/>
              </a:spcAft>
              <a:buClr>
                <a:schemeClr val="accent4"/>
              </a:buClr>
              <a:buFont typeface="The Hand Extrablack" panose="03070A02030502020204" pitchFamily="66" charset="0"/>
              <a:buChar char="•"/>
            </a:pPr>
            <a:r>
              <a:rPr lang="en-US" sz="2000" spc="20">
                <a:solidFill>
                  <a:schemeClr val="tx1">
                    <a:alpha val="58000"/>
                  </a:schemeClr>
                </a:solidFill>
              </a:rPr>
              <a:t>IDENTIFICACION</a:t>
            </a:r>
          </a:p>
          <a:p>
            <a:pPr indent="-228600">
              <a:lnSpc>
                <a:spcPct val="120000"/>
              </a:lnSpc>
              <a:spcAft>
                <a:spcPts val="600"/>
              </a:spcAft>
              <a:buClr>
                <a:schemeClr val="accent4"/>
              </a:buClr>
              <a:buFont typeface="The Hand Extrablack" panose="03070A02030502020204" pitchFamily="66" charset="0"/>
              <a:buChar char="•"/>
            </a:pPr>
            <a:r>
              <a:rPr lang="en-US" sz="2000" spc="20">
                <a:solidFill>
                  <a:schemeClr val="tx1">
                    <a:alpha val="58000"/>
                  </a:schemeClr>
                </a:solidFill>
              </a:rPr>
              <a:t>OMISION</a:t>
            </a:r>
          </a:p>
        </p:txBody>
      </p:sp>
      <p:sp useBgFill="1">
        <p:nvSpPr>
          <p:cNvPr id="16" name="Freeform: Shape 15">
            <a:extLst>
              <a:ext uri="{FF2B5EF4-FFF2-40B4-BE49-F238E27FC236}">
                <a16:creationId xmlns:a16="http://schemas.microsoft.com/office/drawing/2014/main" id="{41C71752-7D52-4E24-8299-DA8D040DB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 y="2543175"/>
            <a:ext cx="12191090" cy="4314826"/>
          </a:xfrm>
          <a:custGeom>
            <a:avLst/>
            <a:gdLst>
              <a:gd name="connsiteX0" fmla="*/ 2945853 w 12191090"/>
              <a:gd name="connsiteY0" fmla="*/ 0 h 4430825"/>
              <a:gd name="connsiteX1" fmla="*/ 8211918 w 12191090"/>
              <a:gd name="connsiteY1" fmla="*/ 91920 h 4430825"/>
              <a:gd name="connsiteX2" fmla="*/ 8964214 w 12191090"/>
              <a:gd name="connsiteY2" fmla="*/ 105051 h 4430825"/>
              <a:gd name="connsiteX3" fmla="*/ 9716509 w 12191090"/>
              <a:gd name="connsiteY3" fmla="*/ 118183 h 4430825"/>
              <a:gd name="connsiteX4" fmla="*/ 10920181 w 12191090"/>
              <a:gd name="connsiteY4" fmla="*/ 139193 h 4430825"/>
              <a:gd name="connsiteX5" fmla="*/ 12130833 w 12191090"/>
              <a:gd name="connsiteY5" fmla="*/ 97164 h 4430825"/>
              <a:gd name="connsiteX6" fmla="*/ 12191090 w 12191090"/>
              <a:gd name="connsiteY6" fmla="*/ 95072 h 4430825"/>
              <a:gd name="connsiteX7" fmla="*/ 12191090 w 12191090"/>
              <a:gd name="connsiteY7" fmla="*/ 4430825 h 4430825"/>
              <a:gd name="connsiteX8" fmla="*/ 10305 w 12191090"/>
              <a:gd name="connsiteY8" fmla="*/ 4430825 h 4430825"/>
              <a:gd name="connsiteX9" fmla="*/ 0 w 12191090"/>
              <a:gd name="connsiteY9" fmla="*/ 42862 h 4430825"/>
              <a:gd name="connsiteX10" fmla="*/ 105174 w 12191090"/>
              <a:gd name="connsiteY10" fmla="*/ 44699 h 4430825"/>
              <a:gd name="connsiteX11" fmla="*/ 837780 w 12191090"/>
              <a:gd name="connsiteY11" fmla="*/ 57486 h 4430825"/>
              <a:gd name="connsiteX12" fmla="*/ 1439616 w 12191090"/>
              <a:gd name="connsiteY12" fmla="*/ 67992 h 4430825"/>
              <a:gd name="connsiteX13" fmla="*/ 2945853 w 12191090"/>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090" h="4430825">
                <a:moveTo>
                  <a:pt x="2945853" y="0"/>
                </a:moveTo>
                <a:cubicBezTo>
                  <a:pt x="2945853" y="0"/>
                  <a:pt x="2945853" y="0"/>
                  <a:pt x="8211918" y="91920"/>
                </a:cubicBezTo>
                <a:cubicBezTo>
                  <a:pt x="8362379" y="94546"/>
                  <a:pt x="8663297" y="99800"/>
                  <a:pt x="8964214" y="105051"/>
                </a:cubicBezTo>
                <a:cubicBezTo>
                  <a:pt x="9265134" y="110304"/>
                  <a:pt x="9415591" y="112930"/>
                  <a:pt x="9716509" y="118183"/>
                </a:cubicBezTo>
                <a:cubicBezTo>
                  <a:pt x="9716509" y="118183"/>
                  <a:pt x="9716509" y="118183"/>
                  <a:pt x="10920181" y="139193"/>
                </a:cubicBezTo>
                <a:cubicBezTo>
                  <a:pt x="10920181" y="139193"/>
                  <a:pt x="10920181" y="139193"/>
                  <a:pt x="12130833" y="97164"/>
                </a:cubicBezTo>
                <a:lnTo>
                  <a:pt x="12191090" y="95072"/>
                </a:lnTo>
                <a:lnTo>
                  <a:pt x="12191090" y="4430825"/>
                </a:lnTo>
                <a:lnTo>
                  <a:pt x="10305" y="4430825"/>
                </a:lnTo>
                <a:lnTo>
                  <a:pt x="0" y="42862"/>
                </a:lnTo>
                <a:lnTo>
                  <a:pt x="105174" y="44699"/>
                </a:lnTo>
                <a:cubicBezTo>
                  <a:pt x="365244" y="49238"/>
                  <a:pt x="612091" y="53547"/>
                  <a:pt x="837780" y="57486"/>
                </a:cubicBezTo>
                <a:cubicBezTo>
                  <a:pt x="837780" y="57486"/>
                  <a:pt x="837780" y="57486"/>
                  <a:pt x="1439616" y="67992"/>
                </a:cubicBezTo>
                <a:cubicBezTo>
                  <a:pt x="1439616" y="67992"/>
                  <a:pt x="1439616" y="67992"/>
                  <a:pt x="29458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3">
            <a:extLst>
              <a:ext uri="{FF2B5EF4-FFF2-40B4-BE49-F238E27FC236}">
                <a16:creationId xmlns:a16="http://schemas.microsoft.com/office/drawing/2014/main" id="{DC594717-319A-8344-8DBE-FC337902BC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999" y="3567301"/>
            <a:ext cx="3344401" cy="2254652"/>
          </a:xfrm>
          <a:custGeom>
            <a:avLst/>
            <a:gdLst/>
            <a:ahLst/>
            <a:cxnLst/>
            <a:rect l="l" t="t" r="r" b="b"/>
            <a:pathLst>
              <a:path w="3344401" h="3502800">
                <a:moveTo>
                  <a:pt x="0" y="0"/>
                </a:moveTo>
                <a:lnTo>
                  <a:pt x="3344401" y="0"/>
                </a:lnTo>
                <a:lnTo>
                  <a:pt x="3344401" y="3502800"/>
                </a:lnTo>
                <a:lnTo>
                  <a:pt x="0" y="35028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154AA6BA-3737-9340-9113-D32AF377CA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4400" y="3532168"/>
            <a:ext cx="3344400" cy="2324917"/>
          </a:xfrm>
          <a:custGeom>
            <a:avLst/>
            <a:gdLst/>
            <a:ahLst/>
            <a:cxnLst/>
            <a:rect l="l" t="t" r="r" b="b"/>
            <a:pathLst>
              <a:path w="3344400" h="3502800">
                <a:moveTo>
                  <a:pt x="0" y="0"/>
                </a:moveTo>
                <a:lnTo>
                  <a:pt x="3344400" y="0"/>
                </a:lnTo>
                <a:lnTo>
                  <a:pt x="3344400" y="3502800"/>
                </a:lnTo>
                <a:lnTo>
                  <a:pt x="0" y="35028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9F1390C4-4221-2C4C-A1EE-66B39955D646}"/>
              </a:ext>
            </a:extLst>
          </p:cNvPr>
          <p:cNvPicPr>
            <a:picLocks noGrp="1" noChangeAspect="1" noChangeArrowheads="1"/>
          </p:cNvPicPr>
          <p:nvPr>
            <p:ph sz="quarter" idx="1"/>
          </p:nvPr>
        </p:nvPicPr>
        <p:blipFill rotWithShape="1">
          <a:blip r:embed="rId4">
            <a:extLst>
              <a:ext uri="{28A0092B-C50C-407E-A947-70E740481C1C}">
                <a14:useLocalDpi xmlns:a14="http://schemas.microsoft.com/office/drawing/2010/main" val="0"/>
              </a:ext>
            </a:extLst>
          </a:blip>
          <a:srcRect b="49565"/>
          <a:stretch/>
        </p:blipFill>
        <p:spPr bwMode="auto">
          <a:xfrm>
            <a:off x="8128800" y="3498768"/>
            <a:ext cx="3319524" cy="2391717"/>
          </a:xfrm>
          <a:custGeom>
            <a:avLst/>
            <a:gdLst/>
            <a:ahLst/>
            <a:cxnLst/>
            <a:rect l="l" t="t" r="r" b="b"/>
            <a:pathLst>
              <a:path w="3319524" h="3502800">
                <a:moveTo>
                  <a:pt x="0" y="0"/>
                </a:moveTo>
                <a:lnTo>
                  <a:pt x="3319524" y="0"/>
                </a:lnTo>
                <a:lnTo>
                  <a:pt x="3319524" y="3502800"/>
                </a:lnTo>
                <a:lnTo>
                  <a:pt x="0" y="35028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ángulo 8">
            <a:extLst>
              <a:ext uri="{FF2B5EF4-FFF2-40B4-BE49-F238E27FC236}">
                <a16:creationId xmlns:a16="http://schemas.microsoft.com/office/drawing/2014/main" id="{8D39AAAB-1524-D244-8AEB-9ACD8DEAE62C}"/>
              </a:ext>
            </a:extLst>
          </p:cNvPr>
          <p:cNvSpPr/>
          <p:nvPr/>
        </p:nvSpPr>
        <p:spPr>
          <a:xfrm>
            <a:off x="7558885" y="475318"/>
            <a:ext cx="4267195" cy="1754326"/>
          </a:xfrm>
          <a:prstGeom prst="rect">
            <a:avLst/>
          </a:prstGeom>
        </p:spPr>
        <p:txBody>
          <a:bodyPr wrap="square">
            <a:spAutoFit/>
          </a:bodyPr>
          <a:lstStyle/>
          <a:p>
            <a:pPr>
              <a:buFontTx/>
              <a:buChar char="-"/>
            </a:pPr>
            <a:r>
              <a:rPr lang="es-ES_tradnl" dirty="0"/>
              <a:t>Rima</a:t>
            </a:r>
          </a:p>
          <a:p>
            <a:pPr>
              <a:buFontTx/>
              <a:buChar char="-"/>
            </a:pPr>
            <a:r>
              <a:rPr lang="es-ES_tradnl" dirty="0"/>
              <a:t>Conciencia silábica</a:t>
            </a:r>
          </a:p>
          <a:p>
            <a:pPr>
              <a:buFontTx/>
              <a:buChar char="-"/>
            </a:pPr>
            <a:r>
              <a:rPr lang="es-ES_tradnl" dirty="0"/>
              <a:t>Conciencia </a:t>
            </a:r>
            <a:r>
              <a:rPr lang="es-ES_tradnl" dirty="0" err="1"/>
              <a:t>fonémica</a:t>
            </a:r>
            <a:endParaRPr lang="es-ES_tradnl" dirty="0"/>
          </a:p>
          <a:p>
            <a:pPr>
              <a:buNone/>
            </a:pPr>
            <a:endParaRPr lang="es-ES_tradnl" dirty="0"/>
          </a:p>
          <a:p>
            <a:pPr>
              <a:buFont typeface="Wingdings" charset="2"/>
              <a:buChar char="§"/>
            </a:pPr>
            <a:r>
              <a:rPr lang="es-ES_tradnl" dirty="0"/>
              <a:t>Tareas: aislar fonema inicial; análisis </a:t>
            </a:r>
            <a:r>
              <a:rPr lang="es-ES_tradnl" dirty="0" err="1"/>
              <a:t>fonémico</a:t>
            </a:r>
            <a:r>
              <a:rPr lang="es-ES_tradnl" dirty="0"/>
              <a:t>, conteo de fonemas, etc.</a:t>
            </a:r>
          </a:p>
        </p:txBody>
      </p:sp>
    </p:spTree>
    <p:extLst>
      <p:ext uri="{BB962C8B-B14F-4D97-AF65-F5344CB8AC3E}">
        <p14:creationId xmlns:p14="http://schemas.microsoft.com/office/powerpoint/2010/main" val="7904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6329-EB9D-F644-B1A6-4FAB653C4641}"/>
              </a:ext>
            </a:extLst>
          </p:cNvPr>
          <p:cNvSpPr>
            <a:spLocks noGrp="1"/>
          </p:cNvSpPr>
          <p:nvPr>
            <p:ph type="title"/>
          </p:nvPr>
        </p:nvSpPr>
        <p:spPr>
          <a:xfrm>
            <a:off x="720000" y="619200"/>
            <a:ext cx="10728322" cy="638100"/>
          </a:xfrm>
        </p:spPr>
        <p:txBody>
          <a:bodyPr/>
          <a:lstStyle/>
          <a:p>
            <a:r>
              <a:rPr lang="es-CL" b="1" dirty="0"/>
              <a:t>Fluidez </a:t>
            </a:r>
            <a:endParaRPr lang="es-CL" dirty="0"/>
          </a:p>
        </p:txBody>
      </p:sp>
      <p:sp>
        <p:nvSpPr>
          <p:cNvPr id="3" name="Marcador de contenido 2">
            <a:extLst>
              <a:ext uri="{FF2B5EF4-FFF2-40B4-BE49-F238E27FC236}">
                <a16:creationId xmlns:a16="http://schemas.microsoft.com/office/drawing/2014/main" id="{BCACABB3-7CA6-274B-972E-DE5426A25968}"/>
              </a:ext>
            </a:extLst>
          </p:cNvPr>
          <p:cNvSpPr>
            <a:spLocks noGrp="1"/>
          </p:cNvSpPr>
          <p:nvPr>
            <p:ph idx="1"/>
          </p:nvPr>
        </p:nvSpPr>
        <p:spPr>
          <a:xfrm>
            <a:off x="743678" y="1357864"/>
            <a:ext cx="10728325" cy="1716075"/>
          </a:xfrm>
        </p:spPr>
        <p:txBody>
          <a:bodyPr/>
          <a:lstStyle/>
          <a:p>
            <a:r>
              <a:rPr lang="es-CL" dirty="0"/>
              <a:t>La fluidez es la habilidad de leer un texto con precisión y velocidad. Los lectores fluidos decodifican automáticamente y, por lo tanto, son capaces de concentrar su atención en el mensaje del texto. Es decir, estos lectores reconocen y comprenden palabras al mismo tiempo. </a:t>
            </a:r>
          </a:p>
          <a:p>
            <a:endParaRPr lang="es-CL" dirty="0"/>
          </a:p>
        </p:txBody>
      </p:sp>
      <p:sp>
        <p:nvSpPr>
          <p:cNvPr id="4" name="CuadroTexto 3">
            <a:extLst>
              <a:ext uri="{FF2B5EF4-FFF2-40B4-BE49-F238E27FC236}">
                <a16:creationId xmlns:a16="http://schemas.microsoft.com/office/drawing/2014/main" id="{1F34517E-4D66-9E44-9E80-D8794839AE0A}"/>
              </a:ext>
            </a:extLst>
          </p:cNvPr>
          <p:cNvSpPr txBox="1"/>
          <p:nvPr/>
        </p:nvSpPr>
        <p:spPr>
          <a:xfrm>
            <a:off x="4043363" y="3659726"/>
            <a:ext cx="2614612" cy="1477328"/>
          </a:xfrm>
          <a:prstGeom prst="rect">
            <a:avLst/>
          </a:prstGeom>
          <a:noFill/>
        </p:spPr>
        <p:txBody>
          <a:bodyPr wrap="square" rtlCol="0">
            <a:spAutoFit/>
          </a:bodyPr>
          <a:lstStyle/>
          <a:p>
            <a:r>
              <a:rPr lang="es-CL" dirty="0"/>
              <a:t>- Test de Velocidad lectora.</a:t>
            </a:r>
          </a:p>
          <a:p>
            <a:endParaRPr lang="es-CL" dirty="0"/>
          </a:p>
          <a:p>
            <a:r>
              <a:rPr lang="es-CL" dirty="0"/>
              <a:t>- Test de Velocidad Comprensiva.</a:t>
            </a:r>
          </a:p>
        </p:txBody>
      </p:sp>
    </p:spTree>
    <p:extLst>
      <p:ext uri="{BB962C8B-B14F-4D97-AF65-F5344CB8AC3E}">
        <p14:creationId xmlns:p14="http://schemas.microsoft.com/office/powerpoint/2010/main" val="166662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a:extLst>
              <a:ext uri="{FF2B5EF4-FFF2-40B4-BE49-F238E27FC236}">
                <a16:creationId xmlns:a16="http://schemas.microsoft.com/office/drawing/2014/main" id="{F866C0D2-6DFD-4F4B-B8BA-44070D530677}"/>
              </a:ext>
            </a:extLst>
          </p:cNvPr>
          <p:cNvSpPr>
            <a:spLocks noGrp="1"/>
          </p:cNvSpPr>
          <p:nvPr>
            <p:ph type="title"/>
          </p:nvPr>
        </p:nvSpPr>
        <p:spPr>
          <a:xfrm>
            <a:off x="2038243" y="789011"/>
            <a:ext cx="7556313" cy="746312"/>
          </a:xfrm>
        </p:spPr>
        <p:txBody>
          <a:bodyPr>
            <a:normAutofit/>
          </a:bodyPr>
          <a:lstStyle/>
          <a:p>
            <a:pPr algn="ctr"/>
            <a:r>
              <a:rPr lang="es-CL" dirty="0"/>
              <a:t>Componentes del proceso lector</a:t>
            </a:r>
          </a:p>
        </p:txBody>
      </p:sp>
      <p:sp>
        <p:nvSpPr>
          <p:cNvPr id="5" name="4 Marcador de contenido"/>
          <p:cNvSpPr>
            <a:spLocks noGrp="1"/>
          </p:cNvSpPr>
          <p:nvPr>
            <p:ph idx="1"/>
          </p:nvPr>
        </p:nvSpPr>
        <p:spPr>
          <a:xfrm>
            <a:off x="7151804" y="2414022"/>
            <a:ext cx="3387107" cy="1458130"/>
          </a:xfrm>
        </p:spPr>
        <p:txBody>
          <a:bodyPr>
            <a:normAutofit fontScale="92500" lnSpcReduction="10000"/>
          </a:bodyPr>
          <a:lstStyle/>
          <a:p>
            <a:r>
              <a:rPr lang="es-CL" sz="2100" dirty="0"/>
              <a:t>Reconocimiento del léxico</a:t>
            </a:r>
          </a:p>
          <a:p>
            <a:pPr lvl="1"/>
            <a:r>
              <a:rPr lang="es-CL" sz="2066" dirty="0"/>
              <a:t>Identificación de palabras. </a:t>
            </a:r>
          </a:p>
          <a:p>
            <a:pPr lvl="1"/>
            <a:r>
              <a:rPr lang="es-CL" sz="2066" dirty="0"/>
              <a:t>Vocabulario. </a:t>
            </a:r>
          </a:p>
          <a:p>
            <a:endParaRPr lang="es-CL" dirty="0"/>
          </a:p>
          <a:p>
            <a:endParaRPr lang="es-CL" dirty="0"/>
          </a:p>
        </p:txBody>
      </p:sp>
      <p:pic>
        <p:nvPicPr>
          <p:cNvPr id="7" name="Picture 2">
            <a:extLst>
              <a:ext uri="{FF2B5EF4-FFF2-40B4-BE49-F238E27FC236}">
                <a16:creationId xmlns:a16="http://schemas.microsoft.com/office/drawing/2014/main" id="{3DF6EECA-11AD-904D-A0FB-B5A7B953C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80" t="75726"/>
          <a:stretch/>
        </p:blipFill>
        <p:spPr bwMode="auto">
          <a:xfrm>
            <a:off x="1653091" y="2333051"/>
            <a:ext cx="5252949" cy="2324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5 Elipse">
            <a:extLst>
              <a:ext uri="{FF2B5EF4-FFF2-40B4-BE49-F238E27FC236}">
                <a16:creationId xmlns:a16="http://schemas.microsoft.com/office/drawing/2014/main" id="{02971202-58D3-3C41-A14B-673CC42ED4B7}"/>
              </a:ext>
            </a:extLst>
          </p:cNvPr>
          <p:cNvSpPr/>
          <p:nvPr/>
        </p:nvSpPr>
        <p:spPr>
          <a:xfrm>
            <a:off x="2687621" y="2919267"/>
            <a:ext cx="2369741" cy="892568"/>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350" dirty="0">
              <a:solidFill>
                <a:srgbClr val="FF0000"/>
              </a:solidFill>
            </a:endParaRPr>
          </a:p>
        </p:txBody>
      </p:sp>
      <p:sp>
        <p:nvSpPr>
          <p:cNvPr id="14" name="3 Marcador de texto">
            <a:extLst>
              <a:ext uri="{FF2B5EF4-FFF2-40B4-BE49-F238E27FC236}">
                <a16:creationId xmlns:a16="http://schemas.microsoft.com/office/drawing/2014/main" id="{0FCEE6E0-BD61-2847-A949-0C1078260650}"/>
              </a:ext>
            </a:extLst>
          </p:cNvPr>
          <p:cNvSpPr txBox="1">
            <a:spLocks/>
          </p:cNvSpPr>
          <p:nvPr/>
        </p:nvSpPr>
        <p:spPr>
          <a:xfrm>
            <a:off x="7628711" y="1634255"/>
            <a:ext cx="1965845" cy="58102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sz="2215" b="0" i="0" u="none" strike="noStrike" kern="1200" cap="none" spc="0" normalizeH="0" baseline="0">
                <a:ln>
                  <a:noFill/>
                </a:ln>
                <a:solidFill>
                  <a:schemeClr val="accent3"/>
                </a:solidFill>
                <a:effectLst/>
                <a:uLnTx/>
                <a:uFillTx/>
                <a:latin typeface="+mj-lt"/>
                <a:ea typeface="+mj-ea"/>
                <a:cs typeface="+mj-cs"/>
              </a:defRPr>
            </a:lvl1pPr>
            <a:lvl2pPr marL="422041" indent="0" algn="l" defTabSz="914400" rtl="0" eaLnBrk="1" latinLnBrk="0" hangingPunct="1">
              <a:lnSpc>
                <a:spcPct val="90000"/>
              </a:lnSpc>
              <a:spcBef>
                <a:spcPts val="500"/>
              </a:spcBef>
              <a:buFont typeface="Arial" panose="020B0604020202020204" pitchFamily="34" charset="0"/>
              <a:buNone/>
              <a:defRPr sz="1108" kern="1200">
                <a:solidFill>
                  <a:schemeClr val="tx1"/>
                </a:solidFill>
                <a:latin typeface="+mn-lt"/>
                <a:ea typeface="+mn-ea"/>
                <a:cs typeface="+mn-cs"/>
              </a:defRPr>
            </a:lvl2pPr>
            <a:lvl3pPr marL="844083" indent="0" algn="l" defTabSz="914400" rtl="0" eaLnBrk="1" latinLnBrk="0" hangingPunct="1">
              <a:lnSpc>
                <a:spcPct val="90000"/>
              </a:lnSpc>
              <a:spcBef>
                <a:spcPts val="500"/>
              </a:spcBef>
              <a:buFont typeface="Arial" panose="020B0604020202020204" pitchFamily="34" charset="0"/>
              <a:buNone/>
              <a:defRPr sz="923" kern="1200">
                <a:solidFill>
                  <a:schemeClr val="tx1"/>
                </a:solidFill>
                <a:latin typeface="+mn-lt"/>
                <a:ea typeface="+mn-ea"/>
                <a:cs typeface="+mn-cs"/>
              </a:defRPr>
            </a:lvl3pPr>
            <a:lvl4pPr marL="1266124"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4pPr>
            <a:lvl5pPr marL="1688165"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5pPr>
            <a:lvl6pPr marL="2110207"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6pPr>
            <a:lvl7pPr marL="2532248"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7pPr>
            <a:lvl8pPr marL="2954289"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8pPr>
            <a:lvl9pPr marL="3376331"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9pPr>
          </a:lstStyle>
          <a:p>
            <a:pPr algn="r"/>
            <a:r>
              <a:rPr lang="es-CL" sz="1661" b="1" dirty="0">
                <a:solidFill>
                  <a:srgbClr val="002060"/>
                </a:solidFill>
              </a:rPr>
              <a:t>Tapia, 2005, p. 68</a:t>
            </a:r>
          </a:p>
        </p:txBody>
      </p:sp>
    </p:spTree>
    <p:extLst>
      <p:ext uri="{BB962C8B-B14F-4D97-AF65-F5344CB8AC3E}">
        <p14:creationId xmlns:p14="http://schemas.microsoft.com/office/powerpoint/2010/main" val="2966886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500"/>
                                        <p:tgtEl>
                                          <p:spTgt spid="5">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dissolve">
                                      <p:cBhvr>
                                        <p:cTn id="14" dur="500"/>
                                        <p:tgtEl>
                                          <p:spTgt spid="5">
                                            <p:txEl>
                                              <p:pRg st="1" end="1"/>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a:extLst>
              <a:ext uri="{FF2B5EF4-FFF2-40B4-BE49-F238E27FC236}">
                <a16:creationId xmlns:a16="http://schemas.microsoft.com/office/drawing/2014/main" id="{D79BCEC6-A545-E747-9E02-5AF0B6EE2A1E}"/>
              </a:ext>
            </a:extLst>
          </p:cNvPr>
          <p:cNvSpPr txBox="1">
            <a:spLocks/>
          </p:cNvSpPr>
          <p:nvPr/>
        </p:nvSpPr>
        <p:spPr>
          <a:xfrm>
            <a:off x="2019300" y="1771650"/>
            <a:ext cx="8153400" cy="4495800"/>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t>Algunos números…</a:t>
            </a:r>
          </a:p>
          <a:p>
            <a:r>
              <a:rPr lang="es-CL"/>
              <a:t>Un adulto promedio conoce alrededor de 50.000 palabras</a:t>
            </a:r>
          </a:p>
          <a:p>
            <a:r>
              <a:rPr lang="es-CL"/>
              <a:t>Un adolescente promedio conoce alrededor de 5.000 palabras</a:t>
            </a:r>
          </a:p>
          <a:p>
            <a:r>
              <a:rPr lang="es-CL"/>
              <a:t>Un joven con interés promedio en la lectura lee 100.000 palabras al año</a:t>
            </a:r>
          </a:p>
          <a:p>
            <a:r>
              <a:rPr lang="es-CL"/>
              <a:t>Para comprender un texto necesitamos conocer el significado de al menos 90% de las palabras que incluye (Nagy &amp; Scott, 2000)</a:t>
            </a:r>
          </a:p>
          <a:p>
            <a:pPr marL="0" indent="0">
              <a:buFont typeface="The Hand Extrablack" panose="03070A02030502020204" pitchFamily="66" charset="0"/>
              <a:buNone/>
            </a:pPr>
            <a:endParaRPr lang="es-CL"/>
          </a:p>
          <a:p>
            <a:endParaRPr lang="es-CL" dirty="0"/>
          </a:p>
        </p:txBody>
      </p:sp>
      <p:sp>
        <p:nvSpPr>
          <p:cNvPr id="10" name="1 Título">
            <a:extLst>
              <a:ext uri="{FF2B5EF4-FFF2-40B4-BE49-F238E27FC236}">
                <a16:creationId xmlns:a16="http://schemas.microsoft.com/office/drawing/2014/main" id="{7B0CC3B9-B003-7948-9D1E-D1AFB675C7C0}"/>
              </a:ext>
            </a:extLst>
          </p:cNvPr>
          <p:cNvSpPr txBox="1">
            <a:spLocks/>
          </p:cNvSpPr>
          <p:nvPr/>
        </p:nvSpPr>
        <p:spPr>
          <a:xfrm>
            <a:off x="1269873" y="590550"/>
            <a:ext cx="8153400" cy="990600"/>
          </a:xfrm>
          <a:prstGeom prst="rect">
            <a:avLst/>
          </a:prstGeom>
        </p:spPr>
        <p:txBody>
          <a:bodyPr/>
          <a:lst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a:lstStyle>
          <a:p>
            <a:r>
              <a:rPr lang="es-CL" cap="small" dirty="0"/>
              <a:t>Vocabulario</a:t>
            </a:r>
          </a:p>
        </p:txBody>
      </p:sp>
    </p:spTree>
    <p:extLst>
      <p:ext uri="{BB962C8B-B14F-4D97-AF65-F5344CB8AC3E}">
        <p14:creationId xmlns:p14="http://schemas.microsoft.com/office/powerpoint/2010/main" val="107663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dirty="0"/>
              <a:t>¿Por qué enseñar vocabulario?</a:t>
            </a:r>
          </a:p>
        </p:txBody>
      </p:sp>
      <p:sp>
        <p:nvSpPr>
          <p:cNvPr id="3" name="Content Placeholder 2"/>
          <p:cNvSpPr>
            <a:spLocks noGrp="1"/>
          </p:cNvSpPr>
          <p:nvPr>
            <p:ph idx="1"/>
          </p:nvPr>
        </p:nvSpPr>
        <p:spPr/>
        <p:txBody>
          <a:bodyPr>
            <a:normAutofit fontScale="92500" lnSpcReduction="20000"/>
          </a:bodyPr>
          <a:lstStyle/>
          <a:p>
            <a:r>
              <a:rPr lang="es-ES_tradnl" dirty="0"/>
              <a:t>¿Cómo se enseña vocabulario de forma tradicional? </a:t>
            </a:r>
          </a:p>
          <a:p>
            <a:pPr>
              <a:buNone/>
            </a:pPr>
            <a:endParaRPr lang="es-ES_tradnl" dirty="0"/>
          </a:p>
          <a:p>
            <a:r>
              <a:rPr lang="es-ES_tradnl" dirty="0"/>
              <a:t>¿Cómo se enseña vocabulario en sus prácticas?</a:t>
            </a:r>
          </a:p>
          <a:p>
            <a:pPr>
              <a:buNone/>
            </a:pPr>
            <a:endParaRPr lang="es-ES_tradnl" dirty="0"/>
          </a:p>
          <a:p>
            <a:r>
              <a:rPr lang="es-ES_tradnl" dirty="0"/>
              <a:t>La enseñanza del vocabulario debe ser robusta: poderosa, fuerte, intencionada</a:t>
            </a:r>
          </a:p>
          <a:p>
            <a:pPr>
              <a:buNone/>
            </a:pPr>
            <a:endParaRPr lang="es-ES_tradnl" dirty="0"/>
          </a:p>
          <a:p>
            <a:r>
              <a:rPr lang="es-ES_tradnl" dirty="0"/>
              <a:t>Implica explicar directamente el significado de las palabras, junto con un seguimiento que promueva el pensamiento, entretenido e interactivo</a:t>
            </a:r>
          </a:p>
          <a:p>
            <a:endParaRPr lang="en-US" dirty="0"/>
          </a:p>
        </p:txBody>
      </p:sp>
    </p:spTree>
    <p:extLst>
      <p:ext uri="{BB962C8B-B14F-4D97-AF65-F5344CB8AC3E}">
        <p14:creationId xmlns:p14="http://schemas.microsoft.com/office/powerpoint/2010/main" val="43407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E9053C1-EECB-9442-9F72-2D65CE44D851}"/>
              </a:ext>
            </a:extLst>
          </p:cNvPr>
          <p:cNvSpPr>
            <a:spLocks noGrp="1"/>
          </p:cNvSpPr>
          <p:nvPr>
            <p:ph type="title"/>
          </p:nvPr>
        </p:nvSpPr>
        <p:spPr/>
        <p:txBody>
          <a:bodyPr/>
          <a:lstStyle/>
          <a:p>
            <a:r>
              <a:rPr lang="es-CL" dirty="0"/>
              <a:t>Amplitud v/s Profundidad </a:t>
            </a:r>
          </a:p>
        </p:txBody>
      </p:sp>
      <p:sp>
        <p:nvSpPr>
          <p:cNvPr id="4" name="Marcador de contenido 3">
            <a:extLst>
              <a:ext uri="{FF2B5EF4-FFF2-40B4-BE49-F238E27FC236}">
                <a16:creationId xmlns:a16="http://schemas.microsoft.com/office/drawing/2014/main" id="{A856FE02-C5E4-8742-A37D-3E3F48E2107D}"/>
              </a:ext>
            </a:extLst>
          </p:cNvPr>
          <p:cNvSpPr>
            <a:spLocks noGrp="1"/>
          </p:cNvSpPr>
          <p:nvPr>
            <p:ph idx="1"/>
          </p:nvPr>
        </p:nvSpPr>
        <p:spPr>
          <a:xfrm>
            <a:off x="995856" y="1690688"/>
            <a:ext cx="10515600" cy="4351338"/>
          </a:xfrm>
        </p:spPr>
        <p:txBody>
          <a:bodyPr/>
          <a:lstStyle/>
          <a:p>
            <a:r>
              <a:rPr lang="es-CL" dirty="0"/>
              <a:t>Amplitud: cuántas palabras se conocen </a:t>
            </a:r>
          </a:p>
          <a:p>
            <a:r>
              <a:rPr lang="es-CL" dirty="0"/>
              <a:t>Profundidad: conocimiento de las relaciones y asociaciones entre palabras individuales </a:t>
            </a:r>
          </a:p>
          <a:p>
            <a:r>
              <a:rPr lang="es-CL" dirty="0"/>
              <a:t>Investigaciones recientes han mostrado que la profundidad del vocabulario se asocia más fuertemente con comprensión lectora que la amplitud (</a:t>
            </a:r>
            <a:r>
              <a:rPr lang="es-CL" dirty="0" err="1"/>
              <a:t>Ouelette</a:t>
            </a:r>
            <a:r>
              <a:rPr lang="es-CL" dirty="0"/>
              <a:t>, 2006) </a:t>
            </a:r>
          </a:p>
          <a:p>
            <a:endParaRPr lang="es-CL" dirty="0"/>
          </a:p>
        </p:txBody>
      </p:sp>
    </p:spTree>
    <p:extLst>
      <p:ext uri="{BB962C8B-B14F-4D97-AF65-F5344CB8AC3E}">
        <p14:creationId xmlns:p14="http://schemas.microsoft.com/office/powerpoint/2010/main" val="279575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B93EDB-3B0F-6F47-8A5F-8A41E46C37D0}"/>
              </a:ext>
            </a:extLst>
          </p:cNvPr>
          <p:cNvSpPr>
            <a:spLocks noGrp="1"/>
          </p:cNvSpPr>
          <p:nvPr>
            <p:ph type="title"/>
          </p:nvPr>
        </p:nvSpPr>
        <p:spPr/>
        <p:txBody>
          <a:bodyPr/>
          <a:lstStyle/>
          <a:p>
            <a:r>
              <a:rPr lang="es-CL" dirty="0"/>
              <a:t>Objetivos</a:t>
            </a:r>
          </a:p>
        </p:txBody>
      </p:sp>
      <p:sp>
        <p:nvSpPr>
          <p:cNvPr id="3" name="Marcador de contenido 2">
            <a:extLst>
              <a:ext uri="{FF2B5EF4-FFF2-40B4-BE49-F238E27FC236}">
                <a16:creationId xmlns:a16="http://schemas.microsoft.com/office/drawing/2014/main" id="{DAC101D5-B92F-5648-8AB1-4952565DA4EA}"/>
              </a:ext>
            </a:extLst>
          </p:cNvPr>
          <p:cNvSpPr>
            <a:spLocks noGrp="1"/>
          </p:cNvSpPr>
          <p:nvPr>
            <p:ph idx="1"/>
          </p:nvPr>
        </p:nvSpPr>
        <p:spPr>
          <a:xfrm>
            <a:off x="743678" y="1641487"/>
            <a:ext cx="10728325" cy="3227375"/>
          </a:xfrm>
        </p:spPr>
        <p:txBody>
          <a:bodyPr/>
          <a:lstStyle/>
          <a:p>
            <a:r>
              <a:rPr lang="es-CL" dirty="0"/>
              <a:t>Comprender la vinculación de los componentes fonológicos y léxicos con los procesos de comprensión lectora.</a:t>
            </a:r>
          </a:p>
          <a:p>
            <a:pPr marL="0" indent="0">
              <a:buNone/>
            </a:pPr>
            <a:endParaRPr lang="es-CL" dirty="0"/>
          </a:p>
          <a:p>
            <a:r>
              <a:rPr lang="es-CL" dirty="0"/>
              <a:t>Aplicar estrategias didácticas para el trabajo de estimulación de los  componentes fonológicos y léxicos</a:t>
            </a:r>
          </a:p>
          <a:p>
            <a:pPr marL="0" indent="0">
              <a:buNone/>
            </a:pPr>
            <a:endParaRPr lang="es-CL" dirty="0"/>
          </a:p>
        </p:txBody>
      </p:sp>
    </p:spTree>
    <p:extLst>
      <p:ext uri="{BB962C8B-B14F-4D97-AF65-F5344CB8AC3E}">
        <p14:creationId xmlns:p14="http://schemas.microsoft.com/office/powerpoint/2010/main" val="3252286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74C5263-1D0B-914A-9F88-78FAED5D72BF}"/>
              </a:ext>
            </a:extLst>
          </p:cNvPr>
          <p:cNvSpPr>
            <a:spLocks noGrp="1"/>
          </p:cNvSpPr>
          <p:nvPr>
            <p:ph type="title"/>
          </p:nvPr>
        </p:nvSpPr>
        <p:spPr/>
        <p:txBody>
          <a:bodyPr>
            <a:normAutofit/>
          </a:bodyPr>
          <a:lstStyle/>
          <a:p>
            <a:r>
              <a:rPr lang="es-CL" dirty="0"/>
              <a:t>Niveles de palabras</a:t>
            </a:r>
            <a:br>
              <a:rPr lang="es-CL" dirty="0"/>
            </a:br>
            <a:r>
              <a:rPr lang="es-CL" dirty="0"/>
              <a:t>(Beck, </a:t>
            </a:r>
            <a:r>
              <a:rPr lang="es-CL" dirty="0" err="1"/>
              <a:t>McKeown</a:t>
            </a:r>
            <a:r>
              <a:rPr lang="es-CL" dirty="0"/>
              <a:t>, &amp; </a:t>
            </a:r>
            <a:r>
              <a:rPr lang="es-CL" dirty="0" err="1"/>
              <a:t>Kucan</a:t>
            </a:r>
            <a:r>
              <a:rPr lang="es-CL" dirty="0"/>
              <a:t>, 2002) </a:t>
            </a:r>
          </a:p>
        </p:txBody>
      </p:sp>
      <p:sp>
        <p:nvSpPr>
          <p:cNvPr id="7" name="Marcador de contenido 6">
            <a:extLst>
              <a:ext uri="{FF2B5EF4-FFF2-40B4-BE49-F238E27FC236}">
                <a16:creationId xmlns:a16="http://schemas.microsoft.com/office/drawing/2014/main" id="{2F2551CD-2F3E-794A-9CB6-3796C04CB717}"/>
              </a:ext>
            </a:extLst>
          </p:cNvPr>
          <p:cNvSpPr>
            <a:spLocks noGrp="1"/>
          </p:cNvSpPr>
          <p:nvPr>
            <p:ph idx="1"/>
          </p:nvPr>
        </p:nvSpPr>
        <p:spPr/>
        <p:txBody>
          <a:bodyPr/>
          <a:lstStyle/>
          <a:p>
            <a:r>
              <a:rPr lang="es-CL" b="1" dirty="0"/>
              <a:t>Nivel 1</a:t>
            </a:r>
            <a:r>
              <a:rPr lang="es-CL" dirty="0"/>
              <a:t>: palabras más básicas </a:t>
            </a:r>
          </a:p>
          <a:p>
            <a:r>
              <a:rPr lang="es-CL" dirty="0"/>
              <a:t>Ejemplos: perro, leche, correr, mirar, reloj, feliz </a:t>
            </a:r>
          </a:p>
          <a:p>
            <a:r>
              <a:rPr lang="es-CL" dirty="0"/>
              <a:t>Aparecen típicamente en conversaciones orales, por tanto, los niños están expuestos a ellas frecuentemente desde edades tempranas </a:t>
            </a:r>
          </a:p>
          <a:p>
            <a:endParaRPr lang="es-CL" dirty="0"/>
          </a:p>
        </p:txBody>
      </p:sp>
    </p:spTree>
    <p:extLst>
      <p:ext uri="{BB962C8B-B14F-4D97-AF65-F5344CB8AC3E}">
        <p14:creationId xmlns:p14="http://schemas.microsoft.com/office/powerpoint/2010/main" val="10027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33F90-AB63-6E42-A8C8-15C1C34A58A0}"/>
              </a:ext>
            </a:extLst>
          </p:cNvPr>
          <p:cNvSpPr>
            <a:spLocks noGrp="1"/>
          </p:cNvSpPr>
          <p:nvPr>
            <p:ph type="title"/>
          </p:nvPr>
        </p:nvSpPr>
        <p:spPr/>
        <p:txBody>
          <a:bodyPr/>
          <a:lstStyle/>
          <a:p>
            <a:r>
              <a:rPr lang="es-CL" dirty="0"/>
              <a:t>Niveles de palabras</a:t>
            </a:r>
            <a:br>
              <a:rPr lang="es-CL" dirty="0"/>
            </a:br>
            <a:r>
              <a:rPr lang="es-CL" dirty="0"/>
              <a:t>(Beck, </a:t>
            </a:r>
            <a:r>
              <a:rPr lang="es-CL" dirty="0" err="1"/>
              <a:t>McKeown</a:t>
            </a:r>
            <a:r>
              <a:rPr lang="es-CL" dirty="0"/>
              <a:t>, &amp; </a:t>
            </a:r>
            <a:r>
              <a:rPr lang="es-CL" dirty="0" err="1"/>
              <a:t>Kucan</a:t>
            </a:r>
            <a:r>
              <a:rPr lang="es-CL" dirty="0"/>
              <a:t>, 2002) </a:t>
            </a:r>
          </a:p>
        </p:txBody>
      </p:sp>
      <p:sp>
        <p:nvSpPr>
          <p:cNvPr id="3" name="Marcador de contenido 2">
            <a:extLst>
              <a:ext uri="{FF2B5EF4-FFF2-40B4-BE49-F238E27FC236}">
                <a16:creationId xmlns:a16="http://schemas.microsoft.com/office/drawing/2014/main" id="{3F2898FD-D663-4C48-A909-C6FD965E52CF}"/>
              </a:ext>
            </a:extLst>
          </p:cNvPr>
          <p:cNvSpPr>
            <a:spLocks noGrp="1"/>
          </p:cNvSpPr>
          <p:nvPr>
            <p:ph idx="1"/>
          </p:nvPr>
        </p:nvSpPr>
        <p:spPr/>
        <p:txBody>
          <a:bodyPr/>
          <a:lstStyle/>
          <a:p>
            <a:r>
              <a:rPr lang="es-CL" b="1" dirty="0"/>
              <a:t>Nivel 3</a:t>
            </a:r>
            <a:r>
              <a:rPr lang="es-CL" dirty="0"/>
              <a:t>: frecuencia baja y generalmente limitadas a contextos o dominios </a:t>
            </a:r>
            <a:r>
              <a:rPr lang="es-CL" dirty="0" err="1"/>
              <a:t>específicos</a:t>
            </a:r>
            <a:r>
              <a:rPr lang="es-CL" dirty="0"/>
              <a:t> </a:t>
            </a:r>
          </a:p>
          <a:p>
            <a:r>
              <a:rPr lang="es-CL" dirty="0"/>
              <a:t>Ejemplo: panteón, onomatopeya, epidermis </a:t>
            </a:r>
          </a:p>
          <a:p>
            <a:r>
              <a:rPr lang="es-CL" dirty="0"/>
              <a:t>No son tan útiles en los primeros años </a:t>
            </a:r>
          </a:p>
          <a:p>
            <a:r>
              <a:rPr lang="es-CL" dirty="0"/>
              <a:t>Se aprenderán cuando surja una necesidad particular o a partir de tópicos como ciencias naturales o sociales </a:t>
            </a:r>
          </a:p>
          <a:p>
            <a:endParaRPr lang="es-CL" dirty="0"/>
          </a:p>
        </p:txBody>
      </p:sp>
    </p:spTree>
    <p:extLst>
      <p:ext uri="{BB962C8B-B14F-4D97-AF65-F5344CB8AC3E}">
        <p14:creationId xmlns:p14="http://schemas.microsoft.com/office/powerpoint/2010/main" val="250168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FD90-3FC7-D540-B6D4-0F12C0ACAA5C}"/>
              </a:ext>
            </a:extLst>
          </p:cNvPr>
          <p:cNvSpPr>
            <a:spLocks noGrp="1"/>
          </p:cNvSpPr>
          <p:nvPr>
            <p:ph type="title"/>
          </p:nvPr>
        </p:nvSpPr>
        <p:spPr/>
        <p:txBody>
          <a:bodyPr/>
          <a:lstStyle/>
          <a:p>
            <a:r>
              <a:rPr lang="es-CL" dirty="0"/>
              <a:t>Niveles de palabras</a:t>
            </a:r>
            <a:br>
              <a:rPr lang="es-CL" dirty="0"/>
            </a:br>
            <a:r>
              <a:rPr lang="es-CL" dirty="0"/>
              <a:t>(Beck, </a:t>
            </a:r>
            <a:r>
              <a:rPr lang="es-CL" dirty="0" err="1"/>
              <a:t>McKeown</a:t>
            </a:r>
            <a:r>
              <a:rPr lang="es-CL" dirty="0"/>
              <a:t>, &amp; </a:t>
            </a:r>
            <a:r>
              <a:rPr lang="es-CL" dirty="0" err="1"/>
              <a:t>Kucan</a:t>
            </a:r>
            <a:r>
              <a:rPr lang="es-CL" dirty="0"/>
              <a:t>, 2002) </a:t>
            </a:r>
          </a:p>
        </p:txBody>
      </p:sp>
      <p:sp>
        <p:nvSpPr>
          <p:cNvPr id="3" name="Marcador de contenido 2">
            <a:extLst>
              <a:ext uri="{FF2B5EF4-FFF2-40B4-BE49-F238E27FC236}">
                <a16:creationId xmlns:a16="http://schemas.microsoft.com/office/drawing/2014/main" id="{F7AEC3F4-31BB-C744-9AC8-E25952EB2578}"/>
              </a:ext>
            </a:extLst>
          </p:cNvPr>
          <p:cNvSpPr>
            <a:spLocks noGrp="1"/>
          </p:cNvSpPr>
          <p:nvPr>
            <p:ph idx="1"/>
          </p:nvPr>
        </p:nvSpPr>
        <p:spPr/>
        <p:txBody>
          <a:bodyPr/>
          <a:lstStyle/>
          <a:p>
            <a:r>
              <a:rPr lang="es-CL" b="1" dirty="0"/>
              <a:t>Nivel 2</a:t>
            </a:r>
            <a:r>
              <a:rPr lang="es-CL" dirty="0"/>
              <a:t>: palabras de gran utilidad </a:t>
            </a:r>
          </a:p>
          <a:p>
            <a:r>
              <a:rPr lang="es-CL" dirty="0"/>
              <a:t>Se encuentran en diversos dominios </a:t>
            </a:r>
          </a:p>
          <a:p>
            <a:r>
              <a:rPr lang="es-CL" dirty="0" err="1"/>
              <a:t>Ej</a:t>
            </a:r>
            <a:r>
              <a:rPr lang="es-CL" dirty="0"/>
              <a:t>: contradecir, circunstancia, coincidencia, perseverancia </a:t>
            </a:r>
          </a:p>
          <a:p>
            <a:r>
              <a:rPr lang="es-CL" dirty="0"/>
              <a:t>Suelen encontrarse en textos escritos y de forma </a:t>
            </a:r>
            <a:r>
              <a:rPr lang="es-CL" dirty="0" err="1"/>
              <a:t>más</a:t>
            </a:r>
            <a:r>
              <a:rPr lang="es-CL" dirty="0"/>
              <a:t> infrecuente en conversaciones </a:t>
            </a:r>
          </a:p>
          <a:p>
            <a:r>
              <a:rPr lang="es-CL" dirty="0"/>
              <a:t>Es </a:t>
            </a:r>
            <a:r>
              <a:rPr lang="es-CL" dirty="0" err="1"/>
              <a:t>más</a:t>
            </a:r>
            <a:r>
              <a:rPr lang="es-CL" dirty="0"/>
              <a:t> </a:t>
            </a:r>
            <a:r>
              <a:rPr lang="es-CL" dirty="0" err="1"/>
              <a:t>difícil</a:t>
            </a:r>
            <a:r>
              <a:rPr lang="es-CL" dirty="0"/>
              <a:t> que aprendan estas palabras de forma independiente </a:t>
            </a:r>
          </a:p>
          <a:p>
            <a:endParaRPr lang="es-CL" dirty="0"/>
          </a:p>
        </p:txBody>
      </p:sp>
    </p:spTree>
    <p:extLst>
      <p:ext uri="{BB962C8B-B14F-4D97-AF65-F5344CB8AC3E}">
        <p14:creationId xmlns:p14="http://schemas.microsoft.com/office/powerpoint/2010/main" val="49293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E5931C9-0910-2E46-A6A3-917A43199C76}"/>
              </a:ext>
            </a:extLst>
          </p:cNvPr>
          <p:cNvSpPr>
            <a:spLocks noGrp="1"/>
          </p:cNvSpPr>
          <p:nvPr>
            <p:ph type="title"/>
          </p:nvPr>
        </p:nvSpPr>
        <p:spPr/>
        <p:txBody>
          <a:bodyPr/>
          <a:lstStyle/>
          <a:p>
            <a:r>
              <a:rPr lang="es-CL" b="1" dirty="0"/>
              <a:t>Lista de cotejo para seleccionar palabras </a:t>
            </a:r>
            <a:endParaRPr lang="es-CL" dirty="0"/>
          </a:p>
        </p:txBody>
      </p:sp>
      <p:pic>
        <p:nvPicPr>
          <p:cNvPr id="7" name="Imagen 6" descr="Interfaz de usuario gráfica, Texto, Aplicación, Correo electrónico&#10;&#10;Descripción generada automáticamente">
            <a:extLst>
              <a:ext uri="{FF2B5EF4-FFF2-40B4-BE49-F238E27FC236}">
                <a16:creationId xmlns:a16="http://schemas.microsoft.com/office/drawing/2014/main" id="{24B2B369-4D3E-614B-A889-351A8F1D69D5}"/>
              </a:ext>
            </a:extLst>
          </p:cNvPr>
          <p:cNvPicPr>
            <a:picLocks noChangeAspect="1"/>
          </p:cNvPicPr>
          <p:nvPr/>
        </p:nvPicPr>
        <p:blipFill>
          <a:blip r:embed="rId2"/>
          <a:stretch>
            <a:fillRect/>
          </a:stretch>
        </p:blipFill>
        <p:spPr>
          <a:xfrm>
            <a:off x="646824" y="1921204"/>
            <a:ext cx="11150600" cy="3835400"/>
          </a:xfrm>
          <a:prstGeom prst="rect">
            <a:avLst/>
          </a:prstGeom>
        </p:spPr>
      </p:pic>
    </p:spTree>
    <p:extLst>
      <p:ext uri="{BB962C8B-B14F-4D97-AF65-F5344CB8AC3E}">
        <p14:creationId xmlns:p14="http://schemas.microsoft.com/office/powerpoint/2010/main" val="420421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FC1F0-1844-F448-855E-5CB28984591E}"/>
              </a:ext>
            </a:extLst>
          </p:cNvPr>
          <p:cNvSpPr>
            <a:spLocks noGrp="1"/>
          </p:cNvSpPr>
          <p:nvPr>
            <p:ph type="title"/>
          </p:nvPr>
        </p:nvSpPr>
        <p:spPr>
          <a:xfrm>
            <a:off x="838200" y="681037"/>
            <a:ext cx="10515600" cy="1325563"/>
          </a:xfrm>
        </p:spPr>
        <p:txBody>
          <a:bodyPr/>
          <a:lstStyle/>
          <a:p>
            <a:r>
              <a:rPr lang="es-CL" altLang="es-CL" dirty="0">
                <a:latin typeface="TwCenMT"/>
              </a:rPr>
              <a:t>Estrategias para la enseñanza de vocabulario </a:t>
            </a:r>
          </a:p>
        </p:txBody>
      </p:sp>
      <p:sp>
        <p:nvSpPr>
          <p:cNvPr id="3" name="Marcador de contenido 2">
            <a:extLst>
              <a:ext uri="{FF2B5EF4-FFF2-40B4-BE49-F238E27FC236}">
                <a16:creationId xmlns:a16="http://schemas.microsoft.com/office/drawing/2014/main" id="{C24ED397-0228-104B-A3CC-1A3C3395D238}"/>
              </a:ext>
            </a:extLst>
          </p:cNvPr>
          <p:cNvSpPr>
            <a:spLocks noGrp="1"/>
          </p:cNvSpPr>
          <p:nvPr>
            <p:ph idx="1"/>
          </p:nvPr>
        </p:nvSpPr>
        <p:spPr>
          <a:xfrm>
            <a:off x="731837" y="2006600"/>
            <a:ext cx="10728325" cy="3227375"/>
          </a:xfrm>
        </p:spPr>
        <p:txBody>
          <a:bodyPr>
            <a:noAutofit/>
          </a:bodyPr>
          <a:lstStyle/>
          <a:p>
            <a:r>
              <a:rPr lang="es-CL" sz="2800" b="1" dirty="0"/>
              <a:t>Preparación para la enseñanza: </a:t>
            </a:r>
          </a:p>
          <a:p>
            <a:pPr lvl="1"/>
            <a:r>
              <a:rPr lang="es-CL" sz="2800" dirty="0"/>
              <a:t>Revisar potenciales fuentes de vocabulario de la semana </a:t>
            </a:r>
          </a:p>
          <a:p>
            <a:pPr lvl="1"/>
            <a:r>
              <a:rPr lang="es-CL" sz="2800" dirty="0"/>
              <a:t>Escoger palabras nivel 2 </a:t>
            </a:r>
          </a:p>
          <a:p>
            <a:pPr lvl="1"/>
            <a:r>
              <a:rPr lang="es-CL" sz="2800" dirty="0"/>
              <a:t>Preparar definiciones, ejemplos y contextos </a:t>
            </a:r>
          </a:p>
          <a:p>
            <a:pPr lvl="1"/>
            <a:r>
              <a:rPr lang="es-CL" sz="2800" dirty="0"/>
              <a:t>Prepare múltiples ejemplos en diversos contextos familiares para los niños </a:t>
            </a:r>
          </a:p>
          <a:p>
            <a:endParaRPr lang="es-CL" sz="2800" dirty="0"/>
          </a:p>
        </p:txBody>
      </p:sp>
    </p:spTree>
    <p:extLst>
      <p:ext uri="{BB962C8B-B14F-4D97-AF65-F5344CB8AC3E}">
        <p14:creationId xmlns:p14="http://schemas.microsoft.com/office/powerpoint/2010/main" val="40024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cap="small" dirty="0"/>
              <a:t>Vocabulario estrategias</a:t>
            </a:r>
          </a:p>
        </p:txBody>
      </p:sp>
      <p:sp>
        <p:nvSpPr>
          <p:cNvPr id="3" name="2 Marcador de contenido"/>
          <p:cNvSpPr>
            <a:spLocks noGrp="1"/>
          </p:cNvSpPr>
          <p:nvPr>
            <p:ph sz="quarter" idx="1"/>
          </p:nvPr>
        </p:nvSpPr>
        <p:spPr>
          <a:xfrm>
            <a:off x="731837" y="1815312"/>
            <a:ext cx="10728325" cy="4199726"/>
          </a:xfrm>
        </p:spPr>
        <p:txBody>
          <a:bodyPr>
            <a:noAutofit/>
          </a:bodyPr>
          <a:lstStyle/>
          <a:p>
            <a:r>
              <a:rPr lang="es-CL" sz="2800" dirty="0"/>
              <a:t>Enseñar palabras de forma intencionada</a:t>
            </a:r>
          </a:p>
          <a:p>
            <a:pPr lvl="1"/>
            <a:r>
              <a:rPr lang="es-CL" sz="2800" dirty="0"/>
              <a:t>Palabras claves</a:t>
            </a:r>
          </a:p>
          <a:p>
            <a:pPr lvl="1"/>
            <a:r>
              <a:rPr lang="es-CL" sz="2800" dirty="0"/>
              <a:t>Niveles de palabras</a:t>
            </a:r>
          </a:p>
          <a:p>
            <a:pPr marL="365760" lvl="1" indent="0">
              <a:buNone/>
            </a:pPr>
            <a:endParaRPr lang="es-CL" sz="2800" dirty="0"/>
          </a:p>
          <a:p>
            <a:r>
              <a:rPr lang="es-CL" sz="2800" dirty="0"/>
              <a:t>Enseñar a adquirir más vocabulario</a:t>
            </a:r>
          </a:p>
          <a:p>
            <a:pPr lvl="1"/>
            <a:r>
              <a:rPr lang="es-CL" sz="2800" dirty="0"/>
              <a:t>Derivación del contexto</a:t>
            </a:r>
          </a:p>
          <a:p>
            <a:pPr lvl="1"/>
            <a:r>
              <a:rPr lang="es-CL" sz="2800" dirty="0"/>
              <a:t>Morfología</a:t>
            </a:r>
          </a:p>
          <a:p>
            <a:pPr marL="0" indent="0">
              <a:buNone/>
            </a:pPr>
            <a:endParaRPr lang="es-CL" sz="2800" dirty="0"/>
          </a:p>
          <a:p>
            <a:endParaRPr lang="es-CL" sz="2800" dirty="0"/>
          </a:p>
        </p:txBody>
      </p:sp>
    </p:spTree>
    <p:extLst>
      <p:ext uri="{BB962C8B-B14F-4D97-AF65-F5344CB8AC3E}">
        <p14:creationId xmlns:p14="http://schemas.microsoft.com/office/powerpoint/2010/main" val="13885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2" cy="709538"/>
          </a:xfrm>
        </p:spPr>
        <p:txBody>
          <a:bodyPr>
            <a:normAutofit/>
          </a:bodyPr>
          <a:lstStyle/>
          <a:p>
            <a:r>
              <a:rPr lang="es-ES_tradnl" dirty="0"/>
              <a:t>Estrategias para enseñar vocabulario.</a:t>
            </a:r>
          </a:p>
        </p:txBody>
      </p:sp>
      <p:sp>
        <p:nvSpPr>
          <p:cNvPr id="3" name="Content Placeholder 2"/>
          <p:cNvSpPr>
            <a:spLocks noGrp="1"/>
          </p:cNvSpPr>
          <p:nvPr>
            <p:ph idx="1"/>
          </p:nvPr>
        </p:nvSpPr>
        <p:spPr>
          <a:xfrm>
            <a:off x="743678" y="1512900"/>
            <a:ext cx="10728325" cy="5025937"/>
          </a:xfrm>
        </p:spPr>
        <p:txBody>
          <a:bodyPr>
            <a:noAutofit/>
          </a:bodyPr>
          <a:lstStyle/>
          <a:p>
            <a:pPr lvl="1"/>
            <a:r>
              <a:rPr lang="es-ES_tradnl" sz="2800" dirty="0"/>
              <a:t>Aprendizaje de vocabulario a través del contexto</a:t>
            </a:r>
          </a:p>
          <a:p>
            <a:pPr>
              <a:buNone/>
            </a:pPr>
            <a:endParaRPr lang="es-ES_tradnl" sz="2800" dirty="0"/>
          </a:p>
          <a:p>
            <a:pPr lvl="1"/>
            <a:r>
              <a:rPr lang="es-ES_tradnl" sz="2800" dirty="0"/>
              <a:t>2 nociones de contexto</a:t>
            </a:r>
          </a:p>
          <a:p>
            <a:pPr>
              <a:buNone/>
            </a:pPr>
            <a:endParaRPr lang="es-ES_tradnl" sz="2800" dirty="0"/>
          </a:p>
          <a:p>
            <a:pPr lvl="1"/>
            <a:r>
              <a:rPr lang="es-ES_tradnl" sz="2800" dirty="0"/>
              <a:t>Contexto de aprendizaje: se apoya intencionalmente la deducción del significado</a:t>
            </a:r>
          </a:p>
          <a:p>
            <a:pPr lvl="1">
              <a:buNone/>
            </a:pPr>
            <a:endParaRPr lang="es-ES_tradnl" sz="2800" dirty="0"/>
          </a:p>
          <a:p>
            <a:pPr lvl="1"/>
            <a:r>
              <a:rPr lang="es-ES_tradnl" sz="2800" dirty="0"/>
              <a:t>Aprender palabras mientras se lee naturalmente un texto</a:t>
            </a:r>
          </a:p>
          <a:p>
            <a:endParaRPr lang="en-US" sz="2800" dirty="0"/>
          </a:p>
          <a:p>
            <a:endParaRPr lang="en-US" sz="2800" dirty="0"/>
          </a:p>
        </p:txBody>
      </p:sp>
    </p:spTree>
    <p:extLst>
      <p:ext uri="{BB962C8B-B14F-4D97-AF65-F5344CB8AC3E}">
        <p14:creationId xmlns:p14="http://schemas.microsoft.com/office/powerpoint/2010/main" val="4678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89B574-1D95-8945-9034-1294BCBF1DFC}"/>
              </a:ext>
            </a:extLst>
          </p:cNvPr>
          <p:cNvSpPr>
            <a:spLocks noGrp="1"/>
          </p:cNvSpPr>
          <p:nvPr>
            <p:ph type="title"/>
          </p:nvPr>
        </p:nvSpPr>
        <p:spPr/>
        <p:txBody>
          <a:bodyPr/>
          <a:lstStyle/>
          <a:p>
            <a:r>
              <a:rPr lang="es-CL" dirty="0"/>
              <a:t>Conclusiones:</a:t>
            </a:r>
          </a:p>
        </p:txBody>
      </p:sp>
      <p:sp>
        <p:nvSpPr>
          <p:cNvPr id="3" name="Marcador de contenido 2">
            <a:extLst>
              <a:ext uri="{FF2B5EF4-FFF2-40B4-BE49-F238E27FC236}">
                <a16:creationId xmlns:a16="http://schemas.microsoft.com/office/drawing/2014/main" id="{7F2F6666-AE64-8744-8C05-CCEFEBFD8F29}"/>
              </a:ext>
            </a:extLst>
          </p:cNvPr>
          <p:cNvSpPr>
            <a:spLocks noGrp="1"/>
          </p:cNvSpPr>
          <p:nvPr>
            <p:ph idx="1"/>
          </p:nvPr>
        </p:nvSpPr>
        <p:spPr/>
        <p:txBody>
          <a:bodyPr/>
          <a:lstStyle/>
          <a:p>
            <a:r>
              <a:rPr lang="es-CL" dirty="0"/>
              <a:t>¿Cuáles son las dificultades didácticas en el Reconocimiento de Palabras en el contexto 2022?</a:t>
            </a:r>
          </a:p>
          <a:p>
            <a:endParaRPr lang="es-CL" dirty="0"/>
          </a:p>
          <a:p>
            <a:r>
              <a:rPr lang="es-CL" dirty="0"/>
              <a:t>¿Qué implicancias tiene el contexto sociocultural de nuestros(as) estudiantes en el aprendizaje del Vocabulario?</a:t>
            </a:r>
          </a:p>
        </p:txBody>
      </p:sp>
    </p:spTree>
    <p:extLst>
      <p:ext uri="{BB962C8B-B14F-4D97-AF65-F5344CB8AC3E}">
        <p14:creationId xmlns:p14="http://schemas.microsoft.com/office/powerpoint/2010/main" val="233428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0000" y="619200"/>
            <a:ext cx="10728322" cy="838125"/>
          </a:xfrm>
        </p:spPr>
        <p:txBody>
          <a:bodyPr/>
          <a:lstStyle/>
          <a:p>
            <a:r>
              <a:rPr lang="es-CL" dirty="0"/>
              <a:t>¿Qué es leer?</a:t>
            </a:r>
          </a:p>
        </p:txBody>
      </p:sp>
      <p:sp>
        <p:nvSpPr>
          <p:cNvPr id="3" name="2 Marcador de contenido"/>
          <p:cNvSpPr>
            <a:spLocks noGrp="1"/>
          </p:cNvSpPr>
          <p:nvPr>
            <p:ph sz="quarter" idx="1"/>
          </p:nvPr>
        </p:nvSpPr>
        <p:spPr>
          <a:xfrm>
            <a:off x="720000" y="1757762"/>
            <a:ext cx="10728325" cy="599276"/>
          </a:xfrm>
        </p:spPr>
        <p:txBody>
          <a:bodyPr>
            <a:normAutofit/>
          </a:bodyPr>
          <a:lstStyle/>
          <a:p>
            <a:r>
              <a:rPr lang="es-CL" sz="2400" dirty="0"/>
              <a:t>Coordinación de múltiples habilidades, estrategias y conocimientos.</a:t>
            </a:r>
          </a:p>
          <a:p>
            <a:endParaRPr lang="es-CL" dirty="0"/>
          </a:p>
        </p:txBody>
      </p:sp>
      <p:sp>
        <p:nvSpPr>
          <p:cNvPr id="4" name="Rectángulo 3">
            <a:extLst>
              <a:ext uri="{FF2B5EF4-FFF2-40B4-BE49-F238E27FC236}">
                <a16:creationId xmlns:a16="http://schemas.microsoft.com/office/drawing/2014/main" id="{ED32C104-C092-D742-8959-3FA3AF03CFAB}"/>
              </a:ext>
            </a:extLst>
          </p:cNvPr>
          <p:cNvSpPr/>
          <p:nvPr/>
        </p:nvSpPr>
        <p:spPr>
          <a:xfrm>
            <a:off x="2333624" y="2657476"/>
            <a:ext cx="7110413" cy="3539430"/>
          </a:xfrm>
          <a:prstGeom prst="rect">
            <a:avLst/>
          </a:prstGeom>
        </p:spPr>
        <p:txBody>
          <a:bodyPr wrap="square">
            <a:spAutoFit/>
          </a:bodyPr>
          <a:lstStyle/>
          <a:p>
            <a:pPr algn="just"/>
            <a:r>
              <a:rPr lang="es-CL" sz="2800" dirty="0"/>
              <a:t>Enrique y su hermana Lidia iban a visitar a su tía abuela a la hora del té. Ella tenía 88 años de edad. Cuando salieron, estaba lloviendo a chuzo. Enrique le dijo a Lidia que dejara de patear la perra y abrió el paraguas. Primero fueron al banco y luego a la florería. A la tía Julia le encantaban los gladiolos.</a:t>
            </a:r>
          </a:p>
        </p:txBody>
      </p:sp>
    </p:spTree>
    <p:extLst>
      <p:ext uri="{BB962C8B-B14F-4D97-AF65-F5344CB8AC3E}">
        <p14:creationId xmlns:p14="http://schemas.microsoft.com/office/powerpoint/2010/main" val="223917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2990732C-BBE6-5D4E-BEFA-162C1CEACE89}"/>
              </a:ext>
            </a:extLst>
          </p:cNvPr>
          <p:cNvSpPr txBox="1">
            <a:spLocks/>
          </p:cNvSpPr>
          <p:nvPr/>
        </p:nvSpPr>
        <p:spPr>
          <a:xfrm>
            <a:off x="1484185" y="1295400"/>
            <a:ext cx="8936794" cy="4495800"/>
          </a:xfrm>
          <a:prstGeom prst="rect">
            <a:avLst/>
          </a:prstGeom>
        </p:spPr>
        <p:txBody>
          <a:bodyPr anchor="ct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8872" indent="0" algn="ctr">
              <a:buFont typeface="The Hand Extrablack" panose="03070A02030502020204" pitchFamily="66" charset="0"/>
              <a:buNone/>
            </a:pPr>
            <a:endParaRPr lang="es-CL" dirty="0"/>
          </a:p>
          <a:p>
            <a:pPr marL="118872" indent="0" algn="ctr">
              <a:buFont typeface="The Hand Extrablack" panose="03070A02030502020204" pitchFamily="66" charset="0"/>
              <a:buNone/>
            </a:pPr>
            <a:endParaRPr lang="es-CL" dirty="0"/>
          </a:p>
          <a:p>
            <a:pPr marL="118872" indent="0" algn="ctr">
              <a:buFont typeface="The Hand Extrablack" panose="03070A02030502020204" pitchFamily="66" charset="0"/>
              <a:buNone/>
            </a:pPr>
            <a:r>
              <a:rPr lang="es-CL" dirty="0"/>
              <a:t>Enrique y su hermana Lidia iban a visitar a su tía abuela a la hora del té. Ella tenía 88 años de edad. Cuando salieron, estaba lloviendo a chuzo. Enrique le dijo a Lidia que dejara de patear la perra y abrió el paraguas. Primero fueron al banco y luego a la florería. A la tía Julia le encantaban los gladiolos.</a:t>
            </a:r>
          </a:p>
          <a:p>
            <a:pPr marL="118872" indent="0" algn="ctr">
              <a:buFont typeface="The Hand Extrablack" panose="03070A02030502020204" pitchFamily="66" charset="0"/>
              <a:buNone/>
            </a:pPr>
            <a:endParaRPr lang="es-CL" dirty="0"/>
          </a:p>
        </p:txBody>
      </p:sp>
      <p:sp>
        <p:nvSpPr>
          <p:cNvPr id="5" name="3 Elipse">
            <a:extLst>
              <a:ext uri="{FF2B5EF4-FFF2-40B4-BE49-F238E27FC236}">
                <a16:creationId xmlns:a16="http://schemas.microsoft.com/office/drawing/2014/main" id="{1283557C-9CA2-394B-B086-303CFAB79816}"/>
              </a:ext>
            </a:extLst>
          </p:cNvPr>
          <p:cNvSpPr/>
          <p:nvPr/>
        </p:nvSpPr>
        <p:spPr>
          <a:xfrm>
            <a:off x="2225732" y="2080054"/>
            <a:ext cx="2004515" cy="4942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1"/>
                </a:solidFill>
              </a:rPr>
              <a:t>palabras</a:t>
            </a:r>
          </a:p>
        </p:txBody>
      </p:sp>
      <p:sp>
        <p:nvSpPr>
          <p:cNvPr id="6" name="4 Elipse">
            <a:extLst>
              <a:ext uri="{FF2B5EF4-FFF2-40B4-BE49-F238E27FC236}">
                <a16:creationId xmlns:a16="http://schemas.microsoft.com/office/drawing/2014/main" id="{CE698891-0E17-C84F-B7AB-76F6CF0464F1}"/>
              </a:ext>
            </a:extLst>
          </p:cNvPr>
          <p:cNvSpPr/>
          <p:nvPr/>
        </p:nvSpPr>
        <p:spPr>
          <a:xfrm>
            <a:off x="5188550" y="2080054"/>
            <a:ext cx="1814899" cy="4942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1"/>
                </a:solidFill>
              </a:rPr>
              <a:t>oraciones</a:t>
            </a:r>
          </a:p>
        </p:txBody>
      </p:sp>
      <p:sp>
        <p:nvSpPr>
          <p:cNvPr id="7" name="5 Elipse">
            <a:extLst>
              <a:ext uri="{FF2B5EF4-FFF2-40B4-BE49-F238E27FC236}">
                <a16:creationId xmlns:a16="http://schemas.microsoft.com/office/drawing/2014/main" id="{B6C5FB72-70EF-F847-9BE5-14709FA86465}"/>
              </a:ext>
            </a:extLst>
          </p:cNvPr>
          <p:cNvSpPr/>
          <p:nvPr/>
        </p:nvSpPr>
        <p:spPr>
          <a:xfrm>
            <a:off x="7670070" y="2080054"/>
            <a:ext cx="2194131" cy="4942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solidFill>
                  <a:schemeClr val="tx1"/>
                </a:solidFill>
              </a:rPr>
              <a:t>integración</a:t>
            </a:r>
          </a:p>
        </p:txBody>
      </p:sp>
    </p:spTree>
    <p:extLst>
      <p:ext uri="{BB962C8B-B14F-4D97-AF65-F5344CB8AC3E}">
        <p14:creationId xmlns:p14="http://schemas.microsoft.com/office/powerpoint/2010/main" val="375103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aneras sencillas de impulsar la motivación de lectura de los estudiantes">
            <a:extLst>
              <a:ext uri="{FF2B5EF4-FFF2-40B4-BE49-F238E27FC236}">
                <a16:creationId xmlns:a16="http://schemas.microsoft.com/office/drawing/2014/main" id="{D3A9BC22-D4D7-F54A-8C34-14DEB4F6C3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16" r="-1" b="-1"/>
          <a:stretch/>
        </p:blipFill>
        <p:spPr bwMode="auto">
          <a:xfrm>
            <a:off x="648000" y="2636621"/>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548188" y="576000"/>
            <a:ext cx="6900137" cy="5197474"/>
          </a:xfrm>
          <a:prstGeom prst="rect">
            <a:avLst/>
          </a:prstGeom>
        </p:spPr>
        <p:txBody>
          <a:bodyPr vert="horz" lIns="0" tIns="0" rIns="0" bIns="0" rtlCol="0">
            <a:normAutofit/>
          </a:bodyPr>
          <a:lstStyle/>
          <a:p>
            <a:pPr indent="-228600">
              <a:lnSpc>
                <a:spcPct val="110000"/>
              </a:lnSpc>
              <a:spcAft>
                <a:spcPts val="600"/>
              </a:spcAft>
              <a:buClr>
                <a:schemeClr val="accent4"/>
              </a:buClr>
              <a:buFont typeface="The Hand Extrablack" panose="03070A02030502020204" pitchFamily="66" charset="0"/>
              <a:buChar char="•"/>
            </a:pPr>
            <a:r>
              <a:rPr lang="en-US" sz="2600" b="1" spc="20">
                <a:solidFill>
                  <a:schemeClr val="tx1">
                    <a:alpha val="58000"/>
                  </a:schemeClr>
                </a:solidFill>
              </a:rPr>
              <a:t>“Si lográramos analizar lo que hacemos al leer sería un gran logro…, ya que se describirían muchos de los procesos más intrincados de la mente humana, así como también se revelaría la compleja historia del logro específico más remarcable que la civilización ha aprendido en toda su historia”</a:t>
            </a:r>
          </a:p>
          <a:p>
            <a:pPr indent="-228600">
              <a:lnSpc>
                <a:spcPct val="110000"/>
              </a:lnSpc>
              <a:spcAft>
                <a:spcPts val="600"/>
              </a:spcAft>
              <a:buClr>
                <a:schemeClr val="accent4"/>
              </a:buClr>
              <a:buFont typeface="The Hand Extrablack" panose="03070A02030502020204" pitchFamily="66" charset="0"/>
              <a:buChar char="•"/>
            </a:pPr>
            <a:endParaRPr lang="en-US" sz="2600" spc="20">
              <a:solidFill>
                <a:schemeClr val="tx1">
                  <a:alpha val="58000"/>
                </a:schemeClr>
              </a:solidFill>
            </a:endParaRPr>
          </a:p>
          <a:p>
            <a:pPr indent="-228600">
              <a:lnSpc>
                <a:spcPct val="110000"/>
              </a:lnSpc>
              <a:spcAft>
                <a:spcPts val="600"/>
              </a:spcAft>
              <a:buClr>
                <a:schemeClr val="accent4"/>
              </a:buClr>
              <a:buFont typeface="The Hand Extrablack" panose="03070A02030502020204" pitchFamily="66" charset="0"/>
              <a:buChar char="•"/>
            </a:pPr>
            <a:endParaRPr lang="en-US" sz="2600" spc="20">
              <a:solidFill>
                <a:schemeClr val="tx1">
                  <a:alpha val="58000"/>
                </a:schemeClr>
              </a:solidFill>
            </a:endParaRPr>
          </a:p>
          <a:p>
            <a:pPr indent="-228600">
              <a:lnSpc>
                <a:spcPct val="110000"/>
              </a:lnSpc>
              <a:spcAft>
                <a:spcPts val="600"/>
              </a:spcAft>
              <a:buClr>
                <a:schemeClr val="accent4"/>
              </a:buClr>
              <a:buFont typeface="The Hand Extrablack" panose="03070A02030502020204" pitchFamily="66" charset="0"/>
              <a:buChar char="•"/>
            </a:pPr>
            <a:r>
              <a:rPr lang="en-US" sz="2600" spc="20">
                <a:solidFill>
                  <a:schemeClr val="tx1">
                    <a:alpha val="58000"/>
                  </a:schemeClr>
                </a:solidFill>
              </a:rPr>
              <a:t>Huey (1908)</a:t>
            </a:r>
          </a:p>
        </p:txBody>
      </p:sp>
    </p:spTree>
    <p:extLst>
      <p:ext uri="{BB962C8B-B14F-4D97-AF65-F5344CB8AC3E}">
        <p14:creationId xmlns:p14="http://schemas.microsoft.com/office/powerpoint/2010/main" val="213293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cap="small" dirty="0">
                <a:latin typeface="Trebuchet MS" panose="020B0603020202020204" pitchFamily="34" charset="0"/>
              </a:rPr>
              <a:t>Comprensión Lectora</a:t>
            </a:r>
          </a:p>
        </p:txBody>
      </p:sp>
      <p:sp>
        <p:nvSpPr>
          <p:cNvPr id="3" name="Content Placeholder 2"/>
          <p:cNvSpPr>
            <a:spLocks noGrp="1"/>
          </p:cNvSpPr>
          <p:nvPr>
            <p:ph idx="1"/>
          </p:nvPr>
        </p:nvSpPr>
        <p:spPr>
          <a:xfrm>
            <a:off x="743678" y="1815312"/>
            <a:ext cx="10728325" cy="3227375"/>
          </a:xfrm>
        </p:spPr>
        <p:txBody>
          <a:bodyPr>
            <a:normAutofit fontScale="92500" lnSpcReduction="20000"/>
          </a:bodyPr>
          <a:lstStyle/>
          <a:p>
            <a:r>
              <a:rPr lang="es-ES_tradnl" dirty="0">
                <a:latin typeface="Trebuchet MS" panose="020B0603020202020204" pitchFamily="34" charset="0"/>
              </a:rPr>
              <a:t>Comprensión es un proceso </a:t>
            </a:r>
            <a:r>
              <a:rPr lang="es-ES_tradnl" b="1" dirty="0">
                <a:solidFill>
                  <a:srgbClr val="FFFF00"/>
                </a:solidFill>
                <a:latin typeface="Trebuchet MS" panose="020B0603020202020204" pitchFamily="34" charset="0"/>
              </a:rPr>
              <a:t>integrativo</a:t>
            </a:r>
            <a:r>
              <a:rPr lang="es-ES_tradnl" dirty="0">
                <a:latin typeface="Trebuchet MS" panose="020B0603020202020204" pitchFamily="34" charset="0"/>
              </a:rPr>
              <a:t> en el cual la información de distintas oraciones es combinada para ‘hacer sentido’</a:t>
            </a:r>
          </a:p>
          <a:p>
            <a:pPr>
              <a:buNone/>
            </a:pPr>
            <a:endParaRPr lang="es-ES_tradnl" dirty="0">
              <a:latin typeface="Trebuchet MS" panose="020B0603020202020204" pitchFamily="34" charset="0"/>
            </a:endParaRPr>
          </a:p>
          <a:p>
            <a:r>
              <a:rPr lang="es-ES_tradnl" dirty="0">
                <a:latin typeface="Trebuchet MS" panose="020B0603020202020204" pitchFamily="34" charset="0"/>
              </a:rPr>
              <a:t>Comprensión es un proceso </a:t>
            </a:r>
            <a:r>
              <a:rPr lang="es-ES_tradnl" b="1" dirty="0">
                <a:solidFill>
                  <a:srgbClr val="FFFF00"/>
                </a:solidFill>
                <a:latin typeface="Trebuchet MS" panose="020B0603020202020204" pitchFamily="34" charset="0"/>
              </a:rPr>
              <a:t>constructivo</a:t>
            </a:r>
            <a:r>
              <a:rPr lang="es-ES_tradnl" dirty="0">
                <a:latin typeface="Trebuchet MS" panose="020B0603020202020204" pitchFamily="34" charset="0"/>
              </a:rPr>
              <a:t> en el cual información explícita en una oración u oraciones es enriquecida por el conocimiento del mundo (conocimiento previo tomado de la MLP)</a:t>
            </a:r>
          </a:p>
          <a:p>
            <a:pPr>
              <a:buNone/>
            </a:pPr>
            <a:endParaRPr lang="es-ES_tradnl" dirty="0">
              <a:latin typeface="Trebuchet MS" panose="020B0603020202020204" pitchFamily="34" charset="0"/>
            </a:endParaRPr>
          </a:p>
          <a:p>
            <a:r>
              <a:rPr lang="es-ES_tradnl" dirty="0">
                <a:latin typeface="Trebuchet MS" panose="020B0603020202020204" pitchFamily="34" charset="0"/>
              </a:rPr>
              <a:t>El resultado de la comprensión es la construcción de un una representación coherente e integrada del significado del texto: modelo mental (</a:t>
            </a:r>
            <a:r>
              <a:rPr lang="es-ES_tradnl" dirty="0" err="1">
                <a:latin typeface="Trebuchet MS" panose="020B0603020202020204" pitchFamily="34" charset="0"/>
              </a:rPr>
              <a:t>Kintsch</a:t>
            </a:r>
            <a:r>
              <a:rPr lang="es-ES_tradnl" dirty="0">
                <a:latin typeface="Trebuchet MS" panose="020B0603020202020204" pitchFamily="34" charset="0"/>
              </a:rPr>
              <a:t>, 1998)</a:t>
            </a:r>
          </a:p>
        </p:txBody>
      </p:sp>
    </p:spTree>
    <p:extLst>
      <p:ext uri="{BB962C8B-B14F-4D97-AF65-F5344CB8AC3E}">
        <p14:creationId xmlns:p14="http://schemas.microsoft.com/office/powerpoint/2010/main" val="3885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4994" y="2038984"/>
            <a:ext cx="3258515" cy="746312"/>
          </a:xfrm>
        </p:spPr>
        <p:txBody>
          <a:bodyPr>
            <a:normAutofit fontScale="90000"/>
          </a:bodyPr>
          <a:lstStyle/>
          <a:p>
            <a:pPr algn="ctr"/>
            <a:r>
              <a:rPr lang="es-CL" dirty="0">
                <a:solidFill>
                  <a:schemeClr val="accent5">
                    <a:lumMod val="75000"/>
                  </a:schemeClr>
                </a:solidFill>
              </a:rPr>
              <a:t>Componentes del proceso lector</a:t>
            </a:r>
          </a:p>
        </p:txBody>
      </p:sp>
      <p:sp>
        <p:nvSpPr>
          <p:cNvPr id="4" name="3 Marcador de texto"/>
          <p:cNvSpPr>
            <a:spLocks noGrp="1"/>
          </p:cNvSpPr>
          <p:nvPr>
            <p:ph type="body" sz="half" idx="2"/>
          </p:nvPr>
        </p:nvSpPr>
        <p:spPr>
          <a:xfrm>
            <a:off x="8075972" y="3053214"/>
            <a:ext cx="1676557" cy="581025"/>
          </a:xfrm>
        </p:spPr>
        <p:txBody>
          <a:bodyPr/>
          <a:lstStyle/>
          <a:p>
            <a:pPr algn="ctr"/>
            <a:r>
              <a:rPr lang="es-CL" b="1" dirty="0">
                <a:solidFill>
                  <a:srgbClr val="002060"/>
                </a:solidFill>
              </a:rPr>
              <a:t>Tapia, 2005, p. 68</a:t>
            </a:r>
          </a:p>
        </p:txBody>
      </p:sp>
      <p:pic>
        <p:nvPicPr>
          <p:cNvPr id="9" name="Picture 2">
            <a:extLst>
              <a:ext uri="{FF2B5EF4-FFF2-40B4-BE49-F238E27FC236}">
                <a16:creationId xmlns:a16="http://schemas.microsoft.com/office/drawing/2014/main" id="{87FDBBA6-4C2F-4F48-BF21-0CBBA357E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491" y="63808"/>
            <a:ext cx="4752474" cy="6730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6185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025" y="933620"/>
            <a:ext cx="7870214" cy="4990763"/>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1604682" y="2359960"/>
            <a:ext cx="1945066" cy="125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950" dirty="0"/>
              <a:t>Niveles de comprensión</a:t>
            </a:r>
          </a:p>
        </p:txBody>
      </p:sp>
      <p:sp>
        <p:nvSpPr>
          <p:cNvPr id="7" name="CuadroTexto 6"/>
          <p:cNvSpPr txBox="1"/>
          <p:nvPr/>
        </p:nvSpPr>
        <p:spPr>
          <a:xfrm>
            <a:off x="618061" y="3792949"/>
            <a:ext cx="1805399" cy="392415"/>
          </a:xfrm>
          <a:prstGeom prst="rect">
            <a:avLst/>
          </a:prstGeom>
          <a:noFill/>
        </p:spPr>
        <p:txBody>
          <a:bodyPr wrap="square" rtlCol="0">
            <a:spAutoFit/>
          </a:bodyPr>
          <a:lstStyle/>
          <a:p>
            <a:r>
              <a:rPr lang="es-CL" sz="1950" dirty="0"/>
              <a:t>(Ibáñez, 2012)</a:t>
            </a:r>
            <a:endParaRPr lang="es-CL" sz="1350" dirty="0"/>
          </a:p>
        </p:txBody>
      </p:sp>
      <p:sp>
        <p:nvSpPr>
          <p:cNvPr id="2" name="Elipse 1">
            <a:extLst>
              <a:ext uri="{FF2B5EF4-FFF2-40B4-BE49-F238E27FC236}">
                <a16:creationId xmlns:a16="http://schemas.microsoft.com/office/drawing/2014/main" id="{592955C2-B742-FD44-904D-991B7B769374}"/>
              </a:ext>
            </a:extLst>
          </p:cNvPr>
          <p:cNvSpPr/>
          <p:nvPr/>
        </p:nvSpPr>
        <p:spPr>
          <a:xfrm>
            <a:off x="2328088" y="3989158"/>
            <a:ext cx="5190291" cy="1935224"/>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sz="1350" dirty="0"/>
          </a:p>
        </p:txBody>
      </p:sp>
    </p:spTree>
    <p:extLst>
      <p:ext uri="{BB962C8B-B14F-4D97-AF65-F5344CB8AC3E}">
        <p14:creationId xmlns:p14="http://schemas.microsoft.com/office/powerpoint/2010/main" val="1618734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L" dirty="0"/>
              <a:t>Componentes del proceso lector</a:t>
            </a:r>
          </a:p>
        </p:txBody>
      </p:sp>
      <p:sp>
        <p:nvSpPr>
          <p:cNvPr id="5" name="4 Marcador de contenido"/>
          <p:cNvSpPr>
            <a:spLocks noGrp="1"/>
          </p:cNvSpPr>
          <p:nvPr>
            <p:ph idx="1"/>
          </p:nvPr>
        </p:nvSpPr>
        <p:spPr>
          <a:xfrm>
            <a:off x="7801752" y="2210150"/>
            <a:ext cx="3158949" cy="3108722"/>
          </a:xfrm>
        </p:spPr>
        <p:txBody>
          <a:bodyPr>
            <a:normAutofit lnSpcReduction="10000"/>
          </a:bodyPr>
          <a:lstStyle/>
          <a:p>
            <a:r>
              <a:rPr lang="es-CL" sz="2100" dirty="0"/>
              <a:t>Asociación entre sistema fonológico – grafológico.</a:t>
            </a:r>
          </a:p>
          <a:p>
            <a:pPr lvl="1"/>
            <a:r>
              <a:rPr lang="es-CL" sz="2066" dirty="0"/>
              <a:t>Métodos centrados en destreza</a:t>
            </a:r>
          </a:p>
          <a:p>
            <a:pPr lvl="1"/>
            <a:r>
              <a:rPr lang="es-CL" sz="2066" dirty="0"/>
              <a:t>Métodos globales.</a:t>
            </a:r>
          </a:p>
          <a:p>
            <a:pPr lvl="1"/>
            <a:r>
              <a:rPr lang="es-CL" sz="2066" dirty="0"/>
              <a:t>Métodos equilibrados.</a:t>
            </a:r>
          </a:p>
          <a:p>
            <a:endParaRPr lang="es-CL" dirty="0"/>
          </a:p>
          <a:p>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80" t="75726"/>
          <a:stretch/>
        </p:blipFill>
        <p:spPr bwMode="auto">
          <a:xfrm>
            <a:off x="1653091" y="2333051"/>
            <a:ext cx="5855961" cy="2324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Elipse"/>
          <p:cNvSpPr/>
          <p:nvPr/>
        </p:nvSpPr>
        <p:spPr>
          <a:xfrm>
            <a:off x="2881434" y="3764511"/>
            <a:ext cx="2369741" cy="892568"/>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350">
              <a:solidFill>
                <a:srgbClr val="FF0000"/>
              </a:solidFill>
            </a:endParaRPr>
          </a:p>
        </p:txBody>
      </p:sp>
      <p:sp>
        <p:nvSpPr>
          <p:cNvPr id="9" name="3 Marcador de texto">
            <a:extLst>
              <a:ext uri="{FF2B5EF4-FFF2-40B4-BE49-F238E27FC236}">
                <a16:creationId xmlns:a16="http://schemas.microsoft.com/office/drawing/2014/main" id="{9A2E331E-BDB8-204C-9A3D-E27B666AF29C}"/>
              </a:ext>
            </a:extLst>
          </p:cNvPr>
          <p:cNvSpPr txBox="1">
            <a:spLocks/>
          </p:cNvSpPr>
          <p:nvPr/>
        </p:nvSpPr>
        <p:spPr>
          <a:xfrm>
            <a:off x="7761667" y="1752027"/>
            <a:ext cx="2168146" cy="58102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0" sz="2215" b="0" i="0" u="none" strike="noStrike" kern="1200" cap="none" spc="0" normalizeH="0" baseline="0">
                <a:ln>
                  <a:noFill/>
                </a:ln>
                <a:solidFill>
                  <a:schemeClr val="accent3"/>
                </a:solidFill>
                <a:effectLst/>
                <a:uLnTx/>
                <a:uFillTx/>
                <a:latin typeface="+mj-lt"/>
                <a:ea typeface="+mj-ea"/>
                <a:cs typeface="+mj-cs"/>
              </a:defRPr>
            </a:lvl1pPr>
            <a:lvl2pPr marL="422041" indent="0" algn="l" defTabSz="914400" rtl="0" eaLnBrk="1" latinLnBrk="0" hangingPunct="1">
              <a:lnSpc>
                <a:spcPct val="90000"/>
              </a:lnSpc>
              <a:spcBef>
                <a:spcPts val="500"/>
              </a:spcBef>
              <a:buFont typeface="Arial" panose="020B0604020202020204" pitchFamily="34" charset="0"/>
              <a:buNone/>
              <a:defRPr sz="1108" kern="1200">
                <a:solidFill>
                  <a:schemeClr val="tx1"/>
                </a:solidFill>
                <a:latin typeface="+mn-lt"/>
                <a:ea typeface="+mn-ea"/>
                <a:cs typeface="+mn-cs"/>
              </a:defRPr>
            </a:lvl2pPr>
            <a:lvl3pPr marL="844083" indent="0" algn="l" defTabSz="914400" rtl="0" eaLnBrk="1" latinLnBrk="0" hangingPunct="1">
              <a:lnSpc>
                <a:spcPct val="90000"/>
              </a:lnSpc>
              <a:spcBef>
                <a:spcPts val="500"/>
              </a:spcBef>
              <a:buFont typeface="Arial" panose="020B0604020202020204" pitchFamily="34" charset="0"/>
              <a:buNone/>
              <a:defRPr sz="923" kern="1200">
                <a:solidFill>
                  <a:schemeClr val="tx1"/>
                </a:solidFill>
                <a:latin typeface="+mn-lt"/>
                <a:ea typeface="+mn-ea"/>
                <a:cs typeface="+mn-cs"/>
              </a:defRPr>
            </a:lvl3pPr>
            <a:lvl4pPr marL="1266124"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4pPr>
            <a:lvl5pPr marL="1688165"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5pPr>
            <a:lvl6pPr marL="2110207"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6pPr>
            <a:lvl7pPr marL="2532248"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7pPr>
            <a:lvl8pPr marL="2954289"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8pPr>
            <a:lvl9pPr marL="3376331" indent="0" algn="l" defTabSz="914400" rtl="0" eaLnBrk="1" latinLnBrk="0" hangingPunct="1">
              <a:lnSpc>
                <a:spcPct val="90000"/>
              </a:lnSpc>
              <a:spcBef>
                <a:spcPts val="500"/>
              </a:spcBef>
              <a:buFont typeface="Arial" panose="020B0604020202020204" pitchFamily="34" charset="0"/>
              <a:buNone/>
              <a:defRPr sz="831" kern="1200">
                <a:solidFill>
                  <a:schemeClr val="tx1"/>
                </a:solidFill>
                <a:latin typeface="+mn-lt"/>
                <a:ea typeface="+mn-ea"/>
                <a:cs typeface="+mn-cs"/>
              </a:defRPr>
            </a:lvl9pPr>
          </a:lstStyle>
          <a:p>
            <a:pPr algn="r"/>
            <a:r>
              <a:rPr lang="es-CL" sz="1661" b="1" dirty="0">
                <a:solidFill>
                  <a:srgbClr val="002060"/>
                </a:solidFill>
              </a:rPr>
              <a:t>Tapia, 2005, p. 68</a:t>
            </a:r>
          </a:p>
        </p:txBody>
      </p:sp>
    </p:spTree>
    <p:extLst>
      <p:ext uri="{BB962C8B-B14F-4D97-AF65-F5344CB8AC3E}">
        <p14:creationId xmlns:p14="http://schemas.microsoft.com/office/powerpoint/2010/main" val="3284782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in)">
                                      <p:cBhvr>
                                        <p:cTn id="11" dur="2000"/>
                                        <p:tgtEl>
                                          <p:spTgt spid="5">
                                            <p:txEl>
                                              <p:pRg st="0" end="0"/>
                                            </p:txEl>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ircle(in)">
                                      <p:cBhvr>
                                        <p:cTn id="14" dur="2000"/>
                                        <p:tgtEl>
                                          <p:spTgt spid="5">
                                            <p:txEl>
                                              <p:pRg st="1" end="1"/>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ircle(in)">
                                      <p:cBhvr>
                                        <p:cTn id="20"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theme/theme1.xml><?xml version="1.0" encoding="utf-8"?>
<a:theme xmlns:a="http://schemas.openxmlformats.org/drawingml/2006/main" name="BlobVTI">
  <a:themeElements>
    <a:clrScheme name="AnalogousFromRegularSeedLeftStep">
      <a:dk1>
        <a:srgbClr val="000000"/>
      </a:dk1>
      <a:lt1>
        <a:srgbClr val="FFFFFF"/>
      </a:lt1>
      <a:dk2>
        <a:srgbClr val="223A3D"/>
      </a:dk2>
      <a:lt2>
        <a:srgbClr val="E8E5E2"/>
      </a:lt2>
      <a:accent1>
        <a:srgbClr val="2985E7"/>
      </a:accent1>
      <a:accent2>
        <a:srgbClr val="15B4C5"/>
      </a:accent2>
      <a:accent3>
        <a:srgbClr val="20B787"/>
      </a:accent3>
      <a:accent4>
        <a:srgbClr val="14BA40"/>
      </a:accent4>
      <a:accent5>
        <a:srgbClr val="38BA21"/>
      </a:accent5>
      <a:accent6>
        <a:srgbClr val="70B614"/>
      </a:accent6>
      <a:hlink>
        <a:srgbClr val="B0773A"/>
      </a:hlink>
      <a:folHlink>
        <a:srgbClr val="7F7F7F"/>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1273</Words>
  <Application>Microsoft Macintosh PowerPoint</Application>
  <PresentationFormat>Panorámica</PresentationFormat>
  <Paragraphs>149</Paragraphs>
  <Slides>27</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AGaramond</vt:lpstr>
      <vt:lpstr>Arial</vt:lpstr>
      <vt:lpstr>Avenir Next LT Pro</vt:lpstr>
      <vt:lpstr>Calibri</vt:lpstr>
      <vt:lpstr>Rockwell Nova Light</vt:lpstr>
      <vt:lpstr>The Hand Extrablack</vt:lpstr>
      <vt:lpstr>Trebuchet MS</vt:lpstr>
      <vt:lpstr>TwCenMT</vt:lpstr>
      <vt:lpstr>Wingdings</vt:lpstr>
      <vt:lpstr>BlobVTI</vt:lpstr>
      <vt:lpstr>Componentes fonológicos y léxicos en el proceso de comprensión</vt:lpstr>
      <vt:lpstr>Objetivos</vt:lpstr>
      <vt:lpstr>¿Qué es leer?</vt:lpstr>
      <vt:lpstr>Presentación de PowerPoint</vt:lpstr>
      <vt:lpstr>Presentación de PowerPoint</vt:lpstr>
      <vt:lpstr>Comprensión Lectora</vt:lpstr>
      <vt:lpstr>Componentes del proceso lector</vt:lpstr>
      <vt:lpstr>Presentación de PowerPoint</vt:lpstr>
      <vt:lpstr>Componentes del proceso lector</vt:lpstr>
      <vt:lpstr>La Mirada Simple de la Lectura (Hoover &amp; Gough, 1990)</vt:lpstr>
      <vt:lpstr>La Mirada Simple de la Lectura (Hoover &amp; Gough, 1990)</vt:lpstr>
      <vt:lpstr>Conciencia fonológica</vt:lpstr>
      <vt:lpstr>Presentación de PowerPoint</vt:lpstr>
      <vt:lpstr>Estrategias para Conciencia Fonológica y Decodificación.</vt:lpstr>
      <vt:lpstr>Fluidez </vt:lpstr>
      <vt:lpstr>Componentes del proceso lector</vt:lpstr>
      <vt:lpstr>Presentación de PowerPoint</vt:lpstr>
      <vt:lpstr>¿Por qué enseñar vocabulario?</vt:lpstr>
      <vt:lpstr>Amplitud v/s Profundidad </vt:lpstr>
      <vt:lpstr>Niveles de palabras (Beck, McKeown, &amp; Kucan, 2002) </vt:lpstr>
      <vt:lpstr>Niveles de palabras (Beck, McKeown, &amp; Kucan, 2002) </vt:lpstr>
      <vt:lpstr>Niveles de palabras (Beck, McKeown, &amp; Kucan, 2002) </vt:lpstr>
      <vt:lpstr>Lista de cotejo para seleccionar palabras </vt:lpstr>
      <vt:lpstr>Estrategias para la enseñanza de vocabulario </vt:lpstr>
      <vt:lpstr>Vocabulario estrategias</vt:lpstr>
      <vt:lpstr>Estrategias para enseñar vocabulario.</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Componentes fonológicos y léxicos en el proceso de comprensión</dc:title>
  <dc:creator>Felipe Andrés Clavo Espinoza (felipe.clavo)</dc:creator>
  <cp:lastModifiedBy>Felipe Andrés Clavo Espinoza (felipe.clavo)</cp:lastModifiedBy>
  <cp:revision>3</cp:revision>
  <dcterms:created xsi:type="dcterms:W3CDTF">2022-03-25T02:12:27Z</dcterms:created>
  <dcterms:modified xsi:type="dcterms:W3CDTF">2022-04-01T03:19:11Z</dcterms:modified>
</cp:coreProperties>
</file>