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4"/>
  </p:notesMasterIdLst>
  <p:sldIdLst>
    <p:sldId id="470" r:id="rId2"/>
    <p:sldId id="433" r:id="rId3"/>
    <p:sldId id="438" r:id="rId4"/>
    <p:sldId id="424" r:id="rId5"/>
    <p:sldId id="412" r:id="rId6"/>
    <p:sldId id="421" r:id="rId7"/>
    <p:sldId id="309" r:id="rId8"/>
    <p:sldId id="310" r:id="rId9"/>
    <p:sldId id="430" r:id="rId10"/>
    <p:sldId id="361" r:id="rId11"/>
    <p:sldId id="458" r:id="rId12"/>
    <p:sldId id="440" r:id="rId13"/>
    <p:sldId id="441" r:id="rId14"/>
    <p:sldId id="416" r:id="rId15"/>
    <p:sldId id="431" r:id="rId16"/>
    <p:sldId id="334" r:id="rId17"/>
    <p:sldId id="459" r:id="rId18"/>
    <p:sldId id="460" r:id="rId19"/>
    <p:sldId id="422" r:id="rId20"/>
    <p:sldId id="423" r:id="rId21"/>
    <p:sldId id="461" r:id="rId22"/>
    <p:sldId id="464" r:id="rId23"/>
    <p:sldId id="465" r:id="rId24"/>
    <p:sldId id="466" r:id="rId25"/>
    <p:sldId id="467" r:id="rId26"/>
    <p:sldId id="312" r:id="rId27"/>
    <p:sldId id="425" r:id="rId28"/>
    <p:sldId id="314" r:id="rId29"/>
    <p:sldId id="338" r:id="rId30"/>
    <p:sldId id="469" r:id="rId31"/>
    <p:sldId id="463" r:id="rId32"/>
    <p:sldId id="36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BF91"/>
    <a:srgbClr val="2C9DEB"/>
    <a:srgbClr val="2B8ED1"/>
    <a:srgbClr val="186EC2"/>
    <a:srgbClr val="004C94"/>
    <a:srgbClr val="FF8C86"/>
    <a:srgbClr val="F5DB80"/>
    <a:srgbClr val="09CE7C"/>
    <a:srgbClr val="75E47B"/>
    <a:srgbClr val="004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65"/>
    <p:restoredTop sz="68664"/>
  </p:normalViewPr>
  <p:slideViewPr>
    <p:cSldViewPr snapToGrid="0" snapToObjects="1">
      <p:cViewPr varScale="1">
        <p:scale>
          <a:sx n="75" d="100"/>
          <a:sy n="75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E4E77D-3C9B-3F46-989E-64B8EFBEA718}" type="doc">
      <dgm:prSet loTypeId="urn:microsoft.com/office/officeart/2005/8/layout/arrow4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FFBC8EA-32BA-8444-A792-C5638CE743F6}">
      <dgm:prSet phldrT="[Texto]"/>
      <dgm:spPr/>
      <dgm:t>
        <a:bodyPr/>
        <a:lstStyle/>
        <a:p>
          <a:r>
            <a:rPr lang="es-ES" dirty="0"/>
            <a:t>Inferencias Globales</a:t>
          </a:r>
        </a:p>
      </dgm:t>
    </dgm:pt>
    <dgm:pt modelId="{ED8CF1EA-9B89-6A42-8A1E-EF18C46267BD}" type="parTrans" cxnId="{64D7AD3A-0B51-3D48-9555-CC0D3E093C24}">
      <dgm:prSet/>
      <dgm:spPr/>
      <dgm:t>
        <a:bodyPr/>
        <a:lstStyle/>
        <a:p>
          <a:endParaRPr lang="es-ES"/>
        </a:p>
      </dgm:t>
    </dgm:pt>
    <dgm:pt modelId="{A024A4A3-1F6E-8440-8BE7-45B021DC187F}" type="sibTrans" cxnId="{64D7AD3A-0B51-3D48-9555-CC0D3E093C24}">
      <dgm:prSet/>
      <dgm:spPr/>
      <dgm:t>
        <a:bodyPr/>
        <a:lstStyle/>
        <a:p>
          <a:endParaRPr lang="es-ES"/>
        </a:p>
      </dgm:t>
    </dgm:pt>
    <dgm:pt modelId="{E78F6C59-A085-2C44-998B-0C0BE3944E5C}">
      <dgm:prSet phldrT="[Texto]"/>
      <dgm:spPr/>
      <dgm:t>
        <a:bodyPr/>
        <a:lstStyle/>
        <a:p>
          <a:pPr algn="l"/>
          <a:r>
            <a:rPr lang="es-ES" dirty="0"/>
            <a:t>Inferencias locales</a:t>
          </a:r>
        </a:p>
      </dgm:t>
    </dgm:pt>
    <dgm:pt modelId="{51513A0A-5603-944F-A134-F24E4B2E0509}" type="parTrans" cxnId="{31E0DBF4-DCA8-9346-8FFC-7B5C777C2BA9}">
      <dgm:prSet/>
      <dgm:spPr/>
      <dgm:t>
        <a:bodyPr/>
        <a:lstStyle/>
        <a:p>
          <a:endParaRPr lang="es-ES"/>
        </a:p>
      </dgm:t>
    </dgm:pt>
    <dgm:pt modelId="{7E2BE431-18EA-3544-A2D9-6776646E1A29}" type="sibTrans" cxnId="{31E0DBF4-DCA8-9346-8FFC-7B5C777C2BA9}">
      <dgm:prSet/>
      <dgm:spPr/>
      <dgm:t>
        <a:bodyPr/>
        <a:lstStyle/>
        <a:p>
          <a:endParaRPr lang="es-ES"/>
        </a:p>
      </dgm:t>
    </dgm:pt>
    <dgm:pt modelId="{07FFF41F-DF9C-6A4E-98EE-5A4B628E1A3E}" type="pres">
      <dgm:prSet presAssocID="{6FE4E77D-3C9B-3F46-989E-64B8EFBEA718}" presName="compositeShape" presStyleCnt="0">
        <dgm:presLayoutVars>
          <dgm:chMax val="2"/>
          <dgm:dir/>
          <dgm:resizeHandles val="exact"/>
        </dgm:presLayoutVars>
      </dgm:prSet>
      <dgm:spPr/>
    </dgm:pt>
    <dgm:pt modelId="{920CE1F6-76FF-AF46-BFFA-B7C9F70A471B}" type="pres">
      <dgm:prSet presAssocID="{6FFBC8EA-32BA-8444-A792-C5638CE743F6}" presName="upArrow" presStyleLbl="node1" presStyleIdx="0" presStyleCnt="2"/>
      <dgm:spPr/>
    </dgm:pt>
    <dgm:pt modelId="{38A141C1-074F-354E-A33E-18C32208F441}" type="pres">
      <dgm:prSet presAssocID="{6FFBC8EA-32BA-8444-A792-C5638CE743F6}" presName="upArrowText" presStyleLbl="revTx" presStyleIdx="0" presStyleCnt="2" custLinFactNeighborX="1941" custLinFactNeighborY="-30783">
        <dgm:presLayoutVars>
          <dgm:chMax val="0"/>
          <dgm:bulletEnabled val="1"/>
        </dgm:presLayoutVars>
      </dgm:prSet>
      <dgm:spPr/>
    </dgm:pt>
    <dgm:pt modelId="{A1ED1009-AA54-0147-8BCB-D27C77F5A816}" type="pres">
      <dgm:prSet presAssocID="{E78F6C59-A085-2C44-998B-0C0BE3944E5C}" presName="downArrow" presStyleLbl="node1" presStyleIdx="1" presStyleCnt="2"/>
      <dgm:spPr/>
    </dgm:pt>
    <dgm:pt modelId="{6E8EFD39-0430-E040-BD60-0A4810B33062}" type="pres">
      <dgm:prSet presAssocID="{E78F6C59-A085-2C44-998B-0C0BE3944E5C}" presName="downArrowText" presStyleLbl="revTx" presStyleIdx="1" presStyleCnt="2" custLinFactNeighborX="-1245" custLinFactNeighborY="-8301">
        <dgm:presLayoutVars>
          <dgm:chMax val="0"/>
          <dgm:bulletEnabled val="1"/>
        </dgm:presLayoutVars>
      </dgm:prSet>
      <dgm:spPr/>
    </dgm:pt>
  </dgm:ptLst>
  <dgm:cxnLst>
    <dgm:cxn modelId="{DDDD1017-C7D1-6F4B-804E-0BE38621D6C7}" type="presOf" srcId="{6FE4E77D-3C9B-3F46-989E-64B8EFBEA718}" destId="{07FFF41F-DF9C-6A4E-98EE-5A4B628E1A3E}" srcOrd="0" destOrd="0" presId="urn:microsoft.com/office/officeart/2005/8/layout/arrow4"/>
    <dgm:cxn modelId="{F83E2B31-56FD-7146-AD7A-D48CE71B8EBF}" type="presOf" srcId="{E78F6C59-A085-2C44-998B-0C0BE3944E5C}" destId="{6E8EFD39-0430-E040-BD60-0A4810B33062}" srcOrd="0" destOrd="0" presId="urn:microsoft.com/office/officeart/2005/8/layout/arrow4"/>
    <dgm:cxn modelId="{64D7AD3A-0B51-3D48-9555-CC0D3E093C24}" srcId="{6FE4E77D-3C9B-3F46-989E-64B8EFBEA718}" destId="{6FFBC8EA-32BA-8444-A792-C5638CE743F6}" srcOrd="0" destOrd="0" parTransId="{ED8CF1EA-9B89-6A42-8A1E-EF18C46267BD}" sibTransId="{A024A4A3-1F6E-8440-8BE7-45B021DC187F}"/>
    <dgm:cxn modelId="{E2CB3B60-38B2-814E-B021-31D67B8FAA15}" type="presOf" srcId="{6FFBC8EA-32BA-8444-A792-C5638CE743F6}" destId="{38A141C1-074F-354E-A33E-18C32208F441}" srcOrd="0" destOrd="0" presId="urn:microsoft.com/office/officeart/2005/8/layout/arrow4"/>
    <dgm:cxn modelId="{31E0DBF4-DCA8-9346-8FFC-7B5C777C2BA9}" srcId="{6FE4E77D-3C9B-3F46-989E-64B8EFBEA718}" destId="{E78F6C59-A085-2C44-998B-0C0BE3944E5C}" srcOrd="1" destOrd="0" parTransId="{51513A0A-5603-944F-A134-F24E4B2E0509}" sibTransId="{7E2BE431-18EA-3544-A2D9-6776646E1A29}"/>
    <dgm:cxn modelId="{75DC74EC-BFA6-3047-B4F8-1C5030E75155}" type="presParOf" srcId="{07FFF41F-DF9C-6A4E-98EE-5A4B628E1A3E}" destId="{920CE1F6-76FF-AF46-BFFA-B7C9F70A471B}" srcOrd="0" destOrd="0" presId="urn:microsoft.com/office/officeart/2005/8/layout/arrow4"/>
    <dgm:cxn modelId="{3F54100B-0663-024D-B5EE-EB74C8435A8C}" type="presParOf" srcId="{07FFF41F-DF9C-6A4E-98EE-5A4B628E1A3E}" destId="{38A141C1-074F-354E-A33E-18C32208F441}" srcOrd="1" destOrd="0" presId="urn:microsoft.com/office/officeart/2005/8/layout/arrow4"/>
    <dgm:cxn modelId="{B37FB713-FA0F-154E-AD45-1540812E2FD5}" type="presParOf" srcId="{07FFF41F-DF9C-6A4E-98EE-5A4B628E1A3E}" destId="{A1ED1009-AA54-0147-8BCB-D27C77F5A816}" srcOrd="2" destOrd="0" presId="urn:microsoft.com/office/officeart/2005/8/layout/arrow4"/>
    <dgm:cxn modelId="{D544DA47-12EB-B544-8541-A8B76CB1FD11}" type="presParOf" srcId="{07FFF41F-DF9C-6A4E-98EE-5A4B628E1A3E}" destId="{6E8EFD39-0430-E040-BD60-0A4810B33062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CE1F6-76FF-AF46-BFFA-B7C9F70A471B}">
      <dsp:nvSpPr>
        <dsp:cNvPr id="0" name=""/>
        <dsp:cNvSpPr/>
      </dsp:nvSpPr>
      <dsp:spPr>
        <a:xfrm>
          <a:off x="461502" y="0"/>
          <a:ext cx="2784856" cy="2088642"/>
        </a:xfrm>
        <a:prstGeom prst="up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141C1-074F-354E-A33E-18C32208F441}">
      <dsp:nvSpPr>
        <dsp:cNvPr id="0" name=""/>
        <dsp:cNvSpPr/>
      </dsp:nvSpPr>
      <dsp:spPr>
        <a:xfrm>
          <a:off x="3444204" y="0"/>
          <a:ext cx="5888736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0" rIns="419608" bIns="419608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/>
            <a:t>Inferencias Globales</a:t>
          </a:r>
        </a:p>
      </dsp:txBody>
      <dsp:txXfrm>
        <a:off x="3444204" y="0"/>
        <a:ext cx="5888736" cy="2088642"/>
      </dsp:txXfrm>
    </dsp:sp>
    <dsp:sp modelId="{A1ED1009-AA54-0147-8BCB-D27C77F5A816}">
      <dsp:nvSpPr>
        <dsp:cNvPr id="0" name=""/>
        <dsp:cNvSpPr/>
      </dsp:nvSpPr>
      <dsp:spPr>
        <a:xfrm>
          <a:off x="1296959" y="2262695"/>
          <a:ext cx="2784856" cy="2088642"/>
        </a:xfrm>
        <a:prstGeom prst="downArrow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EFD39-0430-E040-BD60-0A4810B33062}">
      <dsp:nvSpPr>
        <dsp:cNvPr id="0" name=""/>
        <dsp:cNvSpPr/>
      </dsp:nvSpPr>
      <dsp:spPr>
        <a:xfrm>
          <a:off x="4092046" y="2089317"/>
          <a:ext cx="5888736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0" rIns="419608" bIns="419608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/>
            <a:t>Inferencias locales</a:t>
          </a:r>
        </a:p>
      </dsp:txBody>
      <dsp:txXfrm>
        <a:off x="4092046" y="2089317"/>
        <a:ext cx="5888736" cy="2088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0C553-18A1-A946-8C10-22A05564E7BD}" type="datetimeFigureOut">
              <a:rPr lang="es-CL" smtClean="0"/>
              <a:t>21-04-22</a:t>
            </a:fld>
            <a:endParaRPr lang="es-CL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9705E-A0FA-B145-87CA-11535F80D5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622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9705E-A0FA-B145-87CA-11535F80D5A5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34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Perspectiva</a:t>
            </a:r>
            <a:r>
              <a:rPr lang="es-CL" baseline="0" dirty="0"/>
              <a:t> Sociocultural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CDF81-174F-4611-B1CA-EC68A48AE0D8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0973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Inferencias puente: 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inferencias que constituyan el puente o nexo entre ellas y asegure así la </a:t>
            </a:r>
            <a:r>
              <a:rPr lang="es-C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coherencia local 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la representación que está construyendo.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través de ellas, el sujeto conecta la información nueva con la ya dada.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AC8D1-51BD-490A-8DAF-C69EFE0D0B1A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418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CL" dirty="0"/>
              <a:t>Proceso simultáneo</a:t>
            </a:r>
            <a:r>
              <a:rPr lang="es-CL" baseline="0" dirty="0"/>
              <a:t> y recursivo</a:t>
            </a:r>
          </a:p>
          <a:p>
            <a:pPr marL="171450" indent="-171450">
              <a:buFontTx/>
              <a:buChar char="-"/>
            </a:pPr>
            <a:r>
              <a:rPr lang="es-CL" dirty="0"/>
              <a:t>Inferencias tipo puente,</a:t>
            </a:r>
            <a:r>
              <a:rPr lang="es-CL" baseline="0" dirty="0"/>
              <a:t> establecen la microestructura, las cuales vinculan lo explícito con lo implícito del </a:t>
            </a:r>
            <a:r>
              <a:rPr lang="es-CL" baseline="0" dirty="0" err="1"/>
              <a:t>txt</a:t>
            </a:r>
            <a:r>
              <a:rPr lang="es-CL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s-CL" baseline="0" dirty="0" err="1"/>
              <a:t>Macroestructura</a:t>
            </a:r>
            <a:r>
              <a:rPr lang="es-CL" baseline="0" dirty="0"/>
              <a:t>: articulación de información, a través de procesos de integración, generalización o </a:t>
            </a:r>
            <a:r>
              <a:rPr lang="es-CL" baseline="0" dirty="0" err="1"/>
              <a:t>eliminac</a:t>
            </a:r>
            <a:r>
              <a:rPr lang="es-CL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s-CL" baseline="0" dirty="0"/>
              <a:t>Modelo de situación: nivel en el que se vincula el texto con los </a:t>
            </a:r>
            <a:r>
              <a:rPr lang="es-CL" baseline="0" dirty="0" err="1"/>
              <a:t>conoc</a:t>
            </a:r>
            <a:r>
              <a:rPr lang="es-CL" baseline="0" dirty="0"/>
              <a:t>. Previos, generando una representación de la situación descrita en el texto.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EE6C1-186E-4DE2-B680-50B7FB7945A4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108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CDF81-174F-4611-B1CA-EC68A48AE0D8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620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CL" dirty="0"/>
              <a:t>Proceso simultáneo</a:t>
            </a:r>
            <a:r>
              <a:rPr lang="es-CL" baseline="0" dirty="0"/>
              <a:t> y recursivo</a:t>
            </a:r>
          </a:p>
          <a:p>
            <a:pPr marL="171450" indent="-171450">
              <a:buFontTx/>
              <a:buChar char="-"/>
            </a:pPr>
            <a:r>
              <a:rPr lang="es-CL" dirty="0"/>
              <a:t>Inferencias tipo puente,</a:t>
            </a:r>
            <a:r>
              <a:rPr lang="es-CL" baseline="0" dirty="0"/>
              <a:t> establecen la microestructura, las cuales vinculan lo explícito con lo implícito del </a:t>
            </a:r>
            <a:r>
              <a:rPr lang="es-CL" baseline="0" dirty="0" err="1"/>
              <a:t>txt</a:t>
            </a:r>
            <a:r>
              <a:rPr lang="es-CL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s-CL" baseline="0" dirty="0" err="1"/>
              <a:t>Macroestructura</a:t>
            </a:r>
            <a:r>
              <a:rPr lang="es-CL" baseline="0" dirty="0"/>
              <a:t>: articulación de información, a través de procesos de integración, generalización o </a:t>
            </a:r>
            <a:r>
              <a:rPr lang="es-CL" baseline="0" dirty="0" err="1"/>
              <a:t>eliminac</a:t>
            </a:r>
            <a:r>
              <a:rPr lang="es-CL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s-CL" baseline="0" dirty="0"/>
              <a:t>Modelo de situación: nivel en el que se vincula el texto con los </a:t>
            </a:r>
            <a:r>
              <a:rPr lang="es-CL" baseline="0" dirty="0" err="1"/>
              <a:t>conoc</a:t>
            </a:r>
            <a:r>
              <a:rPr lang="es-CL" baseline="0" dirty="0"/>
              <a:t>. Previos, generando una representación de la situación descrita en el texto.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EE6C1-186E-4DE2-B680-50B7FB7945A4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912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82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21-04-22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252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21-04-22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2368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5" y="134471"/>
            <a:ext cx="10075084" cy="99508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2" y="1129553"/>
            <a:ext cx="10078613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1661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16531" indent="0">
              <a:buNone/>
              <a:defRPr sz="831"/>
            </a:lvl2pPr>
            <a:lvl3pPr marL="633062" indent="0">
              <a:buNone/>
              <a:defRPr sz="692"/>
            </a:lvl3pPr>
            <a:lvl4pPr marL="949593" indent="0">
              <a:buNone/>
              <a:defRPr sz="623"/>
            </a:lvl4pPr>
            <a:lvl5pPr marL="1266124" indent="0">
              <a:buNone/>
              <a:defRPr sz="623"/>
            </a:lvl5pPr>
            <a:lvl6pPr marL="1582655" indent="0">
              <a:buNone/>
              <a:defRPr sz="623"/>
            </a:lvl6pPr>
            <a:lvl7pPr marL="1899186" indent="0">
              <a:buNone/>
              <a:defRPr sz="623"/>
            </a:lvl7pPr>
            <a:lvl8pPr marL="2215717" indent="0">
              <a:buNone/>
              <a:defRPr sz="623"/>
            </a:lvl8pPr>
            <a:lvl9pPr marL="2532248" indent="0">
              <a:buNone/>
              <a:defRPr sz="6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58FA8A-CDA2-475F-9658-ED2345228041}" type="datetimeFigureOut">
              <a:rPr lang="es-CL" smtClean="0"/>
              <a:t>21-04-22</a:t>
            </a:fld>
            <a:endParaRPr lang="es-C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B7E3D-B849-4EE2-B1DF-A03766765B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807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5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21-04-22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203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3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21-04-22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165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21-04-22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251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21-04-22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460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5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8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69D8BC1-73B9-A246-991C-3628CF1955A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704"/>
            <a:ext cx="12192000" cy="685459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9981866-0F02-5A4A-82A5-2627CFF25B6C}"/>
              </a:ext>
            </a:extLst>
          </p:cNvPr>
          <p:cNvSpPr/>
          <p:nvPr userDrawn="1"/>
        </p:nvSpPr>
        <p:spPr>
          <a:xfrm>
            <a:off x="0" y="6083167"/>
            <a:ext cx="12192000" cy="784459"/>
          </a:xfrm>
          <a:prstGeom prst="rect">
            <a:avLst/>
          </a:prstGeom>
          <a:gradFill>
            <a:gsLst>
              <a:gs pos="100000">
                <a:srgbClr val="09CE7C"/>
              </a:gs>
              <a:gs pos="60000">
                <a:srgbClr val="004A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180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7E0605-B53D-4943-B1E1-2B2F184A9C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0000"/>
          </a:blip>
          <a:stretch>
            <a:fillRect/>
          </a:stretch>
        </p:blipFill>
        <p:spPr>
          <a:xfrm>
            <a:off x="325898" y="223974"/>
            <a:ext cx="259249" cy="1899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88B3FAE-1A91-BC4E-824C-DCE83FAB0A7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0000"/>
          </a:blip>
          <a:stretch>
            <a:fillRect/>
          </a:stretch>
        </p:blipFill>
        <p:spPr>
          <a:xfrm rot="10800000">
            <a:off x="11559716" y="5640404"/>
            <a:ext cx="298605" cy="2187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7522BD9-C259-0044-A4F2-F81BF9C2C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15798"/>
          <a:stretch/>
        </p:blipFill>
        <p:spPr>
          <a:xfrm>
            <a:off x="6942406" y="6160169"/>
            <a:ext cx="5249593" cy="62205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BB738C6-071E-1C4B-804B-3C973420837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251084" y="195619"/>
            <a:ext cx="2308633" cy="4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5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Un grupo de personas sentadas en el piso&#10;&#10;Descripción generada automáticamente con confianza media">
            <a:extLst>
              <a:ext uri="{FF2B5EF4-FFF2-40B4-BE49-F238E27FC236}">
                <a16:creationId xmlns:a16="http://schemas.microsoft.com/office/drawing/2014/main" id="{29CCA2FA-DEA8-A548-CDB6-70EE66A8E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A0FA76-AF63-9545-9778-F982E49ED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767209"/>
            <a:ext cx="10058400" cy="13965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CL" sz="5200" dirty="0">
                <a:solidFill>
                  <a:srgbClr val="FFFF00"/>
                </a:solidFill>
              </a:rPr>
              <a:t>Procesos Cognitivos para inferencias locales y globales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0B95EC-6445-364B-ADC1-EF35D9DCF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569298"/>
            <a:ext cx="10058400" cy="838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s-CL" dirty="0">
                <a:solidFill>
                  <a:schemeClr val="bg1">
                    <a:lumMod val="95000"/>
                  </a:schemeClr>
                </a:solidFill>
              </a:rPr>
              <a:t>Didáctica de la literatura y de la Comprensión Lectora</a:t>
            </a:r>
          </a:p>
          <a:p>
            <a:r>
              <a:rPr lang="es-CL" dirty="0">
                <a:solidFill>
                  <a:schemeClr val="bg1">
                    <a:lumMod val="95000"/>
                  </a:schemeClr>
                </a:solidFill>
              </a:rPr>
              <a:t>Viernes 22 de abril de 2022</a:t>
            </a:r>
          </a:p>
        </p:txBody>
      </p:sp>
    </p:spTree>
    <p:extLst>
      <p:ext uri="{BB962C8B-B14F-4D97-AF65-F5344CB8AC3E}">
        <p14:creationId xmlns:p14="http://schemas.microsoft.com/office/powerpoint/2010/main" val="12895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5157" y="953755"/>
            <a:ext cx="7886700" cy="994172"/>
          </a:xfrm>
        </p:spPr>
        <p:txBody>
          <a:bodyPr>
            <a:noAutofit/>
          </a:bodyPr>
          <a:lstStyle/>
          <a:p>
            <a:r>
              <a:rPr lang="es-CL" sz="2250" dirty="0">
                <a:solidFill>
                  <a:schemeClr val="accent5">
                    <a:lumMod val="75000"/>
                  </a:schemeClr>
                </a:solidFill>
              </a:rPr>
              <a:t>¿Qué tipos de inferencias existen…?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302979" y="1516847"/>
            <a:ext cx="22988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1350" dirty="0">
                <a:latin typeface="Stencil" panose="040409050D0802020404" pitchFamily="82" charset="0"/>
              </a:rPr>
              <a:t>Causales-consecutivas</a:t>
            </a:r>
          </a:p>
        </p:txBody>
      </p:sp>
      <p:sp>
        <p:nvSpPr>
          <p:cNvPr id="5" name="CuadroTexto 4"/>
          <p:cNvSpPr txBox="1"/>
          <p:nvPr/>
        </p:nvSpPr>
        <p:spPr>
          <a:xfrm rot="1643852">
            <a:off x="7925234" y="3632439"/>
            <a:ext cx="3535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latin typeface="French Script MT" panose="03020402040607040605" pitchFamily="66" charset="0"/>
              </a:rPr>
              <a:t>Puente (referencias anafóricas)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828331" y="2721205"/>
            <a:ext cx="176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dirty="0">
                <a:latin typeface="Trebuchet MS" panose="020B0603020202020204" pitchFamily="34" charset="0"/>
              </a:rPr>
              <a:t>De instrumento</a:t>
            </a:r>
          </a:p>
        </p:txBody>
      </p:sp>
      <p:sp>
        <p:nvSpPr>
          <p:cNvPr id="7" name="CuadroTexto 6"/>
          <p:cNvSpPr txBox="1"/>
          <p:nvPr/>
        </p:nvSpPr>
        <p:spPr>
          <a:xfrm rot="2341269">
            <a:off x="7154928" y="2584780"/>
            <a:ext cx="306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dirty="0">
                <a:latin typeface="Algerian" panose="04020705040A02060702" pitchFamily="82" charset="0"/>
              </a:rPr>
              <a:t>De sentimiento o actitud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11056" y="3322026"/>
            <a:ext cx="1345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3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Predictivas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157045" y="3460582"/>
            <a:ext cx="16441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700" dirty="0">
                <a:latin typeface="Chiller" panose="04020404031007020602" pitchFamily="82" charset="0"/>
              </a:rPr>
              <a:t>De significados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834036" y="2293381"/>
            <a:ext cx="1046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100" dirty="0">
                <a:latin typeface="Arial Narrow" panose="020B0606020202030204" pitchFamily="34" charset="0"/>
              </a:rPr>
              <a:t>De lugar</a:t>
            </a:r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452826" y="3252831"/>
            <a:ext cx="36497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100" dirty="0">
                <a:latin typeface="Arial Black" panose="020B0A04020102020204" pitchFamily="34" charset="0"/>
              </a:rPr>
              <a:t>Propósito comunicativo</a:t>
            </a:r>
          </a:p>
        </p:txBody>
      </p:sp>
      <p:sp>
        <p:nvSpPr>
          <p:cNvPr id="12" name="CuadroTexto 11"/>
          <p:cNvSpPr txBox="1"/>
          <p:nvPr/>
        </p:nvSpPr>
        <p:spPr>
          <a:xfrm rot="1638943">
            <a:off x="3577718" y="4340424"/>
            <a:ext cx="2706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Ideología del autor</a:t>
            </a:r>
          </a:p>
        </p:txBody>
      </p:sp>
      <p:sp>
        <p:nvSpPr>
          <p:cNvPr id="13" name="CuadroTexto 12"/>
          <p:cNvSpPr txBox="1"/>
          <p:nvPr/>
        </p:nvSpPr>
        <p:spPr>
          <a:xfrm rot="19566164">
            <a:off x="4087315" y="1787021"/>
            <a:ext cx="2286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3300" dirty="0">
                <a:latin typeface="French Script MT" panose="03020402040607040605" pitchFamily="66" charset="0"/>
              </a:rPr>
              <a:t>La Idea central</a:t>
            </a:r>
          </a:p>
        </p:txBody>
      </p:sp>
    </p:spTree>
    <p:extLst>
      <p:ext uri="{BB962C8B-B14F-4D97-AF65-F5344CB8AC3E}">
        <p14:creationId xmlns:p14="http://schemas.microsoft.com/office/powerpoint/2010/main" val="281815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uild="allAtOnce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Lectura">
            <a:extLst>
              <a:ext uri="{FF2B5EF4-FFF2-40B4-BE49-F238E27FC236}">
                <a16:creationId xmlns:a16="http://schemas.microsoft.com/office/drawing/2014/main" id="{8ADE1E99-A833-EA4C-8D83-53A87933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9" y="157405"/>
            <a:ext cx="2975463" cy="38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stándares de Aprendizaje vigentes - Curriculum Nacional. MINEDUC. Chile.">
            <a:extLst>
              <a:ext uri="{FF2B5EF4-FFF2-40B4-BE49-F238E27FC236}">
                <a16:creationId xmlns:a16="http://schemas.microsoft.com/office/drawing/2014/main" id="{65E7598A-56E1-2E47-A1A7-2334074A2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2540" r="2028" b="2857"/>
          <a:stretch/>
        </p:blipFill>
        <p:spPr bwMode="auto">
          <a:xfrm>
            <a:off x="2740679" y="526737"/>
            <a:ext cx="3301112" cy="392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stándares lectura 8º básico">
            <a:extLst>
              <a:ext uri="{FF2B5EF4-FFF2-40B4-BE49-F238E27FC236}">
                <a16:creationId xmlns:a16="http://schemas.microsoft.com/office/drawing/2014/main" id="{762EFA0A-CF09-4A40-93E6-3110B1BF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34" y="911089"/>
            <a:ext cx="3694226" cy="478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stándares Educativos - Curriculum Nacional. MINEDUC. Chile.">
            <a:extLst>
              <a:ext uri="{FF2B5EF4-FFF2-40B4-BE49-F238E27FC236}">
                <a16:creationId xmlns:a16="http://schemas.microsoft.com/office/drawing/2014/main" id="{EB066D55-4CF7-C44C-BE7D-0840B365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66" y="1671628"/>
            <a:ext cx="3610858" cy="467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C2055D-FD39-A34E-A30F-31FDC816D04F}"/>
              </a:ext>
            </a:extLst>
          </p:cNvPr>
          <p:cNvSpPr txBox="1"/>
          <p:nvPr/>
        </p:nvSpPr>
        <p:spPr>
          <a:xfrm>
            <a:off x="-566057" y="551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3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70DDD9-5728-FD44-B1F4-0B8F7AC6D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802" y="0"/>
            <a:ext cx="3327519" cy="6647543"/>
          </a:xfrm>
          <a:prstGeom prst="rect">
            <a:avLst/>
          </a:prstGeom>
        </p:spPr>
      </p:pic>
      <p:pic>
        <p:nvPicPr>
          <p:cNvPr id="4" name="Picture 10" descr="Estándares de Aprendizaje vigentes - Curriculum Nacional. MINEDUC. Chile.">
            <a:extLst>
              <a:ext uri="{FF2B5EF4-FFF2-40B4-BE49-F238E27FC236}">
                <a16:creationId xmlns:a16="http://schemas.microsoft.com/office/drawing/2014/main" id="{13906610-DB0D-6148-9090-3A4333187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2540" r="2028" b="2857"/>
          <a:stretch/>
        </p:blipFill>
        <p:spPr bwMode="auto">
          <a:xfrm>
            <a:off x="422355" y="746887"/>
            <a:ext cx="4511216" cy="536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>
            <a:extLst>
              <a:ext uri="{FF2B5EF4-FFF2-40B4-BE49-F238E27FC236}">
                <a16:creationId xmlns:a16="http://schemas.microsoft.com/office/drawing/2014/main" id="{74258D64-A5C1-F748-A5C2-712BB583420F}"/>
              </a:ext>
            </a:extLst>
          </p:cNvPr>
          <p:cNvSpPr/>
          <p:nvPr/>
        </p:nvSpPr>
        <p:spPr>
          <a:xfrm>
            <a:off x="5202621" y="2459421"/>
            <a:ext cx="1403131" cy="1135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44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42C18C-88C8-0A4F-BFF8-133DD3231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" t="36049" r="5589" b="5135"/>
          <a:stretch/>
        </p:blipFill>
        <p:spPr>
          <a:xfrm>
            <a:off x="3544271" y="161402"/>
            <a:ext cx="5103458" cy="6696598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BC537DF-D841-7C4F-BB7D-61159125292E}"/>
              </a:ext>
            </a:extLst>
          </p:cNvPr>
          <p:cNvCxnSpPr/>
          <p:nvPr/>
        </p:nvCxnSpPr>
        <p:spPr>
          <a:xfrm>
            <a:off x="6096000" y="1213945"/>
            <a:ext cx="2275490" cy="0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A292AF00-22BE-B445-A45F-A2766C8B209B}"/>
              </a:ext>
            </a:extLst>
          </p:cNvPr>
          <p:cNvCxnSpPr>
            <a:cxnSpLocks/>
          </p:cNvCxnSpPr>
          <p:nvPr/>
        </p:nvCxnSpPr>
        <p:spPr>
          <a:xfrm>
            <a:off x="3710150" y="1492469"/>
            <a:ext cx="379423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3924FF4-3013-004D-A4C6-AB08BFCC56F1}"/>
              </a:ext>
            </a:extLst>
          </p:cNvPr>
          <p:cNvCxnSpPr>
            <a:cxnSpLocks/>
          </p:cNvCxnSpPr>
          <p:nvPr/>
        </p:nvCxnSpPr>
        <p:spPr>
          <a:xfrm>
            <a:off x="3710149" y="2086303"/>
            <a:ext cx="466134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3F2AE0B-C580-4441-8DC7-932762C52EAA}"/>
              </a:ext>
            </a:extLst>
          </p:cNvPr>
          <p:cNvCxnSpPr>
            <a:cxnSpLocks/>
          </p:cNvCxnSpPr>
          <p:nvPr/>
        </p:nvCxnSpPr>
        <p:spPr>
          <a:xfrm>
            <a:off x="5785945" y="2664372"/>
            <a:ext cx="2674882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0AB466D-748E-C040-A77A-ABB0E7D2D596}"/>
              </a:ext>
            </a:extLst>
          </p:cNvPr>
          <p:cNvCxnSpPr>
            <a:cxnSpLocks/>
          </p:cNvCxnSpPr>
          <p:nvPr/>
        </p:nvCxnSpPr>
        <p:spPr>
          <a:xfrm>
            <a:off x="6700345" y="2979682"/>
            <a:ext cx="1760482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B5C0BD9-3153-694B-9637-190B9AD549FC}"/>
              </a:ext>
            </a:extLst>
          </p:cNvPr>
          <p:cNvCxnSpPr>
            <a:cxnSpLocks/>
          </p:cNvCxnSpPr>
          <p:nvPr/>
        </p:nvCxnSpPr>
        <p:spPr>
          <a:xfrm>
            <a:off x="3710149" y="3258207"/>
            <a:ext cx="475067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19E4A13-5FFC-EB4A-B305-E58356016D11}"/>
              </a:ext>
            </a:extLst>
          </p:cNvPr>
          <p:cNvCxnSpPr>
            <a:cxnSpLocks/>
          </p:cNvCxnSpPr>
          <p:nvPr/>
        </p:nvCxnSpPr>
        <p:spPr>
          <a:xfrm>
            <a:off x="3665480" y="3562253"/>
            <a:ext cx="1474079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4C7BDEF-51D4-2141-80C6-D3EB6FA1878D}"/>
              </a:ext>
            </a:extLst>
          </p:cNvPr>
          <p:cNvCxnSpPr>
            <a:cxnSpLocks/>
          </p:cNvCxnSpPr>
          <p:nvPr/>
        </p:nvCxnSpPr>
        <p:spPr>
          <a:xfrm>
            <a:off x="4824248" y="4183117"/>
            <a:ext cx="364709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9A7F614-D502-714B-8446-CBE4B1EC4C25}"/>
              </a:ext>
            </a:extLst>
          </p:cNvPr>
          <p:cNvCxnSpPr>
            <a:cxnSpLocks/>
          </p:cNvCxnSpPr>
          <p:nvPr/>
        </p:nvCxnSpPr>
        <p:spPr>
          <a:xfrm>
            <a:off x="3665480" y="4445875"/>
            <a:ext cx="470601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B045F36-A8D5-CC49-A47E-29DBFF68F829}"/>
              </a:ext>
            </a:extLst>
          </p:cNvPr>
          <p:cNvCxnSpPr>
            <a:cxnSpLocks/>
          </p:cNvCxnSpPr>
          <p:nvPr/>
        </p:nvCxnSpPr>
        <p:spPr>
          <a:xfrm>
            <a:off x="6243145" y="5360276"/>
            <a:ext cx="2217682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BDCC16D-2E71-D044-ABD8-698CFA518FDD}"/>
              </a:ext>
            </a:extLst>
          </p:cNvPr>
          <p:cNvCxnSpPr>
            <a:cxnSpLocks/>
          </p:cNvCxnSpPr>
          <p:nvPr/>
        </p:nvCxnSpPr>
        <p:spPr>
          <a:xfrm>
            <a:off x="3665480" y="5670331"/>
            <a:ext cx="1474079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521E969C-3152-2944-AA33-2E668CBDF8AB}"/>
              </a:ext>
            </a:extLst>
          </p:cNvPr>
          <p:cNvCxnSpPr>
            <a:cxnSpLocks/>
          </p:cNvCxnSpPr>
          <p:nvPr/>
        </p:nvCxnSpPr>
        <p:spPr>
          <a:xfrm>
            <a:off x="7740869" y="6253655"/>
            <a:ext cx="73047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054E4F9-3CC3-5942-879D-A63836E4A218}"/>
              </a:ext>
            </a:extLst>
          </p:cNvPr>
          <p:cNvCxnSpPr>
            <a:cxnSpLocks/>
          </p:cNvCxnSpPr>
          <p:nvPr/>
        </p:nvCxnSpPr>
        <p:spPr>
          <a:xfrm>
            <a:off x="3710149" y="6532179"/>
            <a:ext cx="439595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3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7845E-DABD-7346-B2BC-491119AB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09" y="755793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>
                <a:solidFill>
                  <a:srgbClr val="00B050"/>
                </a:solidFill>
              </a:rPr>
              <a:t>Inferencias en los Géneros Discursivos.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CA8A13A-5D88-1442-8F35-3CC9E42FA875}"/>
              </a:ext>
            </a:extLst>
          </p:cNvPr>
          <p:cNvSpPr/>
          <p:nvPr/>
        </p:nvSpPr>
        <p:spPr>
          <a:xfrm>
            <a:off x="890338" y="1917814"/>
            <a:ext cx="948014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2100" dirty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“(…)</a:t>
            </a:r>
            <a:r>
              <a:rPr lang="es-CL" sz="30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comprender</a:t>
            </a:r>
            <a:r>
              <a:rPr lang="es-CL" sz="2100" dirty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 uno u otro género discursivo </a:t>
            </a:r>
            <a:r>
              <a:rPr lang="es-CL" sz="33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no</a:t>
            </a:r>
            <a:r>
              <a:rPr lang="es-CL" sz="2100" dirty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 necesariamente requiere </a:t>
            </a:r>
            <a:r>
              <a:rPr lang="es-CL" sz="33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los mismos procesos inferenciales</a:t>
            </a:r>
            <a:r>
              <a:rPr lang="es-CL" sz="3300" dirty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s-CL" sz="2100" dirty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y muy posiblemente </a:t>
            </a:r>
            <a:r>
              <a:rPr lang="es-CL" sz="33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tampoco las mismas estrategias</a:t>
            </a:r>
            <a:r>
              <a:rPr lang="es-CL" sz="2100" dirty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.”</a:t>
            </a:r>
            <a:endParaRPr lang="es-CL" sz="21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2911F5-56DC-D34C-A4A3-4B2176654707}"/>
              </a:ext>
            </a:extLst>
          </p:cNvPr>
          <p:cNvSpPr txBox="1"/>
          <p:nvPr/>
        </p:nvSpPr>
        <p:spPr>
          <a:xfrm>
            <a:off x="7838181" y="4198576"/>
            <a:ext cx="210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(Parodi, 2011)</a:t>
            </a:r>
          </a:p>
        </p:txBody>
      </p:sp>
    </p:spTree>
    <p:extLst>
      <p:ext uri="{BB962C8B-B14F-4D97-AF65-F5344CB8AC3E}">
        <p14:creationId xmlns:p14="http://schemas.microsoft.com/office/powerpoint/2010/main" val="13115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8303701-BC5F-A24B-BA92-8D7E198336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906015"/>
              </p:ext>
            </p:extLst>
          </p:nvPr>
        </p:nvGraphicFramePr>
        <p:xfrm>
          <a:off x="2124075" y="239236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riángulo 4">
            <a:extLst>
              <a:ext uri="{FF2B5EF4-FFF2-40B4-BE49-F238E27FC236}">
                <a16:creationId xmlns:a16="http://schemas.microsoft.com/office/drawing/2014/main" id="{2018737E-448F-9F47-896D-2A5806A2BA37}"/>
              </a:ext>
            </a:extLst>
          </p:cNvPr>
          <p:cNvSpPr/>
          <p:nvPr/>
        </p:nvSpPr>
        <p:spPr>
          <a:xfrm>
            <a:off x="3684984" y="28574"/>
            <a:ext cx="4660108" cy="1414463"/>
          </a:xfrm>
          <a:prstGeom prst="triangle">
            <a:avLst/>
          </a:prstGeom>
          <a:solidFill>
            <a:srgbClr val="8641A3"/>
          </a:solidFill>
          <a:ln>
            <a:solidFill>
              <a:srgbClr val="8641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Según el nivel de representación que se efectúa del texto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16AC5FF6-BA64-724B-826B-18C1DB88D269}"/>
              </a:ext>
            </a:extLst>
          </p:cNvPr>
          <p:cNvSpPr/>
          <p:nvPr/>
        </p:nvSpPr>
        <p:spPr>
          <a:xfrm>
            <a:off x="9405937" y="28574"/>
            <a:ext cx="2662239" cy="4557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s-CL" dirty="0">
                <a:solidFill>
                  <a:srgbClr val="FFFF00"/>
                </a:solidFill>
              </a:rPr>
              <a:t>Esquematización.</a:t>
            </a:r>
          </a:p>
          <a:p>
            <a:pPr marL="285750" indent="-285750">
              <a:buFontTx/>
              <a:buChar char="-"/>
            </a:pPr>
            <a:r>
              <a:rPr lang="es-CL" dirty="0">
                <a:solidFill>
                  <a:srgbClr val="FFFF00"/>
                </a:solidFill>
              </a:rPr>
              <a:t>Inferir la idea central del texto (moraleja, motivo lírico, slogan, etc.) </a:t>
            </a:r>
          </a:p>
          <a:p>
            <a:pPr marL="285750" indent="-285750">
              <a:buFontTx/>
              <a:buChar char="-"/>
            </a:pPr>
            <a:r>
              <a:rPr lang="es-CL" dirty="0">
                <a:solidFill>
                  <a:srgbClr val="FFC000"/>
                </a:solidFill>
              </a:rPr>
              <a:t>Inferir el título de un texto (tema).</a:t>
            </a:r>
          </a:p>
          <a:p>
            <a:pPr marL="285750" indent="-285750">
              <a:buFontTx/>
              <a:buChar char="-"/>
            </a:pPr>
            <a:r>
              <a:rPr lang="es-CL" dirty="0">
                <a:solidFill>
                  <a:srgbClr val="92D050"/>
                </a:solidFill>
              </a:rPr>
              <a:t>Inferir la secuencia de acontecimientos.</a:t>
            </a:r>
          </a:p>
          <a:p>
            <a:pPr marL="285750" indent="-285750">
              <a:buFontTx/>
              <a:buChar char="-"/>
            </a:pPr>
            <a:r>
              <a:rPr lang="es-CL" dirty="0"/>
              <a:t>Inferir el ambiente físico, psicológico, social de un texto.</a:t>
            </a:r>
          </a:p>
          <a:p>
            <a:pPr marL="285750" indent="-285750">
              <a:buFontTx/>
              <a:buChar char="-"/>
            </a:pPr>
            <a:r>
              <a:rPr lang="es-CL" dirty="0">
                <a:solidFill>
                  <a:srgbClr val="FFFF00"/>
                </a:solidFill>
              </a:rPr>
              <a:t>Inferencias de actitudes de los personajes</a:t>
            </a:r>
            <a:r>
              <a:rPr lang="es-CL" dirty="0">
                <a:solidFill>
                  <a:srgbClr val="CF63FF"/>
                </a:solidFill>
              </a:rPr>
              <a:t>.</a:t>
            </a:r>
          </a:p>
          <a:p>
            <a:pPr marL="285750" indent="-285750" algn="ctr">
              <a:buFontTx/>
              <a:buChar char="-"/>
            </a:pPr>
            <a:endParaRPr lang="es-CL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F083F025-8606-F046-85A3-5324A3B9077D}"/>
              </a:ext>
            </a:extLst>
          </p:cNvPr>
          <p:cNvSpPr/>
          <p:nvPr/>
        </p:nvSpPr>
        <p:spPr>
          <a:xfrm>
            <a:off x="176212" y="1414463"/>
            <a:ext cx="2328863" cy="52149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s-CL" dirty="0">
                <a:solidFill>
                  <a:srgbClr val="7030A0"/>
                </a:solidFill>
              </a:rPr>
              <a:t>Inferencias puente.</a:t>
            </a:r>
          </a:p>
          <a:p>
            <a:pPr marL="285750" indent="-285750" algn="ctr">
              <a:buFontTx/>
              <a:buChar char="-"/>
            </a:pPr>
            <a:r>
              <a:rPr lang="es-CL" dirty="0">
                <a:solidFill>
                  <a:srgbClr val="002060"/>
                </a:solidFill>
              </a:rPr>
              <a:t>Inferencias de léxico/significado</a:t>
            </a:r>
          </a:p>
          <a:p>
            <a:pPr marL="285750" indent="-285750" algn="ctr">
              <a:buFontTx/>
              <a:buChar char="-"/>
            </a:pPr>
            <a:r>
              <a:rPr lang="es-CL" dirty="0">
                <a:solidFill>
                  <a:schemeClr val="accent6">
                    <a:lumMod val="50000"/>
                  </a:schemeClr>
                </a:solidFill>
              </a:rPr>
              <a:t>Inferencias de la idea principal de párrafos.</a:t>
            </a:r>
          </a:p>
          <a:p>
            <a:pPr marL="285750" indent="-285750" algn="ctr">
              <a:buFontTx/>
              <a:buChar char="-"/>
            </a:pPr>
            <a:r>
              <a:rPr lang="es-CL" dirty="0">
                <a:solidFill>
                  <a:srgbClr val="FF0000"/>
                </a:solidFill>
              </a:rPr>
              <a:t>Inferencias de lenguaje figurado.</a:t>
            </a:r>
          </a:p>
          <a:p>
            <a:pPr marL="285750" indent="-285750" algn="ctr">
              <a:buFontTx/>
              <a:buChar char="-"/>
            </a:pPr>
            <a:r>
              <a:rPr lang="es-CL" dirty="0">
                <a:solidFill>
                  <a:srgbClr val="FFFF00"/>
                </a:solidFill>
              </a:rPr>
              <a:t>Inferencias de predicción inter-párrafos.</a:t>
            </a:r>
          </a:p>
          <a:p>
            <a:pPr marL="285750" indent="-285750" algn="ctr">
              <a:buFontTx/>
              <a:buChar char="-"/>
            </a:pPr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Inferir Causa-consecuencia.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F6E53B-19A4-404E-935D-8AA72EE8BFA4}"/>
              </a:ext>
            </a:extLst>
          </p:cNvPr>
          <p:cNvSpPr txBox="1"/>
          <p:nvPr/>
        </p:nvSpPr>
        <p:spPr>
          <a:xfrm>
            <a:off x="2786063" y="21859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96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ED1009-AA54-0147-8BCB-D27C77F5A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A1ED1009-AA54-0147-8BCB-D27C77F5A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A1ED1009-AA54-0147-8BCB-D27C77F5A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8EFD39-0430-E040-BD60-0A4810B33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6E8EFD39-0430-E040-BD60-0A4810B33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6E8EFD39-0430-E040-BD60-0A4810B33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0CE1F6-76FF-AF46-BFFA-B7C9F70A4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920CE1F6-76FF-AF46-BFFA-B7C9F70A4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920CE1F6-76FF-AF46-BFFA-B7C9F70A4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A141C1-074F-354E-A33E-18C32208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38A141C1-074F-354E-A33E-18C32208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38A141C1-074F-354E-A33E-18C32208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 rev="1"/>
        </p:bldSub>
      </p:bldGraphic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3D3F95-E2F0-AF42-B3B0-BEA1EE2D3F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024533" cy="1325563"/>
          </a:xfrm>
        </p:spPr>
        <p:txBody>
          <a:bodyPr/>
          <a:lstStyle/>
          <a:p>
            <a:pPr algn="ctr"/>
            <a:r>
              <a:rPr lang="es-CL" dirty="0"/>
              <a:t>El conocimiento procedimiental y actitudinal.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FDCC19-3718-6346-AD8A-6E85E7D1AD2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s-CL" dirty="0"/>
              <a:t>Según Coll (1994), llegar a un aprendizaje significativo de un procedimiento es dominar las siguientes dimensiones:</a:t>
            </a:r>
          </a:p>
          <a:p>
            <a:endParaRPr lang="es-CL" dirty="0"/>
          </a:p>
          <a:p>
            <a:pPr lvl="1"/>
            <a:r>
              <a:rPr lang="es-CL" dirty="0"/>
              <a:t>Grado de conocimiento del procedimiento. </a:t>
            </a:r>
            <a:r>
              <a:rPr lang="es-CL" dirty="0">
                <a:solidFill>
                  <a:schemeClr val="accent1"/>
                </a:solidFill>
              </a:rPr>
              <a:t>(Conocer los pasos)</a:t>
            </a:r>
          </a:p>
          <a:p>
            <a:pPr lvl="1"/>
            <a:r>
              <a:rPr lang="es-CL" dirty="0"/>
              <a:t>Contextualización del procedimiento. </a:t>
            </a:r>
            <a:r>
              <a:rPr lang="es-CL" dirty="0">
                <a:solidFill>
                  <a:srgbClr val="00B050"/>
                </a:solidFill>
              </a:rPr>
              <a:t>(Acertar cuándo usar el procedimiento)</a:t>
            </a:r>
          </a:p>
          <a:p>
            <a:pPr lvl="1"/>
            <a:r>
              <a:rPr lang="es-CL" dirty="0"/>
              <a:t>Automatización del procedimiento. </a:t>
            </a:r>
            <a:r>
              <a:rPr lang="es-CL" dirty="0">
                <a:solidFill>
                  <a:srgbClr val="FF0000"/>
                </a:solidFill>
              </a:rPr>
              <a:t>(Usar los pasos de manera inconsciente)</a:t>
            </a:r>
          </a:p>
          <a:p>
            <a:pPr lvl="1"/>
            <a:r>
              <a:rPr lang="es-CL" dirty="0"/>
              <a:t>Generalización del procedimiento. </a:t>
            </a:r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(Generalizar a contextos distintos)</a:t>
            </a:r>
          </a:p>
          <a:p>
            <a:pPr lvl="1"/>
            <a:r>
              <a:rPr lang="es-CL" dirty="0"/>
              <a:t>Aplicación a situaciones específicas. </a:t>
            </a:r>
            <a:r>
              <a:rPr lang="es-CL" dirty="0">
                <a:solidFill>
                  <a:srgbClr val="7030A0"/>
                </a:solidFill>
              </a:rPr>
              <a:t>(Reconocer situaciones fuera de lo común)</a:t>
            </a:r>
          </a:p>
          <a:p>
            <a:pPr lvl="1"/>
            <a:endParaRPr lang="es-CL" dirty="0">
              <a:solidFill>
                <a:srgbClr val="D3D065"/>
              </a:solidFill>
            </a:endParaRPr>
          </a:p>
          <a:p>
            <a:r>
              <a:rPr lang="es-CL" dirty="0"/>
              <a:t>Evaluar los cinco aspectos señalados anteriormente, para conocer "el  grado de significatividad" con que se ha aprendido el procedimiento,  se transforma en un proceso gradual y lento puesto que habría que recurrir a una diversidad de instrumentos y técnicas evaluativas, </a:t>
            </a:r>
          </a:p>
          <a:p>
            <a:pPr marL="457200" lvl="1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638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B3F8382-6CA6-854C-8D75-A706FA07FCDA}"/>
              </a:ext>
            </a:extLst>
          </p:cNvPr>
          <p:cNvSpPr/>
          <p:nvPr/>
        </p:nvSpPr>
        <p:spPr>
          <a:xfrm>
            <a:off x="304798" y="539826"/>
            <a:ext cx="116865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CL" sz="2800" dirty="0"/>
              <a:t>Grado de conocimiento del procedimiento. </a:t>
            </a:r>
            <a:r>
              <a:rPr lang="es-CL" sz="2800" dirty="0">
                <a:solidFill>
                  <a:schemeClr val="accent1"/>
                </a:solidFill>
              </a:rPr>
              <a:t>(Conocer los pasos)</a:t>
            </a:r>
          </a:p>
          <a:p>
            <a:pPr lvl="1"/>
            <a:endParaRPr lang="es-CL" sz="2800" dirty="0">
              <a:solidFill>
                <a:schemeClr val="accent1"/>
              </a:solidFill>
            </a:endParaRPr>
          </a:p>
          <a:p>
            <a:pPr lvl="1"/>
            <a:endParaRPr lang="es-CL" sz="2800" dirty="0">
              <a:solidFill>
                <a:schemeClr val="accent1"/>
              </a:solidFill>
            </a:endParaRPr>
          </a:p>
          <a:p>
            <a:pPr lvl="1"/>
            <a:r>
              <a:rPr lang="es-CL" sz="2800" b="1" dirty="0">
                <a:solidFill>
                  <a:schemeClr val="accent1"/>
                </a:solidFill>
              </a:rPr>
              <a:t>       </a:t>
            </a:r>
            <a:r>
              <a:rPr lang="es-CL" sz="2800" b="1" u="sng" dirty="0">
                <a:solidFill>
                  <a:schemeClr val="accent1"/>
                </a:solidFill>
              </a:rPr>
              <a:t>Inferir Lenguaje Figurado</a:t>
            </a:r>
            <a:r>
              <a:rPr lang="es-CL" sz="2800" b="1" dirty="0">
                <a:solidFill>
                  <a:schemeClr val="accent1"/>
                </a:solidFill>
              </a:rPr>
              <a:t>: </a:t>
            </a:r>
          </a:p>
          <a:p>
            <a:pPr lvl="1"/>
            <a:r>
              <a:rPr lang="es-CL" sz="2800" dirty="0">
                <a:solidFill>
                  <a:schemeClr val="accent1"/>
                </a:solidFill>
              </a:rPr>
              <a:t>1.- Imaginar/visualizar la información contenida en el mensaje.</a:t>
            </a:r>
          </a:p>
          <a:p>
            <a:pPr lvl="1"/>
            <a:r>
              <a:rPr lang="es-CL" sz="2800" dirty="0">
                <a:solidFill>
                  <a:schemeClr val="accent1"/>
                </a:solidFill>
              </a:rPr>
              <a:t>2.- Explicar con tus palabras el mensaje planteado.</a:t>
            </a:r>
          </a:p>
          <a:p>
            <a:pPr lvl="1"/>
            <a:endParaRPr lang="es-CL" sz="2800" dirty="0">
              <a:solidFill>
                <a:schemeClr val="accent1"/>
              </a:solidFill>
            </a:endParaRPr>
          </a:p>
          <a:p>
            <a:pPr lvl="1"/>
            <a:r>
              <a:rPr lang="es-CL" sz="2800" dirty="0">
                <a:solidFill>
                  <a:srgbClr val="00B05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8438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68C90E-B5B7-6C44-9706-D3781A00F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14" y="1749628"/>
            <a:ext cx="6826584" cy="494579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D52AD6A-5814-524C-9B33-60A7FF69B3B7}"/>
              </a:ext>
            </a:extLst>
          </p:cNvPr>
          <p:cNvSpPr/>
          <p:nvPr/>
        </p:nvSpPr>
        <p:spPr>
          <a:xfrm>
            <a:off x="998206" y="331935"/>
            <a:ext cx="81954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/>
              <a:t>Contextualización del procedimiento. </a:t>
            </a:r>
            <a:r>
              <a:rPr lang="es-CL" sz="3200" dirty="0">
                <a:solidFill>
                  <a:srgbClr val="00B050"/>
                </a:solidFill>
              </a:rPr>
              <a:t>(Acertar cuándo usar el procedimiento</a:t>
            </a:r>
            <a:endParaRPr lang="es-C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2EA10A-8F34-884B-B6DF-2FBC56F44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53" y="4241979"/>
            <a:ext cx="7844947" cy="245343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772F8E2-749E-BC42-B343-E7DA4F276CE8}"/>
              </a:ext>
            </a:extLst>
          </p:cNvPr>
          <p:cNvSpPr/>
          <p:nvPr/>
        </p:nvSpPr>
        <p:spPr>
          <a:xfrm>
            <a:off x="4347053" y="5277853"/>
            <a:ext cx="7572231" cy="320842"/>
          </a:xfrm>
          <a:prstGeom prst="rect">
            <a:avLst/>
          </a:prstGeom>
          <a:noFill/>
          <a:ln w="476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9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ases del pedaleo y músculos que intervienen en cada una">
            <a:extLst>
              <a:ext uri="{FF2B5EF4-FFF2-40B4-BE49-F238E27FC236}">
                <a16:creationId xmlns:a16="http://schemas.microsoft.com/office/drawing/2014/main" id="{C48A8690-44C1-7841-B445-A8369F659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r="1403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D8654FE-EA13-B746-A184-D022C03DFC56}"/>
              </a:ext>
            </a:extLst>
          </p:cNvPr>
          <p:cNvSpPr/>
          <p:nvPr/>
        </p:nvSpPr>
        <p:spPr>
          <a:xfrm>
            <a:off x="8643193" y="2418408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</a:rPr>
              <a:t>Automatización</a:t>
            </a:r>
            <a:r>
              <a:rPr lang="en-US" sz="2000" dirty="0">
                <a:solidFill>
                  <a:srgbClr val="FF0000"/>
                </a:solidFill>
              </a:rPr>
              <a:t> del </a:t>
            </a:r>
            <a:r>
              <a:rPr lang="en-US" sz="2000" dirty="0" err="1">
                <a:solidFill>
                  <a:srgbClr val="FF0000"/>
                </a:solidFill>
              </a:rPr>
              <a:t>procedimiento</a:t>
            </a:r>
            <a:r>
              <a:rPr lang="en-US" sz="2000" dirty="0">
                <a:solidFill>
                  <a:srgbClr val="FF0000"/>
                </a:solidFill>
              </a:rPr>
              <a:t>. (Usar los pasos de </a:t>
            </a:r>
            <a:r>
              <a:rPr lang="en-US" sz="2000" dirty="0" err="1">
                <a:solidFill>
                  <a:srgbClr val="FF0000"/>
                </a:solidFill>
              </a:rPr>
              <a:t>manera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inconsciente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0764B-E6C9-6845-9D44-75C4716F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B6751-63EF-8345-ADE4-81D11445C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4055"/>
          </a:xfrm>
        </p:spPr>
        <p:txBody>
          <a:bodyPr>
            <a:normAutofit/>
          </a:bodyPr>
          <a:lstStyle/>
          <a:p>
            <a:r>
              <a:rPr lang="es-CL" dirty="0"/>
              <a:t>Comprender los procesos inferenciales vinculados con los distintos niveles de comprensión.</a:t>
            </a:r>
          </a:p>
          <a:p>
            <a:endParaRPr lang="es-CL" dirty="0"/>
          </a:p>
          <a:p>
            <a:r>
              <a:rPr lang="es-CL" dirty="0"/>
              <a:t>Analizar de manera práctica las inferencias que se encuentran vinculadas a los procesos cognitivos de la comprensión lectora a nivel local y global.</a:t>
            </a:r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090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281FE4-4D5B-E744-B9C4-B1A41A7D78FD}"/>
              </a:ext>
            </a:extLst>
          </p:cNvPr>
          <p:cNvSpPr/>
          <p:nvPr/>
        </p:nvSpPr>
        <p:spPr>
          <a:xfrm>
            <a:off x="2585013" y="9268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Generalización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del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procedimiento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. (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Generalizar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distintos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contextos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" name="Flecha abajo 2">
            <a:extLst>
              <a:ext uri="{FF2B5EF4-FFF2-40B4-BE49-F238E27FC236}">
                <a16:creationId xmlns:a16="http://schemas.microsoft.com/office/drawing/2014/main" id="{53632CC1-A69B-0348-9774-2351C826D978}"/>
              </a:ext>
            </a:extLst>
          </p:cNvPr>
          <p:cNvSpPr/>
          <p:nvPr/>
        </p:nvSpPr>
        <p:spPr>
          <a:xfrm rot="2174259">
            <a:off x="3298785" y="1613565"/>
            <a:ext cx="636607" cy="152785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F272393-16F8-5A49-B1E2-0F6D87276C1C}"/>
              </a:ext>
            </a:extLst>
          </p:cNvPr>
          <p:cNvSpPr/>
          <p:nvPr/>
        </p:nvSpPr>
        <p:spPr>
          <a:xfrm>
            <a:off x="1388963" y="3203067"/>
            <a:ext cx="2685326" cy="9462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Poemas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550A8CB-59CA-AA41-BCFE-5D68AFEAA823}"/>
              </a:ext>
            </a:extLst>
          </p:cNvPr>
          <p:cNvSpPr/>
          <p:nvPr/>
        </p:nvSpPr>
        <p:spPr>
          <a:xfrm>
            <a:off x="4364159" y="3203067"/>
            <a:ext cx="2685326" cy="94623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Publicidad</a:t>
            </a:r>
          </a:p>
        </p:txBody>
      </p:sp>
      <p:sp>
        <p:nvSpPr>
          <p:cNvPr id="8" name="Flecha abajo 7">
            <a:extLst>
              <a:ext uri="{FF2B5EF4-FFF2-40B4-BE49-F238E27FC236}">
                <a16:creationId xmlns:a16="http://schemas.microsoft.com/office/drawing/2014/main" id="{FC61A5E8-4445-3D4D-9D26-ADBC5B9DD485}"/>
              </a:ext>
            </a:extLst>
          </p:cNvPr>
          <p:cNvSpPr/>
          <p:nvPr/>
        </p:nvSpPr>
        <p:spPr>
          <a:xfrm>
            <a:off x="5314709" y="1613565"/>
            <a:ext cx="636607" cy="152785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F5E4D5F-688A-EC4D-A1B2-FC994FE2C9D1}"/>
              </a:ext>
            </a:extLst>
          </p:cNvPr>
          <p:cNvSpPr/>
          <p:nvPr/>
        </p:nvSpPr>
        <p:spPr>
          <a:xfrm>
            <a:off x="7338350" y="3141423"/>
            <a:ext cx="2685326" cy="9462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Canciones</a:t>
            </a:r>
          </a:p>
        </p:txBody>
      </p:sp>
      <p:sp>
        <p:nvSpPr>
          <p:cNvPr id="10" name="Flecha abajo 9">
            <a:extLst>
              <a:ext uri="{FF2B5EF4-FFF2-40B4-BE49-F238E27FC236}">
                <a16:creationId xmlns:a16="http://schemas.microsoft.com/office/drawing/2014/main" id="{A0574B62-AA32-294E-90D0-B20E23E87A9C}"/>
              </a:ext>
            </a:extLst>
          </p:cNvPr>
          <p:cNvSpPr/>
          <p:nvPr/>
        </p:nvSpPr>
        <p:spPr>
          <a:xfrm rot="19303873">
            <a:off x="7203310" y="1549758"/>
            <a:ext cx="636607" cy="152785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7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281FE4-4D5B-E744-B9C4-B1A41A7D78FD}"/>
              </a:ext>
            </a:extLst>
          </p:cNvPr>
          <p:cNvSpPr/>
          <p:nvPr/>
        </p:nvSpPr>
        <p:spPr>
          <a:xfrm>
            <a:off x="-218123" y="120366"/>
            <a:ext cx="9103937" cy="940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AD49FF"/>
                </a:solidFill>
                <a:latin typeface="+mj-lt"/>
                <a:ea typeface="+mj-ea"/>
                <a:cs typeface="+mj-cs"/>
              </a:rPr>
              <a:t>Aplicación</a:t>
            </a:r>
            <a:r>
              <a:rPr lang="en-US" sz="2800" dirty="0">
                <a:solidFill>
                  <a:srgbClr val="AD49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800" dirty="0" err="1">
                <a:solidFill>
                  <a:srgbClr val="AD49FF"/>
                </a:solidFill>
                <a:latin typeface="+mj-lt"/>
                <a:ea typeface="+mj-ea"/>
                <a:cs typeface="+mj-cs"/>
              </a:rPr>
              <a:t>situaciones</a:t>
            </a:r>
            <a:r>
              <a:rPr lang="en-US" sz="2800" dirty="0">
                <a:solidFill>
                  <a:srgbClr val="AD49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AD49FF"/>
                </a:solidFill>
                <a:latin typeface="+mj-lt"/>
                <a:ea typeface="+mj-ea"/>
                <a:cs typeface="+mj-cs"/>
              </a:rPr>
              <a:t>específicas</a:t>
            </a:r>
            <a:r>
              <a:rPr lang="en-US" sz="2800" dirty="0">
                <a:solidFill>
                  <a:srgbClr val="AD49FF"/>
                </a:solidFill>
                <a:latin typeface="+mj-lt"/>
                <a:ea typeface="+mj-ea"/>
                <a:cs typeface="+mj-cs"/>
              </a:rPr>
              <a:t>. (</a:t>
            </a:r>
            <a:r>
              <a:rPr lang="en-US" sz="2800" dirty="0" err="1">
                <a:solidFill>
                  <a:srgbClr val="AD49FF"/>
                </a:solidFill>
                <a:latin typeface="+mj-lt"/>
                <a:ea typeface="+mj-ea"/>
                <a:cs typeface="+mj-cs"/>
              </a:rPr>
              <a:t>Reconocer</a:t>
            </a:r>
            <a:r>
              <a:rPr lang="en-US" sz="2800" dirty="0">
                <a:solidFill>
                  <a:srgbClr val="AD49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AD49FF"/>
                </a:solidFill>
                <a:latin typeface="+mj-lt"/>
                <a:ea typeface="+mj-ea"/>
                <a:cs typeface="+mj-cs"/>
              </a:rPr>
              <a:t>situaciones</a:t>
            </a:r>
            <a:r>
              <a:rPr lang="en-US" sz="2800" dirty="0">
                <a:solidFill>
                  <a:srgbClr val="AD49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AD49FF"/>
                </a:solidFill>
                <a:latin typeface="+mj-lt"/>
                <a:ea typeface="+mj-ea"/>
                <a:cs typeface="+mj-cs"/>
              </a:rPr>
              <a:t>fuera</a:t>
            </a:r>
            <a:r>
              <a:rPr lang="en-US" sz="2800" dirty="0">
                <a:solidFill>
                  <a:srgbClr val="AD49FF"/>
                </a:solidFill>
                <a:latin typeface="+mj-lt"/>
                <a:ea typeface="+mj-ea"/>
                <a:cs typeface="+mj-cs"/>
              </a:rPr>
              <a:t> de lo </a:t>
            </a:r>
            <a:r>
              <a:rPr lang="en-US" sz="2800" dirty="0" err="1">
                <a:solidFill>
                  <a:srgbClr val="AD49FF"/>
                </a:solidFill>
                <a:latin typeface="+mj-lt"/>
                <a:ea typeface="+mj-ea"/>
                <a:cs typeface="+mj-cs"/>
              </a:rPr>
              <a:t>común</a:t>
            </a:r>
            <a:r>
              <a:rPr lang="en-US" sz="2800" dirty="0">
                <a:solidFill>
                  <a:srgbClr val="AD49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2050" name="Picture 2" descr="Dichos y refranes en español - Home | Facebook">
            <a:extLst>
              <a:ext uri="{FF2B5EF4-FFF2-40B4-BE49-F238E27FC236}">
                <a16:creationId xmlns:a16="http://schemas.microsoft.com/office/drawing/2014/main" id="{E6B2A633-4A46-0E47-9411-D25AE2742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416" y="3987579"/>
            <a:ext cx="2695123" cy="269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s 20 refranes cortos más populares con su significado">
            <a:extLst>
              <a:ext uri="{FF2B5EF4-FFF2-40B4-BE49-F238E27FC236}">
                <a16:creationId xmlns:a16="http://schemas.microsoft.com/office/drawing/2014/main" id="{424AAEF0-9DD7-EE43-AFF6-EDD3813C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3846" y="1332309"/>
            <a:ext cx="4256791" cy="238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0 dichos populares y refranes que te están limitando">
            <a:extLst>
              <a:ext uri="{FF2B5EF4-FFF2-40B4-BE49-F238E27FC236}">
                <a16:creationId xmlns:a16="http://schemas.microsoft.com/office/drawing/2014/main" id="{595064E8-EA0E-A741-B9B1-F2CCEE92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1492" y="3891409"/>
            <a:ext cx="5339518" cy="288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409DD48-B80F-A347-8131-66908D346CDC}"/>
              </a:ext>
            </a:extLst>
          </p:cNvPr>
          <p:cNvSpPr/>
          <p:nvPr/>
        </p:nvSpPr>
        <p:spPr>
          <a:xfrm>
            <a:off x="734729" y="1574267"/>
            <a:ext cx="2492202" cy="125296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Refranes</a:t>
            </a:r>
          </a:p>
        </p:txBody>
      </p:sp>
    </p:spTree>
    <p:extLst>
      <p:ext uri="{BB962C8B-B14F-4D97-AF65-F5344CB8AC3E}">
        <p14:creationId xmlns:p14="http://schemas.microsoft.com/office/powerpoint/2010/main" val="29539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Escala de tiempo&#10;&#10;Descripción generada automáticamente">
            <a:extLst>
              <a:ext uri="{FF2B5EF4-FFF2-40B4-BE49-F238E27FC236}">
                <a16:creationId xmlns:a16="http://schemas.microsoft.com/office/drawing/2014/main" id="{1CC23C2B-5A41-5643-B922-E2C1C1955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6" t="9136" r="6384" b="9876"/>
          <a:stretch/>
        </p:blipFill>
        <p:spPr>
          <a:xfrm>
            <a:off x="1896533" y="0"/>
            <a:ext cx="7196667" cy="68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8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C986D63-525D-1D4C-B4F3-F18D49953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" r="1776" b="3210"/>
          <a:stretch/>
        </p:blipFill>
        <p:spPr>
          <a:xfrm>
            <a:off x="3471333" y="0"/>
            <a:ext cx="5452534" cy="68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9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B36D6AB-72AE-C24F-81E6-3FC6A2BBC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95" y="0"/>
            <a:ext cx="748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82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E496F0F-9742-7B44-978C-2F41CBD46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444" y="0"/>
            <a:ext cx="8341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4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4692" y="192539"/>
            <a:ext cx="10075084" cy="995082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Componentes del proceso lector y diferencias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5941829" y="2263411"/>
            <a:ext cx="3637395" cy="3108722"/>
          </a:xfrm>
        </p:spPr>
        <p:txBody>
          <a:bodyPr/>
          <a:lstStyle/>
          <a:p>
            <a:r>
              <a:rPr lang="es-CL" sz="2100" dirty="0"/>
              <a:t>Construcción del modelo mental o de situación. </a:t>
            </a:r>
          </a:p>
          <a:p>
            <a:pPr lvl="1"/>
            <a:r>
              <a:rPr lang="es-CL" sz="2066" dirty="0"/>
              <a:t>Incluye las coordenadas espacio-temporales del texto. </a:t>
            </a:r>
          </a:p>
          <a:p>
            <a:pPr lvl="1"/>
            <a:r>
              <a:rPr lang="es-CL" sz="2066" dirty="0"/>
              <a:t>Vinculación directa del texto con la ideas, emociones y juicios del lector.</a:t>
            </a:r>
            <a:endParaRPr lang="es-CL" sz="1800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CL" dirty="0">
                <a:solidFill>
                  <a:srgbClr val="002060"/>
                </a:solidFill>
              </a:rPr>
              <a:t>Tapia, 2005, pp. 76-77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327" r="31886" b="68398"/>
          <a:stretch/>
        </p:blipFill>
        <p:spPr bwMode="auto">
          <a:xfrm>
            <a:off x="2179981" y="1546779"/>
            <a:ext cx="3057890" cy="3825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5 Elipse">
            <a:extLst>
              <a:ext uri="{FF2B5EF4-FFF2-40B4-BE49-F238E27FC236}">
                <a16:creationId xmlns:a16="http://schemas.microsoft.com/office/drawing/2014/main" id="{6FBA9222-BCCC-BB4D-8844-4BF96D651989}"/>
              </a:ext>
            </a:extLst>
          </p:cNvPr>
          <p:cNvSpPr/>
          <p:nvPr/>
        </p:nvSpPr>
        <p:spPr>
          <a:xfrm>
            <a:off x="1909181" y="3996076"/>
            <a:ext cx="3637395" cy="115751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2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9325" y="222418"/>
            <a:ext cx="10075084" cy="995082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Componentes del proceso lector y diferencias individuales</a:t>
            </a:r>
          </a:p>
        </p:txBody>
      </p:sp>
      <p:sp>
        <p:nvSpPr>
          <p:cNvPr id="9" name="4 Marcador de contenido">
            <a:extLst>
              <a:ext uri="{FF2B5EF4-FFF2-40B4-BE49-F238E27FC236}">
                <a16:creationId xmlns:a16="http://schemas.microsoft.com/office/drawing/2014/main" id="{B9F4238D-18BD-3046-BC6D-C974DAF9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829" y="2263411"/>
            <a:ext cx="3637395" cy="3108722"/>
          </a:xfrm>
        </p:spPr>
        <p:txBody>
          <a:bodyPr/>
          <a:lstStyle/>
          <a:p>
            <a:r>
              <a:rPr lang="es-CL" sz="2100" dirty="0"/>
              <a:t>Construcción del modelo mental o de situación. </a:t>
            </a:r>
          </a:p>
          <a:p>
            <a:pPr lvl="1"/>
            <a:r>
              <a:rPr lang="es-CL" sz="1800" dirty="0">
                <a:sym typeface="Wingdings" pitchFamily="2" charset="2"/>
              </a:rPr>
              <a:t>Los modelos de situación construidos por uno y otro son diferentes.</a:t>
            </a:r>
          </a:p>
          <a:p>
            <a:pPr lvl="1"/>
            <a:r>
              <a:rPr lang="es-CL" sz="1800" dirty="0"/>
              <a:t>Depende, en buena medida, de los conocimientos que el sujeto posee y activa al leer el texto.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CL" dirty="0">
                <a:solidFill>
                  <a:srgbClr val="002060"/>
                </a:solidFill>
              </a:rPr>
              <a:t>Tapia, 2005, pp. 76-77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327" r="31886" b="68398"/>
          <a:stretch/>
        </p:blipFill>
        <p:spPr bwMode="auto">
          <a:xfrm>
            <a:off x="2179981" y="1546779"/>
            <a:ext cx="3057890" cy="3825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5 Elipse">
            <a:extLst>
              <a:ext uri="{FF2B5EF4-FFF2-40B4-BE49-F238E27FC236}">
                <a16:creationId xmlns:a16="http://schemas.microsoft.com/office/drawing/2014/main" id="{6FBA9222-BCCC-BB4D-8844-4BF96D651989}"/>
              </a:ext>
            </a:extLst>
          </p:cNvPr>
          <p:cNvSpPr/>
          <p:nvPr/>
        </p:nvSpPr>
        <p:spPr>
          <a:xfrm>
            <a:off x="1909181" y="3996076"/>
            <a:ext cx="3637395" cy="115751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/>
              <a:t>Componentes del proceso lector y diferencias individuales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5941829" y="2263411"/>
            <a:ext cx="3637395" cy="3108722"/>
          </a:xfrm>
        </p:spPr>
        <p:txBody>
          <a:bodyPr/>
          <a:lstStyle/>
          <a:p>
            <a:r>
              <a:rPr lang="es-CL" sz="2100" dirty="0"/>
              <a:t>Comprensión del proceso comunicativo. </a:t>
            </a:r>
          </a:p>
          <a:p>
            <a:pPr lvl="1"/>
            <a:r>
              <a:rPr lang="es-CL" sz="1766" dirty="0"/>
              <a:t>Identificar la intención con que el autor dice lo que dice.</a:t>
            </a:r>
          </a:p>
          <a:p>
            <a:pPr lvl="1"/>
            <a:r>
              <a:rPr lang="es-CL" sz="1766" dirty="0"/>
              <a:t>La identificación de ideologías, perpectivas, creencias o líneas de pensamiento que han .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CL" dirty="0">
                <a:solidFill>
                  <a:srgbClr val="002060"/>
                </a:solidFill>
              </a:rPr>
              <a:t>Tapia, 2005, p. 78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7135E60-22D3-3747-916D-E776D06C2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327" r="31886" b="68398"/>
          <a:stretch/>
        </p:blipFill>
        <p:spPr bwMode="auto">
          <a:xfrm>
            <a:off x="2115887" y="1704415"/>
            <a:ext cx="3057890" cy="3825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5 Elipse">
            <a:extLst>
              <a:ext uri="{FF2B5EF4-FFF2-40B4-BE49-F238E27FC236}">
                <a16:creationId xmlns:a16="http://schemas.microsoft.com/office/drawing/2014/main" id="{3C850BEB-BA63-F242-847A-0EE41B7DE260}"/>
              </a:ext>
            </a:extLst>
          </p:cNvPr>
          <p:cNvSpPr/>
          <p:nvPr/>
        </p:nvSpPr>
        <p:spPr>
          <a:xfrm>
            <a:off x="2186705" y="1617991"/>
            <a:ext cx="2916252" cy="1334899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35" y="1131098"/>
            <a:ext cx="7553405" cy="470828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04682" y="2359960"/>
            <a:ext cx="1945066" cy="1250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950" dirty="0"/>
              <a:t>Niveles de comprensión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604682" y="3739937"/>
            <a:ext cx="180539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950" dirty="0"/>
              <a:t>(Ibáñez, 2012)</a:t>
            </a:r>
            <a:endParaRPr lang="es-CL" sz="135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35D9D1C-7B4F-E84B-94FB-472317F19CDE}"/>
              </a:ext>
            </a:extLst>
          </p:cNvPr>
          <p:cNvSpPr/>
          <p:nvPr/>
        </p:nvSpPr>
        <p:spPr>
          <a:xfrm>
            <a:off x="7279342" y="857250"/>
            <a:ext cx="3388659" cy="1935224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</p:spTree>
    <p:extLst>
      <p:ext uri="{BB962C8B-B14F-4D97-AF65-F5344CB8AC3E}">
        <p14:creationId xmlns:p14="http://schemas.microsoft.com/office/powerpoint/2010/main" val="8467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F88E4-67E8-E94D-A938-76909004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videoplayback-4.mp4" descr="videoplayback-4.mp4">
            <a:hlinkClick r:id="" action="ppaction://media"/>
            <a:extLst>
              <a:ext uri="{FF2B5EF4-FFF2-40B4-BE49-F238E27FC236}">
                <a16:creationId xmlns:a16="http://schemas.microsoft.com/office/drawing/2014/main" id="{F8E193B0-1F1C-EB41-B80C-022B89E8EF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69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DA5DFED-10F5-BF47-9351-0BBCABEA4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322" y="220133"/>
            <a:ext cx="7487355" cy="64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48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FF60962-8B88-654F-BFC5-9862FC21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Conclusiones.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629897-FF1C-344C-9901-F850EBCB0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/>
              <a:t>¿Es relevante profundizar en estrategias Antes y Durante la lectura, para desarrollar la comprensión en nuestros(as) estudiantes?</a:t>
            </a:r>
          </a:p>
          <a:p>
            <a:endParaRPr lang="es-CL" dirty="0"/>
          </a:p>
          <a:p>
            <a:r>
              <a:rPr lang="es-CL" dirty="0"/>
              <a:t>¿Qué se requiere para comprender que se debe dar el paso desde una lectura modelada/compartida a una guiada y a una independiente?</a:t>
            </a:r>
          </a:p>
          <a:p>
            <a:endParaRPr lang="es-CL" dirty="0"/>
          </a:p>
          <a:p>
            <a:r>
              <a:rPr lang="es-CL" dirty="0"/>
              <a:t>¿Cómo se vinculan los aprendizajes previos, la cultura y los intereses de nuestros estudiantes con la profundidad de inferencias que este pueda desarrollar?</a:t>
            </a:r>
          </a:p>
        </p:txBody>
      </p:sp>
    </p:spTree>
    <p:extLst>
      <p:ext uri="{BB962C8B-B14F-4D97-AF65-F5344CB8AC3E}">
        <p14:creationId xmlns:p14="http://schemas.microsoft.com/office/powerpoint/2010/main" val="38943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CAD83E-E099-4796-8275-0F4AD2DD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s-CL" sz="4000">
                <a:solidFill>
                  <a:srgbClr val="FFFFFF"/>
                </a:solidFill>
              </a:rPr>
              <a:t>Bibliografía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3E97CD-EB95-4860-8371-E7AA224A1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fontScale="92500" lnSpcReduction="20000"/>
          </a:bodyPr>
          <a:lstStyle/>
          <a:p>
            <a:r>
              <a:rPr lang="es-CL" sz="2000" dirty="0"/>
              <a:t>Ausubel, D. (1983). Teoría del aprendizaje significativo. Psicología Educativa. Editorial Trillas. México.</a:t>
            </a:r>
          </a:p>
          <a:p>
            <a:endParaRPr lang="es-CL" sz="2000" dirty="0"/>
          </a:p>
          <a:p>
            <a:r>
              <a:rPr lang="es-CL" sz="2000" dirty="0" err="1"/>
              <a:t>Giasson</a:t>
            </a:r>
            <a:r>
              <a:rPr lang="es-CL" sz="2000" dirty="0"/>
              <a:t>, J. (1990). </a:t>
            </a:r>
            <a:r>
              <a:rPr lang="es-CL" sz="2000" i="1" dirty="0"/>
              <a:t>La </a:t>
            </a:r>
            <a:r>
              <a:rPr lang="es-CL" sz="2000" i="1" dirty="0" err="1"/>
              <a:t>compréhension</a:t>
            </a:r>
            <a:r>
              <a:rPr lang="es-CL" sz="2000" i="1" dirty="0"/>
              <a:t> de la lectura</a:t>
            </a:r>
            <a:r>
              <a:rPr lang="es-CL" sz="2000" dirty="0"/>
              <a:t>. </a:t>
            </a:r>
            <a:r>
              <a:rPr lang="es-CL" sz="2000" dirty="0" err="1"/>
              <a:t>Québec</a:t>
            </a:r>
            <a:r>
              <a:rPr lang="es-CL" sz="2000" dirty="0"/>
              <a:t>: </a:t>
            </a:r>
            <a:r>
              <a:rPr lang="es-CL" sz="2000" dirty="0" err="1"/>
              <a:t>Editions</a:t>
            </a:r>
            <a:r>
              <a:rPr lang="es-CL" sz="2000" dirty="0"/>
              <a:t> </a:t>
            </a:r>
            <a:r>
              <a:rPr lang="es-CL" sz="2000" dirty="0" err="1"/>
              <a:t>Gaëtan</a:t>
            </a:r>
            <a:r>
              <a:rPr lang="es-CL" sz="2000" dirty="0"/>
              <a:t> </a:t>
            </a:r>
            <a:r>
              <a:rPr lang="es-CL" sz="2000" dirty="0" err="1"/>
              <a:t>Morin</a:t>
            </a:r>
            <a:r>
              <a:rPr lang="es-CL" sz="2000" dirty="0"/>
              <a:t>.</a:t>
            </a:r>
          </a:p>
          <a:p>
            <a:endParaRPr lang="es-CL" sz="2000" dirty="0"/>
          </a:p>
          <a:p>
            <a:r>
              <a:rPr lang="es-CL" sz="2000" dirty="0" err="1"/>
              <a:t>Condemarín</a:t>
            </a:r>
            <a:r>
              <a:rPr lang="es-CL" sz="2000" dirty="0"/>
              <a:t>, M. y Medina, A. (2004). </a:t>
            </a:r>
            <a:r>
              <a:rPr lang="es-CL" sz="2000" i="1" dirty="0"/>
              <a:t>Taller de lenguaje II</a:t>
            </a:r>
            <a:r>
              <a:rPr lang="es-CL" sz="2000" dirty="0"/>
              <a:t>. Santiago: Santillana.  </a:t>
            </a:r>
          </a:p>
          <a:p>
            <a:endParaRPr lang="es-CL" sz="2000" dirty="0"/>
          </a:p>
          <a:p>
            <a:r>
              <a:rPr lang="es-CL" sz="2000" dirty="0" err="1"/>
              <a:t>Ibáñez</a:t>
            </a:r>
            <a:r>
              <a:rPr lang="es-CL" sz="2000" dirty="0"/>
              <a:t>, R. (2012). La </a:t>
            </a:r>
            <a:r>
              <a:rPr lang="es-CL" sz="2000" dirty="0" err="1"/>
              <a:t>comprensión</a:t>
            </a:r>
            <a:r>
              <a:rPr lang="es-CL" sz="2000" dirty="0"/>
              <a:t> del discurso escrito: Una propuesta </a:t>
            </a:r>
            <a:r>
              <a:rPr lang="es-CL" sz="2000" dirty="0" err="1"/>
              <a:t>teórica-metodológica</a:t>
            </a:r>
            <a:r>
              <a:rPr lang="es-CL" sz="2000" dirty="0"/>
              <a:t> para su </a:t>
            </a:r>
            <a:r>
              <a:rPr lang="es-CL" sz="2000" dirty="0" err="1"/>
              <a:t>evaluación</a:t>
            </a:r>
            <a:r>
              <a:rPr lang="es-CL" sz="2000" dirty="0"/>
              <a:t>. Signos, 45 (78) (2012), pp. 20-43 </a:t>
            </a:r>
          </a:p>
          <a:p>
            <a:endParaRPr lang="es-CL" sz="2000" dirty="0"/>
          </a:p>
          <a:p>
            <a:r>
              <a:rPr lang="es-CL" sz="2000" dirty="0" err="1"/>
              <a:t>Sole</a:t>
            </a:r>
            <a:r>
              <a:rPr lang="es-CL" sz="2000" dirty="0"/>
              <a:t>, I. (1992). Estrategias de lectura. Barcelona: </a:t>
            </a:r>
            <a:r>
              <a:rPr lang="es-CL" sz="2000" dirty="0" err="1"/>
              <a:t>Graó</a:t>
            </a:r>
            <a:r>
              <a:rPr lang="es-CL" sz="2000" dirty="0"/>
              <a:t>, CEAC (20 </a:t>
            </a:r>
            <a:r>
              <a:rPr lang="es-CL" sz="2000" dirty="0" err="1"/>
              <a:t>edicions</a:t>
            </a:r>
            <a:r>
              <a:rPr lang="es-CL" sz="2000" dirty="0"/>
              <a:t>).</a:t>
            </a:r>
          </a:p>
          <a:p>
            <a:pPr marL="0" indent="0">
              <a:buNone/>
            </a:pPr>
            <a:endParaRPr lang="es-CL" sz="2000" dirty="0"/>
          </a:p>
          <a:p>
            <a:r>
              <a:rPr lang="es-CL" sz="2000" dirty="0"/>
              <a:t>Tapia, A. (2005). Claves para la </a:t>
            </a:r>
            <a:r>
              <a:rPr lang="es-CL" sz="2000" dirty="0" err="1"/>
              <a:t>enseñanza</a:t>
            </a:r>
            <a:r>
              <a:rPr lang="es-CL" sz="2000" dirty="0"/>
              <a:t> de la </a:t>
            </a:r>
            <a:r>
              <a:rPr lang="es-CL" sz="2000" dirty="0" err="1"/>
              <a:t>comprensión</a:t>
            </a:r>
            <a:r>
              <a:rPr lang="es-CL" sz="2000" dirty="0"/>
              <a:t> lectora. Revista de </a:t>
            </a:r>
            <a:r>
              <a:rPr lang="es-CL" sz="2000" dirty="0" err="1"/>
              <a:t>Educación</a:t>
            </a:r>
            <a:r>
              <a:rPr lang="es-CL" sz="2000" dirty="0"/>
              <a:t>, </a:t>
            </a:r>
            <a:r>
              <a:rPr lang="es-CL" sz="2000" dirty="0" err="1"/>
              <a:t>número</a:t>
            </a:r>
            <a:r>
              <a:rPr lang="es-CL" sz="2000" dirty="0"/>
              <a:t> extraordinario, pp. 63-93. </a:t>
            </a:r>
          </a:p>
        </p:txBody>
      </p:sp>
    </p:spTree>
    <p:extLst>
      <p:ext uri="{BB962C8B-B14F-4D97-AF65-F5344CB8AC3E}">
        <p14:creationId xmlns:p14="http://schemas.microsoft.com/office/powerpoint/2010/main" val="19726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31022" y="1609761"/>
            <a:ext cx="849661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800" dirty="0"/>
              <a:t>Lo que dicen </a:t>
            </a:r>
            <a:r>
              <a:rPr lang="es-CL" sz="3600" dirty="0"/>
              <a:t>‘las líneas’ </a:t>
            </a:r>
            <a:r>
              <a:rPr lang="es-CL" sz="2800" dirty="0"/>
              <a:t>de un texto corresponde a </a:t>
            </a:r>
            <a:r>
              <a:rPr lang="es-CL" sz="3200" dirty="0"/>
              <a:t>su significado literal</a:t>
            </a:r>
            <a:r>
              <a:rPr lang="es-CL" sz="2800" dirty="0"/>
              <a:t>; lo que se dice </a:t>
            </a:r>
            <a:r>
              <a:rPr lang="es-CL" sz="3600" dirty="0"/>
              <a:t>‘entre líneas’,</a:t>
            </a:r>
            <a:r>
              <a:rPr lang="es-CL" sz="2800" dirty="0"/>
              <a:t> a las </a:t>
            </a:r>
            <a:r>
              <a:rPr lang="es-CL" sz="3200" dirty="0"/>
              <a:t>inferencias</a:t>
            </a:r>
            <a:r>
              <a:rPr lang="es-CL" sz="2800" dirty="0"/>
              <a:t>, la ironía, los dobles sentidos, etcétera, y lo que hay </a:t>
            </a:r>
            <a:r>
              <a:rPr lang="es-CL" sz="3600" dirty="0"/>
              <a:t>‘detrás de las líneas’</a:t>
            </a:r>
            <a:r>
              <a:rPr lang="es-CL" sz="2800" dirty="0"/>
              <a:t> a la </a:t>
            </a:r>
            <a:r>
              <a:rPr lang="es-CL" sz="3200" dirty="0"/>
              <a:t>ideología</a:t>
            </a:r>
            <a:r>
              <a:rPr lang="es-CL" sz="2800" dirty="0"/>
              <a:t>, la orientación argumentativa, el punto de vista. </a:t>
            </a:r>
          </a:p>
          <a:p>
            <a:pPr algn="just"/>
            <a:r>
              <a:rPr lang="es-CL" sz="3600" dirty="0"/>
              <a:t>								                     </a:t>
            </a:r>
            <a:r>
              <a:rPr lang="es-CL" sz="2800" dirty="0"/>
              <a:t>(Cassany, 2004)</a:t>
            </a:r>
          </a:p>
        </p:txBody>
      </p:sp>
    </p:spTree>
    <p:extLst>
      <p:ext uri="{BB962C8B-B14F-4D97-AF65-F5344CB8AC3E}">
        <p14:creationId xmlns:p14="http://schemas.microsoft.com/office/powerpoint/2010/main" val="26379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84994" y="2038984"/>
            <a:ext cx="3258515" cy="746312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Componentes del proceso lector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075972" y="3053214"/>
            <a:ext cx="1676557" cy="581025"/>
          </a:xfrm>
        </p:spPr>
        <p:txBody>
          <a:bodyPr/>
          <a:lstStyle/>
          <a:p>
            <a:pPr algn="r"/>
            <a:r>
              <a:rPr lang="es-CL" b="1" dirty="0">
                <a:solidFill>
                  <a:srgbClr val="002060"/>
                </a:solidFill>
              </a:rPr>
              <a:t>Tapia, 2005, p. 68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7FDBBA6-4C2F-4F48-BF21-0CBBA357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91" y="63808"/>
            <a:ext cx="4752474" cy="67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81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Componentes del proceso lector</a:t>
            </a:r>
          </a:p>
        </p:txBody>
      </p:sp>
      <p:sp>
        <p:nvSpPr>
          <p:cNvPr id="11" name="4 Marcador de contenido">
            <a:extLst>
              <a:ext uri="{FF2B5EF4-FFF2-40B4-BE49-F238E27FC236}">
                <a16:creationId xmlns:a16="http://schemas.microsoft.com/office/drawing/2014/main" id="{9EF612AE-C63F-B24C-A058-1EF3A2579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884" y="2199033"/>
            <a:ext cx="4269243" cy="3399183"/>
          </a:xfrm>
        </p:spPr>
        <p:txBody>
          <a:bodyPr>
            <a:noAutofit/>
          </a:bodyPr>
          <a:lstStyle/>
          <a:p>
            <a:r>
              <a:rPr lang="es-CL" sz="2400" dirty="0">
                <a:solidFill>
                  <a:srgbClr val="00B050"/>
                </a:solidFill>
              </a:rPr>
              <a:t>Construcción del significado de las frases. </a:t>
            </a:r>
          </a:p>
          <a:p>
            <a:pPr lvl="1"/>
            <a:r>
              <a:rPr lang="es-CL" sz="2100" dirty="0">
                <a:solidFill>
                  <a:srgbClr val="00B050"/>
                </a:solidFill>
              </a:rPr>
              <a:t>Integración del significado de las proposiciones (ideas).</a:t>
            </a:r>
          </a:p>
          <a:p>
            <a:pPr lvl="1"/>
            <a:r>
              <a:rPr lang="es-CL" sz="2100" dirty="0">
                <a:solidFill>
                  <a:srgbClr val="00B050"/>
                </a:solidFill>
              </a:rPr>
              <a:t>Comienzan a actuar las primeras inferencias de síntesis local.</a:t>
            </a:r>
            <a:endParaRPr lang="es-CL" sz="5400" dirty="0">
              <a:solidFill>
                <a:srgbClr val="00B050"/>
              </a:solidFill>
            </a:endParaRPr>
          </a:p>
          <a:p>
            <a:endParaRPr lang="es-CL" sz="2400" dirty="0">
              <a:solidFill>
                <a:srgbClr val="00B050"/>
              </a:solidFill>
            </a:endParaRPr>
          </a:p>
          <a:p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t="63089" r="20489" b="17613"/>
          <a:stretch/>
        </p:blipFill>
        <p:spPr bwMode="auto">
          <a:xfrm>
            <a:off x="1925520" y="1825092"/>
            <a:ext cx="4051600" cy="2060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5 Elipse">
            <a:extLst>
              <a:ext uri="{FF2B5EF4-FFF2-40B4-BE49-F238E27FC236}">
                <a16:creationId xmlns:a16="http://schemas.microsoft.com/office/drawing/2014/main" id="{7571FA76-A0DB-9840-9935-741EF72759BC}"/>
              </a:ext>
            </a:extLst>
          </p:cNvPr>
          <p:cNvSpPr/>
          <p:nvPr/>
        </p:nvSpPr>
        <p:spPr>
          <a:xfrm>
            <a:off x="2766449" y="2071632"/>
            <a:ext cx="2369741" cy="89256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>
              <a:solidFill>
                <a:srgbClr val="FF0000"/>
              </a:solidFill>
            </a:endParaRPr>
          </a:p>
        </p:txBody>
      </p:sp>
      <p:sp>
        <p:nvSpPr>
          <p:cNvPr id="12" name="3 Marcador de texto">
            <a:extLst>
              <a:ext uri="{FF2B5EF4-FFF2-40B4-BE49-F238E27FC236}">
                <a16:creationId xmlns:a16="http://schemas.microsoft.com/office/drawing/2014/main" id="{5CCF3090-DA6B-9549-94E2-A69C5C44D843}"/>
              </a:ext>
            </a:extLst>
          </p:cNvPr>
          <p:cNvSpPr txBox="1">
            <a:spLocks/>
          </p:cNvSpPr>
          <p:nvPr/>
        </p:nvSpPr>
        <p:spPr>
          <a:xfrm>
            <a:off x="8139998" y="1704416"/>
            <a:ext cx="1676557" cy="58102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sz="2215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2204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408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61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816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1020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2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42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3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1661" b="1" dirty="0">
                <a:solidFill>
                  <a:srgbClr val="002060"/>
                </a:solidFill>
              </a:rPr>
              <a:t>Tapia, 2005, p. 68</a:t>
            </a:r>
          </a:p>
        </p:txBody>
      </p:sp>
    </p:spTree>
    <p:extLst>
      <p:ext uri="{BB962C8B-B14F-4D97-AF65-F5344CB8AC3E}">
        <p14:creationId xmlns:p14="http://schemas.microsoft.com/office/powerpoint/2010/main" val="24166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Componentes del proceso lector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6624469" y="2402956"/>
            <a:ext cx="3387107" cy="3108722"/>
          </a:xfrm>
        </p:spPr>
        <p:txBody>
          <a:bodyPr/>
          <a:lstStyle/>
          <a:p>
            <a:r>
              <a:rPr lang="es-CL" sz="2100" dirty="0"/>
              <a:t>Integración del significado.</a:t>
            </a:r>
          </a:p>
          <a:p>
            <a:r>
              <a:rPr lang="es-CL" sz="1800" dirty="0"/>
              <a:t>Construcción de proposiciones básicas. (integración de las ideas).</a:t>
            </a:r>
          </a:p>
          <a:p>
            <a:r>
              <a:rPr lang="es-CL" sz="1800" dirty="0"/>
              <a:t>Activación de ideas asociadas: inferencias elaboradas a partir del conocimiento.</a:t>
            </a:r>
          </a:p>
          <a:p>
            <a:pPr marL="0" indent="0">
              <a:buNone/>
            </a:pPr>
            <a:endParaRPr lang="es-CL" sz="4500" dirty="0"/>
          </a:p>
          <a:p>
            <a:pPr lvl="1"/>
            <a:endParaRPr lang="es-CL" sz="2066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CL" dirty="0"/>
              <a:t>Tapia, 2005, pp. 71-72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32495" r="20384" b="37191"/>
          <a:stretch/>
        </p:blipFill>
        <p:spPr bwMode="auto">
          <a:xfrm>
            <a:off x="2022477" y="2101483"/>
            <a:ext cx="4125862" cy="2930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5 Elipse">
            <a:extLst>
              <a:ext uri="{FF2B5EF4-FFF2-40B4-BE49-F238E27FC236}">
                <a16:creationId xmlns:a16="http://schemas.microsoft.com/office/drawing/2014/main" id="{45A3E354-B329-6940-991F-704B6601EB3A}"/>
              </a:ext>
            </a:extLst>
          </p:cNvPr>
          <p:cNvSpPr/>
          <p:nvPr/>
        </p:nvSpPr>
        <p:spPr>
          <a:xfrm>
            <a:off x="2900537" y="3957316"/>
            <a:ext cx="2369741" cy="89256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6657FE6-830C-064D-8EBA-907D66054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32495" r="20384" b="37191"/>
          <a:stretch/>
        </p:blipFill>
        <p:spPr bwMode="auto">
          <a:xfrm>
            <a:off x="1970138" y="1994927"/>
            <a:ext cx="4125862" cy="2930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Componentes del proceso lector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6411925" y="3977803"/>
            <a:ext cx="3387107" cy="1714496"/>
          </a:xfrm>
        </p:spPr>
        <p:txBody>
          <a:bodyPr/>
          <a:lstStyle/>
          <a:p>
            <a:r>
              <a:rPr lang="es-CL" sz="2100" dirty="0"/>
              <a:t>Construcción del significado global del texto. </a:t>
            </a:r>
          </a:p>
          <a:p>
            <a:pPr lvl="1"/>
            <a:r>
              <a:rPr lang="es-CL" sz="2066" dirty="0"/>
              <a:t>Representación proposicional del texto.</a:t>
            </a:r>
          </a:p>
          <a:p>
            <a:pPr lvl="1"/>
            <a:r>
              <a:rPr lang="es-CL" sz="2066" dirty="0"/>
              <a:t>Estructura textual. 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CL" dirty="0"/>
              <a:t>Tapia, 2005, pp. 74-75</a:t>
            </a:r>
          </a:p>
        </p:txBody>
      </p:sp>
      <p:sp>
        <p:nvSpPr>
          <p:cNvPr id="8" name="5 Elipse">
            <a:extLst>
              <a:ext uri="{FF2B5EF4-FFF2-40B4-BE49-F238E27FC236}">
                <a16:creationId xmlns:a16="http://schemas.microsoft.com/office/drawing/2014/main" id="{E1B8A192-8B5E-AB46-BEA6-8B7E87800394}"/>
              </a:ext>
            </a:extLst>
          </p:cNvPr>
          <p:cNvSpPr/>
          <p:nvPr/>
        </p:nvSpPr>
        <p:spPr>
          <a:xfrm>
            <a:off x="2848199" y="2181343"/>
            <a:ext cx="2369741" cy="89256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>
              <a:solidFill>
                <a:srgbClr val="FF0000"/>
              </a:solidFill>
            </a:endParaRPr>
          </a:p>
        </p:txBody>
      </p:sp>
      <p:sp>
        <p:nvSpPr>
          <p:cNvPr id="9" name="4 Marcador de contenido">
            <a:extLst>
              <a:ext uri="{FF2B5EF4-FFF2-40B4-BE49-F238E27FC236}">
                <a16:creationId xmlns:a16="http://schemas.microsoft.com/office/drawing/2014/main" id="{952C501B-5657-B840-86FE-521B8FCE8D8D}"/>
              </a:ext>
            </a:extLst>
          </p:cNvPr>
          <p:cNvSpPr txBox="1">
            <a:spLocks/>
          </p:cNvSpPr>
          <p:nvPr/>
        </p:nvSpPr>
        <p:spPr>
          <a:xfrm>
            <a:off x="6411925" y="1994928"/>
            <a:ext cx="3387107" cy="1714496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100" dirty="0"/>
              <a:t>Integración del ciclo.</a:t>
            </a:r>
          </a:p>
          <a:p>
            <a:pPr lvl="1"/>
            <a:r>
              <a:rPr lang="es-CL" sz="2066" dirty="0"/>
              <a:t>Inferencias síntesis global.</a:t>
            </a:r>
          </a:p>
          <a:p>
            <a:pPr lvl="1"/>
            <a:r>
              <a:rPr lang="es-CL" sz="2066" dirty="0"/>
              <a:t>Conexión con las ideas formadas en cada ciclo: coherencia lineal. </a:t>
            </a:r>
            <a:endParaRPr lang="es-CL" sz="4500" dirty="0"/>
          </a:p>
          <a:p>
            <a:pPr lvl="1"/>
            <a:endParaRPr lang="es-CL" sz="2066" dirty="0"/>
          </a:p>
          <a:p>
            <a:endParaRPr lang="es-CL" sz="2100" dirty="0"/>
          </a:p>
          <a:p>
            <a:endParaRPr lang="es-CL" sz="2100" dirty="0"/>
          </a:p>
        </p:txBody>
      </p:sp>
    </p:spTree>
    <p:extLst>
      <p:ext uri="{BB962C8B-B14F-4D97-AF65-F5344CB8AC3E}">
        <p14:creationId xmlns:p14="http://schemas.microsoft.com/office/powerpoint/2010/main" val="2120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25" y="933620"/>
            <a:ext cx="7870214" cy="499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1604682" y="2359960"/>
            <a:ext cx="1945066" cy="1250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950" dirty="0"/>
              <a:t>Niveles de comprensión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604682" y="3739937"/>
            <a:ext cx="180539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950" dirty="0"/>
              <a:t>(Ibáñez, 2012)</a:t>
            </a:r>
            <a:endParaRPr lang="es-CL" sz="1350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92955C2-B742-FD44-904D-991B7B769374}"/>
              </a:ext>
            </a:extLst>
          </p:cNvPr>
          <p:cNvSpPr/>
          <p:nvPr/>
        </p:nvSpPr>
        <p:spPr>
          <a:xfrm>
            <a:off x="5745846" y="2461388"/>
            <a:ext cx="5190291" cy="193522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</p:spTree>
    <p:extLst>
      <p:ext uri="{BB962C8B-B14F-4D97-AF65-F5344CB8AC3E}">
        <p14:creationId xmlns:p14="http://schemas.microsoft.com/office/powerpoint/2010/main" val="39267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1203</Words>
  <Application>Microsoft Macintosh PowerPoint</Application>
  <PresentationFormat>Panorámica</PresentationFormat>
  <Paragraphs>141</Paragraphs>
  <Slides>32</Slides>
  <Notes>6</Notes>
  <HiddenSlides>0</HiddenSlides>
  <MMClips>2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5" baseType="lpstr">
      <vt:lpstr>Algerian</vt:lpstr>
      <vt:lpstr>Arabic Typesetting</vt:lpstr>
      <vt:lpstr>Arial</vt:lpstr>
      <vt:lpstr>Arial Black</vt:lpstr>
      <vt:lpstr>Arial Narrow</vt:lpstr>
      <vt:lpstr>Calibri</vt:lpstr>
      <vt:lpstr>Calibri Light</vt:lpstr>
      <vt:lpstr>Chiller</vt:lpstr>
      <vt:lpstr>French Script MT</vt:lpstr>
      <vt:lpstr>Gill Sans MT</vt:lpstr>
      <vt:lpstr>Stencil</vt:lpstr>
      <vt:lpstr>Trebuchet MS</vt:lpstr>
      <vt:lpstr>Tema de Office</vt:lpstr>
      <vt:lpstr>Procesos Cognitivos para inferencias locales y globales</vt:lpstr>
      <vt:lpstr>Objetivos</vt:lpstr>
      <vt:lpstr>Presentación de PowerPoint</vt:lpstr>
      <vt:lpstr>Presentación de PowerPoint</vt:lpstr>
      <vt:lpstr>Componentes del proceso lector</vt:lpstr>
      <vt:lpstr>Componentes del proceso lector</vt:lpstr>
      <vt:lpstr>Componentes del proceso lector</vt:lpstr>
      <vt:lpstr>Componentes del proceso lector</vt:lpstr>
      <vt:lpstr>Presentación de PowerPoint</vt:lpstr>
      <vt:lpstr>¿Qué tipos de inferencias existen…?</vt:lpstr>
      <vt:lpstr>Presentación de PowerPoint</vt:lpstr>
      <vt:lpstr>Presentación de PowerPoint</vt:lpstr>
      <vt:lpstr>Presentación de PowerPoint</vt:lpstr>
      <vt:lpstr>Inferencias en los Géneros Discursivos.</vt:lpstr>
      <vt:lpstr>Presentación de PowerPoint</vt:lpstr>
      <vt:lpstr>El conocimiento procedimiental y actitudinal.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Componentes del proceso lector y diferencias</vt:lpstr>
      <vt:lpstr>Componentes del proceso lector y diferencias individuales</vt:lpstr>
      <vt:lpstr>Componentes del proceso lector y diferencias individuales</vt:lpstr>
      <vt:lpstr>Presentación de PowerPoint</vt:lpstr>
      <vt:lpstr>Presentación de PowerPoint</vt:lpstr>
      <vt:lpstr>Conclusiones.</vt:lpstr>
      <vt:lpstr>Bibliografía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Felipe Andrés Clavo Espinoza (felipe.clavo)</dc:creator>
  <cp:lastModifiedBy>Felipe Andrés Clavo Espinoza (felipe.clavo)</cp:lastModifiedBy>
  <cp:revision>14</cp:revision>
  <dcterms:created xsi:type="dcterms:W3CDTF">2021-01-07T02:46:17Z</dcterms:created>
  <dcterms:modified xsi:type="dcterms:W3CDTF">2022-04-22T06:46:31Z</dcterms:modified>
</cp:coreProperties>
</file>