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20104100" cy="11309350"/>
  <p:notesSz cx="20104100" cy="1130935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4"/>
  </p:normalViewPr>
  <p:slideViewPr>
    <p:cSldViewPr>
      <p:cViewPr varScale="1">
        <p:scale>
          <a:sx n="64" d="100"/>
          <a:sy n="64" d="100"/>
        </p:scale>
        <p:origin x="800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BF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34388" y="2174561"/>
            <a:ext cx="18035322" cy="2790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rgbClr val="01BFF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rgbClr val="01BFF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BF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rgbClr val="01BFF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1775" y="3071343"/>
            <a:ext cx="3035935" cy="1344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1" i="0">
                <a:solidFill>
                  <a:srgbClr val="01BFF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4388" y="1635836"/>
            <a:ext cx="1491996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385230501</a:t>
            </a:r>
            <a:r>
              <a:rPr sz="295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950" spc="-819" dirty="0">
                <a:solidFill>
                  <a:srgbClr val="FFFFFF"/>
                </a:solidFill>
                <a:latin typeface="Lucida Sans Unicode"/>
                <a:cs typeface="Lucida Sans Unicode"/>
              </a:rPr>
              <a:t>-</a:t>
            </a:r>
            <a:r>
              <a:rPr sz="2950" spc="-1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95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TALLER</a:t>
            </a:r>
            <a:r>
              <a:rPr sz="2950" spc="-1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95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sz="2950" spc="-1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95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REFLEXIÓN/INVESTIGACIÓN</a:t>
            </a:r>
            <a:r>
              <a:rPr sz="295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95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sz="2950" spc="-1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95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sz="2950" spc="-1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95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PRÁCTICA</a:t>
            </a:r>
            <a:r>
              <a:rPr sz="2950" spc="-1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95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INTERMEDIA</a:t>
            </a:r>
            <a:endParaRPr sz="29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4388" y="7150223"/>
            <a:ext cx="13020675" cy="678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250" b="1" spc="-225" dirty="0">
                <a:latin typeface="Arial"/>
                <a:cs typeface="Arial"/>
              </a:rPr>
              <a:t>Profs.</a:t>
            </a:r>
            <a:r>
              <a:rPr sz="4250" b="1" spc="-160" dirty="0">
                <a:latin typeface="Arial"/>
                <a:cs typeface="Arial"/>
              </a:rPr>
              <a:t> </a:t>
            </a:r>
            <a:r>
              <a:rPr sz="4250" b="1" spc="-130" dirty="0">
                <a:latin typeface="Arial"/>
                <a:cs typeface="Arial"/>
              </a:rPr>
              <a:t>Felipe</a:t>
            </a:r>
            <a:r>
              <a:rPr sz="4250" b="1" spc="-160" dirty="0">
                <a:latin typeface="Arial"/>
                <a:cs typeface="Arial"/>
              </a:rPr>
              <a:t> </a:t>
            </a:r>
            <a:r>
              <a:rPr sz="4250" b="1" spc="-185" dirty="0">
                <a:latin typeface="Arial"/>
                <a:cs typeface="Arial"/>
              </a:rPr>
              <a:t>Clavo,</a:t>
            </a:r>
            <a:r>
              <a:rPr sz="4250" b="1" spc="-160" dirty="0">
                <a:latin typeface="Arial"/>
                <a:cs typeface="Arial"/>
              </a:rPr>
              <a:t> </a:t>
            </a:r>
            <a:r>
              <a:rPr sz="4250" b="1" spc="-204" dirty="0">
                <a:latin typeface="Arial"/>
                <a:cs typeface="Arial"/>
              </a:rPr>
              <a:t>Karen</a:t>
            </a:r>
            <a:r>
              <a:rPr sz="4250" b="1" spc="-160" dirty="0">
                <a:latin typeface="Arial"/>
                <a:cs typeface="Arial"/>
              </a:rPr>
              <a:t> </a:t>
            </a:r>
            <a:r>
              <a:rPr sz="4250" b="1" spc="-130" dirty="0">
                <a:latin typeface="Arial"/>
                <a:cs typeface="Arial"/>
              </a:rPr>
              <a:t>Mariángel</a:t>
            </a:r>
            <a:r>
              <a:rPr sz="4250" b="1" spc="-160" dirty="0">
                <a:latin typeface="Arial"/>
                <a:cs typeface="Arial"/>
              </a:rPr>
              <a:t> </a:t>
            </a:r>
            <a:r>
              <a:rPr sz="4250" b="1" spc="-210" dirty="0">
                <a:latin typeface="Arial"/>
                <a:cs typeface="Arial"/>
              </a:rPr>
              <a:t>y</a:t>
            </a:r>
            <a:r>
              <a:rPr sz="4250" b="1" spc="-160" dirty="0">
                <a:latin typeface="Arial"/>
                <a:cs typeface="Arial"/>
              </a:rPr>
              <a:t> </a:t>
            </a:r>
            <a:r>
              <a:rPr sz="4250" b="1" spc="-175" dirty="0">
                <a:latin typeface="Arial"/>
                <a:cs typeface="Arial"/>
              </a:rPr>
              <a:t>Katherine</a:t>
            </a:r>
            <a:r>
              <a:rPr sz="4250" b="1" spc="-160" dirty="0">
                <a:latin typeface="Arial"/>
                <a:cs typeface="Arial"/>
              </a:rPr>
              <a:t> </a:t>
            </a:r>
            <a:r>
              <a:rPr sz="4250" b="1" spc="-250" dirty="0">
                <a:latin typeface="Arial"/>
                <a:cs typeface="Arial"/>
              </a:rPr>
              <a:t>Reyes</a:t>
            </a:r>
            <a:endParaRPr sz="4250">
              <a:latin typeface="Arial"/>
              <a:cs typeface="Arial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3D60A70-4191-F344-8464-1C0072A8B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4389" y="3477945"/>
            <a:ext cx="18035322" cy="2308324"/>
          </a:xfrm>
        </p:spPr>
        <p:txBody>
          <a:bodyPr/>
          <a:lstStyle/>
          <a:p>
            <a:r>
              <a:rPr lang="es-CL" sz="15000" dirty="0">
                <a:solidFill>
                  <a:schemeClr val="bg1"/>
                </a:solidFill>
              </a:rPr>
              <a:t>LA PLANIFICACIÓN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991" y="967039"/>
            <a:ext cx="3228340" cy="9374505"/>
          </a:xfrm>
          <a:custGeom>
            <a:avLst/>
            <a:gdLst/>
            <a:ahLst/>
            <a:cxnLst/>
            <a:rect l="l" t="t" r="r" b="b"/>
            <a:pathLst>
              <a:path w="3228340" h="9374505">
                <a:moveTo>
                  <a:pt x="3228293" y="0"/>
                </a:moveTo>
                <a:lnTo>
                  <a:pt x="0" y="0"/>
                </a:lnTo>
                <a:lnTo>
                  <a:pt x="0" y="9374476"/>
                </a:lnTo>
                <a:lnTo>
                  <a:pt x="3228293" y="9374476"/>
                </a:lnTo>
                <a:lnTo>
                  <a:pt x="3228293" y="0"/>
                </a:lnTo>
                <a:close/>
              </a:path>
            </a:pathLst>
          </a:custGeom>
          <a:solidFill>
            <a:srgbClr val="01BFF4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2975" spc="-427" baseline="-6101" dirty="0"/>
              <a:t>-</a:t>
            </a:r>
            <a:r>
              <a:rPr sz="12975" spc="-825" baseline="-6101" dirty="0"/>
              <a:t> </a:t>
            </a:r>
            <a:r>
              <a:rPr sz="3450" spc="-85" dirty="0"/>
              <a:t>Conceptuali</a:t>
            </a:r>
            <a:endParaRPr sz="3450"/>
          </a:p>
        </p:txBody>
      </p:sp>
      <p:sp>
        <p:nvSpPr>
          <p:cNvPr id="4" name="object 4"/>
          <p:cNvSpPr txBox="1"/>
          <p:nvPr/>
        </p:nvSpPr>
        <p:spPr>
          <a:xfrm>
            <a:off x="872603" y="4149844"/>
            <a:ext cx="131318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00" dirty="0">
                <a:solidFill>
                  <a:srgbClr val="01BFF4"/>
                </a:solidFill>
                <a:latin typeface="Arial"/>
                <a:cs typeface="Arial"/>
              </a:rPr>
              <a:t>zación</a:t>
            </a:r>
            <a:endParaRPr sz="3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175" y="4283557"/>
            <a:ext cx="3556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2603" y="4819981"/>
            <a:ext cx="255016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20" dirty="0">
                <a:solidFill>
                  <a:srgbClr val="01BFF4"/>
                </a:solidFill>
                <a:latin typeface="Arial"/>
                <a:cs typeface="Arial"/>
              </a:rPr>
              <a:t>Clasi</a:t>
            </a:r>
            <a:r>
              <a:rPr sz="3450" b="1" spc="-50" dirty="0">
                <a:solidFill>
                  <a:srgbClr val="01BFF4"/>
                </a:solidFill>
                <a:latin typeface="Arial"/>
                <a:cs typeface="Arial"/>
              </a:rPr>
              <a:t>fi</a:t>
            </a:r>
            <a:r>
              <a:rPr sz="3450" b="1" spc="-125" dirty="0">
                <a:solidFill>
                  <a:srgbClr val="01BFF4"/>
                </a:solidFill>
                <a:latin typeface="Arial"/>
                <a:cs typeface="Arial"/>
              </a:rPr>
              <a:t>cación</a:t>
            </a:r>
            <a:endParaRPr sz="3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1775" y="4579150"/>
            <a:ext cx="2426335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2975" b="1" spc="-427" baseline="-40141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r>
              <a:rPr sz="12975" b="1" spc="-825" baseline="-40141" dirty="0">
                <a:solidFill>
                  <a:srgbClr val="01BFF4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01BFF4"/>
                </a:solidFill>
                <a:latin typeface="Arial"/>
                <a:cs typeface="Arial"/>
              </a:rPr>
              <a:t>temporal</a:t>
            </a:r>
            <a:endParaRPr sz="3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2603" y="5908953"/>
            <a:ext cx="191198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10" dirty="0">
                <a:solidFill>
                  <a:srgbClr val="FFFFFF"/>
                </a:solidFill>
                <a:latin typeface="Arial"/>
                <a:cs typeface="Arial"/>
              </a:rPr>
              <a:t>Formatos</a:t>
            </a:r>
            <a:endParaRPr sz="34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175" y="6042666"/>
            <a:ext cx="3556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2603" y="6579089"/>
            <a:ext cx="256730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90" dirty="0">
                <a:solidFill>
                  <a:srgbClr val="01BFF4"/>
                </a:solidFill>
                <a:latin typeface="Arial"/>
                <a:cs typeface="Arial"/>
              </a:rPr>
              <a:t>Plani</a:t>
            </a:r>
            <a:r>
              <a:rPr sz="3450" b="1" spc="-50" dirty="0">
                <a:solidFill>
                  <a:srgbClr val="01BFF4"/>
                </a:solidFill>
                <a:latin typeface="Arial"/>
                <a:cs typeface="Arial"/>
              </a:rPr>
              <a:t>fi</a:t>
            </a:r>
            <a:r>
              <a:rPr sz="3450" b="1" spc="-125" dirty="0">
                <a:solidFill>
                  <a:srgbClr val="01BFF4"/>
                </a:solidFill>
                <a:latin typeface="Arial"/>
                <a:cs typeface="Arial"/>
              </a:rPr>
              <a:t>cación</a:t>
            </a:r>
            <a:endParaRPr sz="34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2603" y="6997925"/>
            <a:ext cx="227457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45" dirty="0">
                <a:solidFill>
                  <a:srgbClr val="01BFF4"/>
                </a:solidFill>
                <a:latin typeface="Arial"/>
                <a:cs typeface="Arial"/>
              </a:rPr>
              <a:t>de</a:t>
            </a:r>
            <a:r>
              <a:rPr sz="3450" b="1" spc="-150" dirty="0">
                <a:solidFill>
                  <a:srgbClr val="01BFF4"/>
                </a:solidFill>
                <a:latin typeface="Arial"/>
                <a:cs typeface="Arial"/>
              </a:rPr>
              <a:t> </a:t>
            </a:r>
            <a:r>
              <a:rPr sz="3450" b="1" spc="-70" dirty="0">
                <a:solidFill>
                  <a:srgbClr val="01BFF4"/>
                </a:solidFill>
                <a:latin typeface="Arial"/>
                <a:cs typeface="Arial"/>
              </a:rPr>
              <a:t>trayecto</a:t>
            </a:r>
            <a:endParaRPr sz="345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5275" y="1931752"/>
            <a:ext cx="16332246" cy="7445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48538" y="2562614"/>
            <a:ext cx="3556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13966" y="3099037"/>
            <a:ext cx="1432941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20" dirty="0">
                <a:solidFill>
                  <a:srgbClr val="53585F"/>
                </a:solidFill>
                <a:latin typeface="Arial"/>
                <a:cs typeface="Arial"/>
              </a:rPr>
              <a:t>Consiste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55" dirty="0">
                <a:solidFill>
                  <a:srgbClr val="53585F"/>
                </a:solidFill>
                <a:latin typeface="Arial"/>
                <a:cs typeface="Arial"/>
              </a:rPr>
              <a:t>en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el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10" dirty="0">
                <a:solidFill>
                  <a:srgbClr val="53585F"/>
                </a:solidFill>
                <a:latin typeface="Arial"/>
                <a:cs typeface="Arial"/>
              </a:rPr>
              <a:t>diseño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25" dirty="0">
                <a:solidFill>
                  <a:srgbClr val="53585F"/>
                </a:solidFill>
                <a:latin typeface="Arial"/>
                <a:cs typeface="Arial"/>
              </a:rPr>
              <a:t>preciso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para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abordar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60" dirty="0">
                <a:solidFill>
                  <a:srgbClr val="53585F"/>
                </a:solidFill>
                <a:latin typeface="Arial"/>
                <a:cs typeface="Arial"/>
              </a:rPr>
              <a:t>los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0" dirty="0">
                <a:solidFill>
                  <a:srgbClr val="53585F"/>
                </a:solidFill>
                <a:latin typeface="Arial"/>
                <a:cs typeface="Arial"/>
              </a:rPr>
              <a:t>Objetivos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Aprendizaje</a:t>
            </a:r>
            <a:endParaRPr sz="34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13966" y="3517873"/>
            <a:ext cx="298704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3450" b="1" spc="-114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5" dirty="0">
                <a:solidFill>
                  <a:srgbClr val="53585F"/>
                </a:solidFill>
                <a:latin typeface="Arial"/>
                <a:cs typeface="Arial"/>
              </a:rPr>
              <a:t>una</a:t>
            </a:r>
            <a:r>
              <a:rPr sz="3450" b="1" spc="-11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unidad.</a:t>
            </a:r>
            <a:endParaRPr sz="3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48538" y="3044275"/>
            <a:ext cx="355600" cy="3879215"/>
          </a:xfrm>
          <a:prstGeom prst="rect">
            <a:avLst/>
          </a:prstGeom>
        </p:spPr>
        <p:txBody>
          <a:bodyPr vert="horz" wrap="square" lIns="0" tIns="621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90"/>
              </a:spcBef>
            </a:pPr>
            <a:r>
              <a:rPr sz="8650" b="1" spc="-285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90"/>
              </a:spcBef>
            </a:pPr>
            <a:r>
              <a:rPr sz="8650" b="1" spc="-285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13966" y="4188010"/>
            <a:ext cx="13275944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14" dirty="0">
                <a:solidFill>
                  <a:srgbClr val="53585F"/>
                </a:solidFill>
                <a:latin typeface="Arial"/>
                <a:cs typeface="Arial"/>
              </a:rPr>
              <a:t>Se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5" dirty="0">
                <a:solidFill>
                  <a:srgbClr val="53585F"/>
                </a:solidFill>
                <a:latin typeface="Arial"/>
                <a:cs typeface="Arial"/>
              </a:rPr>
              <a:t>sugiere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calendarizar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60" dirty="0">
                <a:solidFill>
                  <a:srgbClr val="53585F"/>
                </a:solidFill>
                <a:latin typeface="Arial"/>
                <a:cs typeface="Arial"/>
              </a:rPr>
              <a:t>los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0" dirty="0">
                <a:solidFill>
                  <a:srgbClr val="53585F"/>
                </a:solidFill>
                <a:latin typeface="Arial"/>
                <a:cs typeface="Arial"/>
              </a:rPr>
              <a:t>Objetivos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Aprendizaje </a:t>
            </a:r>
            <a:r>
              <a:rPr sz="3450" b="1" spc="-100" dirty="0">
                <a:solidFill>
                  <a:srgbClr val="53585F"/>
                </a:solidFill>
                <a:latin typeface="Arial"/>
                <a:cs typeface="Arial"/>
              </a:rPr>
              <a:t>por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5" dirty="0">
                <a:solidFill>
                  <a:srgbClr val="53585F"/>
                </a:solidFill>
                <a:latin typeface="Arial"/>
                <a:cs typeface="Arial"/>
              </a:rPr>
              <a:t>semana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45" dirty="0">
                <a:solidFill>
                  <a:srgbClr val="53585F"/>
                </a:solidFill>
                <a:latin typeface="Arial"/>
                <a:cs typeface="Arial"/>
              </a:rPr>
              <a:t>y</a:t>
            </a:r>
            <a:endParaRPr sz="3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13966" y="4606845"/>
            <a:ext cx="1445958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establecer </a:t>
            </a:r>
            <a:r>
              <a:rPr sz="3450" b="1" spc="-130" dirty="0">
                <a:solidFill>
                  <a:srgbClr val="53585F"/>
                </a:solidFill>
                <a:latin typeface="Arial"/>
                <a:cs typeface="Arial"/>
              </a:rPr>
              <a:t>las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0" dirty="0">
                <a:solidFill>
                  <a:srgbClr val="53585F"/>
                </a:solidFill>
                <a:latin typeface="Arial"/>
                <a:cs typeface="Arial"/>
              </a:rPr>
              <a:t>actividades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5" dirty="0">
                <a:solidFill>
                  <a:srgbClr val="53585F"/>
                </a:solidFill>
                <a:latin typeface="Arial"/>
                <a:cs typeface="Arial"/>
              </a:rPr>
              <a:t>enseñanza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que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40" dirty="0">
                <a:solidFill>
                  <a:srgbClr val="53585F"/>
                </a:solidFill>
                <a:latin typeface="Arial"/>
                <a:cs typeface="Arial"/>
              </a:rPr>
              <a:t>se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0" dirty="0">
                <a:solidFill>
                  <a:srgbClr val="53585F"/>
                </a:solidFill>
                <a:latin typeface="Arial"/>
                <a:cs typeface="Arial"/>
              </a:rPr>
              <a:t>desarrollarán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0" dirty="0">
                <a:solidFill>
                  <a:srgbClr val="53585F"/>
                </a:solidFill>
                <a:latin typeface="Arial"/>
                <a:cs typeface="Arial"/>
              </a:rPr>
              <a:t>a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partir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55" dirty="0">
                <a:solidFill>
                  <a:srgbClr val="53585F"/>
                </a:solidFill>
                <a:latin typeface="Arial"/>
                <a:cs typeface="Arial"/>
              </a:rPr>
              <a:t>del</a:t>
            </a:r>
            <a:endParaRPr sz="3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13966" y="5025680"/>
            <a:ext cx="13682344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tiempo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que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el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20" dirty="0">
                <a:solidFill>
                  <a:srgbClr val="53585F"/>
                </a:solidFill>
                <a:latin typeface="Arial"/>
                <a:cs typeface="Arial"/>
              </a:rPr>
              <a:t>o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la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docente 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cree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05" dirty="0">
                <a:solidFill>
                  <a:srgbClr val="53585F"/>
                </a:solidFill>
                <a:latin typeface="Arial"/>
                <a:cs typeface="Arial"/>
              </a:rPr>
              <a:t>necesario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para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0" dirty="0">
                <a:solidFill>
                  <a:srgbClr val="53585F"/>
                </a:solidFill>
                <a:latin typeface="Arial"/>
                <a:cs typeface="Arial"/>
              </a:rPr>
              <a:t>lograr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05" dirty="0">
                <a:solidFill>
                  <a:srgbClr val="53585F"/>
                </a:solidFill>
                <a:latin typeface="Arial"/>
                <a:cs typeface="Arial"/>
              </a:rPr>
              <a:t>un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aprendizaje</a:t>
            </a:r>
            <a:endParaRPr sz="34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13966" y="5302112"/>
            <a:ext cx="11798300" cy="1365885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determinado.</a:t>
            </a:r>
            <a:endParaRPr sz="3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3450" b="1" spc="-40" dirty="0">
                <a:solidFill>
                  <a:srgbClr val="53585F"/>
                </a:solidFill>
                <a:latin typeface="Arial"/>
                <a:cs typeface="Arial"/>
              </a:rPr>
              <a:t>Define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5" dirty="0">
                <a:solidFill>
                  <a:srgbClr val="53585F"/>
                </a:solidFill>
                <a:latin typeface="Arial"/>
                <a:cs typeface="Arial"/>
              </a:rPr>
              <a:t>una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05" dirty="0">
                <a:solidFill>
                  <a:srgbClr val="53585F"/>
                </a:solidFill>
                <a:latin typeface="Arial"/>
                <a:cs typeface="Arial"/>
              </a:rPr>
              <a:t>progresión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5" dirty="0">
                <a:solidFill>
                  <a:srgbClr val="53585F"/>
                </a:solidFill>
                <a:latin typeface="Arial"/>
                <a:cs typeface="Arial"/>
              </a:rPr>
              <a:t>didáctica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55" dirty="0">
                <a:solidFill>
                  <a:srgbClr val="53585F"/>
                </a:solidFill>
                <a:latin typeface="Arial"/>
                <a:cs typeface="Arial"/>
              </a:rPr>
              <a:t>del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30" dirty="0">
                <a:solidFill>
                  <a:srgbClr val="53585F"/>
                </a:solidFill>
                <a:latin typeface="Arial"/>
                <a:cs typeface="Arial"/>
              </a:rPr>
              <a:t>proceso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enseñanza.</a:t>
            </a:r>
            <a:endParaRPr sz="34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7991" y="967039"/>
            <a:ext cx="3228340" cy="9374505"/>
          </a:xfrm>
          <a:custGeom>
            <a:avLst/>
            <a:gdLst/>
            <a:ahLst/>
            <a:cxnLst/>
            <a:rect l="l" t="t" r="r" b="b"/>
            <a:pathLst>
              <a:path w="3228340" h="9374505">
                <a:moveTo>
                  <a:pt x="3228293" y="0"/>
                </a:moveTo>
                <a:lnTo>
                  <a:pt x="0" y="0"/>
                </a:lnTo>
                <a:lnTo>
                  <a:pt x="0" y="9374476"/>
                </a:lnTo>
                <a:lnTo>
                  <a:pt x="3228293" y="9374476"/>
                </a:lnTo>
                <a:lnTo>
                  <a:pt x="3228293" y="0"/>
                </a:lnTo>
                <a:close/>
              </a:path>
            </a:pathLst>
          </a:custGeom>
          <a:solidFill>
            <a:srgbClr val="01BFF4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4475" y="3071343"/>
            <a:ext cx="3023235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12975" b="1" spc="-427" baseline="-6101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r>
              <a:rPr sz="12975" b="1" spc="-825" baseline="-6101" dirty="0">
                <a:solidFill>
                  <a:srgbClr val="01BFF4"/>
                </a:solidFill>
                <a:latin typeface="Arial"/>
                <a:cs typeface="Arial"/>
              </a:rPr>
              <a:t> </a:t>
            </a:r>
            <a:r>
              <a:rPr sz="3450" b="1" spc="-85" dirty="0">
                <a:solidFill>
                  <a:srgbClr val="01BFF4"/>
                </a:solidFill>
                <a:latin typeface="Arial"/>
                <a:cs typeface="Arial"/>
              </a:rPr>
              <a:t>Conceptuali</a:t>
            </a:r>
            <a:endParaRPr sz="34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5303" y="4149844"/>
            <a:ext cx="130048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3450" b="1" spc="-100" dirty="0">
                <a:solidFill>
                  <a:srgbClr val="01BFF4"/>
                </a:solidFill>
                <a:latin typeface="Arial"/>
                <a:cs typeface="Arial"/>
              </a:rPr>
              <a:t>zación</a:t>
            </a:r>
            <a:endParaRPr sz="34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9875" y="4283557"/>
            <a:ext cx="3429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5303" y="4819981"/>
            <a:ext cx="253746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3450" b="1" spc="-120" dirty="0">
                <a:solidFill>
                  <a:srgbClr val="01BFF4"/>
                </a:solidFill>
                <a:latin typeface="Arial"/>
                <a:cs typeface="Arial"/>
              </a:rPr>
              <a:t>Clasi</a:t>
            </a:r>
            <a:r>
              <a:rPr sz="3450" b="1" spc="-50" dirty="0">
                <a:solidFill>
                  <a:srgbClr val="01BFF4"/>
                </a:solidFill>
                <a:latin typeface="Arial"/>
                <a:cs typeface="Arial"/>
              </a:rPr>
              <a:t>fi</a:t>
            </a:r>
            <a:r>
              <a:rPr sz="3450" b="1" spc="-125" dirty="0">
                <a:solidFill>
                  <a:srgbClr val="01BFF4"/>
                </a:solidFill>
                <a:latin typeface="Arial"/>
                <a:cs typeface="Arial"/>
              </a:rPr>
              <a:t>cación</a:t>
            </a:r>
            <a:endParaRPr sz="34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4475" y="4579150"/>
            <a:ext cx="2413635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12975" b="1" spc="-427" baseline="-40141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r>
              <a:rPr sz="12975" b="1" spc="-825" baseline="-40141" dirty="0">
                <a:solidFill>
                  <a:srgbClr val="01BFF4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01BFF4"/>
                </a:solidFill>
                <a:latin typeface="Arial"/>
                <a:cs typeface="Arial"/>
              </a:rPr>
              <a:t>temporal</a:t>
            </a:r>
            <a:endParaRPr sz="34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5303" y="5908953"/>
            <a:ext cx="189928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3450" b="1" spc="-110" dirty="0">
                <a:solidFill>
                  <a:srgbClr val="FFFFFF"/>
                </a:solidFill>
                <a:latin typeface="Arial"/>
                <a:cs typeface="Arial"/>
              </a:rPr>
              <a:t>Formatos</a:t>
            </a:r>
            <a:endParaRPr sz="34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9875" y="6042666"/>
            <a:ext cx="3429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5303" y="6579089"/>
            <a:ext cx="255460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3450" b="1" spc="-90" dirty="0">
                <a:solidFill>
                  <a:srgbClr val="01BFF4"/>
                </a:solidFill>
                <a:latin typeface="Arial"/>
                <a:cs typeface="Arial"/>
              </a:rPr>
              <a:t>Plani</a:t>
            </a:r>
            <a:r>
              <a:rPr sz="3450" b="1" spc="-50" dirty="0">
                <a:solidFill>
                  <a:srgbClr val="01BFF4"/>
                </a:solidFill>
                <a:latin typeface="Arial"/>
                <a:cs typeface="Arial"/>
              </a:rPr>
              <a:t>fi</a:t>
            </a:r>
            <a:r>
              <a:rPr sz="3450" b="1" spc="-125" dirty="0">
                <a:solidFill>
                  <a:srgbClr val="01BFF4"/>
                </a:solidFill>
                <a:latin typeface="Arial"/>
                <a:cs typeface="Arial"/>
              </a:rPr>
              <a:t>cación</a:t>
            </a:r>
            <a:endParaRPr sz="34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5303" y="6997925"/>
            <a:ext cx="226187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3450" b="1" spc="-45" dirty="0">
                <a:solidFill>
                  <a:srgbClr val="01BFF4"/>
                </a:solidFill>
                <a:latin typeface="Arial"/>
                <a:cs typeface="Arial"/>
              </a:rPr>
              <a:t>de</a:t>
            </a:r>
            <a:r>
              <a:rPr sz="3450" b="1" spc="-150" dirty="0">
                <a:solidFill>
                  <a:srgbClr val="01BFF4"/>
                </a:solidFill>
                <a:latin typeface="Arial"/>
                <a:cs typeface="Arial"/>
              </a:rPr>
              <a:t> </a:t>
            </a:r>
            <a:r>
              <a:rPr sz="3450" b="1" spc="-70" dirty="0">
                <a:solidFill>
                  <a:srgbClr val="01BFF4"/>
                </a:solidFill>
                <a:latin typeface="Arial"/>
                <a:cs typeface="Arial"/>
              </a:rPr>
              <a:t>trayecto</a:t>
            </a:r>
            <a:endParaRPr sz="3450">
              <a:latin typeface="Arial"/>
              <a:cs typeface="Arial"/>
            </a:endParaRPr>
          </a:p>
        </p:txBody>
      </p:sp>
      <p:sp>
        <p:nvSpPr>
          <p:cNvPr id="22" name="Título 21">
            <a:extLst>
              <a:ext uri="{FF2B5EF4-FFF2-40B4-BE49-F238E27FC236}">
                <a16:creationId xmlns:a16="http://schemas.microsoft.com/office/drawing/2014/main" id="{8032AAFE-5CFC-5944-9049-E3060780F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450" y="939669"/>
            <a:ext cx="9829800" cy="1661993"/>
          </a:xfrm>
        </p:spPr>
        <p:txBody>
          <a:bodyPr/>
          <a:lstStyle/>
          <a:p>
            <a:r>
              <a:rPr lang="es-CL" sz="5400" dirty="0"/>
              <a:t>PLANIFICACIÓN DE UNIDAD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991" y="967039"/>
            <a:ext cx="3228340" cy="9374505"/>
          </a:xfrm>
          <a:custGeom>
            <a:avLst/>
            <a:gdLst/>
            <a:ahLst/>
            <a:cxnLst/>
            <a:rect l="l" t="t" r="r" b="b"/>
            <a:pathLst>
              <a:path w="3228340" h="9374505">
                <a:moveTo>
                  <a:pt x="3228293" y="0"/>
                </a:moveTo>
                <a:lnTo>
                  <a:pt x="0" y="0"/>
                </a:lnTo>
                <a:lnTo>
                  <a:pt x="0" y="9374476"/>
                </a:lnTo>
                <a:lnTo>
                  <a:pt x="3228293" y="9374476"/>
                </a:lnTo>
                <a:lnTo>
                  <a:pt x="3228293" y="0"/>
                </a:lnTo>
                <a:close/>
              </a:path>
            </a:pathLst>
          </a:custGeom>
          <a:solidFill>
            <a:srgbClr val="01BFF4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2975" spc="-427" baseline="-6101" dirty="0"/>
              <a:t>-</a:t>
            </a:r>
            <a:r>
              <a:rPr sz="12975" spc="-825" baseline="-6101" dirty="0"/>
              <a:t> </a:t>
            </a:r>
            <a:r>
              <a:rPr sz="3450" spc="-85" dirty="0"/>
              <a:t>Conceptuali</a:t>
            </a:r>
            <a:endParaRPr sz="3450"/>
          </a:p>
        </p:txBody>
      </p:sp>
      <p:sp>
        <p:nvSpPr>
          <p:cNvPr id="4" name="object 4"/>
          <p:cNvSpPr txBox="1"/>
          <p:nvPr/>
        </p:nvSpPr>
        <p:spPr>
          <a:xfrm>
            <a:off x="872603" y="4149844"/>
            <a:ext cx="131318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00" dirty="0">
                <a:solidFill>
                  <a:srgbClr val="01BFF4"/>
                </a:solidFill>
                <a:latin typeface="Arial"/>
                <a:cs typeface="Arial"/>
              </a:rPr>
              <a:t>zación</a:t>
            </a:r>
            <a:endParaRPr sz="3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175" y="4283557"/>
            <a:ext cx="3556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2603" y="4819981"/>
            <a:ext cx="255016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20" dirty="0">
                <a:solidFill>
                  <a:srgbClr val="01BFF4"/>
                </a:solidFill>
                <a:latin typeface="Arial"/>
                <a:cs typeface="Arial"/>
              </a:rPr>
              <a:t>Clasi</a:t>
            </a:r>
            <a:r>
              <a:rPr sz="3450" b="1" spc="-50" dirty="0">
                <a:solidFill>
                  <a:srgbClr val="01BFF4"/>
                </a:solidFill>
                <a:latin typeface="Arial"/>
                <a:cs typeface="Arial"/>
              </a:rPr>
              <a:t>fi</a:t>
            </a:r>
            <a:r>
              <a:rPr sz="3450" b="1" spc="-125" dirty="0">
                <a:solidFill>
                  <a:srgbClr val="01BFF4"/>
                </a:solidFill>
                <a:latin typeface="Arial"/>
                <a:cs typeface="Arial"/>
              </a:rPr>
              <a:t>cación</a:t>
            </a:r>
            <a:endParaRPr sz="3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1775" y="4579150"/>
            <a:ext cx="2426335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2975" b="1" spc="-427" baseline="-40141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r>
              <a:rPr sz="12975" b="1" spc="-825" baseline="-40141" dirty="0">
                <a:solidFill>
                  <a:srgbClr val="01BFF4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01BFF4"/>
                </a:solidFill>
                <a:latin typeface="Arial"/>
                <a:cs typeface="Arial"/>
              </a:rPr>
              <a:t>temporal</a:t>
            </a:r>
            <a:endParaRPr sz="3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2603" y="5908953"/>
            <a:ext cx="191198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10" dirty="0">
                <a:solidFill>
                  <a:srgbClr val="FFFFFF"/>
                </a:solidFill>
                <a:latin typeface="Arial"/>
                <a:cs typeface="Arial"/>
              </a:rPr>
              <a:t>Formatos</a:t>
            </a:r>
            <a:endParaRPr sz="34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175" y="6042666"/>
            <a:ext cx="3556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2603" y="6579089"/>
            <a:ext cx="256730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90" dirty="0">
                <a:solidFill>
                  <a:srgbClr val="01BFF4"/>
                </a:solidFill>
                <a:latin typeface="Arial"/>
                <a:cs typeface="Arial"/>
              </a:rPr>
              <a:t>Plani</a:t>
            </a:r>
            <a:r>
              <a:rPr sz="3450" b="1" spc="-50" dirty="0">
                <a:solidFill>
                  <a:srgbClr val="01BFF4"/>
                </a:solidFill>
                <a:latin typeface="Arial"/>
                <a:cs typeface="Arial"/>
              </a:rPr>
              <a:t>fi</a:t>
            </a:r>
            <a:r>
              <a:rPr sz="3450" b="1" spc="-125" dirty="0">
                <a:solidFill>
                  <a:srgbClr val="01BFF4"/>
                </a:solidFill>
                <a:latin typeface="Arial"/>
                <a:cs typeface="Arial"/>
              </a:rPr>
              <a:t>cación</a:t>
            </a:r>
            <a:endParaRPr sz="34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2603" y="6997925"/>
            <a:ext cx="227457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45" dirty="0">
                <a:solidFill>
                  <a:srgbClr val="01BFF4"/>
                </a:solidFill>
                <a:latin typeface="Arial"/>
                <a:cs typeface="Arial"/>
              </a:rPr>
              <a:t>de</a:t>
            </a:r>
            <a:r>
              <a:rPr sz="3450" b="1" spc="-150" dirty="0">
                <a:solidFill>
                  <a:srgbClr val="01BFF4"/>
                </a:solidFill>
                <a:latin typeface="Arial"/>
                <a:cs typeface="Arial"/>
              </a:rPr>
              <a:t> </a:t>
            </a:r>
            <a:r>
              <a:rPr sz="3450" b="1" spc="-70" dirty="0">
                <a:solidFill>
                  <a:srgbClr val="01BFF4"/>
                </a:solidFill>
                <a:latin typeface="Arial"/>
                <a:cs typeface="Arial"/>
              </a:rPr>
              <a:t>trayecto</a:t>
            </a:r>
            <a:endParaRPr sz="345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0541" y="2141676"/>
            <a:ext cx="15502428" cy="69397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48538" y="2374138"/>
            <a:ext cx="355600" cy="3041015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8650" b="1" spc="-285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sz="8650" b="1" spc="-285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13966" y="3099037"/>
            <a:ext cx="14187169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75" dirty="0">
                <a:solidFill>
                  <a:srgbClr val="53585F"/>
                </a:solidFill>
                <a:latin typeface="Arial"/>
                <a:cs typeface="Arial"/>
              </a:rPr>
              <a:t>Le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0" dirty="0">
                <a:solidFill>
                  <a:srgbClr val="53585F"/>
                </a:solidFill>
                <a:latin typeface="Arial"/>
                <a:cs typeface="Arial"/>
              </a:rPr>
              <a:t>da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5" dirty="0">
                <a:solidFill>
                  <a:srgbClr val="53585F"/>
                </a:solidFill>
                <a:latin typeface="Arial"/>
                <a:cs typeface="Arial"/>
              </a:rPr>
              <a:t>una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0" dirty="0">
                <a:solidFill>
                  <a:srgbClr val="53585F"/>
                </a:solidFill>
                <a:latin typeface="Arial"/>
                <a:cs typeface="Arial"/>
              </a:rPr>
              <a:t>estructura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0" dirty="0">
                <a:solidFill>
                  <a:srgbClr val="53585F"/>
                </a:solidFill>
                <a:latin typeface="Arial"/>
                <a:cs typeface="Arial"/>
              </a:rPr>
              <a:t>clara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0" dirty="0">
                <a:solidFill>
                  <a:srgbClr val="53585F"/>
                </a:solidFill>
                <a:latin typeface="Arial"/>
                <a:cs typeface="Arial"/>
              </a:rPr>
              <a:t>a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la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45" dirty="0">
                <a:solidFill>
                  <a:srgbClr val="53585F"/>
                </a:solidFill>
                <a:latin typeface="Arial"/>
                <a:cs typeface="Arial"/>
              </a:rPr>
              <a:t>clase;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00" dirty="0">
                <a:solidFill>
                  <a:srgbClr val="53585F"/>
                </a:solidFill>
                <a:latin typeface="Arial"/>
                <a:cs typeface="Arial"/>
              </a:rPr>
              <a:t>por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00" dirty="0">
                <a:solidFill>
                  <a:srgbClr val="53585F"/>
                </a:solidFill>
                <a:latin typeface="Arial"/>
                <a:cs typeface="Arial"/>
              </a:rPr>
              <a:t>ejemplo: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55" dirty="0">
                <a:solidFill>
                  <a:srgbClr val="53585F"/>
                </a:solidFill>
                <a:latin typeface="Arial"/>
                <a:cs typeface="Arial"/>
              </a:rPr>
              <a:t>en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10" dirty="0">
                <a:solidFill>
                  <a:srgbClr val="53585F"/>
                </a:solidFill>
                <a:latin typeface="Arial"/>
                <a:cs typeface="Arial"/>
              </a:rPr>
              <a:t>inicio,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00" dirty="0">
                <a:solidFill>
                  <a:srgbClr val="53585F"/>
                </a:solidFill>
                <a:latin typeface="Arial"/>
                <a:cs typeface="Arial"/>
              </a:rPr>
              <a:t>desarrollo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45" dirty="0">
                <a:solidFill>
                  <a:srgbClr val="53585F"/>
                </a:solidFill>
                <a:latin typeface="Arial"/>
                <a:cs typeface="Arial"/>
              </a:rPr>
              <a:t>y</a:t>
            </a:r>
            <a:endParaRPr sz="34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13966" y="3517873"/>
            <a:ext cx="14542769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cierre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para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el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00" dirty="0">
                <a:solidFill>
                  <a:srgbClr val="53585F"/>
                </a:solidFill>
                <a:latin typeface="Arial"/>
                <a:cs typeface="Arial"/>
              </a:rPr>
              <a:t>logro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60" dirty="0">
                <a:solidFill>
                  <a:srgbClr val="53585F"/>
                </a:solidFill>
                <a:latin typeface="Arial"/>
                <a:cs typeface="Arial"/>
              </a:rPr>
              <a:t>los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0" dirty="0">
                <a:solidFill>
                  <a:srgbClr val="53585F"/>
                </a:solidFill>
                <a:latin typeface="Arial"/>
                <a:cs typeface="Arial"/>
              </a:rPr>
              <a:t>Objetivos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Aprendizaje,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05" dirty="0">
                <a:solidFill>
                  <a:srgbClr val="53585F"/>
                </a:solidFill>
                <a:latin typeface="Arial"/>
                <a:cs typeface="Arial"/>
              </a:rPr>
              <a:t>coordinando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el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00" dirty="0">
                <a:solidFill>
                  <a:srgbClr val="53585F"/>
                </a:solidFill>
                <a:latin typeface="Arial"/>
                <a:cs typeface="Arial"/>
              </a:rPr>
              <a:t>logro</a:t>
            </a:r>
            <a:endParaRPr sz="3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13966" y="3936708"/>
            <a:ext cx="726313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05" dirty="0">
                <a:solidFill>
                  <a:srgbClr val="53585F"/>
                </a:solidFill>
                <a:latin typeface="Arial"/>
                <a:cs typeface="Arial"/>
              </a:rPr>
              <a:t>un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aprendizaje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40" dirty="0">
                <a:solidFill>
                  <a:srgbClr val="53585F"/>
                </a:solidFill>
                <a:latin typeface="Arial"/>
                <a:cs typeface="Arial"/>
              </a:rPr>
              <a:t>con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la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0" dirty="0">
                <a:solidFill>
                  <a:srgbClr val="53585F"/>
                </a:solidFill>
                <a:latin typeface="Arial"/>
                <a:cs typeface="Arial"/>
              </a:rPr>
              <a:t>evaluación.</a:t>
            </a:r>
            <a:endParaRPr sz="3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13966" y="4606845"/>
            <a:ext cx="1455483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8122920" algn="l"/>
              </a:tabLst>
            </a:pPr>
            <a:r>
              <a:rPr sz="3450" b="1" spc="-125" dirty="0">
                <a:solidFill>
                  <a:srgbClr val="53585F"/>
                </a:solidFill>
                <a:latin typeface="Arial"/>
                <a:cs typeface="Arial"/>
              </a:rPr>
              <a:t>Inicio: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14" dirty="0">
                <a:solidFill>
                  <a:srgbClr val="53585F"/>
                </a:solidFill>
                <a:latin typeface="Arial"/>
                <a:cs typeface="Arial"/>
              </a:rPr>
              <a:t>Explicita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05" dirty="0">
                <a:solidFill>
                  <a:srgbClr val="53585F"/>
                </a:solidFill>
                <a:latin typeface="Arial"/>
                <a:cs typeface="Arial"/>
              </a:rPr>
              <a:t>lo</a:t>
            </a:r>
            <a:r>
              <a:rPr sz="3450" b="1" spc="-6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que </a:t>
            </a:r>
            <a:r>
              <a:rPr sz="3450" b="1" spc="-140" dirty="0">
                <a:solidFill>
                  <a:srgbClr val="53585F"/>
                </a:solidFill>
                <a:latin typeface="Arial"/>
                <a:cs typeface="Arial"/>
              </a:rPr>
              <a:t>se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5" dirty="0">
                <a:solidFill>
                  <a:srgbClr val="53585F"/>
                </a:solidFill>
                <a:latin typeface="Arial"/>
                <a:cs typeface="Arial"/>
              </a:rPr>
              <a:t>espera</a:t>
            </a:r>
            <a:r>
              <a:rPr sz="3450" b="1" spc="-6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que </a:t>
            </a:r>
            <a:r>
              <a:rPr sz="3450" b="1" spc="-120" dirty="0">
                <a:solidFill>
                  <a:srgbClr val="53585F"/>
                </a:solidFill>
                <a:latin typeface="Arial"/>
                <a:cs typeface="Arial"/>
              </a:rPr>
              <a:t>les	</a:t>
            </a:r>
            <a:r>
              <a:rPr sz="3450" b="1" spc="-85" dirty="0">
                <a:solidFill>
                  <a:srgbClr val="53585F"/>
                </a:solidFill>
                <a:latin typeface="Arial"/>
                <a:cs typeface="Arial"/>
              </a:rPr>
              <a:t>estudiantes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aprendan,</a:t>
            </a:r>
            <a:r>
              <a:rPr sz="3450" b="1" spc="-8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05" dirty="0">
                <a:solidFill>
                  <a:srgbClr val="53585F"/>
                </a:solidFill>
                <a:latin typeface="Arial"/>
                <a:cs typeface="Arial"/>
              </a:rPr>
              <a:t>cuál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40" dirty="0">
                <a:solidFill>
                  <a:srgbClr val="53585F"/>
                </a:solidFill>
                <a:latin typeface="Arial"/>
                <a:cs typeface="Arial"/>
              </a:rPr>
              <a:t>es</a:t>
            </a:r>
            <a:r>
              <a:rPr sz="3450" b="1" spc="-8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el</a:t>
            </a:r>
            <a:endParaRPr sz="3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13966" y="5025680"/>
            <a:ext cx="1328166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95" dirty="0">
                <a:solidFill>
                  <a:srgbClr val="53585F"/>
                </a:solidFill>
                <a:latin typeface="Arial"/>
                <a:cs typeface="Arial"/>
              </a:rPr>
              <a:t>sentido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5" dirty="0">
                <a:solidFill>
                  <a:srgbClr val="53585F"/>
                </a:solidFill>
                <a:latin typeface="Arial"/>
                <a:cs typeface="Arial"/>
              </a:rPr>
              <a:t>ese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aprendizaje. </a:t>
            </a:r>
            <a:r>
              <a:rPr sz="3450" b="1" spc="-114" dirty="0">
                <a:solidFill>
                  <a:srgbClr val="53585F"/>
                </a:solidFill>
                <a:latin typeface="Arial"/>
                <a:cs typeface="Arial"/>
              </a:rPr>
              <a:t>Se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debe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30" dirty="0">
                <a:solidFill>
                  <a:srgbClr val="53585F"/>
                </a:solidFill>
                <a:latin typeface="Arial"/>
                <a:cs typeface="Arial"/>
              </a:rPr>
              <a:t>buscar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captar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el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interés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60" dirty="0">
                <a:solidFill>
                  <a:srgbClr val="53585F"/>
                </a:solidFill>
                <a:latin typeface="Arial"/>
                <a:cs typeface="Arial"/>
              </a:rPr>
              <a:t>los</a:t>
            </a:r>
            <a:endParaRPr sz="3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13966" y="5444516"/>
            <a:ext cx="1381506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20" dirty="0">
                <a:solidFill>
                  <a:srgbClr val="53585F"/>
                </a:solidFill>
                <a:latin typeface="Arial"/>
                <a:cs typeface="Arial"/>
              </a:rPr>
              <a:t>alumnos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45" dirty="0">
                <a:solidFill>
                  <a:srgbClr val="53585F"/>
                </a:solidFill>
                <a:latin typeface="Arial"/>
                <a:cs typeface="Arial"/>
              </a:rPr>
              <a:t>y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que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10" dirty="0">
                <a:solidFill>
                  <a:srgbClr val="53585F"/>
                </a:solidFill>
                <a:latin typeface="Arial"/>
                <a:cs typeface="Arial"/>
              </a:rPr>
              <a:t>visualicen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40" dirty="0">
                <a:solidFill>
                  <a:srgbClr val="53585F"/>
                </a:solidFill>
                <a:latin typeface="Arial"/>
                <a:cs typeface="Arial"/>
              </a:rPr>
              <a:t>cómo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40" dirty="0">
                <a:solidFill>
                  <a:srgbClr val="53585F"/>
                </a:solidFill>
                <a:latin typeface="Arial"/>
                <a:cs typeface="Arial"/>
              </a:rPr>
              <a:t>se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5" dirty="0">
                <a:solidFill>
                  <a:srgbClr val="53585F"/>
                </a:solidFill>
                <a:latin typeface="Arial"/>
                <a:cs typeface="Arial"/>
              </a:rPr>
              <a:t>relaciona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05" dirty="0">
                <a:solidFill>
                  <a:srgbClr val="53585F"/>
                </a:solidFill>
                <a:latin typeface="Arial"/>
                <a:cs typeface="Arial"/>
              </a:rPr>
              <a:t>lo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que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aprenderán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40" dirty="0">
                <a:solidFill>
                  <a:srgbClr val="53585F"/>
                </a:solidFill>
                <a:latin typeface="Arial"/>
                <a:cs typeface="Arial"/>
              </a:rPr>
              <a:t>con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05" dirty="0">
                <a:solidFill>
                  <a:srgbClr val="53585F"/>
                </a:solidFill>
                <a:latin typeface="Arial"/>
                <a:cs typeface="Arial"/>
              </a:rPr>
              <a:t>lo</a:t>
            </a:r>
            <a:endParaRPr sz="34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13966" y="5863351"/>
            <a:ext cx="278701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que</a:t>
            </a:r>
            <a:r>
              <a:rPr sz="3450" b="1" spc="-114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5" dirty="0">
                <a:solidFill>
                  <a:srgbClr val="53585F"/>
                </a:solidFill>
                <a:latin typeface="Arial"/>
                <a:cs typeface="Arial"/>
              </a:rPr>
              <a:t>ya</a:t>
            </a:r>
            <a:r>
              <a:rPr sz="3450" b="1" spc="-11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5" dirty="0">
                <a:solidFill>
                  <a:srgbClr val="53585F"/>
                </a:solidFill>
                <a:latin typeface="Arial"/>
                <a:cs typeface="Arial"/>
              </a:rPr>
              <a:t>saben.</a:t>
            </a:r>
            <a:endParaRPr sz="34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48538" y="5997064"/>
            <a:ext cx="3556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13966" y="6533488"/>
            <a:ext cx="1358519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10" dirty="0">
                <a:solidFill>
                  <a:srgbClr val="53585F"/>
                </a:solidFill>
                <a:latin typeface="Arial"/>
                <a:cs typeface="Arial"/>
              </a:rPr>
              <a:t>Desarrollo: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20" dirty="0">
                <a:solidFill>
                  <a:srgbClr val="53585F"/>
                </a:solidFill>
                <a:latin typeface="Arial"/>
                <a:cs typeface="Arial"/>
              </a:rPr>
              <a:t>les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5" dirty="0">
                <a:solidFill>
                  <a:srgbClr val="53585F"/>
                </a:solidFill>
                <a:latin typeface="Arial"/>
                <a:cs typeface="Arial"/>
              </a:rPr>
              <a:t>estudiantes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5" dirty="0">
                <a:solidFill>
                  <a:srgbClr val="53585F"/>
                </a:solidFill>
                <a:latin typeface="Arial"/>
                <a:cs typeface="Arial"/>
              </a:rPr>
              <a:t>desarrollan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30" dirty="0">
                <a:solidFill>
                  <a:srgbClr val="53585F"/>
                </a:solidFill>
                <a:latin typeface="Arial"/>
                <a:cs typeface="Arial"/>
              </a:rPr>
              <a:t>las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0" dirty="0">
                <a:solidFill>
                  <a:srgbClr val="53585F"/>
                </a:solidFill>
                <a:latin typeface="Arial"/>
                <a:cs typeface="Arial"/>
              </a:rPr>
              <a:t>actividades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20" dirty="0">
                <a:solidFill>
                  <a:srgbClr val="53585F"/>
                </a:solidFill>
                <a:latin typeface="Arial"/>
                <a:cs typeface="Arial"/>
              </a:rPr>
              <a:t>o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45" dirty="0">
                <a:solidFill>
                  <a:srgbClr val="53585F"/>
                </a:solidFill>
                <a:latin typeface="Arial"/>
                <a:cs typeface="Arial"/>
              </a:rPr>
              <a:t>procesos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endParaRPr sz="34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13966" y="6952323"/>
            <a:ext cx="832612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aprendizaje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5" dirty="0">
                <a:solidFill>
                  <a:srgbClr val="53585F"/>
                </a:solidFill>
                <a:latin typeface="Arial"/>
                <a:cs typeface="Arial"/>
              </a:rPr>
              <a:t>contempladas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para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05" dirty="0">
                <a:solidFill>
                  <a:srgbClr val="53585F"/>
                </a:solidFill>
                <a:latin typeface="Arial"/>
                <a:cs typeface="Arial"/>
              </a:rPr>
              <a:t>esa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14" dirty="0">
                <a:solidFill>
                  <a:srgbClr val="53585F"/>
                </a:solidFill>
                <a:latin typeface="Arial"/>
                <a:cs typeface="Arial"/>
              </a:rPr>
              <a:t>clase.</a:t>
            </a:r>
            <a:endParaRPr sz="34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48538" y="7086037"/>
            <a:ext cx="3556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13966" y="7622460"/>
            <a:ext cx="1406144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Cierre, </a:t>
            </a:r>
            <a:r>
              <a:rPr sz="3450" b="1" spc="-140" dirty="0">
                <a:solidFill>
                  <a:srgbClr val="53585F"/>
                </a:solidFill>
                <a:latin typeface="Arial"/>
                <a:cs typeface="Arial"/>
              </a:rPr>
              <a:t>se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0" dirty="0">
                <a:solidFill>
                  <a:srgbClr val="53585F"/>
                </a:solidFill>
                <a:latin typeface="Arial"/>
                <a:cs typeface="Arial"/>
              </a:rPr>
              <a:t>realiza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la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retroalimentación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45" dirty="0">
                <a:solidFill>
                  <a:srgbClr val="53585F"/>
                </a:solidFill>
                <a:latin typeface="Arial"/>
                <a:cs typeface="Arial"/>
              </a:rPr>
              <a:t>y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5" dirty="0">
                <a:solidFill>
                  <a:srgbClr val="53585F"/>
                </a:solidFill>
                <a:latin typeface="Arial"/>
                <a:cs typeface="Arial"/>
              </a:rPr>
              <a:t>metacognición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05" dirty="0">
                <a:solidFill>
                  <a:srgbClr val="53585F"/>
                </a:solidFill>
                <a:latin typeface="Arial"/>
                <a:cs typeface="Arial"/>
              </a:rPr>
              <a:t>lo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aprendido</a:t>
            </a:r>
            <a:endParaRPr sz="34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13966" y="8041295"/>
            <a:ext cx="296418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55" dirty="0">
                <a:solidFill>
                  <a:srgbClr val="53585F"/>
                </a:solidFill>
                <a:latin typeface="Arial"/>
                <a:cs typeface="Arial"/>
              </a:rPr>
              <a:t>en</a:t>
            </a:r>
            <a:r>
              <a:rPr sz="3450" b="1" spc="-11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00" dirty="0">
                <a:solidFill>
                  <a:srgbClr val="53585F"/>
                </a:solidFill>
                <a:latin typeface="Arial"/>
                <a:cs typeface="Arial"/>
              </a:rPr>
              <a:t>dicha</a:t>
            </a:r>
            <a:r>
              <a:rPr sz="3450" b="1" spc="-10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14" dirty="0">
                <a:solidFill>
                  <a:srgbClr val="53585F"/>
                </a:solidFill>
                <a:latin typeface="Arial"/>
                <a:cs typeface="Arial"/>
              </a:rPr>
              <a:t>clase.</a:t>
            </a:r>
            <a:endParaRPr sz="34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77991" y="967039"/>
            <a:ext cx="3228340" cy="9374505"/>
          </a:xfrm>
          <a:custGeom>
            <a:avLst/>
            <a:gdLst/>
            <a:ahLst/>
            <a:cxnLst/>
            <a:rect l="l" t="t" r="r" b="b"/>
            <a:pathLst>
              <a:path w="3228340" h="9374505">
                <a:moveTo>
                  <a:pt x="3228293" y="0"/>
                </a:moveTo>
                <a:lnTo>
                  <a:pt x="0" y="0"/>
                </a:lnTo>
                <a:lnTo>
                  <a:pt x="0" y="9374476"/>
                </a:lnTo>
                <a:lnTo>
                  <a:pt x="3228293" y="9374476"/>
                </a:lnTo>
                <a:lnTo>
                  <a:pt x="3228293" y="0"/>
                </a:lnTo>
                <a:close/>
              </a:path>
            </a:pathLst>
          </a:custGeom>
          <a:solidFill>
            <a:srgbClr val="01BFF4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94475" y="3071343"/>
            <a:ext cx="3023235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12975" b="1" spc="-427" baseline="-6101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r>
              <a:rPr sz="12975" b="1" spc="-825" baseline="-6101" dirty="0">
                <a:solidFill>
                  <a:srgbClr val="01BFF4"/>
                </a:solidFill>
                <a:latin typeface="Arial"/>
                <a:cs typeface="Arial"/>
              </a:rPr>
              <a:t> </a:t>
            </a:r>
            <a:r>
              <a:rPr sz="3450" b="1" spc="-85" dirty="0">
                <a:solidFill>
                  <a:srgbClr val="01BFF4"/>
                </a:solidFill>
                <a:latin typeface="Arial"/>
                <a:cs typeface="Arial"/>
              </a:rPr>
              <a:t>Conceptuali</a:t>
            </a:r>
            <a:endParaRPr sz="34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5303" y="4149844"/>
            <a:ext cx="130048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3450" b="1" spc="-100" dirty="0">
                <a:solidFill>
                  <a:srgbClr val="01BFF4"/>
                </a:solidFill>
                <a:latin typeface="Arial"/>
                <a:cs typeface="Arial"/>
              </a:rPr>
              <a:t>zación</a:t>
            </a:r>
            <a:endParaRPr sz="34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9875" y="4283557"/>
            <a:ext cx="3429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5303" y="4819981"/>
            <a:ext cx="253746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3450" b="1" spc="-120" dirty="0">
                <a:solidFill>
                  <a:srgbClr val="01BFF4"/>
                </a:solidFill>
                <a:latin typeface="Arial"/>
                <a:cs typeface="Arial"/>
              </a:rPr>
              <a:t>Clasi</a:t>
            </a:r>
            <a:r>
              <a:rPr sz="3450" b="1" spc="-50" dirty="0">
                <a:solidFill>
                  <a:srgbClr val="01BFF4"/>
                </a:solidFill>
                <a:latin typeface="Arial"/>
                <a:cs typeface="Arial"/>
              </a:rPr>
              <a:t>fi</a:t>
            </a:r>
            <a:r>
              <a:rPr sz="3450" b="1" spc="-125" dirty="0">
                <a:solidFill>
                  <a:srgbClr val="01BFF4"/>
                </a:solidFill>
                <a:latin typeface="Arial"/>
                <a:cs typeface="Arial"/>
              </a:rPr>
              <a:t>cación</a:t>
            </a:r>
            <a:endParaRPr sz="34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4475" y="4579150"/>
            <a:ext cx="2413635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12975" b="1" spc="-427" baseline="-40141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r>
              <a:rPr sz="12975" b="1" spc="-825" baseline="-40141" dirty="0">
                <a:solidFill>
                  <a:srgbClr val="01BFF4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01BFF4"/>
                </a:solidFill>
                <a:latin typeface="Arial"/>
                <a:cs typeface="Arial"/>
              </a:rPr>
              <a:t>temporal</a:t>
            </a:r>
            <a:endParaRPr sz="34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5303" y="5908953"/>
            <a:ext cx="189928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3450" b="1" spc="-110" dirty="0">
                <a:solidFill>
                  <a:srgbClr val="FFFFFF"/>
                </a:solidFill>
                <a:latin typeface="Arial"/>
                <a:cs typeface="Arial"/>
              </a:rPr>
              <a:t>Formatos</a:t>
            </a:r>
            <a:endParaRPr sz="34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9875" y="6042666"/>
            <a:ext cx="3429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85303" y="6579089"/>
            <a:ext cx="255460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3450" b="1" spc="-90" dirty="0">
                <a:solidFill>
                  <a:srgbClr val="01BFF4"/>
                </a:solidFill>
                <a:latin typeface="Arial"/>
                <a:cs typeface="Arial"/>
              </a:rPr>
              <a:t>Plani</a:t>
            </a:r>
            <a:r>
              <a:rPr sz="3450" b="1" spc="-50" dirty="0">
                <a:solidFill>
                  <a:srgbClr val="01BFF4"/>
                </a:solidFill>
                <a:latin typeface="Arial"/>
                <a:cs typeface="Arial"/>
              </a:rPr>
              <a:t>fi</a:t>
            </a:r>
            <a:r>
              <a:rPr sz="3450" b="1" spc="-125" dirty="0">
                <a:solidFill>
                  <a:srgbClr val="01BFF4"/>
                </a:solidFill>
                <a:latin typeface="Arial"/>
                <a:cs typeface="Arial"/>
              </a:rPr>
              <a:t>cación</a:t>
            </a:r>
            <a:endParaRPr sz="34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5303" y="6997925"/>
            <a:ext cx="226187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3450" b="1" spc="-45" dirty="0">
                <a:solidFill>
                  <a:srgbClr val="01BFF4"/>
                </a:solidFill>
                <a:latin typeface="Arial"/>
                <a:cs typeface="Arial"/>
              </a:rPr>
              <a:t>de</a:t>
            </a:r>
            <a:r>
              <a:rPr sz="3450" b="1" spc="-150" dirty="0">
                <a:solidFill>
                  <a:srgbClr val="01BFF4"/>
                </a:solidFill>
                <a:latin typeface="Arial"/>
                <a:cs typeface="Arial"/>
              </a:rPr>
              <a:t> </a:t>
            </a:r>
            <a:r>
              <a:rPr sz="3450" b="1" spc="-70" dirty="0">
                <a:solidFill>
                  <a:srgbClr val="01BFF4"/>
                </a:solidFill>
                <a:latin typeface="Arial"/>
                <a:cs typeface="Arial"/>
              </a:rPr>
              <a:t>trayecto</a:t>
            </a:r>
            <a:endParaRPr sz="3450">
              <a:latin typeface="Arial"/>
              <a:cs typeface="Arial"/>
            </a:endParaRPr>
          </a:p>
        </p:txBody>
      </p:sp>
      <p:sp>
        <p:nvSpPr>
          <p:cNvPr id="28" name="Título 27">
            <a:extLst>
              <a:ext uri="{FF2B5EF4-FFF2-40B4-BE49-F238E27FC236}">
                <a16:creationId xmlns:a16="http://schemas.microsoft.com/office/drawing/2014/main" id="{0A3FB3B1-7A9F-C047-B2AB-409894A24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012" y="967039"/>
            <a:ext cx="6915838" cy="1477328"/>
          </a:xfrm>
        </p:spPr>
        <p:txBody>
          <a:bodyPr/>
          <a:lstStyle/>
          <a:p>
            <a:r>
              <a:rPr lang="es-CL" sz="4800" dirty="0"/>
              <a:t>CLASE A CLASE: ACTIVIDADES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991" y="967039"/>
            <a:ext cx="3228340" cy="9374505"/>
          </a:xfrm>
          <a:custGeom>
            <a:avLst/>
            <a:gdLst/>
            <a:ahLst/>
            <a:cxnLst/>
            <a:rect l="l" t="t" r="r" b="b"/>
            <a:pathLst>
              <a:path w="3228340" h="9374505">
                <a:moveTo>
                  <a:pt x="3228293" y="0"/>
                </a:moveTo>
                <a:lnTo>
                  <a:pt x="0" y="0"/>
                </a:lnTo>
                <a:lnTo>
                  <a:pt x="0" y="9374476"/>
                </a:lnTo>
                <a:lnTo>
                  <a:pt x="3228293" y="9374476"/>
                </a:lnTo>
                <a:lnTo>
                  <a:pt x="3228293" y="0"/>
                </a:lnTo>
                <a:close/>
              </a:path>
            </a:pathLst>
          </a:custGeom>
          <a:solidFill>
            <a:srgbClr val="01BFF4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2975" spc="-427" baseline="-6101" dirty="0"/>
              <a:t>-</a:t>
            </a:r>
            <a:r>
              <a:rPr sz="12975" spc="-825" baseline="-6101" dirty="0"/>
              <a:t> </a:t>
            </a:r>
            <a:r>
              <a:rPr sz="3450" spc="-85" dirty="0"/>
              <a:t>Conceptuali</a:t>
            </a:r>
            <a:endParaRPr sz="3450"/>
          </a:p>
        </p:txBody>
      </p:sp>
      <p:sp>
        <p:nvSpPr>
          <p:cNvPr id="4" name="object 4"/>
          <p:cNvSpPr txBox="1"/>
          <p:nvPr/>
        </p:nvSpPr>
        <p:spPr>
          <a:xfrm>
            <a:off x="872603" y="4149844"/>
            <a:ext cx="131318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00" dirty="0">
                <a:solidFill>
                  <a:srgbClr val="01BFF4"/>
                </a:solidFill>
                <a:latin typeface="Arial"/>
                <a:cs typeface="Arial"/>
              </a:rPr>
              <a:t>zación</a:t>
            </a:r>
            <a:endParaRPr sz="3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175" y="4283557"/>
            <a:ext cx="3556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2603" y="4819981"/>
            <a:ext cx="255016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20" dirty="0">
                <a:solidFill>
                  <a:srgbClr val="01BFF4"/>
                </a:solidFill>
                <a:latin typeface="Arial"/>
                <a:cs typeface="Arial"/>
              </a:rPr>
              <a:t>Clasi</a:t>
            </a:r>
            <a:r>
              <a:rPr sz="3450" b="1" spc="-50" dirty="0">
                <a:solidFill>
                  <a:srgbClr val="01BFF4"/>
                </a:solidFill>
                <a:latin typeface="Arial"/>
                <a:cs typeface="Arial"/>
              </a:rPr>
              <a:t>fi</a:t>
            </a:r>
            <a:r>
              <a:rPr sz="3450" b="1" spc="-125" dirty="0">
                <a:solidFill>
                  <a:srgbClr val="01BFF4"/>
                </a:solidFill>
                <a:latin typeface="Arial"/>
                <a:cs typeface="Arial"/>
              </a:rPr>
              <a:t>cación</a:t>
            </a:r>
            <a:endParaRPr sz="3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1775" y="4579150"/>
            <a:ext cx="2426335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2975" b="1" spc="-427" baseline="-40141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r>
              <a:rPr sz="12975" b="1" spc="-825" baseline="-40141" dirty="0">
                <a:solidFill>
                  <a:srgbClr val="01BFF4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01BFF4"/>
                </a:solidFill>
                <a:latin typeface="Arial"/>
                <a:cs typeface="Arial"/>
              </a:rPr>
              <a:t>temporal</a:t>
            </a:r>
            <a:endParaRPr sz="3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2603" y="5908953"/>
            <a:ext cx="191198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10" dirty="0">
                <a:solidFill>
                  <a:srgbClr val="FFFFFF"/>
                </a:solidFill>
                <a:latin typeface="Arial"/>
                <a:cs typeface="Arial"/>
              </a:rPr>
              <a:t>Formatos</a:t>
            </a:r>
            <a:endParaRPr sz="34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175" y="6042666"/>
            <a:ext cx="3556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2603" y="6579089"/>
            <a:ext cx="256730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90" dirty="0">
                <a:solidFill>
                  <a:srgbClr val="01BFF4"/>
                </a:solidFill>
                <a:latin typeface="Arial"/>
                <a:cs typeface="Arial"/>
              </a:rPr>
              <a:t>Plani</a:t>
            </a:r>
            <a:r>
              <a:rPr sz="3450" b="1" spc="-50" dirty="0">
                <a:solidFill>
                  <a:srgbClr val="01BFF4"/>
                </a:solidFill>
                <a:latin typeface="Arial"/>
                <a:cs typeface="Arial"/>
              </a:rPr>
              <a:t>fi</a:t>
            </a:r>
            <a:r>
              <a:rPr sz="3450" b="1" spc="-125" dirty="0">
                <a:solidFill>
                  <a:srgbClr val="01BFF4"/>
                </a:solidFill>
                <a:latin typeface="Arial"/>
                <a:cs typeface="Arial"/>
              </a:rPr>
              <a:t>cación</a:t>
            </a:r>
            <a:endParaRPr sz="34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2603" y="6997925"/>
            <a:ext cx="227457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45" dirty="0">
                <a:solidFill>
                  <a:srgbClr val="01BFF4"/>
                </a:solidFill>
                <a:latin typeface="Arial"/>
                <a:cs typeface="Arial"/>
              </a:rPr>
              <a:t>de</a:t>
            </a:r>
            <a:r>
              <a:rPr sz="3450" b="1" spc="-150" dirty="0">
                <a:solidFill>
                  <a:srgbClr val="01BFF4"/>
                </a:solidFill>
                <a:latin typeface="Arial"/>
                <a:cs typeface="Arial"/>
              </a:rPr>
              <a:t> </a:t>
            </a:r>
            <a:r>
              <a:rPr sz="3450" b="1" spc="-70" dirty="0">
                <a:solidFill>
                  <a:srgbClr val="01BFF4"/>
                </a:solidFill>
                <a:latin typeface="Arial"/>
                <a:cs typeface="Arial"/>
              </a:rPr>
              <a:t>trayecto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764010" y="207157"/>
            <a:ext cx="15984219" cy="11101705"/>
            <a:chOff x="3764010" y="207157"/>
            <a:chExt cx="15984219" cy="1110170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4010" y="207157"/>
              <a:ext cx="10530137" cy="692990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17104" y="6353401"/>
              <a:ext cx="9230528" cy="495515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991" y="967039"/>
            <a:ext cx="3228340" cy="9374505"/>
          </a:xfrm>
          <a:custGeom>
            <a:avLst/>
            <a:gdLst/>
            <a:ahLst/>
            <a:cxnLst/>
            <a:rect l="l" t="t" r="r" b="b"/>
            <a:pathLst>
              <a:path w="3228340" h="9374505">
                <a:moveTo>
                  <a:pt x="3228293" y="0"/>
                </a:moveTo>
                <a:lnTo>
                  <a:pt x="0" y="0"/>
                </a:lnTo>
                <a:lnTo>
                  <a:pt x="0" y="9374476"/>
                </a:lnTo>
                <a:lnTo>
                  <a:pt x="3228293" y="9374476"/>
                </a:lnTo>
                <a:lnTo>
                  <a:pt x="3228293" y="0"/>
                </a:lnTo>
                <a:close/>
              </a:path>
            </a:pathLst>
          </a:custGeom>
          <a:solidFill>
            <a:srgbClr val="01BFF4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2975" spc="-427" baseline="-6101" dirty="0"/>
              <a:t>-</a:t>
            </a:r>
            <a:r>
              <a:rPr sz="12975" spc="-825" baseline="-6101" dirty="0"/>
              <a:t> </a:t>
            </a:r>
            <a:r>
              <a:rPr sz="3450" spc="-85" dirty="0"/>
              <a:t>Conceptuali</a:t>
            </a:r>
            <a:endParaRPr sz="3450"/>
          </a:p>
        </p:txBody>
      </p:sp>
      <p:sp>
        <p:nvSpPr>
          <p:cNvPr id="4" name="object 4"/>
          <p:cNvSpPr txBox="1"/>
          <p:nvPr/>
        </p:nvSpPr>
        <p:spPr>
          <a:xfrm>
            <a:off x="872603" y="4149844"/>
            <a:ext cx="131318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00" dirty="0">
                <a:solidFill>
                  <a:srgbClr val="01BFF4"/>
                </a:solidFill>
                <a:latin typeface="Arial"/>
                <a:cs typeface="Arial"/>
              </a:rPr>
              <a:t>zación</a:t>
            </a:r>
            <a:endParaRPr sz="3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175" y="4283557"/>
            <a:ext cx="3556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2603" y="4819981"/>
            <a:ext cx="255016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20" dirty="0">
                <a:solidFill>
                  <a:srgbClr val="01BFF4"/>
                </a:solidFill>
                <a:latin typeface="Arial"/>
                <a:cs typeface="Arial"/>
              </a:rPr>
              <a:t>Clasi</a:t>
            </a:r>
            <a:r>
              <a:rPr sz="3450" b="1" spc="-50" dirty="0">
                <a:solidFill>
                  <a:srgbClr val="01BFF4"/>
                </a:solidFill>
                <a:latin typeface="Arial"/>
                <a:cs typeface="Arial"/>
              </a:rPr>
              <a:t>fi</a:t>
            </a:r>
            <a:r>
              <a:rPr sz="3450" b="1" spc="-125" dirty="0">
                <a:solidFill>
                  <a:srgbClr val="01BFF4"/>
                </a:solidFill>
                <a:latin typeface="Arial"/>
                <a:cs typeface="Arial"/>
              </a:rPr>
              <a:t>cación</a:t>
            </a:r>
            <a:endParaRPr sz="3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1775" y="4579150"/>
            <a:ext cx="2426335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2975" b="1" spc="-427" baseline="-40141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r>
              <a:rPr sz="12975" b="1" spc="-825" baseline="-40141" dirty="0">
                <a:solidFill>
                  <a:srgbClr val="01BFF4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01BFF4"/>
                </a:solidFill>
                <a:latin typeface="Arial"/>
                <a:cs typeface="Arial"/>
              </a:rPr>
              <a:t>temporal</a:t>
            </a:r>
            <a:endParaRPr sz="3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2603" y="5908953"/>
            <a:ext cx="191198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10" dirty="0">
                <a:solidFill>
                  <a:srgbClr val="FFFFFF"/>
                </a:solidFill>
                <a:latin typeface="Arial"/>
                <a:cs typeface="Arial"/>
              </a:rPr>
              <a:t>Formatos</a:t>
            </a:r>
            <a:endParaRPr sz="34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175" y="6042666"/>
            <a:ext cx="3556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2603" y="6579089"/>
            <a:ext cx="256730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90" dirty="0">
                <a:solidFill>
                  <a:srgbClr val="01BFF4"/>
                </a:solidFill>
                <a:latin typeface="Arial"/>
                <a:cs typeface="Arial"/>
              </a:rPr>
              <a:t>Plani</a:t>
            </a:r>
            <a:r>
              <a:rPr sz="3450" b="1" spc="-50" dirty="0">
                <a:solidFill>
                  <a:srgbClr val="01BFF4"/>
                </a:solidFill>
                <a:latin typeface="Arial"/>
                <a:cs typeface="Arial"/>
              </a:rPr>
              <a:t>fi</a:t>
            </a:r>
            <a:r>
              <a:rPr sz="3450" b="1" spc="-125" dirty="0">
                <a:solidFill>
                  <a:srgbClr val="01BFF4"/>
                </a:solidFill>
                <a:latin typeface="Arial"/>
                <a:cs typeface="Arial"/>
              </a:rPr>
              <a:t>cación</a:t>
            </a:r>
            <a:endParaRPr sz="34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2603" y="6997925"/>
            <a:ext cx="227457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45" dirty="0">
                <a:solidFill>
                  <a:srgbClr val="01BFF4"/>
                </a:solidFill>
                <a:latin typeface="Arial"/>
                <a:cs typeface="Arial"/>
              </a:rPr>
              <a:t>de</a:t>
            </a:r>
            <a:r>
              <a:rPr sz="3450" b="1" spc="-150" dirty="0">
                <a:solidFill>
                  <a:srgbClr val="01BFF4"/>
                </a:solidFill>
                <a:latin typeface="Arial"/>
                <a:cs typeface="Arial"/>
              </a:rPr>
              <a:t> </a:t>
            </a:r>
            <a:r>
              <a:rPr sz="3450" b="1" spc="-70" dirty="0">
                <a:solidFill>
                  <a:srgbClr val="01BFF4"/>
                </a:solidFill>
                <a:latin typeface="Arial"/>
                <a:cs typeface="Arial"/>
              </a:rPr>
              <a:t>trayecto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946693" y="258276"/>
            <a:ext cx="15767685" cy="10836910"/>
            <a:chOff x="3946693" y="258276"/>
            <a:chExt cx="15767685" cy="1083691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82150" y="258276"/>
              <a:ext cx="15681570" cy="797244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46693" y="8167206"/>
              <a:ext cx="15767111" cy="292796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726D31C-C081-8E49-BC11-3B8B461B5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650" y="3063875"/>
            <a:ext cx="17161675" cy="4062651"/>
          </a:xfrm>
        </p:spPr>
        <p:txBody>
          <a:bodyPr/>
          <a:lstStyle/>
          <a:p>
            <a:pPr algn="ctr"/>
            <a:r>
              <a:rPr lang="es-CL" sz="8800" dirty="0">
                <a:solidFill>
                  <a:schemeClr val="bg1"/>
                </a:solidFill>
              </a:rPr>
              <a:t>FORMAS DE PLANIFICAR SEGÚN MODELO PEDAGÓGICO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48538" y="2562614"/>
            <a:ext cx="3556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13966" y="3099037"/>
            <a:ext cx="1422146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00" dirty="0">
                <a:solidFill>
                  <a:srgbClr val="53585F"/>
                </a:solidFill>
                <a:latin typeface="Arial"/>
                <a:cs typeface="Arial"/>
              </a:rPr>
              <a:t>Corresponde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0" dirty="0">
                <a:solidFill>
                  <a:srgbClr val="53585F"/>
                </a:solidFill>
                <a:latin typeface="Arial"/>
                <a:cs typeface="Arial"/>
              </a:rPr>
              <a:t>a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05" dirty="0">
                <a:solidFill>
                  <a:srgbClr val="53585F"/>
                </a:solidFill>
                <a:latin typeface="Arial"/>
                <a:cs typeface="Arial"/>
              </a:rPr>
              <a:t>un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0" dirty="0">
                <a:solidFill>
                  <a:srgbClr val="53585F"/>
                </a:solidFill>
                <a:latin typeface="Arial"/>
                <a:cs typeface="Arial"/>
              </a:rPr>
              <a:t>modelo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5" dirty="0">
                <a:solidFill>
                  <a:srgbClr val="53585F"/>
                </a:solidFill>
                <a:latin typeface="Arial"/>
                <a:cs typeface="Arial"/>
              </a:rPr>
              <a:t>tradicional,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00" dirty="0">
                <a:solidFill>
                  <a:srgbClr val="53585F"/>
                </a:solidFill>
                <a:latin typeface="Arial"/>
                <a:cs typeface="Arial"/>
              </a:rPr>
              <a:t>propio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05" dirty="0">
                <a:solidFill>
                  <a:srgbClr val="53585F"/>
                </a:solidFill>
                <a:latin typeface="Arial"/>
                <a:cs typeface="Arial"/>
              </a:rPr>
              <a:t>un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0" dirty="0">
                <a:solidFill>
                  <a:srgbClr val="53585F"/>
                </a:solidFill>
                <a:latin typeface="Arial"/>
                <a:cs typeface="Arial"/>
              </a:rPr>
              <a:t>modelo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0" dirty="0">
                <a:solidFill>
                  <a:srgbClr val="53585F"/>
                </a:solidFill>
                <a:latin typeface="Arial"/>
                <a:cs typeface="Arial"/>
              </a:rPr>
              <a:t>pedagógico</a:t>
            </a:r>
            <a:endParaRPr sz="34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13966" y="3517873"/>
            <a:ext cx="987044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orientado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0" dirty="0">
                <a:solidFill>
                  <a:srgbClr val="53585F"/>
                </a:solidFill>
                <a:latin typeface="Arial"/>
                <a:cs typeface="Arial"/>
              </a:rPr>
              <a:t>a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05" dirty="0">
                <a:solidFill>
                  <a:srgbClr val="53585F"/>
                </a:solidFill>
                <a:latin typeface="Arial"/>
                <a:cs typeface="Arial"/>
              </a:rPr>
              <a:t>un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20" dirty="0">
                <a:solidFill>
                  <a:srgbClr val="53585F"/>
                </a:solidFill>
                <a:latin typeface="Arial"/>
                <a:cs typeface="Arial"/>
              </a:rPr>
              <a:t>currículum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que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5" dirty="0">
                <a:solidFill>
                  <a:srgbClr val="53585F"/>
                </a:solidFill>
                <a:latin typeface="Arial"/>
                <a:cs typeface="Arial"/>
              </a:rPr>
              <a:t>ya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14" dirty="0">
                <a:solidFill>
                  <a:srgbClr val="53585F"/>
                </a:solidFill>
                <a:latin typeface="Arial"/>
                <a:cs typeface="Arial"/>
              </a:rPr>
              <a:t>no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está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vigente.</a:t>
            </a:r>
            <a:endParaRPr sz="3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48538" y="3651586"/>
            <a:ext cx="3556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13966" y="4188010"/>
            <a:ext cx="1314005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14" dirty="0">
                <a:solidFill>
                  <a:srgbClr val="53585F"/>
                </a:solidFill>
                <a:latin typeface="Arial"/>
                <a:cs typeface="Arial"/>
              </a:rPr>
              <a:t>Se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0" dirty="0">
                <a:solidFill>
                  <a:srgbClr val="53585F"/>
                </a:solidFill>
                <a:latin typeface="Arial"/>
                <a:cs typeface="Arial"/>
              </a:rPr>
              <a:t>estructura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0" dirty="0">
                <a:solidFill>
                  <a:srgbClr val="53585F"/>
                </a:solidFill>
                <a:latin typeface="Arial"/>
                <a:cs typeface="Arial"/>
              </a:rPr>
              <a:t>a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partir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objetivo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general, 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objetivo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05" dirty="0">
                <a:solidFill>
                  <a:srgbClr val="53585F"/>
                </a:solidFill>
                <a:latin typeface="Arial"/>
                <a:cs typeface="Arial"/>
              </a:rPr>
              <a:t>específico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45" dirty="0">
                <a:solidFill>
                  <a:srgbClr val="53585F"/>
                </a:solidFill>
                <a:latin typeface="Arial"/>
                <a:cs typeface="Arial"/>
              </a:rPr>
              <a:t>y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60" dirty="0">
                <a:solidFill>
                  <a:srgbClr val="53585F"/>
                </a:solidFill>
                <a:latin typeface="Arial"/>
                <a:cs typeface="Arial"/>
              </a:rPr>
              <a:t>los</a:t>
            </a:r>
            <a:endParaRPr sz="3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13966" y="4606845"/>
            <a:ext cx="1419479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05" dirty="0">
                <a:solidFill>
                  <a:srgbClr val="53585F"/>
                </a:solidFill>
                <a:latin typeface="Arial"/>
                <a:cs typeface="Arial"/>
              </a:rPr>
              <a:t>contenidos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0" dirty="0">
                <a:solidFill>
                  <a:srgbClr val="53585F"/>
                </a:solidFill>
                <a:latin typeface="Arial"/>
                <a:cs typeface="Arial"/>
              </a:rPr>
              <a:t>a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0" dirty="0">
                <a:solidFill>
                  <a:srgbClr val="53585F"/>
                </a:solidFill>
                <a:latin typeface="Arial"/>
                <a:cs typeface="Arial"/>
              </a:rPr>
              <a:t>tratar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45" dirty="0">
                <a:solidFill>
                  <a:srgbClr val="53585F"/>
                </a:solidFill>
                <a:latin typeface="Arial"/>
                <a:cs typeface="Arial"/>
              </a:rPr>
              <a:t>y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00" dirty="0">
                <a:solidFill>
                  <a:srgbClr val="53585F"/>
                </a:solidFill>
                <a:latin typeface="Arial"/>
                <a:cs typeface="Arial"/>
              </a:rPr>
              <a:t>evaluaciones.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85" dirty="0">
                <a:solidFill>
                  <a:srgbClr val="53585F"/>
                </a:solidFill>
                <a:latin typeface="Arial"/>
                <a:cs typeface="Arial"/>
              </a:rPr>
              <a:t>El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30" dirty="0">
                <a:solidFill>
                  <a:srgbClr val="53585F"/>
                </a:solidFill>
                <a:latin typeface="Arial"/>
                <a:cs typeface="Arial"/>
              </a:rPr>
              <a:t>eje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65" dirty="0">
                <a:solidFill>
                  <a:srgbClr val="53585F"/>
                </a:solidFill>
                <a:latin typeface="Arial"/>
                <a:cs typeface="Arial"/>
              </a:rPr>
              <a:t>son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60" dirty="0">
                <a:solidFill>
                  <a:srgbClr val="53585F"/>
                </a:solidFill>
                <a:latin typeface="Arial"/>
                <a:cs typeface="Arial"/>
              </a:rPr>
              <a:t>los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05" dirty="0">
                <a:solidFill>
                  <a:srgbClr val="53585F"/>
                </a:solidFill>
                <a:latin typeface="Arial"/>
                <a:cs typeface="Arial"/>
              </a:rPr>
              <a:t>contenidos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0" dirty="0">
                <a:solidFill>
                  <a:srgbClr val="53585F"/>
                </a:solidFill>
                <a:latin typeface="Arial"/>
                <a:cs typeface="Arial"/>
              </a:rPr>
              <a:t>distinto</a:t>
            </a:r>
            <a:endParaRPr sz="3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13966" y="5025680"/>
            <a:ext cx="897255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10" dirty="0">
                <a:solidFill>
                  <a:srgbClr val="53585F"/>
                </a:solidFill>
                <a:latin typeface="Arial"/>
                <a:cs typeface="Arial"/>
              </a:rPr>
              <a:t>tipo:</a:t>
            </a:r>
            <a:r>
              <a:rPr sz="3450" b="1" spc="-90" dirty="0">
                <a:solidFill>
                  <a:srgbClr val="53585F"/>
                </a:solidFill>
                <a:latin typeface="Arial"/>
                <a:cs typeface="Arial"/>
              </a:rPr>
              <a:t> conceptual,</a:t>
            </a:r>
            <a:r>
              <a:rPr sz="3450" b="1" spc="-8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procedimental</a:t>
            </a:r>
            <a:r>
              <a:rPr sz="3450" b="1" spc="-9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45" dirty="0">
                <a:solidFill>
                  <a:srgbClr val="53585F"/>
                </a:solidFill>
                <a:latin typeface="Arial"/>
                <a:cs typeface="Arial"/>
              </a:rPr>
              <a:t>y</a:t>
            </a:r>
            <a:r>
              <a:rPr sz="3450" b="1" spc="-8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actitudinal.</a:t>
            </a:r>
            <a:endParaRPr sz="34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48538" y="5159393"/>
            <a:ext cx="3556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13966" y="5695817"/>
            <a:ext cx="1296860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65" dirty="0">
                <a:solidFill>
                  <a:srgbClr val="53585F"/>
                </a:solidFill>
                <a:latin typeface="Arial"/>
                <a:cs typeface="Arial"/>
              </a:rPr>
              <a:t>Su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0" dirty="0">
                <a:solidFill>
                  <a:srgbClr val="53585F"/>
                </a:solidFill>
                <a:latin typeface="Arial"/>
                <a:cs typeface="Arial"/>
              </a:rPr>
              <a:t>ventaja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40" dirty="0">
                <a:solidFill>
                  <a:srgbClr val="53585F"/>
                </a:solidFill>
                <a:latin typeface="Arial"/>
                <a:cs typeface="Arial"/>
              </a:rPr>
              <a:t>es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que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55" dirty="0">
                <a:solidFill>
                  <a:srgbClr val="53585F"/>
                </a:solidFill>
                <a:latin typeface="Arial"/>
                <a:cs typeface="Arial"/>
              </a:rPr>
              <a:t>permite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14" dirty="0">
                <a:solidFill>
                  <a:srgbClr val="53585F"/>
                </a:solidFill>
                <a:latin typeface="Arial"/>
                <a:cs typeface="Arial"/>
              </a:rPr>
              <a:t>desglosar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40" dirty="0">
                <a:solidFill>
                  <a:srgbClr val="53585F"/>
                </a:solidFill>
                <a:latin typeface="Arial"/>
                <a:cs typeface="Arial"/>
              </a:rPr>
              <a:t>con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10" dirty="0">
                <a:solidFill>
                  <a:srgbClr val="53585F"/>
                </a:solidFill>
                <a:latin typeface="Arial"/>
                <a:cs typeface="Arial"/>
              </a:rPr>
              <a:t>mucha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5" dirty="0">
                <a:solidFill>
                  <a:srgbClr val="53585F"/>
                </a:solidFill>
                <a:latin typeface="Arial"/>
                <a:cs typeface="Arial"/>
              </a:rPr>
              <a:t>especificidad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60" dirty="0">
                <a:solidFill>
                  <a:srgbClr val="53585F"/>
                </a:solidFill>
                <a:latin typeface="Arial"/>
                <a:cs typeface="Arial"/>
              </a:rPr>
              <a:t>los</a:t>
            </a:r>
            <a:endParaRPr sz="34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13966" y="5972248"/>
            <a:ext cx="14488794" cy="1365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7499"/>
              </a:lnSpc>
              <a:spcBef>
                <a:spcPts val="95"/>
              </a:spcBef>
            </a:pPr>
            <a:r>
              <a:rPr sz="3450" b="1" spc="-120" dirty="0">
                <a:solidFill>
                  <a:srgbClr val="53585F"/>
                </a:solidFill>
                <a:latin typeface="Arial"/>
                <a:cs typeface="Arial"/>
              </a:rPr>
              <a:t>conceptos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que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65" dirty="0">
                <a:solidFill>
                  <a:srgbClr val="53585F"/>
                </a:solidFill>
                <a:latin typeface="Arial"/>
                <a:cs typeface="Arial"/>
              </a:rPr>
              <a:t>son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20" dirty="0">
                <a:solidFill>
                  <a:srgbClr val="53585F"/>
                </a:solidFill>
                <a:latin typeface="Arial"/>
                <a:cs typeface="Arial"/>
              </a:rPr>
              <a:t>necesarios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para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0" dirty="0">
                <a:solidFill>
                  <a:srgbClr val="53585F"/>
                </a:solidFill>
                <a:latin typeface="Arial"/>
                <a:cs typeface="Arial"/>
              </a:rPr>
              <a:t>trabajar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0" dirty="0">
                <a:solidFill>
                  <a:srgbClr val="53585F"/>
                </a:solidFill>
                <a:latin typeface="Arial"/>
                <a:cs typeface="Arial"/>
              </a:rPr>
              <a:t>adecuadamente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5" dirty="0">
                <a:solidFill>
                  <a:srgbClr val="53585F"/>
                </a:solidFill>
                <a:latin typeface="Arial"/>
                <a:cs typeface="Arial"/>
              </a:rPr>
              <a:t>una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unidad. </a:t>
            </a:r>
            <a:r>
              <a:rPr sz="3450" b="1" spc="-94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200" dirty="0">
                <a:solidFill>
                  <a:srgbClr val="53585F"/>
                </a:solidFill>
                <a:latin typeface="Arial"/>
                <a:cs typeface="Arial"/>
              </a:rPr>
              <a:t>Sus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5" dirty="0">
                <a:solidFill>
                  <a:srgbClr val="53585F"/>
                </a:solidFill>
                <a:latin typeface="Arial"/>
                <a:cs typeface="Arial"/>
              </a:rPr>
              <a:t>desventajas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40" dirty="0">
                <a:solidFill>
                  <a:srgbClr val="53585F"/>
                </a:solidFill>
                <a:latin typeface="Arial"/>
                <a:cs typeface="Arial"/>
              </a:rPr>
              <a:t>se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20" dirty="0">
                <a:solidFill>
                  <a:srgbClr val="53585F"/>
                </a:solidFill>
                <a:latin typeface="Arial"/>
                <a:cs typeface="Arial"/>
              </a:rPr>
              <a:t>asocian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40" dirty="0">
                <a:solidFill>
                  <a:srgbClr val="53585F"/>
                </a:solidFill>
                <a:latin typeface="Arial"/>
                <a:cs typeface="Arial"/>
              </a:rPr>
              <a:t>con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la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05" dirty="0">
                <a:solidFill>
                  <a:srgbClr val="53585F"/>
                </a:solidFill>
                <a:latin typeface="Arial"/>
                <a:cs typeface="Arial"/>
              </a:rPr>
              <a:t>ausencia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5" dirty="0">
                <a:solidFill>
                  <a:srgbClr val="53585F"/>
                </a:solidFill>
                <a:latin typeface="Arial"/>
                <a:cs typeface="Arial"/>
              </a:rPr>
              <a:t>una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mirada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10" dirty="0">
                <a:solidFill>
                  <a:srgbClr val="53585F"/>
                </a:solidFill>
                <a:latin typeface="Arial"/>
                <a:cs typeface="Arial"/>
              </a:rPr>
              <a:t>pasiva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55" dirty="0">
                <a:solidFill>
                  <a:srgbClr val="53585F"/>
                </a:solidFill>
                <a:latin typeface="Arial"/>
                <a:cs typeface="Arial"/>
              </a:rPr>
              <a:t>del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00" dirty="0">
                <a:solidFill>
                  <a:srgbClr val="53585F"/>
                </a:solidFill>
                <a:latin typeface="Arial"/>
                <a:cs typeface="Arial"/>
              </a:rPr>
              <a:t>rol</a:t>
            </a:r>
            <a:endParaRPr sz="34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48538" y="6248365"/>
            <a:ext cx="3556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13966" y="7203624"/>
            <a:ext cx="1230185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55" dirty="0">
                <a:solidFill>
                  <a:srgbClr val="53585F"/>
                </a:solidFill>
                <a:latin typeface="Arial"/>
                <a:cs typeface="Arial"/>
              </a:rPr>
              <a:t>del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5" dirty="0">
                <a:solidFill>
                  <a:srgbClr val="53585F"/>
                </a:solidFill>
                <a:latin typeface="Arial"/>
                <a:cs typeface="Arial"/>
              </a:rPr>
              <a:t>alumno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20" dirty="0">
                <a:solidFill>
                  <a:srgbClr val="53585F"/>
                </a:solidFill>
                <a:latin typeface="Arial"/>
                <a:cs typeface="Arial"/>
              </a:rPr>
              <a:t>o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5" dirty="0">
                <a:solidFill>
                  <a:srgbClr val="53585F"/>
                </a:solidFill>
                <a:latin typeface="Arial"/>
                <a:cs typeface="Arial"/>
              </a:rPr>
              <a:t>alumna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dentro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05" dirty="0">
                <a:solidFill>
                  <a:srgbClr val="53585F"/>
                </a:solidFill>
                <a:latin typeface="Arial"/>
                <a:cs typeface="Arial"/>
              </a:rPr>
              <a:t>esa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10" dirty="0">
                <a:solidFill>
                  <a:srgbClr val="53585F"/>
                </a:solidFill>
                <a:latin typeface="Arial"/>
                <a:cs typeface="Arial"/>
              </a:rPr>
              <a:t>secuencia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aprendizaje.</a:t>
            </a:r>
            <a:endParaRPr sz="34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7991" y="967039"/>
            <a:ext cx="3228340" cy="9374505"/>
          </a:xfrm>
          <a:custGeom>
            <a:avLst/>
            <a:gdLst/>
            <a:ahLst/>
            <a:cxnLst/>
            <a:rect l="l" t="t" r="r" b="b"/>
            <a:pathLst>
              <a:path w="3228340" h="9374505">
                <a:moveTo>
                  <a:pt x="3228293" y="0"/>
                </a:moveTo>
                <a:lnTo>
                  <a:pt x="0" y="0"/>
                </a:lnTo>
                <a:lnTo>
                  <a:pt x="0" y="9374476"/>
                </a:lnTo>
                <a:lnTo>
                  <a:pt x="3228293" y="9374476"/>
                </a:lnTo>
                <a:lnTo>
                  <a:pt x="3228293" y="0"/>
                </a:lnTo>
                <a:close/>
              </a:path>
            </a:pathLst>
          </a:custGeom>
          <a:solidFill>
            <a:srgbClr val="01BFF4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94475" y="3071343"/>
            <a:ext cx="3023235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12975" b="1" spc="-427" baseline="-6101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r>
              <a:rPr sz="12975" b="1" spc="-825" baseline="-6101" dirty="0">
                <a:solidFill>
                  <a:srgbClr val="01BFF4"/>
                </a:solidFill>
                <a:latin typeface="Arial"/>
                <a:cs typeface="Arial"/>
              </a:rPr>
              <a:t> </a:t>
            </a:r>
            <a:r>
              <a:rPr sz="3450" b="1" spc="-85" dirty="0">
                <a:solidFill>
                  <a:srgbClr val="01BFF4"/>
                </a:solidFill>
                <a:latin typeface="Arial"/>
                <a:cs typeface="Arial"/>
              </a:rPr>
              <a:t>Conceptuali</a:t>
            </a:r>
            <a:endParaRPr sz="34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5303" y="4149844"/>
            <a:ext cx="130048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3450" b="1" spc="-100" dirty="0">
                <a:solidFill>
                  <a:srgbClr val="01BFF4"/>
                </a:solidFill>
                <a:latin typeface="Arial"/>
                <a:cs typeface="Arial"/>
              </a:rPr>
              <a:t>zación</a:t>
            </a:r>
            <a:endParaRPr sz="34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9875" y="4283557"/>
            <a:ext cx="3429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5303" y="4819981"/>
            <a:ext cx="253746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3450" b="1" spc="-120" dirty="0">
                <a:solidFill>
                  <a:srgbClr val="01BFF4"/>
                </a:solidFill>
                <a:latin typeface="Arial"/>
                <a:cs typeface="Arial"/>
              </a:rPr>
              <a:t>Clasi</a:t>
            </a:r>
            <a:r>
              <a:rPr sz="3450" b="1" spc="-50" dirty="0">
                <a:solidFill>
                  <a:srgbClr val="01BFF4"/>
                </a:solidFill>
                <a:latin typeface="Arial"/>
                <a:cs typeface="Arial"/>
              </a:rPr>
              <a:t>fi</a:t>
            </a:r>
            <a:r>
              <a:rPr sz="3450" b="1" spc="-125" dirty="0">
                <a:solidFill>
                  <a:srgbClr val="01BFF4"/>
                </a:solidFill>
                <a:latin typeface="Arial"/>
                <a:cs typeface="Arial"/>
              </a:rPr>
              <a:t>cación</a:t>
            </a:r>
            <a:endParaRPr sz="34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4475" y="4579150"/>
            <a:ext cx="2413635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12975" b="1" spc="-427" baseline="-40141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r>
              <a:rPr sz="12975" b="1" spc="-825" baseline="-40141" dirty="0">
                <a:solidFill>
                  <a:srgbClr val="01BFF4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01BFF4"/>
                </a:solidFill>
                <a:latin typeface="Arial"/>
                <a:cs typeface="Arial"/>
              </a:rPr>
              <a:t>temporal</a:t>
            </a:r>
            <a:endParaRPr sz="34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5303" y="5908953"/>
            <a:ext cx="189928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3450" b="1" spc="-110" dirty="0">
                <a:solidFill>
                  <a:srgbClr val="FFFFFF"/>
                </a:solidFill>
                <a:latin typeface="Arial"/>
                <a:cs typeface="Arial"/>
              </a:rPr>
              <a:t>Formatos</a:t>
            </a:r>
            <a:endParaRPr sz="34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9875" y="6042666"/>
            <a:ext cx="3429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5303" y="6579089"/>
            <a:ext cx="255460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3450" b="1" spc="-90" dirty="0">
                <a:solidFill>
                  <a:srgbClr val="01BFF4"/>
                </a:solidFill>
                <a:latin typeface="Arial"/>
                <a:cs typeface="Arial"/>
              </a:rPr>
              <a:t>Plani</a:t>
            </a:r>
            <a:r>
              <a:rPr sz="3450" b="1" spc="-50" dirty="0">
                <a:solidFill>
                  <a:srgbClr val="01BFF4"/>
                </a:solidFill>
                <a:latin typeface="Arial"/>
                <a:cs typeface="Arial"/>
              </a:rPr>
              <a:t>fi</a:t>
            </a:r>
            <a:r>
              <a:rPr sz="3450" b="1" spc="-125" dirty="0">
                <a:solidFill>
                  <a:srgbClr val="01BFF4"/>
                </a:solidFill>
                <a:latin typeface="Arial"/>
                <a:cs typeface="Arial"/>
              </a:rPr>
              <a:t>cación</a:t>
            </a:r>
            <a:endParaRPr sz="34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85303" y="6997925"/>
            <a:ext cx="226187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3450" b="1" spc="-45" dirty="0">
                <a:solidFill>
                  <a:srgbClr val="01BFF4"/>
                </a:solidFill>
                <a:latin typeface="Arial"/>
                <a:cs typeface="Arial"/>
              </a:rPr>
              <a:t>de</a:t>
            </a:r>
            <a:r>
              <a:rPr sz="3450" b="1" spc="-150" dirty="0">
                <a:solidFill>
                  <a:srgbClr val="01BFF4"/>
                </a:solidFill>
                <a:latin typeface="Arial"/>
                <a:cs typeface="Arial"/>
              </a:rPr>
              <a:t> </a:t>
            </a:r>
            <a:r>
              <a:rPr sz="3450" b="1" spc="-70" dirty="0">
                <a:solidFill>
                  <a:srgbClr val="01BFF4"/>
                </a:solidFill>
                <a:latin typeface="Arial"/>
                <a:cs typeface="Arial"/>
              </a:rPr>
              <a:t>trayecto</a:t>
            </a:r>
            <a:endParaRPr sz="3450">
              <a:latin typeface="Arial"/>
              <a:cs typeface="Arial"/>
            </a:endParaRPr>
          </a:p>
        </p:txBody>
      </p:sp>
      <p:sp>
        <p:nvSpPr>
          <p:cNvPr id="26" name="Título 25">
            <a:extLst>
              <a:ext uri="{FF2B5EF4-FFF2-40B4-BE49-F238E27FC236}">
                <a16:creationId xmlns:a16="http://schemas.microsoft.com/office/drawing/2014/main" id="{DE295729-A5D3-1547-A56F-3E7EFF171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790" y="843986"/>
            <a:ext cx="7349460" cy="1846659"/>
          </a:xfrm>
        </p:spPr>
        <p:txBody>
          <a:bodyPr/>
          <a:lstStyle/>
          <a:p>
            <a:r>
              <a:rPr lang="es-CL" sz="6000" dirty="0"/>
              <a:t>PLANIFICACIÓN EN SÁBANA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991" y="967039"/>
            <a:ext cx="3228340" cy="9374505"/>
          </a:xfrm>
          <a:custGeom>
            <a:avLst/>
            <a:gdLst/>
            <a:ahLst/>
            <a:cxnLst/>
            <a:rect l="l" t="t" r="r" b="b"/>
            <a:pathLst>
              <a:path w="3228340" h="9374505">
                <a:moveTo>
                  <a:pt x="3228293" y="0"/>
                </a:moveTo>
                <a:lnTo>
                  <a:pt x="0" y="0"/>
                </a:lnTo>
                <a:lnTo>
                  <a:pt x="0" y="9374476"/>
                </a:lnTo>
                <a:lnTo>
                  <a:pt x="3228293" y="9374476"/>
                </a:lnTo>
                <a:lnTo>
                  <a:pt x="3228293" y="0"/>
                </a:lnTo>
                <a:close/>
              </a:path>
            </a:pathLst>
          </a:custGeom>
          <a:solidFill>
            <a:srgbClr val="01BFF4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2975" spc="-427" baseline="-6101" dirty="0"/>
              <a:t>-</a:t>
            </a:r>
            <a:r>
              <a:rPr sz="12975" spc="-825" baseline="-6101" dirty="0"/>
              <a:t> </a:t>
            </a:r>
            <a:r>
              <a:rPr sz="3450" spc="-85" dirty="0"/>
              <a:t>Conceptuali</a:t>
            </a:r>
            <a:endParaRPr sz="3450"/>
          </a:p>
        </p:txBody>
      </p:sp>
      <p:sp>
        <p:nvSpPr>
          <p:cNvPr id="4" name="object 4"/>
          <p:cNvSpPr txBox="1"/>
          <p:nvPr/>
        </p:nvSpPr>
        <p:spPr>
          <a:xfrm>
            <a:off x="872603" y="4149844"/>
            <a:ext cx="131318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00" dirty="0">
                <a:solidFill>
                  <a:srgbClr val="01BFF4"/>
                </a:solidFill>
                <a:latin typeface="Arial"/>
                <a:cs typeface="Arial"/>
              </a:rPr>
              <a:t>zación</a:t>
            </a:r>
            <a:endParaRPr sz="3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175" y="4283557"/>
            <a:ext cx="3556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2603" y="4819981"/>
            <a:ext cx="255016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20" dirty="0">
                <a:solidFill>
                  <a:srgbClr val="01BFF4"/>
                </a:solidFill>
                <a:latin typeface="Arial"/>
                <a:cs typeface="Arial"/>
              </a:rPr>
              <a:t>Clasi</a:t>
            </a:r>
            <a:r>
              <a:rPr sz="3450" b="1" spc="-50" dirty="0">
                <a:solidFill>
                  <a:srgbClr val="01BFF4"/>
                </a:solidFill>
                <a:latin typeface="Arial"/>
                <a:cs typeface="Arial"/>
              </a:rPr>
              <a:t>fi</a:t>
            </a:r>
            <a:r>
              <a:rPr sz="3450" b="1" spc="-125" dirty="0">
                <a:solidFill>
                  <a:srgbClr val="01BFF4"/>
                </a:solidFill>
                <a:latin typeface="Arial"/>
                <a:cs typeface="Arial"/>
              </a:rPr>
              <a:t>cación</a:t>
            </a:r>
            <a:endParaRPr sz="3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1775" y="4579150"/>
            <a:ext cx="2426335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2975" b="1" spc="-427" baseline="-40141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r>
              <a:rPr sz="12975" b="1" spc="-825" baseline="-40141" dirty="0">
                <a:solidFill>
                  <a:srgbClr val="01BFF4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01BFF4"/>
                </a:solidFill>
                <a:latin typeface="Arial"/>
                <a:cs typeface="Arial"/>
              </a:rPr>
              <a:t>temporal</a:t>
            </a:r>
            <a:endParaRPr sz="3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2603" y="5908953"/>
            <a:ext cx="191198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10" dirty="0">
                <a:solidFill>
                  <a:srgbClr val="FFFFFF"/>
                </a:solidFill>
                <a:latin typeface="Arial"/>
                <a:cs typeface="Arial"/>
              </a:rPr>
              <a:t>Formatos</a:t>
            </a:r>
            <a:endParaRPr sz="34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175" y="6042666"/>
            <a:ext cx="3556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2603" y="6579089"/>
            <a:ext cx="256730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90" dirty="0">
                <a:solidFill>
                  <a:srgbClr val="01BFF4"/>
                </a:solidFill>
                <a:latin typeface="Arial"/>
                <a:cs typeface="Arial"/>
              </a:rPr>
              <a:t>Plani</a:t>
            </a:r>
            <a:r>
              <a:rPr sz="3450" b="1" spc="-50" dirty="0">
                <a:solidFill>
                  <a:srgbClr val="01BFF4"/>
                </a:solidFill>
                <a:latin typeface="Arial"/>
                <a:cs typeface="Arial"/>
              </a:rPr>
              <a:t>fi</a:t>
            </a:r>
            <a:r>
              <a:rPr sz="3450" b="1" spc="-125" dirty="0">
                <a:solidFill>
                  <a:srgbClr val="01BFF4"/>
                </a:solidFill>
                <a:latin typeface="Arial"/>
                <a:cs typeface="Arial"/>
              </a:rPr>
              <a:t>cación</a:t>
            </a:r>
            <a:endParaRPr sz="34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2603" y="6997925"/>
            <a:ext cx="227457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45" dirty="0">
                <a:solidFill>
                  <a:srgbClr val="01BFF4"/>
                </a:solidFill>
                <a:latin typeface="Arial"/>
                <a:cs typeface="Arial"/>
              </a:rPr>
              <a:t>de</a:t>
            </a:r>
            <a:r>
              <a:rPr sz="3450" b="1" spc="-150" dirty="0">
                <a:solidFill>
                  <a:srgbClr val="01BFF4"/>
                </a:solidFill>
                <a:latin typeface="Arial"/>
                <a:cs typeface="Arial"/>
              </a:rPr>
              <a:t> </a:t>
            </a:r>
            <a:r>
              <a:rPr sz="3450" b="1" spc="-70" dirty="0">
                <a:solidFill>
                  <a:srgbClr val="01BFF4"/>
                </a:solidFill>
                <a:latin typeface="Arial"/>
                <a:cs typeface="Arial"/>
              </a:rPr>
              <a:t>trayecto</a:t>
            </a:r>
            <a:endParaRPr sz="345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752" y="536864"/>
            <a:ext cx="15376495" cy="102348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48538" y="2534374"/>
            <a:ext cx="11541125" cy="11474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25" b="1" spc="-367" baseline="-5291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r>
              <a:rPr sz="11025" b="1" spc="-697" baseline="-5291" dirty="0">
                <a:solidFill>
                  <a:srgbClr val="57BEF0"/>
                </a:solidFill>
                <a:latin typeface="Arial"/>
                <a:cs typeface="Arial"/>
              </a:rPr>
              <a:t> </a:t>
            </a:r>
            <a:r>
              <a:rPr sz="2950" b="1" spc="-245" dirty="0">
                <a:solidFill>
                  <a:srgbClr val="53585F"/>
                </a:solidFill>
                <a:latin typeface="Arial"/>
                <a:cs typeface="Arial"/>
              </a:rPr>
              <a:t>Es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100" dirty="0">
                <a:solidFill>
                  <a:srgbClr val="53585F"/>
                </a:solidFill>
                <a:latin typeface="Arial"/>
                <a:cs typeface="Arial"/>
              </a:rPr>
              <a:t>un</a:t>
            </a:r>
            <a:r>
              <a:rPr sz="29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tipo </a:t>
            </a:r>
            <a:r>
              <a:rPr sz="29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90" dirty="0">
                <a:solidFill>
                  <a:srgbClr val="53585F"/>
                </a:solidFill>
                <a:latin typeface="Arial"/>
                <a:cs typeface="Arial"/>
              </a:rPr>
              <a:t>planificación</a:t>
            </a:r>
            <a:r>
              <a:rPr sz="29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que </a:t>
            </a:r>
            <a:r>
              <a:rPr sz="2950" b="1" spc="-125" dirty="0">
                <a:solidFill>
                  <a:srgbClr val="53585F"/>
                </a:solidFill>
                <a:latin typeface="Arial"/>
                <a:cs typeface="Arial"/>
              </a:rPr>
              <a:t>se</a:t>
            </a:r>
            <a:r>
              <a:rPr sz="29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85" dirty="0">
                <a:solidFill>
                  <a:srgbClr val="53585F"/>
                </a:solidFill>
                <a:latin typeface="Arial"/>
                <a:cs typeface="Arial"/>
              </a:rPr>
              <a:t>estructura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60" dirty="0">
                <a:solidFill>
                  <a:srgbClr val="53585F"/>
                </a:solidFill>
                <a:latin typeface="Arial"/>
                <a:cs typeface="Arial"/>
              </a:rPr>
              <a:t>en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85" dirty="0">
                <a:solidFill>
                  <a:srgbClr val="53585F"/>
                </a:solidFill>
                <a:latin typeface="Arial"/>
                <a:cs typeface="Arial"/>
              </a:rPr>
              <a:t>cuatro</a:t>
            </a:r>
            <a:r>
              <a:rPr sz="29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140" dirty="0">
                <a:solidFill>
                  <a:srgbClr val="53585F"/>
                </a:solidFill>
                <a:latin typeface="Arial"/>
                <a:cs typeface="Arial"/>
              </a:rPr>
              <a:t>secciones:</a:t>
            </a:r>
            <a:endParaRPr sz="2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13966" y="3099802"/>
            <a:ext cx="2647950" cy="11474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25" spc="-367" baseline="-5291" dirty="0">
                <a:solidFill>
                  <a:srgbClr val="57BEF0"/>
                </a:solidFill>
                <a:latin typeface="Microsoft Sans Serif"/>
                <a:cs typeface="Microsoft Sans Serif"/>
              </a:rPr>
              <a:t>-</a:t>
            </a:r>
            <a:r>
              <a:rPr sz="11025" spc="-569" baseline="-5291" dirty="0">
                <a:solidFill>
                  <a:srgbClr val="57BEF0"/>
                </a:solidFill>
                <a:latin typeface="Microsoft Sans Serif"/>
                <a:cs typeface="Microsoft Sans Serif"/>
              </a:rPr>
              <a:t> </a:t>
            </a:r>
            <a:r>
              <a:rPr sz="2950" spc="-35" dirty="0">
                <a:solidFill>
                  <a:srgbClr val="53585F"/>
                </a:solidFill>
                <a:latin typeface="Microsoft Sans Serif"/>
                <a:cs typeface="Microsoft Sans Serif"/>
              </a:rPr>
              <a:t>Capacidades</a:t>
            </a:r>
            <a:endParaRPr sz="295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13966" y="3665229"/>
            <a:ext cx="3511550" cy="11474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25" spc="-367" baseline="-5291" dirty="0">
                <a:solidFill>
                  <a:srgbClr val="57BEF0"/>
                </a:solidFill>
                <a:latin typeface="Microsoft Sans Serif"/>
                <a:cs typeface="Microsoft Sans Serif"/>
              </a:rPr>
              <a:t>-</a:t>
            </a:r>
            <a:r>
              <a:rPr sz="11025" spc="-569" baseline="-5291" dirty="0">
                <a:solidFill>
                  <a:srgbClr val="57BEF0"/>
                </a:solidFill>
                <a:latin typeface="Microsoft Sans Serif"/>
                <a:cs typeface="Microsoft Sans Serif"/>
              </a:rPr>
              <a:t> </a:t>
            </a:r>
            <a:r>
              <a:rPr sz="2950" spc="-55" dirty="0">
                <a:solidFill>
                  <a:srgbClr val="53585F"/>
                </a:solidFill>
                <a:latin typeface="Microsoft Sans Serif"/>
                <a:cs typeface="Microsoft Sans Serif"/>
              </a:rPr>
              <a:t>Destrezas,</a:t>
            </a:r>
            <a:r>
              <a:rPr sz="2950" spc="-2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2950" spc="-30" dirty="0">
                <a:solidFill>
                  <a:srgbClr val="53585F"/>
                </a:solidFill>
                <a:latin typeface="Microsoft Sans Serif"/>
                <a:cs typeface="Microsoft Sans Serif"/>
              </a:rPr>
              <a:t>valores</a:t>
            </a:r>
            <a:endParaRPr sz="295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13966" y="4230657"/>
            <a:ext cx="4775200" cy="11474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25" spc="-367" baseline="-5291" dirty="0">
                <a:solidFill>
                  <a:srgbClr val="57BEF0"/>
                </a:solidFill>
                <a:latin typeface="Microsoft Sans Serif"/>
                <a:cs typeface="Microsoft Sans Serif"/>
              </a:rPr>
              <a:t>-</a:t>
            </a:r>
            <a:r>
              <a:rPr sz="11025" spc="-569" baseline="-5291" dirty="0">
                <a:solidFill>
                  <a:srgbClr val="57BEF0"/>
                </a:solidFill>
                <a:latin typeface="Microsoft Sans Serif"/>
                <a:cs typeface="Microsoft Sans Serif"/>
              </a:rPr>
              <a:t> </a:t>
            </a:r>
            <a:r>
              <a:rPr sz="2950" spc="-20" dirty="0">
                <a:solidFill>
                  <a:srgbClr val="53585F"/>
                </a:solidFill>
                <a:latin typeface="Microsoft Sans Serif"/>
                <a:cs typeface="Microsoft Sans Serif"/>
              </a:rPr>
              <a:t>Actitudes,</a:t>
            </a:r>
            <a:r>
              <a:rPr sz="2950" spc="-2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2950" dirty="0">
                <a:solidFill>
                  <a:srgbClr val="53585F"/>
                </a:solidFill>
                <a:latin typeface="Microsoft Sans Serif"/>
                <a:cs typeface="Microsoft Sans Serif"/>
              </a:rPr>
              <a:t>procedimientos</a:t>
            </a:r>
            <a:endParaRPr sz="295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13966" y="4796085"/>
            <a:ext cx="6885305" cy="11474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25" spc="-367" baseline="-5291" dirty="0">
                <a:solidFill>
                  <a:srgbClr val="57BEF0"/>
                </a:solidFill>
                <a:latin typeface="Microsoft Sans Serif"/>
                <a:cs typeface="Microsoft Sans Serif"/>
              </a:rPr>
              <a:t>-</a:t>
            </a:r>
            <a:r>
              <a:rPr sz="11025" spc="-569" baseline="-5291" dirty="0">
                <a:solidFill>
                  <a:srgbClr val="57BEF0"/>
                </a:solidFill>
                <a:latin typeface="Microsoft Sans Serif"/>
                <a:cs typeface="Microsoft Sans Serif"/>
              </a:rPr>
              <a:t> </a:t>
            </a:r>
            <a:r>
              <a:rPr sz="2950" spc="-50" dirty="0">
                <a:solidFill>
                  <a:srgbClr val="53585F"/>
                </a:solidFill>
                <a:latin typeface="Microsoft Sans Serif"/>
                <a:cs typeface="Microsoft Sans Serif"/>
              </a:rPr>
              <a:t>Estrategias</a:t>
            </a:r>
            <a:r>
              <a:rPr sz="2950" spc="-2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2950" spc="-35" dirty="0">
                <a:solidFill>
                  <a:srgbClr val="53585F"/>
                </a:solidFill>
                <a:latin typeface="Microsoft Sans Serif"/>
                <a:cs typeface="Microsoft Sans Serif"/>
              </a:rPr>
              <a:t>y</a:t>
            </a:r>
            <a:r>
              <a:rPr sz="2950" spc="-2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2950" dirty="0">
                <a:solidFill>
                  <a:srgbClr val="53585F"/>
                </a:solidFill>
                <a:latin typeface="Microsoft Sans Serif"/>
                <a:cs typeface="Microsoft Sans Serif"/>
              </a:rPr>
              <a:t>contenidos</a:t>
            </a:r>
            <a:r>
              <a:rPr sz="2950" spc="-2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2950" spc="-20" dirty="0">
                <a:solidFill>
                  <a:srgbClr val="53585F"/>
                </a:solidFill>
                <a:latin typeface="Microsoft Sans Serif"/>
                <a:cs typeface="Microsoft Sans Serif"/>
              </a:rPr>
              <a:t>conceptuales.</a:t>
            </a:r>
            <a:endParaRPr sz="295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48538" y="6018608"/>
            <a:ext cx="306070" cy="11474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350" b="1" spc="-245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endParaRPr sz="7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29152" y="6487657"/>
            <a:ext cx="12717145" cy="474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950" b="1" spc="-110" dirty="0">
                <a:solidFill>
                  <a:srgbClr val="53585F"/>
                </a:solidFill>
                <a:latin typeface="Arial"/>
                <a:cs typeface="Arial"/>
              </a:rPr>
              <a:t>Se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80" dirty="0">
                <a:solidFill>
                  <a:srgbClr val="53585F"/>
                </a:solidFill>
                <a:latin typeface="Arial"/>
                <a:cs typeface="Arial"/>
              </a:rPr>
              <a:t>inserta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50" dirty="0">
                <a:solidFill>
                  <a:srgbClr val="53585F"/>
                </a:solidFill>
                <a:latin typeface="Arial"/>
                <a:cs typeface="Arial"/>
              </a:rPr>
              <a:t>tanto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60" dirty="0">
                <a:solidFill>
                  <a:srgbClr val="53585F"/>
                </a:solidFill>
                <a:latin typeface="Arial"/>
                <a:cs typeface="Arial"/>
              </a:rPr>
              <a:t>en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45" dirty="0">
                <a:solidFill>
                  <a:srgbClr val="53585F"/>
                </a:solidFill>
                <a:latin typeface="Arial"/>
                <a:cs typeface="Arial"/>
              </a:rPr>
              <a:t>el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85" dirty="0">
                <a:solidFill>
                  <a:srgbClr val="53585F"/>
                </a:solidFill>
                <a:latin typeface="Arial"/>
                <a:cs typeface="Arial"/>
              </a:rPr>
              <a:t>modelo</a:t>
            </a:r>
            <a:r>
              <a:rPr sz="2950" b="1" spc="-6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95" dirty="0">
                <a:solidFill>
                  <a:srgbClr val="53585F"/>
                </a:solidFill>
                <a:latin typeface="Arial"/>
                <a:cs typeface="Arial"/>
              </a:rPr>
              <a:t>cognitivo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85" dirty="0">
                <a:solidFill>
                  <a:srgbClr val="53585F"/>
                </a:solidFill>
                <a:latin typeface="Arial"/>
                <a:cs typeface="Arial"/>
              </a:rPr>
              <a:t>(habilidades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95" dirty="0">
                <a:solidFill>
                  <a:srgbClr val="53585F"/>
                </a:solidFill>
                <a:latin typeface="Arial"/>
                <a:cs typeface="Arial"/>
              </a:rPr>
              <a:t>adquiridas)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130" dirty="0">
                <a:solidFill>
                  <a:srgbClr val="53585F"/>
                </a:solidFill>
                <a:latin typeface="Arial"/>
                <a:cs typeface="Arial"/>
              </a:rPr>
              <a:t>como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60" dirty="0">
                <a:solidFill>
                  <a:srgbClr val="53585F"/>
                </a:solidFill>
                <a:latin typeface="Arial"/>
                <a:cs typeface="Arial"/>
              </a:rPr>
              <a:t>en </a:t>
            </a:r>
            <a:r>
              <a:rPr sz="2950" b="1" spc="-45" dirty="0">
                <a:solidFill>
                  <a:srgbClr val="53585F"/>
                </a:solidFill>
                <a:latin typeface="Arial"/>
                <a:cs typeface="Arial"/>
              </a:rPr>
              <a:t>el</a:t>
            </a:r>
            <a:endParaRPr sz="2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29152" y="6839478"/>
            <a:ext cx="8455025" cy="474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950" b="1" spc="-100" dirty="0">
                <a:solidFill>
                  <a:srgbClr val="53585F"/>
                </a:solidFill>
                <a:latin typeface="Arial"/>
                <a:cs typeface="Arial"/>
              </a:rPr>
              <a:t>constructivista</a:t>
            </a:r>
            <a:r>
              <a:rPr sz="29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85" dirty="0">
                <a:solidFill>
                  <a:srgbClr val="53585F"/>
                </a:solidFill>
                <a:latin typeface="Arial"/>
                <a:cs typeface="Arial"/>
              </a:rPr>
              <a:t>(forma</a:t>
            </a:r>
            <a:r>
              <a:rPr sz="29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29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80" dirty="0">
                <a:solidFill>
                  <a:srgbClr val="53585F"/>
                </a:solidFill>
                <a:latin typeface="Arial"/>
                <a:cs typeface="Arial"/>
              </a:rPr>
              <a:t>adquirir</a:t>
            </a:r>
            <a:r>
              <a:rPr sz="29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120" dirty="0">
                <a:solidFill>
                  <a:srgbClr val="53585F"/>
                </a:solidFill>
                <a:latin typeface="Arial"/>
                <a:cs typeface="Arial"/>
              </a:rPr>
              <a:t>las</a:t>
            </a:r>
            <a:r>
              <a:rPr sz="29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85" dirty="0">
                <a:solidFill>
                  <a:srgbClr val="53585F"/>
                </a:solidFill>
                <a:latin typeface="Arial"/>
                <a:cs typeface="Arial"/>
              </a:rPr>
              <a:t>habilidades).</a:t>
            </a:r>
            <a:endParaRPr sz="2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48538" y="6436397"/>
            <a:ext cx="306070" cy="3267710"/>
          </a:xfrm>
          <a:prstGeom prst="rect">
            <a:avLst/>
          </a:prstGeom>
        </p:spPr>
        <p:txBody>
          <a:bodyPr vert="horz" wrap="square" lIns="0" tIns="513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40"/>
              </a:spcBef>
            </a:pPr>
            <a:r>
              <a:rPr sz="7350" b="1" spc="-245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endParaRPr sz="7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44"/>
              </a:spcBef>
            </a:pPr>
            <a:r>
              <a:rPr sz="7350" b="1" spc="-245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endParaRPr sz="7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29152" y="7404906"/>
            <a:ext cx="12473940" cy="474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950" b="1" spc="-150" dirty="0">
                <a:solidFill>
                  <a:srgbClr val="53585F"/>
                </a:solidFill>
                <a:latin typeface="Arial"/>
                <a:cs typeface="Arial"/>
              </a:rPr>
              <a:t>Su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60" dirty="0">
                <a:solidFill>
                  <a:srgbClr val="53585F"/>
                </a:solidFill>
                <a:latin typeface="Arial"/>
                <a:cs typeface="Arial"/>
              </a:rPr>
              <a:t>ventaja </a:t>
            </a:r>
            <a:r>
              <a:rPr sz="2950" b="1" spc="-125" dirty="0">
                <a:solidFill>
                  <a:srgbClr val="53585F"/>
                </a:solidFill>
                <a:latin typeface="Arial"/>
                <a:cs typeface="Arial"/>
              </a:rPr>
              <a:t>es</a:t>
            </a:r>
            <a:r>
              <a:rPr sz="2950" b="1" spc="-6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que</a:t>
            </a:r>
            <a:r>
              <a:rPr sz="2950" b="1" spc="-6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55" dirty="0">
                <a:solidFill>
                  <a:srgbClr val="53585F"/>
                </a:solidFill>
                <a:latin typeface="Arial"/>
                <a:cs typeface="Arial"/>
              </a:rPr>
              <a:t>permite</a:t>
            </a:r>
            <a:r>
              <a:rPr sz="2950" b="1" spc="-6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80" dirty="0">
                <a:solidFill>
                  <a:srgbClr val="53585F"/>
                </a:solidFill>
                <a:latin typeface="Arial"/>
                <a:cs typeface="Arial"/>
              </a:rPr>
              <a:t>abordar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110" dirty="0">
                <a:solidFill>
                  <a:srgbClr val="53585F"/>
                </a:solidFill>
                <a:latin typeface="Arial"/>
                <a:cs typeface="Arial"/>
              </a:rPr>
              <a:t>todos</a:t>
            </a:r>
            <a:r>
              <a:rPr sz="2950" b="1" spc="-6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145" dirty="0">
                <a:solidFill>
                  <a:srgbClr val="53585F"/>
                </a:solidFill>
                <a:latin typeface="Arial"/>
                <a:cs typeface="Arial"/>
              </a:rPr>
              <a:t>los</a:t>
            </a:r>
            <a:r>
              <a:rPr sz="2950" b="1" spc="-6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114" dirty="0">
                <a:solidFill>
                  <a:srgbClr val="53585F"/>
                </a:solidFill>
                <a:latin typeface="Arial"/>
                <a:cs typeface="Arial"/>
              </a:rPr>
              <a:t>aspectos</a:t>
            </a:r>
            <a:r>
              <a:rPr sz="2950" b="1" spc="-6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80" dirty="0">
                <a:solidFill>
                  <a:srgbClr val="53585F"/>
                </a:solidFill>
                <a:latin typeface="Arial"/>
                <a:cs typeface="Arial"/>
              </a:rPr>
              <a:t>importantes</a:t>
            </a:r>
            <a:r>
              <a:rPr sz="2950" b="1" spc="-6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80" dirty="0">
                <a:solidFill>
                  <a:srgbClr val="53585F"/>
                </a:solidFill>
                <a:latin typeface="Arial"/>
                <a:cs typeface="Arial"/>
              </a:rPr>
              <a:t>una</a:t>
            </a:r>
            <a:endParaRPr sz="29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29152" y="7756728"/>
            <a:ext cx="13463905" cy="474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950" b="1" spc="-90" dirty="0">
                <a:solidFill>
                  <a:srgbClr val="53585F"/>
                </a:solidFill>
                <a:latin typeface="Arial"/>
                <a:cs typeface="Arial"/>
              </a:rPr>
              <a:t>planificación,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110" dirty="0">
                <a:solidFill>
                  <a:srgbClr val="53585F"/>
                </a:solidFill>
                <a:latin typeface="Arial"/>
                <a:cs typeface="Arial"/>
              </a:rPr>
              <a:t>pues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60" dirty="0">
                <a:solidFill>
                  <a:srgbClr val="53585F"/>
                </a:solidFill>
                <a:latin typeface="Arial"/>
                <a:cs typeface="Arial"/>
              </a:rPr>
              <a:t>requiere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95" dirty="0">
                <a:solidFill>
                  <a:srgbClr val="53585F"/>
                </a:solidFill>
                <a:latin typeface="Arial"/>
                <a:cs typeface="Arial"/>
              </a:rPr>
              <a:t>pensar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60" dirty="0">
                <a:solidFill>
                  <a:srgbClr val="53585F"/>
                </a:solidFill>
                <a:latin typeface="Arial"/>
                <a:cs typeface="Arial"/>
              </a:rPr>
              <a:t>en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145" dirty="0">
                <a:solidFill>
                  <a:srgbClr val="53585F"/>
                </a:solidFill>
                <a:latin typeface="Arial"/>
                <a:cs typeface="Arial"/>
              </a:rPr>
              <a:t>los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100" dirty="0">
                <a:solidFill>
                  <a:srgbClr val="53585F"/>
                </a:solidFill>
                <a:latin typeface="Arial"/>
                <a:cs typeface="Arial"/>
              </a:rPr>
              <a:t>contenidos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85" dirty="0">
                <a:solidFill>
                  <a:srgbClr val="53585F"/>
                </a:solidFill>
                <a:latin typeface="Arial"/>
                <a:cs typeface="Arial"/>
              </a:rPr>
              <a:t>desde</a:t>
            </a:r>
            <a:r>
              <a:rPr sz="2950" b="1" spc="-6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170" dirty="0">
                <a:solidFill>
                  <a:srgbClr val="53585F"/>
                </a:solidFill>
                <a:latin typeface="Arial"/>
                <a:cs typeface="Arial"/>
              </a:rPr>
              <a:t>su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55" dirty="0">
                <a:solidFill>
                  <a:srgbClr val="53585F"/>
                </a:solidFill>
                <a:latin typeface="Arial"/>
                <a:cs typeface="Arial"/>
              </a:rPr>
              <a:t>triple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100" dirty="0">
                <a:solidFill>
                  <a:srgbClr val="53585F"/>
                </a:solidFill>
                <a:latin typeface="Arial"/>
                <a:cs typeface="Arial"/>
              </a:rPr>
              <a:t>dimensión</a:t>
            </a:r>
            <a:endParaRPr sz="29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29152" y="8108550"/>
            <a:ext cx="13287375" cy="474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950" b="1" spc="-90" dirty="0">
                <a:solidFill>
                  <a:srgbClr val="53585F"/>
                </a:solidFill>
                <a:latin typeface="Arial"/>
                <a:cs typeface="Arial"/>
              </a:rPr>
              <a:t>(conceptual,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75" dirty="0">
                <a:solidFill>
                  <a:srgbClr val="53585F"/>
                </a:solidFill>
                <a:latin typeface="Arial"/>
                <a:cs typeface="Arial"/>
              </a:rPr>
              <a:t>procedimental</a:t>
            </a:r>
            <a:r>
              <a:rPr sz="2950" b="1" spc="-6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135" dirty="0">
                <a:solidFill>
                  <a:srgbClr val="53585F"/>
                </a:solidFill>
                <a:latin typeface="Arial"/>
                <a:cs typeface="Arial"/>
              </a:rPr>
              <a:t>y</a:t>
            </a:r>
            <a:r>
              <a:rPr sz="2950" b="1" spc="-6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70" dirty="0">
                <a:solidFill>
                  <a:srgbClr val="53585F"/>
                </a:solidFill>
                <a:latin typeface="Arial"/>
                <a:cs typeface="Arial"/>
              </a:rPr>
              <a:t>actitudinal)</a:t>
            </a:r>
            <a:r>
              <a:rPr sz="2950" b="1" spc="-6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135" dirty="0">
                <a:solidFill>
                  <a:srgbClr val="53585F"/>
                </a:solidFill>
                <a:latin typeface="Arial"/>
                <a:cs typeface="Arial"/>
              </a:rPr>
              <a:t>y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60" dirty="0">
                <a:solidFill>
                  <a:srgbClr val="53585F"/>
                </a:solidFill>
                <a:latin typeface="Arial"/>
                <a:cs typeface="Arial"/>
              </a:rPr>
              <a:t>en la </a:t>
            </a:r>
            <a:r>
              <a:rPr sz="2950" b="1" spc="-80" dirty="0">
                <a:solidFill>
                  <a:srgbClr val="53585F"/>
                </a:solidFill>
                <a:latin typeface="Arial"/>
                <a:cs typeface="Arial"/>
              </a:rPr>
              <a:t>forma</a:t>
            </a:r>
            <a:r>
              <a:rPr sz="2950" b="1" spc="-6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85" dirty="0">
                <a:solidFill>
                  <a:srgbClr val="53585F"/>
                </a:solidFill>
                <a:latin typeface="Arial"/>
                <a:cs typeface="Arial"/>
              </a:rPr>
              <a:t>lograr</a:t>
            </a:r>
            <a:r>
              <a:rPr sz="2950" b="1" spc="-6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45" dirty="0">
                <a:solidFill>
                  <a:srgbClr val="53585F"/>
                </a:solidFill>
                <a:latin typeface="Arial"/>
                <a:cs typeface="Arial"/>
              </a:rPr>
              <a:t>el</a:t>
            </a:r>
            <a:r>
              <a:rPr sz="2950" b="1" spc="-6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aprendizaje</a:t>
            </a:r>
            <a:endParaRPr sz="29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29152" y="8460371"/>
            <a:ext cx="2468880" cy="474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950" b="1" spc="-80" dirty="0">
                <a:solidFill>
                  <a:srgbClr val="53585F"/>
                </a:solidFill>
                <a:latin typeface="Arial"/>
                <a:cs typeface="Arial"/>
              </a:rPr>
              <a:t>(metodología).</a:t>
            </a:r>
            <a:endParaRPr sz="2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29152" y="9025799"/>
            <a:ext cx="14533244" cy="474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950" b="1" spc="-180" dirty="0">
                <a:solidFill>
                  <a:srgbClr val="53585F"/>
                </a:solidFill>
                <a:latin typeface="Arial"/>
                <a:cs typeface="Arial"/>
              </a:rPr>
              <a:t>Sus</a:t>
            </a:r>
            <a:r>
              <a:rPr sz="2950" b="1" spc="-6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90" dirty="0">
                <a:solidFill>
                  <a:srgbClr val="53585F"/>
                </a:solidFill>
                <a:latin typeface="Arial"/>
                <a:cs typeface="Arial"/>
              </a:rPr>
              <a:t>desventajas</a:t>
            </a:r>
            <a:r>
              <a:rPr sz="2950" b="1" spc="-6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125" dirty="0">
                <a:solidFill>
                  <a:srgbClr val="53585F"/>
                </a:solidFill>
                <a:latin typeface="Arial"/>
                <a:cs typeface="Arial"/>
              </a:rPr>
              <a:t>se</a:t>
            </a:r>
            <a:r>
              <a:rPr sz="2950" b="1" spc="-6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114" dirty="0">
                <a:solidFill>
                  <a:srgbClr val="53585F"/>
                </a:solidFill>
                <a:latin typeface="Arial"/>
                <a:cs typeface="Arial"/>
              </a:rPr>
              <a:t>asocian</a:t>
            </a:r>
            <a:r>
              <a:rPr sz="2950" b="1" spc="-6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45" dirty="0">
                <a:solidFill>
                  <a:srgbClr val="53585F"/>
                </a:solidFill>
                <a:latin typeface="Arial"/>
                <a:cs typeface="Arial"/>
              </a:rPr>
              <a:t>a</a:t>
            </a:r>
            <a:r>
              <a:rPr sz="2950" b="1" spc="-60" dirty="0">
                <a:solidFill>
                  <a:srgbClr val="53585F"/>
                </a:solidFill>
                <a:latin typeface="Arial"/>
                <a:cs typeface="Arial"/>
              </a:rPr>
              <a:t> la </a:t>
            </a:r>
            <a:r>
              <a:rPr sz="2950" b="1" spc="-100" dirty="0">
                <a:solidFill>
                  <a:srgbClr val="53585F"/>
                </a:solidFill>
                <a:latin typeface="Arial"/>
                <a:cs typeface="Arial"/>
              </a:rPr>
              <a:t>ausencia</a:t>
            </a:r>
            <a:r>
              <a:rPr sz="2950" b="1" spc="-6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2950" b="1" spc="-6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90" dirty="0">
                <a:solidFill>
                  <a:srgbClr val="53585F"/>
                </a:solidFill>
                <a:latin typeface="Arial"/>
                <a:cs typeface="Arial"/>
              </a:rPr>
              <a:t>evaluación</a:t>
            </a:r>
            <a:r>
              <a:rPr sz="2950" b="1" spc="-5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135" dirty="0">
                <a:solidFill>
                  <a:srgbClr val="53585F"/>
                </a:solidFill>
                <a:latin typeface="Arial"/>
                <a:cs typeface="Arial"/>
              </a:rPr>
              <a:t>y</a:t>
            </a:r>
            <a:r>
              <a:rPr sz="2950" b="1" spc="-6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45" dirty="0">
                <a:solidFill>
                  <a:srgbClr val="53585F"/>
                </a:solidFill>
                <a:latin typeface="Arial"/>
                <a:cs typeface="Arial"/>
              </a:rPr>
              <a:t>a</a:t>
            </a:r>
            <a:r>
              <a:rPr sz="2950" b="1" spc="-6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170" dirty="0">
                <a:solidFill>
                  <a:srgbClr val="53585F"/>
                </a:solidFill>
                <a:latin typeface="Arial"/>
                <a:cs typeface="Arial"/>
              </a:rPr>
              <a:t>su</a:t>
            </a:r>
            <a:r>
              <a:rPr sz="2950" b="1" spc="-6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80" dirty="0">
                <a:solidFill>
                  <a:srgbClr val="53585F"/>
                </a:solidFill>
                <a:latin typeface="Arial"/>
                <a:cs typeface="Arial"/>
              </a:rPr>
              <a:t>carácter</a:t>
            </a:r>
            <a:r>
              <a:rPr sz="2950" b="1" spc="-6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100" dirty="0">
                <a:solidFill>
                  <a:srgbClr val="53585F"/>
                </a:solidFill>
                <a:latin typeface="Arial"/>
                <a:cs typeface="Arial"/>
              </a:rPr>
              <a:t>excesivamente</a:t>
            </a:r>
            <a:endParaRPr sz="29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29152" y="9377621"/>
            <a:ext cx="14295119" cy="474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950" b="1" spc="-85" dirty="0">
                <a:solidFill>
                  <a:srgbClr val="53585F"/>
                </a:solidFill>
                <a:latin typeface="Arial"/>
                <a:cs typeface="Arial"/>
              </a:rPr>
              <a:t>amplio,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95" dirty="0">
                <a:solidFill>
                  <a:srgbClr val="53585F"/>
                </a:solidFill>
                <a:latin typeface="Arial"/>
                <a:cs typeface="Arial"/>
              </a:rPr>
              <a:t>lo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 que </a:t>
            </a:r>
            <a:r>
              <a:rPr sz="2950" b="1" spc="-85" dirty="0">
                <a:solidFill>
                  <a:srgbClr val="53585F"/>
                </a:solidFill>
                <a:latin typeface="Arial"/>
                <a:cs typeface="Arial"/>
              </a:rPr>
              <a:t>hace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60" dirty="0">
                <a:solidFill>
                  <a:srgbClr val="53585F"/>
                </a:solidFill>
                <a:latin typeface="Arial"/>
                <a:cs typeface="Arial"/>
              </a:rPr>
              <a:t>la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60" dirty="0">
                <a:solidFill>
                  <a:srgbClr val="53585F"/>
                </a:solidFill>
                <a:latin typeface="Arial"/>
                <a:cs typeface="Arial"/>
              </a:rPr>
              <a:t>'T'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100" dirty="0">
                <a:solidFill>
                  <a:srgbClr val="53585F"/>
                </a:solidFill>
                <a:latin typeface="Arial"/>
                <a:cs typeface="Arial"/>
              </a:rPr>
              <a:t>un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75" dirty="0">
                <a:solidFill>
                  <a:srgbClr val="53585F"/>
                </a:solidFill>
                <a:latin typeface="Arial"/>
                <a:cs typeface="Arial"/>
              </a:rPr>
              <a:t>buen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85" dirty="0">
                <a:solidFill>
                  <a:srgbClr val="53585F"/>
                </a:solidFill>
                <a:latin typeface="Arial"/>
                <a:cs typeface="Arial"/>
              </a:rPr>
              <a:t>modelo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 para </a:t>
            </a:r>
            <a:r>
              <a:rPr sz="2950" b="1" spc="-90" dirty="0">
                <a:solidFill>
                  <a:srgbClr val="53585F"/>
                </a:solidFill>
                <a:latin typeface="Arial"/>
                <a:cs typeface="Arial"/>
              </a:rPr>
              <a:t>planificación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75" dirty="0">
                <a:solidFill>
                  <a:srgbClr val="53585F"/>
                </a:solidFill>
                <a:latin typeface="Arial"/>
                <a:cs typeface="Arial"/>
              </a:rPr>
              <a:t>anual,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75" dirty="0">
                <a:solidFill>
                  <a:srgbClr val="53585F"/>
                </a:solidFill>
                <a:latin typeface="Arial"/>
                <a:cs typeface="Arial"/>
              </a:rPr>
              <a:t>aunque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110" dirty="0">
                <a:solidFill>
                  <a:srgbClr val="53585F"/>
                </a:solidFill>
                <a:latin typeface="Arial"/>
                <a:cs typeface="Arial"/>
              </a:rPr>
              <a:t>no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55" dirty="0">
                <a:solidFill>
                  <a:srgbClr val="53585F"/>
                </a:solidFill>
                <a:latin typeface="Arial"/>
                <a:cs typeface="Arial"/>
              </a:rPr>
              <a:t>del</a:t>
            </a:r>
            <a:endParaRPr sz="29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29152" y="9729443"/>
            <a:ext cx="5778500" cy="474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950" b="1" spc="-75" dirty="0">
                <a:solidFill>
                  <a:srgbClr val="53585F"/>
                </a:solidFill>
                <a:latin typeface="Arial"/>
                <a:cs typeface="Arial"/>
              </a:rPr>
              <a:t>todo</a:t>
            </a:r>
            <a:r>
              <a:rPr sz="2950" b="1" spc="-8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65" dirty="0">
                <a:solidFill>
                  <a:srgbClr val="53585F"/>
                </a:solidFill>
                <a:latin typeface="Arial"/>
                <a:cs typeface="Arial"/>
              </a:rPr>
              <a:t>para</a:t>
            </a:r>
            <a:r>
              <a:rPr sz="2950" b="1" spc="-8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120" dirty="0">
                <a:solidFill>
                  <a:srgbClr val="53585F"/>
                </a:solidFill>
                <a:latin typeface="Arial"/>
                <a:cs typeface="Arial"/>
              </a:rPr>
              <a:t>las</a:t>
            </a:r>
            <a:r>
              <a:rPr sz="2950" b="1" spc="-8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90" dirty="0">
                <a:solidFill>
                  <a:srgbClr val="53585F"/>
                </a:solidFill>
                <a:latin typeface="Arial"/>
                <a:cs typeface="Arial"/>
              </a:rPr>
              <a:t>unidades</a:t>
            </a:r>
            <a:r>
              <a:rPr sz="2950" b="1" spc="-8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2950" b="1" spc="-95" dirty="0">
                <a:solidFill>
                  <a:srgbClr val="53585F"/>
                </a:solidFill>
                <a:latin typeface="Arial"/>
                <a:cs typeface="Arial"/>
              </a:rPr>
              <a:t>didácticas.</a:t>
            </a:r>
            <a:endParaRPr sz="29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7991" y="967039"/>
            <a:ext cx="3228340" cy="9374505"/>
          </a:xfrm>
          <a:prstGeom prst="rect">
            <a:avLst/>
          </a:prstGeom>
          <a:solidFill>
            <a:srgbClr val="01BFF4">
              <a:alpha val="50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100">
              <a:latin typeface="Times New Roman"/>
              <a:cs typeface="Times New Roman"/>
            </a:endParaRPr>
          </a:p>
          <a:p>
            <a:pPr marL="41275">
              <a:lnSpc>
                <a:spcPct val="100000"/>
              </a:lnSpc>
            </a:pPr>
            <a:r>
              <a:rPr sz="8650" b="1" spc="-285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21" name="Título 20">
            <a:extLst>
              <a:ext uri="{FF2B5EF4-FFF2-40B4-BE49-F238E27FC236}">
                <a16:creationId xmlns:a16="http://schemas.microsoft.com/office/drawing/2014/main" id="{A4D68EE8-2210-1448-99F1-44365F3D3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7228" y="642173"/>
            <a:ext cx="7203744" cy="1846659"/>
          </a:xfrm>
        </p:spPr>
        <p:txBody>
          <a:bodyPr/>
          <a:lstStyle/>
          <a:p>
            <a:pPr algn="ctr"/>
            <a:r>
              <a:rPr lang="es-CL" sz="6000" dirty="0"/>
              <a:t>PLANIFICACIÓN EN 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00252" y="0"/>
            <a:ext cx="11203940" cy="11308715"/>
            <a:chOff x="8900252" y="0"/>
            <a:chExt cx="11203940" cy="11308715"/>
          </a:xfrm>
        </p:grpSpPr>
        <p:sp>
          <p:nvSpPr>
            <p:cNvPr id="3" name="object 3"/>
            <p:cNvSpPr/>
            <p:nvPr/>
          </p:nvSpPr>
          <p:spPr>
            <a:xfrm>
              <a:off x="8900252" y="0"/>
              <a:ext cx="11203940" cy="11308715"/>
            </a:xfrm>
            <a:custGeom>
              <a:avLst/>
              <a:gdLst/>
              <a:ahLst/>
              <a:cxnLst/>
              <a:rect l="l" t="t" r="r" b="b"/>
              <a:pathLst>
                <a:path w="11203940" h="11308715">
                  <a:moveTo>
                    <a:pt x="0" y="11308556"/>
                  </a:moveTo>
                  <a:lnTo>
                    <a:pt x="11203847" y="11308556"/>
                  </a:lnTo>
                  <a:lnTo>
                    <a:pt x="11203847" y="0"/>
                  </a:lnTo>
                  <a:lnTo>
                    <a:pt x="0" y="0"/>
                  </a:lnTo>
                  <a:lnTo>
                    <a:pt x="0" y="11308556"/>
                  </a:lnTo>
                  <a:close/>
                </a:path>
              </a:pathLst>
            </a:custGeom>
            <a:solidFill>
              <a:srgbClr val="00BF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55209" y="0"/>
              <a:ext cx="8565184" cy="1077454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08988" y="4564961"/>
            <a:ext cx="432308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2975" b="1" spc="-427" baseline="-6101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r>
              <a:rPr sz="12975" b="1" spc="-825" baseline="-6101" dirty="0">
                <a:solidFill>
                  <a:srgbClr val="57BEF0"/>
                </a:solidFill>
                <a:latin typeface="Arial"/>
                <a:cs typeface="Arial"/>
              </a:rPr>
              <a:t> </a:t>
            </a:r>
            <a:r>
              <a:rPr sz="3450" b="1" spc="-90" dirty="0">
                <a:solidFill>
                  <a:srgbClr val="53585F"/>
                </a:solidFill>
                <a:latin typeface="Arial"/>
                <a:cs typeface="Arial"/>
              </a:rPr>
              <a:t>Conceptualización</a:t>
            </a:r>
            <a:endParaRPr sz="3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8988" y="5235098"/>
            <a:ext cx="506349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2975" b="1" spc="-427" baseline="-6101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r>
              <a:rPr sz="12975" b="1" spc="-825" baseline="-6101" dirty="0">
                <a:solidFill>
                  <a:srgbClr val="57BEF0"/>
                </a:solidFill>
                <a:latin typeface="Arial"/>
                <a:cs typeface="Arial"/>
              </a:rPr>
              <a:t> </a:t>
            </a:r>
            <a:r>
              <a:rPr sz="3450" b="1" spc="-120" dirty="0">
                <a:solidFill>
                  <a:srgbClr val="53585F"/>
                </a:solidFill>
                <a:latin typeface="Arial"/>
                <a:cs typeface="Arial"/>
              </a:rPr>
              <a:t>Clasi</a:t>
            </a:r>
            <a:r>
              <a:rPr sz="3450" b="1" spc="-50" dirty="0">
                <a:solidFill>
                  <a:srgbClr val="53585F"/>
                </a:solidFill>
                <a:latin typeface="Arial"/>
                <a:cs typeface="Arial"/>
              </a:rPr>
              <a:t>fi</a:t>
            </a:r>
            <a:r>
              <a:rPr sz="3450" b="1" spc="-125" dirty="0">
                <a:solidFill>
                  <a:srgbClr val="53585F"/>
                </a:solidFill>
                <a:latin typeface="Arial"/>
                <a:cs typeface="Arial"/>
              </a:rPr>
              <a:t>cación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temporal</a:t>
            </a:r>
            <a:endParaRPr sz="3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8988" y="5905234"/>
            <a:ext cx="2527935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2975" b="1" spc="-427" baseline="-6101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r>
              <a:rPr sz="12975" b="1" spc="-825" baseline="-6101" dirty="0">
                <a:solidFill>
                  <a:srgbClr val="57BEF0"/>
                </a:solidFill>
                <a:latin typeface="Arial"/>
                <a:cs typeface="Arial"/>
              </a:rPr>
              <a:t> </a:t>
            </a:r>
            <a:r>
              <a:rPr sz="3450" b="1" spc="-110" dirty="0">
                <a:solidFill>
                  <a:srgbClr val="53585F"/>
                </a:solidFill>
                <a:latin typeface="Arial"/>
                <a:cs typeface="Arial"/>
              </a:rPr>
              <a:t>Formatos</a:t>
            </a:r>
            <a:endParaRPr sz="3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8988" y="6575371"/>
            <a:ext cx="554482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2975" b="1" spc="-427" baseline="-6101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r>
              <a:rPr sz="12975" b="1" spc="-825" baseline="-6101" dirty="0">
                <a:solidFill>
                  <a:srgbClr val="57BEF0"/>
                </a:solidFill>
                <a:latin typeface="Arial"/>
                <a:cs typeface="Arial"/>
              </a:rPr>
              <a:t> </a:t>
            </a:r>
            <a:r>
              <a:rPr sz="3450" b="1" spc="-90" dirty="0">
                <a:solidFill>
                  <a:srgbClr val="53585F"/>
                </a:solidFill>
                <a:latin typeface="Arial"/>
                <a:cs typeface="Arial"/>
              </a:rPr>
              <a:t>Plani</a:t>
            </a:r>
            <a:r>
              <a:rPr sz="3450" b="1" spc="-50" dirty="0">
                <a:solidFill>
                  <a:srgbClr val="53585F"/>
                </a:solidFill>
                <a:latin typeface="Arial"/>
                <a:cs typeface="Arial"/>
              </a:rPr>
              <a:t>fi</a:t>
            </a:r>
            <a:r>
              <a:rPr sz="3450" b="1" spc="-125" dirty="0">
                <a:solidFill>
                  <a:srgbClr val="53585F"/>
                </a:solidFill>
                <a:latin typeface="Arial"/>
                <a:cs typeface="Arial"/>
              </a:rPr>
              <a:t>cación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trayecto</a:t>
            </a:r>
            <a:endParaRPr sz="34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4388" y="1374063"/>
            <a:ext cx="384302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spc="80" dirty="0">
                <a:solidFill>
                  <a:srgbClr val="00C7FC"/>
                </a:solidFill>
                <a:latin typeface="Lucida Sans Unicode"/>
                <a:cs typeface="Lucida Sans Unicode"/>
              </a:rPr>
              <a:t>EN</a:t>
            </a:r>
            <a:r>
              <a:rPr sz="2950" spc="-190" dirty="0">
                <a:solidFill>
                  <a:srgbClr val="00C7FC"/>
                </a:solidFill>
                <a:latin typeface="Lucida Sans Unicode"/>
                <a:cs typeface="Lucida Sans Unicode"/>
              </a:rPr>
              <a:t> </a:t>
            </a:r>
            <a:r>
              <a:rPr sz="2950" spc="15" dirty="0">
                <a:solidFill>
                  <a:srgbClr val="00C7FC"/>
                </a:solidFill>
                <a:latin typeface="Lucida Sans Unicode"/>
                <a:cs typeface="Lucida Sans Unicode"/>
              </a:rPr>
              <a:t>LA</a:t>
            </a:r>
            <a:r>
              <a:rPr sz="2950" spc="-190" dirty="0">
                <a:solidFill>
                  <a:srgbClr val="00C7FC"/>
                </a:solidFill>
                <a:latin typeface="Lucida Sans Unicode"/>
                <a:cs typeface="Lucida Sans Unicode"/>
              </a:rPr>
              <a:t> </a:t>
            </a:r>
            <a:r>
              <a:rPr sz="2950" spc="75" dirty="0">
                <a:solidFill>
                  <a:srgbClr val="00C7FC"/>
                </a:solidFill>
                <a:latin typeface="Lucida Sans Unicode"/>
                <a:cs typeface="Lucida Sans Unicode"/>
              </a:rPr>
              <a:t>CLASE</a:t>
            </a:r>
            <a:r>
              <a:rPr sz="2950" spc="-190" dirty="0">
                <a:solidFill>
                  <a:srgbClr val="00C7FC"/>
                </a:solidFill>
                <a:latin typeface="Lucida Sans Unicode"/>
                <a:cs typeface="Lucida Sans Unicode"/>
              </a:rPr>
              <a:t> </a:t>
            </a:r>
            <a:r>
              <a:rPr sz="2950" spc="45" dirty="0">
                <a:solidFill>
                  <a:srgbClr val="00C7FC"/>
                </a:solidFill>
                <a:latin typeface="Lucida Sans Unicode"/>
                <a:cs typeface="Lucida Sans Unicode"/>
              </a:rPr>
              <a:t>DE</a:t>
            </a:r>
            <a:r>
              <a:rPr sz="2950" spc="-190" dirty="0">
                <a:solidFill>
                  <a:srgbClr val="00C7FC"/>
                </a:solidFill>
                <a:latin typeface="Lucida Sans Unicode"/>
                <a:cs typeface="Lucida Sans Unicode"/>
              </a:rPr>
              <a:t> </a:t>
            </a:r>
            <a:r>
              <a:rPr sz="2950" spc="-5" dirty="0">
                <a:solidFill>
                  <a:srgbClr val="00C7FC"/>
                </a:solidFill>
                <a:latin typeface="Lucida Sans Unicode"/>
                <a:cs typeface="Lucida Sans Unicode"/>
              </a:rPr>
              <a:t>HOY</a:t>
            </a:r>
            <a:endParaRPr sz="2950">
              <a:latin typeface="Lucida Sans Unicode"/>
              <a:cs typeface="Lucida Sans Unicode"/>
            </a:endParaRP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BDD9B4EF-2A9D-9341-8F52-3E82245B1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987" y="2130370"/>
            <a:ext cx="7315863" cy="1107996"/>
          </a:xfrm>
        </p:spPr>
        <p:txBody>
          <a:bodyPr/>
          <a:lstStyle/>
          <a:p>
            <a:r>
              <a:rPr lang="es-CL" sz="7200" dirty="0"/>
              <a:t>La Planificación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991" y="967039"/>
            <a:ext cx="3228340" cy="9374505"/>
          </a:xfrm>
          <a:custGeom>
            <a:avLst/>
            <a:gdLst/>
            <a:ahLst/>
            <a:cxnLst/>
            <a:rect l="l" t="t" r="r" b="b"/>
            <a:pathLst>
              <a:path w="3228340" h="9374505">
                <a:moveTo>
                  <a:pt x="3228293" y="0"/>
                </a:moveTo>
                <a:lnTo>
                  <a:pt x="0" y="0"/>
                </a:lnTo>
                <a:lnTo>
                  <a:pt x="0" y="9374476"/>
                </a:lnTo>
                <a:lnTo>
                  <a:pt x="3228293" y="9374476"/>
                </a:lnTo>
                <a:lnTo>
                  <a:pt x="3228293" y="0"/>
                </a:lnTo>
                <a:close/>
              </a:path>
            </a:pathLst>
          </a:custGeom>
          <a:solidFill>
            <a:srgbClr val="01BFF4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175" y="4838514"/>
            <a:ext cx="3556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79078" y="131466"/>
            <a:ext cx="8278944" cy="111707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48538" y="2562614"/>
            <a:ext cx="3556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13966" y="3099037"/>
            <a:ext cx="1245362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35" dirty="0">
                <a:solidFill>
                  <a:srgbClr val="53585F"/>
                </a:solidFill>
                <a:latin typeface="Arial"/>
                <a:cs typeface="Arial"/>
              </a:rPr>
              <a:t>Este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tipo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5" dirty="0">
                <a:solidFill>
                  <a:srgbClr val="53585F"/>
                </a:solidFill>
                <a:latin typeface="Arial"/>
                <a:cs typeface="Arial"/>
              </a:rPr>
              <a:t>planificación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40" dirty="0">
                <a:solidFill>
                  <a:srgbClr val="53585F"/>
                </a:solidFill>
                <a:latin typeface="Arial"/>
                <a:cs typeface="Arial"/>
              </a:rPr>
              <a:t>se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5" dirty="0">
                <a:solidFill>
                  <a:srgbClr val="53585F"/>
                </a:solidFill>
                <a:latin typeface="Arial"/>
                <a:cs typeface="Arial"/>
              </a:rPr>
              <a:t>inserta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55" dirty="0">
                <a:solidFill>
                  <a:srgbClr val="53585F"/>
                </a:solidFill>
                <a:latin typeface="Arial"/>
                <a:cs typeface="Arial"/>
              </a:rPr>
              <a:t>en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60" dirty="0">
                <a:solidFill>
                  <a:srgbClr val="53585F"/>
                </a:solidFill>
                <a:latin typeface="Arial"/>
                <a:cs typeface="Arial"/>
              </a:rPr>
              <a:t>los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14" dirty="0">
                <a:solidFill>
                  <a:srgbClr val="53585F"/>
                </a:solidFill>
                <a:latin typeface="Arial"/>
                <a:cs typeface="Arial"/>
              </a:rPr>
              <a:t>modelos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00" dirty="0">
                <a:solidFill>
                  <a:srgbClr val="53585F"/>
                </a:solidFill>
                <a:latin typeface="Arial"/>
                <a:cs typeface="Arial"/>
              </a:rPr>
              <a:t>cognitivo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45" dirty="0">
                <a:solidFill>
                  <a:srgbClr val="53585F"/>
                </a:solidFill>
                <a:latin typeface="Arial"/>
                <a:cs typeface="Arial"/>
              </a:rPr>
              <a:t>y</a:t>
            </a:r>
            <a:endParaRPr sz="34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13966" y="3517873"/>
            <a:ext cx="304990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10" dirty="0">
                <a:solidFill>
                  <a:srgbClr val="53585F"/>
                </a:solidFill>
                <a:latin typeface="Arial"/>
                <a:cs typeface="Arial"/>
              </a:rPr>
              <a:t>constructivista.</a:t>
            </a:r>
            <a:endParaRPr sz="3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48538" y="3651586"/>
            <a:ext cx="3556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13966" y="4188010"/>
            <a:ext cx="1432750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05" dirty="0">
                <a:solidFill>
                  <a:srgbClr val="53585F"/>
                </a:solidFill>
                <a:latin typeface="Arial"/>
                <a:cs typeface="Arial"/>
              </a:rPr>
              <a:t>Trabaja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40" dirty="0">
                <a:solidFill>
                  <a:srgbClr val="53585F"/>
                </a:solidFill>
                <a:latin typeface="Arial"/>
                <a:cs typeface="Arial"/>
              </a:rPr>
              <a:t>con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la </a:t>
            </a:r>
            <a:r>
              <a:rPr sz="3450" b="1" spc="-125" dirty="0">
                <a:solidFill>
                  <a:srgbClr val="53585F"/>
                </a:solidFill>
                <a:latin typeface="Arial"/>
                <a:cs typeface="Arial"/>
              </a:rPr>
              <a:t>misma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5" dirty="0">
                <a:solidFill>
                  <a:srgbClr val="53585F"/>
                </a:solidFill>
                <a:latin typeface="Arial"/>
                <a:cs typeface="Arial"/>
              </a:rPr>
              <a:t>nomenclatura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60" dirty="0">
                <a:solidFill>
                  <a:srgbClr val="53585F"/>
                </a:solidFill>
                <a:latin typeface="Arial"/>
                <a:cs typeface="Arial"/>
              </a:rPr>
              <a:t>los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14" dirty="0">
                <a:solidFill>
                  <a:srgbClr val="53585F"/>
                </a:solidFill>
                <a:latin typeface="Arial"/>
                <a:cs typeface="Arial"/>
              </a:rPr>
              <a:t>Programas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25" dirty="0">
                <a:solidFill>
                  <a:srgbClr val="53585F"/>
                </a:solidFill>
                <a:latin typeface="Arial"/>
                <a:cs typeface="Arial"/>
              </a:rPr>
              <a:t>Estudio,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05" dirty="0">
                <a:solidFill>
                  <a:srgbClr val="53585F"/>
                </a:solidFill>
                <a:latin typeface="Arial"/>
                <a:cs typeface="Arial"/>
              </a:rPr>
              <a:t>lo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que</a:t>
            </a:r>
            <a:endParaRPr sz="3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13966" y="4606845"/>
            <a:ext cx="1244092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90" dirty="0">
                <a:solidFill>
                  <a:srgbClr val="53585F"/>
                </a:solidFill>
                <a:latin typeface="Arial"/>
                <a:cs typeface="Arial"/>
              </a:rPr>
              <a:t>asegura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05" dirty="0">
                <a:solidFill>
                  <a:srgbClr val="53585F"/>
                </a:solidFill>
                <a:latin typeface="Arial"/>
                <a:cs typeface="Arial"/>
              </a:rPr>
              <a:t>un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trabajo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20" dirty="0">
                <a:solidFill>
                  <a:srgbClr val="53585F"/>
                </a:solidFill>
                <a:latin typeface="Arial"/>
                <a:cs typeface="Arial"/>
              </a:rPr>
              <a:t>asociado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0" dirty="0">
                <a:solidFill>
                  <a:srgbClr val="53585F"/>
                </a:solidFill>
                <a:latin typeface="Arial"/>
                <a:cs typeface="Arial"/>
              </a:rPr>
              <a:t>a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30" dirty="0">
                <a:solidFill>
                  <a:srgbClr val="53585F"/>
                </a:solidFill>
                <a:latin typeface="Arial"/>
                <a:cs typeface="Arial"/>
              </a:rPr>
              <a:t>las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55" dirty="0">
                <a:solidFill>
                  <a:srgbClr val="53585F"/>
                </a:solidFill>
                <a:latin typeface="Arial"/>
                <a:cs typeface="Arial"/>
              </a:rPr>
              <a:t>Bases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10" dirty="0">
                <a:solidFill>
                  <a:srgbClr val="53585F"/>
                </a:solidFill>
                <a:latin typeface="Arial"/>
                <a:cs typeface="Arial"/>
              </a:rPr>
              <a:t>Curriculares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5" dirty="0">
                <a:solidFill>
                  <a:srgbClr val="53585F"/>
                </a:solidFill>
                <a:latin typeface="Arial"/>
                <a:cs typeface="Arial"/>
              </a:rPr>
              <a:t>vigentes.</a:t>
            </a:r>
            <a:endParaRPr sz="3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48538" y="4740558"/>
            <a:ext cx="3556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13966" y="5276982"/>
            <a:ext cx="1318895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Contempla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14" dirty="0">
                <a:solidFill>
                  <a:srgbClr val="53585F"/>
                </a:solidFill>
                <a:latin typeface="Arial"/>
                <a:cs typeface="Arial"/>
              </a:rPr>
              <a:t>todos</a:t>
            </a:r>
            <a:r>
              <a:rPr sz="3450" b="1" spc="-6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60" dirty="0">
                <a:solidFill>
                  <a:srgbClr val="53585F"/>
                </a:solidFill>
                <a:latin typeface="Arial"/>
                <a:cs typeface="Arial"/>
              </a:rPr>
              <a:t>los</a:t>
            </a:r>
            <a:r>
              <a:rPr sz="3450" b="1" spc="-6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elementos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20" dirty="0">
                <a:solidFill>
                  <a:srgbClr val="53585F"/>
                </a:solidFill>
                <a:latin typeface="Arial"/>
                <a:cs typeface="Arial"/>
              </a:rPr>
              <a:t>necesarios</a:t>
            </a:r>
            <a:r>
              <a:rPr sz="3450" b="1" spc="-6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para</a:t>
            </a:r>
            <a:r>
              <a:rPr sz="3450" b="1" spc="-6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5" dirty="0">
                <a:solidFill>
                  <a:srgbClr val="53585F"/>
                </a:solidFill>
                <a:latin typeface="Arial"/>
                <a:cs typeface="Arial"/>
              </a:rPr>
              <a:t>una</a:t>
            </a:r>
            <a:r>
              <a:rPr sz="3450" b="1" spc="-6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10" dirty="0">
                <a:solidFill>
                  <a:srgbClr val="53585F"/>
                </a:solidFill>
                <a:latin typeface="Arial"/>
                <a:cs typeface="Arial"/>
              </a:rPr>
              <a:t>planificación:</a:t>
            </a:r>
            <a:endParaRPr sz="34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13966" y="5410694"/>
            <a:ext cx="3556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650" spc="-285" dirty="0">
                <a:solidFill>
                  <a:srgbClr val="57BEF0"/>
                </a:solidFill>
                <a:latin typeface="Microsoft Sans Serif"/>
                <a:cs typeface="Microsoft Sans Serif"/>
              </a:rPr>
              <a:t>-</a:t>
            </a:r>
            <a:endParaRPr sz="865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13966" y="6080831"/>
            <a:ext cx="3556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650" spc="-285" dirty="0">
                <a:solidFill>
                  <a:srgbClr val="57BEF0"/>
                </a:solidFill>
                <a:latin typeface="Microsoft Sans Serif"/>
                <a:cs typeface="Microsoft Sans Serif"/>
              </a:rPr>
              <a:t>-</a:t>
            </a:r>
            <a:endParaRPr sz="865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13966" y="6750968"/>
            <a:ext cx="3556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650" spc="-285" dirty="0">
                <a:solidFill>
                  <a:srgbClr val="57BEF0"/>
                </a:solidFill>
                <a:latin typeface="Microsoft Sans Serif"/>
                <a:cs typeface="Microsoft Sans Serif"/>
              </a:rPr>
              <a:t>-</a:t>
            </a:r>
            <a:endParaRPr sz="865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79394" y="5804714"/>
            <a:ext cx="9227820" cy="2035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877820">
              <a:lnSpc>
                <a:spcPct val="127499"/>
              </a:lnSpc>
              <a:spcBef>
                <a:spcPts val="95"/>
              </a:spcBef>
            </a:pPr>
            <a:r>
              <a:rPr sz="3450" spc="10" dirty="0">
                <a:solidFill>
                  <a:srgbClr val="53585F"/>
                </a:solidFill>
                <a:latin typeface="Microsoft Sans Serif"/>
                <a:cs typeface="Microsoft Sans Serif"/>
              </a:rPr>
              <a:t>el </a:t>
            </a:r>
            <a:r>
              <a:rPr sz="3450" spc="-35" dirty="0">
                <a:solidFill>
                  <a:srgbClr val="53585F"/>
                </a:solidFill>
                <a:latin typeface="Microsoft Sans Serif"/>
                <a:cs typeface="Microsoft Sans Serif"/>
              </a:rPr>
              <a:t>para </a:t>
            </a:r>
            <a:r>
              <a:rPr sz="3450" spc="25" dirty="0">
                <a:solidFill>
                  <a:srgbClr val="53585F"/>
                </a:solidFill>
                <a:latin typeface="Microsoft Sans Serif"/>
                <a:cs typeface="Microsoft Sans Serif"/>
              </a:rPr>
              <a:t>qué </a:t>
            </a:r>
            <a:r>
              <a:rPr sz="3450" spc="-5" dirty="0">
                <a:solidFill>
                  <a:srgbClr val="53585F"/>
                </a:solidFill>
                <a:latin typeface="Microsoft Sans Serif"/>
                <a:cs typeface="Microsoft Sans Serif"/>
              </a:rPr>
              <a:t>(propósito/objetivo) </a:t>
            </a:r>
            <a:r>
              <a:rPr sz="3450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450" spc="10" dirty="0">
                <a:solidFill>
                  <a:srgbClr val="53585F"/>
                </a:solidFill>
                <a:latin typeface="Microsoft Sans Serif"/>
                <a:cs typeface="Microsoft Sans Serif"/>
              </a:rPr>
              <a:t>el</a:t>
            </a:r>
            <a:r>
              <a:rPr sz="3450" spc="-3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450" spc="25" dirty="0">
                <a:solidFill>
                  <a:srgbClr val="53585F"/>
                </a:solidFill>
                <a:latin typeface="Microsoft Sans Serif"/>
                <a:cs typeface="Microsoft Sans Serif"/>
              </a:rPr>
              <a:t>qué</a:t>
            </a:r>
            <a:r>
              <a:rPr sz="3450" spc="-30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450" spc="-15" dirty="0">
                <a:solidFill>
                  <a:srgbClr val="53585F"/>
                </a:solidFill>
                <a:latin typeface="Microsoft Sans Serif"/>
                <a:cs typeface="Microsoft Sans Serif"/>
              </a:rPr>
              <a:t>(contenidos</a:t>
            </a:r>
            <a:r>
              <a:rPr sz="3450" spc="-3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450" spc="-30" dirty="0">
                <a:solidFill>
                  <a:srgbClr val="53585F"/>
                </a:solidFill>
                <a:latin typeface="Microsoft Sans Serif"/>
                <a:cs typeface="Microsoft Sans Serif"/>
              </a:rPr>
              <a:t>y </a:t>
            </a:r>
            <a:r>
              <a:rPr sz="3450" spc="-35" dirty="0">
                <a:solidFill>
                  <a:srgbClr val="53585F"/>
                </a:solidFill>
                <a:latin typeface="Microsoft Sans Serif"/>
                <a:cs typeface="Microsoft Sans Serif"/>
              </a:rPr>
              <a:t>habilidades)</a:t>
            </a:r>
            <a:endParaRPr sz="34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3450" spc="10" dirty="0">
                <a:solidFill>
                  <a:srgbClr val="53585F"/>
                </a:solidFill>
                <a:latin typeface="Microsoft Sans Serif"/>
                <a:cs typeface="Microsoft Sans Serif"/>
              </a:rPr>
              <a:t>el</a:t>
            </a:r>
            <a:r>
              <a:rPr sz="3450" spc="-2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450" spc="5" dirty="0">
                <a:solidFill>
                  <a:srgbClr val="53585F"/>
                </a:solidFill>
                <a:latin typeface="Microsoft Sans Serif"/>
                <a:cs typeface="Microsoft Sans Serif"/>
              </a:rPr>
              <a:t>cómo</a:t>
            </a:r>
            <a:r>
              <a:rPr sz="3450" spc="-2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450" spc="-35" dirty="0">
                <a:solidFill>
                  <a:srgbClr val="53585F"/>
                </a:solidFill>
                <a:latin typeface="Microsoft Sans Serif"/>
                <a:cs typeface="Microsoft Sans Serif"/>
              </a:rPr>
              <a:t>(actividades</a:t>
            </a:r>
            <a:r>
              <a:rPr sz="3450" spc="-20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450" spc="-30" dirty="0">
                <a:solidFill>
                  <a:srgbClr val="53585F"/>
                </a:solidFill>
                <a:latin typeface="Microsoft Sans Serif"/>
                <a:cs typeface="Microsoft Sans Serif"/>
              </a:rPr>
              <a:t>y</a:t>
            </a:r>
            <a:r>
              <a:rPr sz="3450" spc="-2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450" spc="5" dirty="0">
                <a:solidFill>
                  <a:srgbClr val="53585F"/>
                </a:solidFill>
                <a:latin typeface="Microsoft Sans Serif"/>
                <a:cs typeface="Microsoft Sans Serif"/>
              </a:rPr>
              <a:t>propuesta</a:t>
            </a:r>
            <a:r>
              <a:rPr sz="3450" spc="-20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450" spc="-10" dirty="0">
                <a:solidFill>
                  <a:srgbClr val="53585F"/>
                </a:solidFill>
                <a:latin typeface="Microsoft Sans Serif"/>
                <a:cs typeface="Microsoft Sans Serif"/>
              </a:rPr>
              <a:t>metodológica)</a:t>
            </a:r>
            <a:endParaRPr sz="345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7991" y="967039"/>
            <a:ext cx="3228340" cy="9374505"/>
          </a:xfrm>
          <a:prstGeom prst="rect">
            <a:avLst/>
          </a:prstGeom>
          <a:solidFill>
            <a:srgbClr val="01BFF4">
              <a:alpha val="50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100">
              <a:latin typeface="Times New Roman"/>
              <a:cs typeface="Times New Roman"/>
            </a:endParaRPr>
          </a:p>
          <a:p>
            <a:pPr marL="41275">
              <a:lnSpc>
                <a:spcPct val="100000"/>
              </a:lnSpc>
            </a:pPr>
            <a:r>
              <a:rPr sz="8650" b="1" spc="-285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285B8D76-4BE4-6C4F-8D6C-BE17FD8D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5951" y="886849"/>
            <a:ext cx="6613099" cy="1846659"/>
          </a:xfrm>
        </p:spPr>
        <p:txBody>
          <a:bodyPr/>
          <a:lstStyle/>
          <a:p>
            <a:r>
              <a:rPr lang="es-CL" sz="6000" dirty="0"/>
              <a:t>PLANIFICACIÓN EN TRAYECTO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391" y="116351"/>
            <a:ext cx="18516792" cy="11080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4388" y="1635836"/>
            <a:ext cx="1491996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385230501</a:t>
            </a:r>
            <a:r>
              <a:rPr sz="295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950" spc="-819" dirty="0">
                <a:solidFill>
                  <a:srgbClr val="FFFFFF"/>
                </a:solidFill>
                <a:latin typeface="Lucida Sans Unicode"/>
                <a:cs typeface="Lucida Sans Unicode"/>
              </a:rPr>
              <a:t>-</a:t>
            </a:r>
            <a:r>
              <a:rPr sz="2950" spc="-1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95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TALLER</a:t>
            </a:r>
            <a:r>
              <a:rPr sz="2950" spc="-1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95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sz="2950" spc="-1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95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REFLEXIÓN/INVESTIGACIÓN</a:t>
            </a:r>
            <a:r>
              <a:rPr sz="295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95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sz="2950" spc="-1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95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sz="2950" spc="-1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95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PRÁCTICA</a:t>
            </a:r>
            <a:r>
              <a:rPr sz="2950" spc="-1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95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INTERMEDIA</a:t>
            </a:r>
            <a:endParaRPr sz="29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4388" y="7150223"/>
            <a:ext cx="13020675" cy="678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250" b="1" spc="-225" dirty="0">
                <a:latin typeface="Arial"/>
                <a:cs typeface="Arial"/>
              </a:rPr>
              <a:t>Profs.</a:t>
            </a:r>
            <a:r>
              <a:rPr sz="4250" b="1" spc="-160" dirty="0">
                <a:latin typeface="Arial"/>
                <a:cs typeface="Arial"/>
              </a:rPr>
              <a:t> </a:t>
            </a:r>
            <a:r>
              <a:rPr sz="4250" b="1" spc="-130" dirty="0">
                <a:latin typeface="Arial"/>
                <a:cs typeface="Arial"/>
              </a:rPr>
              <a:t>Felipe</a:t>
            </a:r>
            <a:r>
              <a:rPr sz="4250" b="1" spc="-160" dirty="0">
                <a:latin typeface="Arial"/>
                <a:cs typeface="Arial"/>
              </a:rPr>
              <a:t> </a:t>
            </a:r>
            <a:r>
              <a:rPr sz="4250" b="1" spc="-185" dirty="0">
                <a:latin typeface="Arial"/>
                <a:cs typeface="Arial"/>
              </a:rPr>
              <a:t>Clavo,</a:t>
            </a:r>
            <a:r>
              <a:rPr sz="4250" b="1" spc="-160" dirty="0">
                <a:latin typeface="Arial"/>
                <a:cs typeface="Arial"/>
              </a:rPr>
              <a:t> </a:t>
            </a:r>
            <a:r>
              <a:rPr sz="4250" b="1" spc="-204" dirty="0">
                <a:latin typeface="Arial"/>
                <a:cs typeface="Arial"/>
              </a:rPr>
              <a:t>Karen</a:t>
            </a:r>
            <a:r>
              <a:rPr sz="4250" b="1" spc="-160" dirty="0">
                <a:latin typeface="Arial"/>
                <a:cs typeface="Arial"/>
              </a:rPr>
              <a:t> </a:t>
            </a:r>
            <a:r>
              <a:rPr sz="4250" b="1" spc="-130" dirty="0">
                <a:latin typeface="Arial"/>
                <a:cs typeface="Arial"/>
              </a:rPr>
              <a:t>Mariángel</a:t>
            </a:r>
            <a:r>
              <a:rPr sz="4250" b="1" spc="-160" dirty="0">
                <a:latin typeface="Arial"/>
                <a:cs typeface="Arial"/>
              </a:rPr>
              <a:t> </a:t>
            </a:r>
            <a:r>
              <a:rPr sz="4250" b="1" spc="-210" dirty="0">
                <a:latin typeface="Arial"/>
                <a:cs typeface="Arial"/>
              </a:rPr>
              <a:t>y</a:t>
            </a:r>
            <a:r>
              <a:rPr sz="4250" b="1" spc="-160" dirty="0">
                <a:latin typeface="Arial"/>
                <a:cs typeface="Arial"/>
              </a:rPr>
              <a:t> </a:t>
            </a:r>
            <a:r>
              <a:rPr sz="4250" b="1" spc="-175" dirty="0">
                <a:latin typeface="Arial"/>
                <a:cs typeface="Arial"/>
              </a:rPr>
              <a:t>Katherine</a:t>
            </a:r>
            <a:r>
              <a:rPr sz="4250" b="1" spc="-160" dirty="0">
                <a:latin typeface="Arial"/>
                <a:cs typeface="Arial"/>
              </a:rPr>
              <a:t> </a:t>
            </a:r>
            <a:r>
              <a:rPr sz="4250" b="1" spc="-250" dirty="0">
                <a:latin typeface="Arial"/>
                <a:cs typeface="Arial"/>
              </a:rPr>
              <a:t>Reyes</a:t>
            </a:r>
            <a:endParaRPr sz="4250">
              <a:latin typeface="Arial"/>
              <a:cs typeface="Arial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D8F228E-32B0-EE48-A63F-D8518AD26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4389" y="3477945"/>
            <a:ext cx="18035322" cy="2308324"/>
          </a:xfrm>
        </p:spPr>
        <p:txBody>
          <a:bodyPr/>
          <a:lstStyle/>
          <a:p>
            <a:r>
              <a:rPr lang="es-CL" sz="15000" dirty="0">
                <a:solidFill>
                  <a:schemeClr val="bg1"/>
                </a:solidFill>
              </a:rPr>
              <a:t>LA PLANIFICACIÓN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04100" cy="11309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E46F721-3785-414D-8697-16AF490E6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52050" y="0"/>
            <a:ext cx="10052050" cy="1130935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79B405-03CC-9747-B18E-3C42F0C26AC7}"/>
              </a:ext>
            </a:extLst>
          </p:cNvPr>
          <p:cNvSpPr txBox="1"/>
          <p:nvPr/>
        </p:nvSpPr>
        <p:spPr>
          <a:xfrm>
            <a:off x="13381791" y="2576956"/>
            <a:ext cx="5589169" cy="39259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¿Por </a:t>
            </a:r>
            <a:r>
              <a:rPr lang="en-US" sz="5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qué</a:t>
            </a:r>
            <a:r>
              <a:rPr lang="en-US" sz="5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necesitamos</a:t>
            </a:r>
            <a:r>
              <a:rPr lang="en-US" sz="5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planificar</a:t>
            </a:r>
            <a:r>
              <a:rPr lang="en-US" sz="5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1026" name="Picture 2" descr="▷ ¿Que es la planificación? | 2022 | Web y Empresas">
            <a:extLst>
              <a:ext uri="{FF2B5EF4-FFF2-40B4-BE49-F238E27FC236}">
                <a16:creationId xmlns:a16="http://schemas.microsoft.com/office/drawing/2014/main" id="{46480BAC-8671-2F45-A8DF-46C69FBFE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6" r="8088"/>
          <a:stretch/>
        </p:blipFill>
        <p:spPr bwMode="auto">
          <a:xfrm>
            <a:off x="20" y="1"/>
            <a:ext cx="12640223" cy="1130934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48538" y="2562614"/>
            <a:ext cx="3556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13966" y="3099037"/>
            <a:ext cx="13437869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275" dirty="0">
                <a:solidFill>
                  <a:srgbClr val="53585F"/>
                </a:solidFill>
                <a:latin typeface="Arial"/>
                <a:cs typeface="Arial"/>
              </a:rPr>
              <a:t>Es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la </a:t>
            </a:r>
            <a:r>
              <a:rPr sz="3450" b="1" spc="-125" dirty="0">
                <a:solidFill>
                  <a:srgbClr val="53585F"/>
                </a:solidFill>
                <a:latin typeface="Arial"/>
                <a:cs typeface="Arial"/>
              </a:rPr>
              <a:t>acción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que orienta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45" dirty="0">
                <a:solidFill>
                  <a:srgbClr val="53585F"/>
                </a:solidFill>
                <a:latin typeface="Arial"/>
                <a:cs typeface="Arial"/>
              </a:rPr>
              <a:t>y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organiza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el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30" dirty="0">
                <a:solidFill>
                  <a:srgbClr val="53585F"/>
                </a:solidFill>
                <a:latin typeface="Arial"/>
                <a:cs typeface="Arial"/>
              </a:rPr>
              <a:t>proceso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aprendizaje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20" dirty="0">
                <a:solidFill>
                  <a:srgbClr val="53585F"/>
                </a:solidFill>
                <a:latin typeface="Arial"/>
                <a:cs typeface="Arial"/>
              </a:rPr>
              <a:t>les</a:t>
            </a:r>
            <a:endParaRPr sz="34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13966" y="3517873"/>
            <a:ext cx="669417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85" dirty="0">
                <a:solidFill>
                  <a:srgbClr val="53585F"/>
                </a:solidFill>
                <a:latin typeface="Arial"/>
                <a:cs typeface="Arial"/>
              </a:rPr>
              <a:t>estudiantes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45" dirty="0">
                <a:solidFill>
                  <a:srgbClr val="53585F"/>
                </a:solidFill>
                <a:latin typeface="Arial"/>
                <a:cs typeface="Arial"/>
              </a:rPr>
              <a:t>y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la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0" dirty="0">
                <a:solidFill>
                  <a:srgbClr val="53585F"/>
                </a:solidFill>
                <a:latin typeface="Arial"/>
                <a:cs typeface="Arial"/>
              </a:rPr>
              <a:t>práctica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docente.</a:t>
            </a:r>
            <a:endParaRPr sz="34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48538" y="3651586"/>
            <a:ext cx="3556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13966" y="4188010"/>
            <a:ext cx="1296670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65" dirty="0">
                <a:solidFill>
                  <a:srgbClr val="53585F"/>
                </a:solidFill>
                <a:latin typeface="Arial"/>
                <a:cs typeface="Arial"/>
              </a:rPr>
              <a:t>Su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objetivo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40" dirty="0">
                <a:solidFill>
                  <a:srgbClr val="53585F"/>
                </a:solidFill>
                <a:latin typeface="Arial"/>
                <a:cs typeface="Arial"/>
              </a:rPr>
              <a:t>es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00" dirty="0">
                <a:solidFill>
                  <a:srgbClr val="53585F"/>
                </a:solidFill>
                <a:latin typeface="Arial"/>
                <a:cs typeface="Arial"/>
              </a:rPr>
              <a:t>promover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45" dirty="0">
                <a:solidFill>
                  <a:srgbClr val="53585F"/>
                </a:solidFill>
                <a:latin typeface="Arial"/>
                <a:cs typeface="Arial"/>
              </a:rPr>
              <a:t>y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garantizar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60" dirty="0">
                <a:solidFill>
                  <a:srgbClr val="53585F"/>
                </a:solidFill>
                <a:latin typeface="Arial"/>
                <a:cs typeface="Arial"/>
              </a:rPr>
              <a:t>los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aprendizajes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55" dirty="0">
                <a:solidFill>
                  <a:srgbClr val="53585F"/>
                </a:solidFill>
                <a:latin typeface="Arial"/>
                <a:cs typeface="Arial"/>
              </a:rPr>
              <a:t>en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30" dirty="0">
                <a:solidFill>
                  <a:srgbClr val="53585F"/>
                </a:solidFill>
                <a:latin typeface="Arial"/>
                <a:cs typeface="Arial"/>
              </a:rPr>
              <a:t>las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45" dirty="0">
                <a:solidFill>
                  <a:srgbClr val="53585F"/>
                </a:solidFill>
                <a:latin typeface="Arial"/>
                <a:cs typeface="Arial"/>
              </a:rPr>
              <a:t>y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60" dirty="0">
                <a:solidFill>
                  <a:srgbClr val="53585F"/>
                </a:solidFill>
                <a:latin typeface="Arial"/>
                <a:cs typeface="Arial"/>
              </a:rPr>
              <a:t>los</a:t>
            </a:r>
            <a:endParaRPr sz="3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13966" y="4606845"/>
            <a:ext cx="245872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85" dirty="0">
                <a:solidFill>
                  <a:srgbClr val="53585F"/>
                </a:solidFill>
                <a:latin typeface="Arial"/>
                <a:cs typeface="Arial"/>
              </a:rPr>
              <a:t>estudiantes.</a:t>
            </a:r>
            <a:endParaRPr sz="3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48538" y="4740558"/>
            <a:ext cx="3556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13966" y="5276982"/>
            <a:ext cx="13869669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90" dirty="0">
                <a:solidFill>
                  <a:srgbClr val="53585F"/>
                </a:solidFill>
                <a:latin typeface="Arial"/>
                <a:cs typeface="Arial"/>
              </a:rPr>
              <a:t>Implica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la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05" dirty="0">
                <a:solidFill>
                  <a:srgbClr val="53585F"/>
                </a:solidFill>
                <a:latin typeface="Arial"/>
                <a:cs typeface="Arial"/>
              </a:rPr>
              <a:t>creación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05" dirty="0">
                <a:solidFill>
                  <a:srgbClr val="53585F"/>
                </a:solidFill>
                <a:latin typeface="Arial"/>
                <a:cs typeface="Arial"/>
              </a:rPr>
              <a:t>un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10" dirty="0">
                <a:solidFill>
                  <a:srgbClr val="53585F"/>
                </a:solidFill>
                <a:latin typeface="Arial"/>
                <a:cs typeface="Arial"/>
              </a:rPr>
              <a:t>diseño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0" dirty="0">
                <a:solidFill>
                  <a:srgbClr val="53585F"/>
                </a:solidFill>
                <a:latin typeface="Arial"/>
                <a:cs typeface="Arial"/>
              </a:rPr>
              <a:t>pedagógico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55" dirty="0">
                <a:solidFill>
                  <a:srgbClr val="53585F"/>
                </a:solidFill>
                <a:latin typeface="Arial"/>
                <a:cs typeface="Arial"/>
              </a:rPr>
              <a:t>en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el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que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40" dirty="0">
                <a:solidFill>
                  <a:srgbClr val="53585F"/>
                </a:solidFill>
                <a:latin typeface="Arial"/>
                <a:cs typeface="Arial"/>
              </a:rPr>
              <a:t>se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establece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la</a:t>
            </a:r>
            <a:endParaRPr sz="34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13966" y="5695817"/>
            <a:ext cx="1361186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55" dirty="0">
                <a:solidFill>
                  <a:srgbClr val="53585F"/>
                </a:solidFill>
                <a:latin typeface="Arial"/>
                <a:cs typeface="Arial"/>
              </a:rPr>
              <a:t>ruta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que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debe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14" dirty="0">
                <a:solidFill>
                  <a:srgbClr val="53585F"/>
                </a:solidFill>
                <a:latin typeface="Arial"/>
                <a:cs typeface="Arial"/>
              </a:rPr>
              <a:t>seguirse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para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el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00" dirty="0">
                <a:solidFill>
                  <a:srgbClr val="53585F"/>
                </a:solidFill>
                <a:latin typeface="Arial"/>
                <a:cs typeface="Arial"/>
              </a:rPr>
              <a:t>logro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60" dirty="0">
                <a:solidFill>
                  <a:srgbClr val="53585F"/>
                </a:solidFill>
                <a:latin typeface="Arial"/>
                <a:cs typeface="Arial"/>
              </a:rPr>
              <a:t>los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00" dirty="0">
                <a:solidFill>
                  <a:srgbClr val="53585F"/>
                </a:solidFill>
                <a:latin typeface="Arial"/>
                <a:cs typeface="Arial"/>
              </a:rPr>
              <a:t>objetivos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aprendizaje.</a:t>
            </a:r>
            <a:endParaRPr sz="34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48538" y="5641054"/>
            <a:ext cx="355600" cy="3041015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8650" b="1" spc="-285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sz="8650" b="1" spc="-285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13966" y="6365954"/>
            <a:ext cx="1339913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9382125" algn="l"/>
              </a:tabLst>
            </a:pPr>
            <a:r>
              <a:rPr sz="3450" b="1" spc="-204" dirty="0">
                <a:solidFill>
                  <a:srgbClr val="53585F"/>
                </a:solidFill>
                <a:latin typeface="Arial"/>
                <a:cs typeface="Arial"/>
              </a:rPr>
              <a:t>P</a:t>
            </a:r>
            <a:r>
              <a:rPr sz="3450" b="1" spc="-50" dirty="0">
                <a:solidFill>
                  <a:srgbClr val="53585F"/>
                </a:solidFill>
                <a:latin typeface="Arial"/>
                <a:cs typeface="Arial"/>
              </a:rPr>
              <a:t>ermite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5" dirty="0">
                <a:solidFill>
                  <a:srgbClr val="53585F"/>
                </a:solidFill>
                <a:latin typeface="Arial"/>
                <a:cs typeface="Arial"/>
              </a:rPr>
              <a:t>organizar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el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65" dirty="0">
                <a:solidFill>
                  <a:srgbClr val="53585F"/>
                </a:solidFill>
                <a:latin typeface="Arial"/>
                <a:cs typeface="Arial"/>
              </a:rPr>
              <a:t>uso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55" dirty="0">
                <a:solidFill>
                  <a:srgbClr val="53585F"/>
                </a:solidFill>
                <a:latin typeface="Arial"/>
                <a:cs typeface="Arial"/>
              </a:rPr>
              <a:t>del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tiemp</a:t>
            </a:r>
            <a:r>
              <a:rPr sz="3450" b="1" spc="-90" dirty="0">
                <a:solidFill>
                  <a:srgbClr val="53585F"/>
                </a:solidFill>
                <a:latin typeface="Arial"/>
                <a:cs typeface="Arial"/>
              </a:rPr>
              <a:t>o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, 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junto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40" dirty="0">
                <a:solidFill>
                  <a:srgbClr val="53585F"/>
                </a:solidFill>
                <a:latin typeface="Arial"/>
                <a:cs typeface="Arial"/>
              </a:rPr>
              <a:t>con</a:t>
            </a:r>
            <a:r>
              <a:rPr sz="3450" b="1" dirty="0">
                <a:solidFill>
                  <a:srgbClr val="53585F"/>
                </a:solidFill>
                <a:latin typeface="Arial"/>
                <a:cs typeface="Arial"/>
              </a:rPr>
              <a:t>	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3450" b="1" spc="-50" dirty="0">
                <a:solidFill>
                  <a:srgbClr val="53585F"/>
                </a:solidFill>
                <a:latin typeface="Arial"/>
                <a:cs typeface="Arial"/>
              </a:rPr>
              <a:t>fi</a:t>
            </a:r>
            <a:r>
              <a:rPr sz="3450" b="1" spc="-95" dirty="0">
                <a:solidFill>
                  <a:srgbClr val="53585F"/>
                </a:solidFill>
                <a:latin typeface="Arial"/>
                <a:cs typeface="Arial"/>
              </a:rPr>
              <a:t>nir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60" dirty="0">
                <a:solidFill>
                  <a:srgbClr val="53585F"/>
                </a:solidFill>
                <a:latin typeface="Arial"/>
                <a:cs typeface="Arial"/>
              </a:rPr>
              <a:t>los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5" dirty="0">
                <a:solidFill>
                  <a:srgbClr val="53585F"/>
                </a:solidFill>
                <a:latin typeface="Arial"/>
                <a:cs typeface="Arial"/>
              </a:rPr>
              <a:t>objetivos,</a:t>
            </a:r>
            <a:endParaRPr sz="34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13966" y="6784789"/>
            <a:ext cx="1330007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45" dirty="0">
                <a:solidFill>
                  <a:srgbClr val="53585F"/>
                </a:solidFill>
                <a:latin typeface="Arial"/>
                <a:cs typeface="Arial"/>
              </a:rPr>
              <a:t>procesos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45" dirty="0">
                <a:solidFill>
                  <a:srgbClr val="53585F"/>
                </a:solidFill>
                <a:latin typeface="Arial"/>
                <a:cs typeface="Arial"/>
              </a:rPr>
              <a:t>y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45" dirty="0">
                <a:solidFill>
                  <a:srgbClr val="53585F"/>
                </a:solidFill>
                <a:latin typeface="Arial"/>
                <a:cs typeface="Arial"/>
              </a:rPr>
              <a:t>recursos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20" dirty="0">
                <a:solidFill>
                  <a:srgbClr val="53585F"/>
                </a:solidFill>
                <a:latin typeface="Arial"/>
                <a:cs typeface="Arial"/>
              </a:rPr>
              <a:t>necesarios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para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0" dirty="0">
                <a:solidFill>
                  <a:srgbClr val="53585F"/>
                </a:solidFill>
                <a:latin typeface="Arial"/>
                <a:cs typeface="Arial"/>
              </a:rPr>
              <a:t>lograr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60" dirty="0">
                <a:solidFill>
                  <a:srgbClr val="53585F"/>
                </a:solidFill>
                <a:latin typeface="Arial"/>
                <a:cs typeface="Arial"/>
              </a:rPr>
              <a:t>los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aprendizajes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que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40" dirty="0">
                <a:solidFill>
                  <a:srgbClr val="53585F"/>
                </a:solidFill>
                <a:latin typeface="Arial"/>
                <a:cs typeface="Arial"/>
              </a:rPr>
              <a:t>se</a:t>
            </a:r>
            <a:endParaRPr sz="34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13966" y="7203624"/>
            <a:ext cx="765048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85" dirty="0">
                <a:solidFill>
                  <a:srgbClr val="53585F"/>
                </a:solidFill>
                <a:latin typeface="Arial"/>
                <a:cs typeface="Arial"/>
              </a:rPr>
              <a:t>espera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que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60" dirty="0">
                <a:solidFill>
                  <a:srgbClr val="53585F"/>
                </a:solidFill>
                <a:latin typeface="Arial"/>
                <a:cs typeface="Arial"/>
              </a:rPr>
              <a:t>los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35" dirty="0">
                <a:solidFill>
                  <a:srgbClr val="53585F"/>
                </a:solidFill>
                <a:latin typeface="Arial"/>
                <a:cs typeface="Arial"/>
              </a:rPr>
              <a:t>niños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45" dirty="0">
                <a:solidFill>
                  <a:srgbClr val="53585F"/>
                </a:solidFill>
                <a:latin typeface="Arial"/>
                <a:cs typeface="Arial"/>
              </a:rPr>
              <a:t>y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20" dirty="0">
                <a:solidFill>
                  <a:srgbClr val="53585F"/>
                </a:solidFill>
                <a:latin typeface="Arial"/>
                <a:cs typeface="Arial"/>
              </a:rPr>
              <a:t>niñas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5" dirty="0">
                <a:solidFill>
                  <a:srgbClr val="53585F"/>
                </a:solidFill>
                <a:latin typeface="Arial"/>
                <a:cs typeface="Arial"/>
              </a:rPr>
              <a:t>alcancen.</a:t>
            </a:r>
            <a:endParaRPr sz="34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13966" y="7873761"/>
            <a:ext cx="1427353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210" dirty="0">
                <a:solidFill>
                  <a:srgbClr val="53585F"/>
                </a:solidFill>
                <a:latin typeface="Arial"/>
                <a:cs typeface="Arial"/>
              </a:rPr>
              <a:t>Las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55" dirty="0">
                <a:solidFill>
                  <a:srgbClr val="53585F"/>
                </a:solidFill>
                <a:latin typeface="Arial"/>
                <a:cs typeface="Arial"/>
              </a:rPr>
              <a:t>Bases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10" dirty="0">
                <a:solidFill>
                  <a:srgbClr val="53585F"/>
                </a:solidFill>
                <a:latin typeface="Arial"/>
                <a:cs typeface="Arial"/>
              </a:rPr>
              <a:t>Curriculares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45" dirty="0">
                <a:solidFill>
                  <a:srgbClr val="53585F"/>
                </a:solidFill>
                <a:latin typeface="Arial"/>
                <a:cs typeface="Arial"/>
              </a:rPr>
              <a:t>y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60" dirty="0">
                <a:solidFill>
                  <a:srgbClr val="53585F"/>
                </a:solidFill>
                <a:latin typeface="Arial"/>
                <a:cs typeface="Arial"/>
              </a:rPr>
              <a:t>los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14" dirty="0">
                <a:solidFill>
                  <a:srgbClr val="53585F"/>
                </a:solidFill>
                <a:latin typeface="Arial"/>
                <a:cs typeface="Arial"/>
              </a:rPr>
              <a:t>Programas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55" dirty="0">
                <a:solidFill>
                  <a:srgbClr val="53585F"/>
                </a:solidFill>
                <a:latin typeface="Arial"/>
                <a:cs typeface="Arial"/>
              </a:rPr>
              <a:t>del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Ministerio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35" dirty="0">
                <a:solidFill>
                  <a:srgbClr val="53585F"/>
                </a:solidFill>
                <a:latin typeface="Arial"/>
                <a:cs typeface="Arial"/>
              </a:rPr>
              <a:t>Educación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65" dirty="0">
                <a:solidFill>
                  <a:srgbClr val="53585F"/>
                </a:solidFill>
                <a:latin typeface="Arial"/>
                <a:cs typeface="Arial"/>
              </a:rPr>
              <a:t>son</a:t>
            </a:r>
            <a:endParaRPr sz="34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13966" y="8292596"/>
            <a:ext cx="1223772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30" dirty="0">
                <a:solidFill>
                  <a:srgbClr val="53585F"/>
                </a:solidFill>
                <a:latin typeface="Arial"/>
                <a:cs typeface="Arial"/>
              </a:rPr>
              <a:t>las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herramientas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que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5" dirty="0">
                <a:solidFill>
                  <a:srgbClr val="53585F"/>
                </a:solidFill>
                <a:latin typeface="Arial"/>
                <a:cs typeface="Arial"/>
              </a:rPr>
              <a:t>tenemos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00" dirty="0">
                <a:solidFill>
                  <a:srgbClr val="53585F"/>
                </a:solidFill>
                <a:latin typeface="Arial"/>
                <a:cs typeface="Arial"/>
              </a:rPr>
              <a:t>disponible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40" dirty="0">
                <a:solidFill>
                  <a:srgbClr val="53585F"/>
                </a:solidFill>
                <a:latin typeface="Arial"/>
                <a:cs typeface="Arial"/>
              </a:rPr>
              <a:t>como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05" dirty="0">
                <a:solidFill>
                  <a:srgbClr val="53585F"/>
                </a:solidFill>
                <a:latin typeface="Arial"/>
                <a:cs typeface="Arial"/>
              </a:rPr>
              <a:t>apoyo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para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la</a:t>
            </a:r>
            <a:endParaRPr sz="345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13966" y="8711432"/>
            <a:ext cx="266255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95" dirty="0">
                <a:solidFill>
                  <a:srgbClr val="53585F"/>
                </a:solidFill>
                <a:latin typeface="Arial"/>
                <a:cs typeface="Arial"/>
              </a:rPr>
              <a:t>planificación.</a:t>
            </a:r>
            <a:endParaRPr sz="34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7991" y="967039"/>
            <a:ext cx="3228340" cy="9374505"/>
          </a:xfrm>
          <a:custGeom>
            <a:avLst/>
            <a:gdLst/>
            <a:ahLst/>
            <a:cxnLst/>
            <a:rect l="l" t="t" r="r" b="b"/>
            <a:pathLst>
              <a:path w="3228340" h="9374505">
                <a:moveTo>
                  <a:pt x="3228293" y="0"/>
                </a:moveTo>
                <a:lnTo>
                  <a:pt x="0" y="0"/>
                </a:lnTo>
                <a:lnTo>
                  <a:pt x="0" y="9374476"/>
                </a:lnTo>
                <a:lnTo>
                  <a:pt x="3228293" y="9374476"/>
                </a:lnTo>
                <a:lnTo>
                  <a:pt x="3228293" y="0"/>
                </a:lnTo>
                <a:close/>
              </a:path>
            </a:pathLst>
          </a:custGeom>
          <a:solidFill>
            <a:srgbClr val="01BFF4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94475" y="3071343"/>
            <a:ext cx="3023235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12975" b="1" spc="-427" baseline="-6101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r>
              <a:rPr sz="12975" b="1" spc="-825" baseline="-6101" dirty="0">
                <a:solidFill>
                  <a:srgbClr val="01BFF4"/>
                </a:solidFill>
                <a:latin typeface="Arial"/>
                <a:cs typeface="Arial"/>
              </a:rPr>
              <a:t> </a:t>
            </a:r>
            <a:r>
              <a:rPr sz="3450" b="1" spc="-85" dirty="0">
                <a:solidFill>
                  <a:srgbClr val="FFFFFF"/>
                </a:solidFill>
                <a:latin typeface="Arial"/>
                <a:cs typeface="Arial"/>
              </a:rPr>
              <a:t>Conceptuali</a:t>
            </a:r>
            <a:endParaRPr sz="34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5303" y="4149844"/>
            <a:ext cx="130048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3450" b="1" spc="-100" dirty="0">
                <a:solidFill>
                  <a:srgbClr val="FFFFFF"/>
                </a:solidFill>
                <a:latin typeface="Arial"/>
                <a:cs typeface="Arial"/>
              </a:rPr>
              <a:t>zación</a:t>
            </a:r>
            <a:endParaRPr sz="34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9875" y="4283557"/>
            <a:ext cx="3429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5303" y="4819981"/>
            <a:ext cx="253746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3450" b="1" spc="-120" dirty="0">
                <a:solidFill>
                  <a:srgbClr val="01BFF4"/>
                </a:solidFill>
                <a:latin typeface="Arial"/>
                <a:cs typeface="Arial"/>
              </a:rPr>
              <a:t>Clasi</a:t>
            </a:r>
            <a:r>
              <a:rPr sz="3450" b="1" spc="-50" dirty="0">
                <a:solidFill>
                  <a:srgbClr val="01BFF4"/>
                </a:solidFill>
                <a:latin typeface="Arial"/>
                <a:cs typeface="Arial"/>
              </a:rPr>
              <a:t>fi</a:t>
            </a:r>
            <a:r>
              <a:rPr sz="3450" b="1" spc="-125" dirty="0">
                <a:solidFill>
                  <a:srgbClr val="01BFF4"/>
                </a:solidFill>
                <a:latin typeface="Arial"/>
                <a:cs typeface="Arial"/>
              </a:rPr>
              <a:t>cación</a:t>
            </a:r>
            <a:endParaRPr sz="34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4475" y="4579150"/>
            <a:ext cx="2413635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12975" b="1" spc="-427" baseline="-40141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r>
              <a:rPr sz="12975" b="1" spc="-825" baseline="-40141" dirty="0">
                <a:solidFill>
                  <a:srgbClr val="01BFF4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01BFF4"/>
                </a:solidFill>
                <a:latin typeface="Arial"/>
                <a:cs typeface="Arial"/>
              </a:rPr>
              <a:t>temporal</a:t>
            </a:r>
            <a:endParaRPr sz="34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85303" y="5908953"/>
            <a:ext cx="189928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3450" b="1" spc="-110" dirty="0">
                <a:solidFill>
                  <a:srgbClr val="01BFF4"/>
                </a:solidFill>
                <a:latin typeface="Arial"/>
                <a:cs typeface="Arial"/>
              </a:rPr>
              <a:t>Formatos</a:t>
            </a:r>
            <a:endParaRPr sz="34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9875" y="6042666"/>
            <a:ext cx="3429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85303" y="6579089"/>
            <a:ext cx="255460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3450" b="1" spc="-90" dirty="0">
                <a:solidFill>
                  <a:srgbClr val="01BFF4"/>
                </a:solidFill>
                <a:latin typeface="Arial"/>
                <a:cs typeface="Arial"/>
              </a:rPr>
              <a:t>Plani</a:t>
            </a:r>
            <a:r>
              <a:rPr sz="3450" b="1" spc="-50" dirty="0">
                <a:solidFill>
                  <a:srgbClr val="01BFF4"/>
                </a:solidFill>
                <a:latin typeface="Arial"/>
                <a:cs typeface="Arial"/>
              </a:rPr>
              <a:t>fi</a:t>
            </a:r>
            <a:r>
              <a:rPr sz="3450" b="1" spc="-125" dirty="0">
                <a:solidFill>
                  <a:srgbClr val="01BFF4"/>
                </a:solidFill>
                <a:latin typeface="Arial"/>
                <a:cs typeface="Arial"/>
              </a:rPr>
              <a:t>cación</a:t>
            </a:r>
            <a:endParaRPr sz="34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85303" y="6997925"/>
            <a:ext cx="226187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3450" b="1" spc="-45" dirty="0">
                <a:solidFill>
                  <a:srgbClr val="01BFF4"/>
                </a:solidFill>
                <a:latin typeface="Arial"/>
                <a:cs typeface="Arial"/>
              </a:rPr>
              <a:t>de</a:t>
            </a:r>
            <a:r>
              <a:rPr sz="3450" b="1" spc="-150" dirty="0">
                <a:solidFill>
                  <a:srgbClr val="01BFF4"/>
                </a:solidFill>
                <a:latin typeface="Arial"/>
                <a:cs typeface="Arial"/>
              </a:rPr>
              <a:t> </a:t>
            </a:r>
            <a:r>
              <a:rPr sz="3450" b="1" spc="-70" dirty="0">
                <a:solidFill>
                  <a:srgbClr val="01BFF4"/>
                </a:solidFill>
                <a:latin typeface="Arial"/>
                <a:cs typeface="Arial"/>
              </a:rPr>
              <a:t>trayecto</a:t>
            </a:r>
            <a:endParaRPr sz="3450">
              <a:latin typeface="Arial"/>
              <a:cs typeface="Arial"/>
            </a:endParaRPr>
          </a:p>
        </p:txBody>
      </p:sp>
      <p:sp>
        <p:nvSpPr>
          <p:cNvPr id="30" name="Título 29">
            <a:extLst>
              <a:ext uri="{FF2B5EF4-FFF2-40B4-BE49-F238E27FC236}">
                <a16:creationId xmlns:a16="http://schemas.microsoft.com/office/drawing/2014/main" id="{FEB4BF9B-3D91-D64C-99E3-D697EB775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083" y="1301153"/>
            <a:ext cx="7595167" cy="1161881"/>
          </a:xfrm>
        </p:spPr>
        <p:txBody>
          <a:bodyPr/>
          <a:lstStyle/>
          <a:p>
            <a:r>
              <a:rPr lang="es-CL" sz="6600" dirty="0"/>
              <a:t>La Planificación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8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9D916ADD-AAA5-3745-A4C9-DAA8CA690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250" y="2987675"/>
            <a:ext cx="16704475" cy="4431983"/>
          </a:xfrm>
        </p:spPr>
        <p:txBody>
          <a:bodyPr/>
          <a:lstStyle/>
          <a:p>
            <a:pPr algn="ctr"/>
            <a:r>
              <a:rPr lang="es-CL" sz="9600" dirty="0">
                <a:solidFill>
                  <a:schemeClr val="bg1"/>
                </a:solidFill>
              </a:rPr>
              <a:t>LA PLANIFICACIÓN IMPLICA REFLEXIÓN SOBRE EL APRENDIZAJE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3138" y="2491384"/>
            <a:ext cx="6187440" cy="1252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75" b="1" spc="-405" baseline="-5866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r>
              <a:rPr sz="12075" b="1" spc="-772" baseline="-5866" dirty="0">
                <a:solidFill>
                  <a:srgbClr val="57BEF0"/>
                </a:solidFill>
                <a:latin typeface="Arial"/>
                <a:cs typeface="Arial"/>
              </a:rPr>
              <a:t> </a:t>
            </a:r>
            <a:r>
              <a:rPr sz="3200" b="1" spc="-80" dirty="0">
                <a:solidFill>
                  <a:srgbClr val="53585F"/>
                </a:solidFill>
                <a:latin typeface="Arial"/>
                <a:cs typeface="Arial"/>
              </a:rPr>
              <a:t>Objetivos</a:t>
            </a:r>
            <a:r>
              <a:rPr sz="320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200" b="1" spc="-3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320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200" b="1" spc="-60" dirty="0">
                <a:solidFill>
                  <a:srgbClr val="53585F"/>
                </a:solidFill>
                <a:latin typeface="Arial"/>
                <a:cs typeface="Arial"/>
              </a:rPr>
              <a:t>Aprendizaje</a:t>
            </a:r>
            <a:r>
              <a:rPr sz="320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200" b="1" spc="-110" dirty="0">
                <a:solidFill>
                  <a:srgbClr val="53585F"/>
                </a:solidFill>
                <a:latin typeface="Arial"/>
                <a:cs typeface="Arial"/>
              </a:rPr>
              <a:t>(</a:t>
            </a:r>
            <a:r>
              <a:rPr sz="3200" b="1" spc="-140" dirty="0">
                <a:solidFill>
                  <a:srgbClr val="53585F"/>
                </a:solidFill>
                <a:latin typeface="Arial"/>
                <a:cs typeface="Arial"/>
              </a:rPr>
              <a:t>O</a:t>
            </a:r>
            <a:r>
              <a:rPr sz="3200" b="1" spc="-110" dirty="0">
                <a:solidFill>
                  <a:srgbClr val="53585F"/>
                </a:solidFill>
                <a:latin typeface="Arial"/>
                <a:cs typeface="Arial"/>
              </a:rPr>
              <a:t>A)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88566" y="3118800"/>
            <a:ext cx="14502130" cy="1252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75" spc="-405" baseline="-5866" dirty="0">
                <a:solidFill>
                  <a:srgbClr val="57BEF0"/>
                </a:solidFill>
                <a:latin typeface="Microsoft Sans Serif"/>
                <a:cs typeface="Microsoft Sans Serif"/>
              </a:rPr>
              <a:t>-</a:t>
            </a:r>
            <a:r>
              <a:rPr sz="12075" spc="-600" baseline="-5866" dirty="0">
                <a:solidFill>
                  <a:srgbClr val="57BEF0"/>
                </a:solidFill>
                <a:latin typeface="Microsoft Sans Serif"/>
                <a:cs typeface="Microsoft Sans Serif"/>
              </a:rPr>
              <a:t> </a:t>
            </a:r>
            <a:r>
              <a:rPr sz="3200" spc="-130" dirty="0">
                <a:solidFill>
                  <a:srgbClr val="53585F"/>
                </a:solidFill>
                <a:latin typeface="Microsoft Sans Serif"/>
                <a:cs typeface="Microsoft Sans Serif"/>
              </a:rPr>
              <a:t>¿Qué</a:t>
            </a:r>
            <a:r>
              <a:rPr sz="3200" spc="-10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53585F"/>
                </a:solidFill>
                <a:latin typeface="Microsoft Sans Serif"/>
                <a:cs typeface="Microsoft Sans Serif"/>
              </a:rPr>
              <a:t>queremos</a:t>
            </a:r>
            <a:r>
              <a:rPr sz="3200" spc="-10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30" dirty="0">
                <a:solidFill>
                  <a:srgbClr val="53585F"/>
                </a:solidFill>
                <a:latin typeface="Microsoft Sans Serif"/>
                <a:cs typeface="Microsoft Sans Serif"/>
              </a:rPr>
              <a:t>que</a:t>
            </a:r>
            <a:r>
              <a:rPr sz="3200" spc="-10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53585F"/>
                </a:solidFill>
                <a:latin typeface="Microsoft Sans Serif"/>
                <a:cs typeface="Microsoft Sans Serif"/>
              </a:rPr>
              <a:t>aprendan</a:t>
            </a:r>
            <a:r>
              <a:rPr sz="3200" spc="-10" dirty="0">
                <a:solidFill>
                  <a:srgbClr val="53585F"/>
                </a:solidFill>
                <a:latin typeface="Microsoft Sans Serif"/>
                <a:cs typeface="Microsoft Sans Serif"/>
              </a:rPr>
              <a:t> nuestros </a:t>
            </a:r>
            <a:r>
              <a:rPr sz="3200" spc="-5" dirty="0">
                <a:solidFill>
                  <a:srgbClr val="53585F"/>
                </a:solidFill>
                <a:latin typeface="Microsoft Sans Serif"/>
                <a:cs typeface="Microsoft Sans Serif"/>
              </a:rPr>
              <a:t>estudiantes</a:t>
            </a:r>
            <a:r>
              <a:rPr sz="3200" spc="-10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5" dirty="0">
                <a:solidFill>
                  <a:srgbClr val="53585F"/>
                </a:solidFill>
                <a:latin typeface="Microsoft Sans Serif"/>
                <a:cs typeface="Microsoft Sans Serif"/>
              </a:rPr>
              <a:t>durante</a:t>
            </a:r>
            <a:r>
              <a:rPr sz="3200" spc="-10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10" dirty="0">
                <a:solidFill>
                  <a:srgbClr val="53585F"/>
                </a:solidFill>
                <a:latin typeface="Microsoft Sans Serif"/>
                <a:cs typeface="Microsoft Sans Serif"/>
              </a:rPr>
              <a:t>el</a:t>
            </a:r>
            <a:r>
              <a:rPr sz="3200" spc="-10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53585F"/>
                </a:solidFill>
                <a:latin typeface="Microsoft Sans Serif"/>
                <a:cs typeface="Microsoft Sans Serif"/>
              </a:rPr>
              <a:t>año/semestre/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9814" y="4125994"/>
            <a:ext cx="10530840" cy="516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spc="-55" dirty="0">
                <a:solidFill>
                  <a:srgbClr val="53585F"/>
                </a:solidFill>
                <a:latin typeface="Microsoft Sans Serif"/>
                <a:cs typeface="Microsoft Sans Serif"/>
              </a:rPr>
              <a:t>mes/semana/clase?</a:t>
            </a:r>
            <a:r>
              <a:rPr sz="3200" spc="-1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-200" dirty="0">
                <a:solidFill>
                  <a:srgbClr val="53585F"/>
                </a:solidFill>
                <a:latin typeface="Microsoft Sans Serif"/>
                <a:cs typeface="Microsoft Sans Serif"/>
              </a:rPr>
              <a:t>¿Para</a:t>
            </a:r>
            <a:r>
              <a:rPr sz="3200" spc="-1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30" dirty="0">
                <a:solidFill>
                  <a:srgbClr val="53585F"/>
                </a:solidFill>
                <a:latin typeface="Microsoft Sans Serif"/>
                <a:cs typeface="Microsoft Sans Serif"/>
              </a:rPr>
              <a:t>qué</a:t>
            </a:r>
            <a:r>
              <a:rPr sz="3200" spc="-10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53585F"/>
                </a:solidFill>
                <a:latin typeface="Microsoft Sans Serif"/>
                <a:cs typeface="Microsoft Sans Serif"/>
              </a:rPr>
              <a:t>queremos</a:t>
            </a:r>
            <a:r>
              <a:rPr sz="3200" spc="-1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30" dirty="0">
                <a:solidFill>
                  <a:srgbClr val="53585F"/>
                </a:solidFill>
                <a:latin typeface="Microsoft Sans Serif"/>
                <a:cs typeface="Microsoft Sans Serif"/>
              </a:rPr>
              <a:t>que</a:t>
            </a:r>
            <a:r>
              <a:rPr sz="3200" spc="-10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25" dirty="0">
                <a:solidFill>
                  <a:srgbClr val="53585F"/>
                </a:solidFill>
                <a:latin typeface="Microsoft Sans Serif"/>
                <a:cs typeface="Microsoft Sans Serif"/>
              </a:rPr>
              <a:t>lo</a:t>
            </a:r>
            <a:r>
              <a:rPr sz="3200" spc="-1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-50" dirty="0">
                <a:solidFill>
                  <a:srgbClr val="53585F"/>
                </a:solidFill>
                <a:latin typeface="Microsoft Sans Serif"/>
                <a:cs typeface="Microsoft Sans Serif"/>
              </a:rPr>
              <a:t>aprendan?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48538" y="4246683"/>
            <a:ext cx="332740" cy="5337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50" b="1" spc="-270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endParaRPr sz="8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20"/>
              </a:spcBef>
            </a:pPr>
            <a:r>
              <a:rPr sz="8050" b="1" spc="-270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endParaRPr sz="8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20"/>
              </a:spcBef>
            </a:pPr>
            <a:r>
              <a:rPr sz="8050" b="1" spc="-270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endParaRPr sz="8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74386" y="4753410"/>
            <a:ext cx="4861560" cy="516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b="1" spc="-90" dirty="0">
                <a:solidFill>
                  <a:srgbClr val="53585F"/>
                </a:solidFill>
                <a:latin typeface="Arial"/>
                <a:cs typeface="Arial"/>
              </a:rPr>
              <a:t>Indicadores </a:t>
            </a:r>
            <a:r>
              <a:rPr sz="3200" b="1" spc="-3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3200" b="1" spc="-8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200" b="1" spc="-80" dirty="0">
                <a:solidFill>
                  <a:srgbClr val="53585F"/>
                </a:solidFill>
                <a:latin typeface="Arial"/>
                <a:cs typeface="Arial"/>
              </a:rPr>
              <a:t>evaluación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88566" y="4767336"/>
            <a:ext cx="14540865" cy="1252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75" spc="-405" baseline="-5866" dirty="0">
                <a:solidFill>
                  <a:srgbClr val="57BEF0"/>
                </a:solidFill>
                <a:latin typeface="Microsoft Sans Serif"/>
                <a:cs typeface="Microsoft Sans Serif"/>
              </a:rPr>
              <a:t>-</a:t>
            </a:r>
            <a:r>
              <a:rPr sz="12075" spc="-607" baseline="-5866" dirty="0">
                <a:solidFill>
                  <a:srgbClr val="57BEF0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53585F"/>
                </a:solidFill>
                <a:latin typeface="Microsoft Sans Serif"/>
                <a:cs typeface="Microsoft Sans Serif"/>
              </a:rPr>
              <a:t>Ayudan</a:t>
            </a:r>
            <a:r>
              <a:rPr sz="3200" spc="-10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-85" dirty="0">
                <a:solidFill>
                  <a:srgbClr val="53585F"/>
                </a:solidFill>
                <a:latin typeface="Microsoft Sans Serif"/>
                <a:cs typeface="Microsoft Sans Serif"/>
              </a:rPr>
              <a:t>a</a:t>
            </a:r>
            <a:r>
              <a:rPr sz="3200" spc="-1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15" dirty="0">
                <a:solidFill>
                  <a:srgbClr val="53585F"/>
                </a:solidFill>
                <a:latin typeface="Microsoft Sans Serif"/>
                <a:cs typeface="Microsoft Sans Serif"/>
              </a:rPr>
              <a:t>reconocer</a:t>
            </a:r>
            <a:r>
              <a:rPr sz="3200" spc="-1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30" dirty="0">
                <a:solidFill>
                  <a:srgbClr val="53585F"/>
                </a:solidFill>
                <a:latin typeface="Microsoft Sans Serif"/>
                <a:cs typeface="Microsoft Sans Serif"/>
              </a:rPr>
              <a:t>qué</a:t>
            </a:r>
            <a:r>
              <a:rPr sz="3200" spc="-10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53585F"/>
                </a:solidFill>
                <a:latin typeface="Microsoft Sans Serif"/>
                <a:cs typeface="Microsoft Sans Serif"/>
              </a:rPr>
              <a:t>desempeños</a:t>
            </a:r>
            <a:r>
              <a:rPr sz="3200" spc="-1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50" dirty="0">
                <a:solidFill>
                  <a:srgbClr val="53585F"/>
                </a:solidFill>
                <a:latin typeface="Microsoft Sans Serif"/>
                <a:cs typeface="Microsoft Sans Serif"/>
              </a:rPr>
              <a:t>de</a:t>
            </a:r>
            <a:r>
              <a:rPr sz="3200" spc="-10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-20" dirty="0">
                <a:solidFill>
                  <a:srgbClr val="53585F"/>
                </a:solidFill>
                <a:latin typeface="Microsoft Sans Serif"/>
                <a:cs typeface="Microsoft Sans Serif"/>
              </a:rPr>
              <a:t>los</a:t>
            </a:r>
            <a:r>
              <a:rPr sz="3200" spc="-1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-30" dirty="0">
                <a:solidFill>
                  <a:srgbClr val="53585F"/>
                </a:solidFill>
                <a:latin typeface="Microsoft Sans Serif"/>
                <a:cs typeface="Microsoft Sans Serif"/>
              </a:rPr>
              <a:t>alumnos</a:t>
            </a:r>
            <a:r>
              <a:rPr sz="3200" spc="-1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53585F"/>
                </a:solidFill>
                <a:latin typeface="Microsoft Sans Serif"/>
                <a:cs typeface="Microsoft Sans Serif"/>
              </a:rPr>
              <a:t>demuestran </a:t>
            </a:r>
            <a:r>
              <a:rPr sz="3200" spc="10" dirty="0">
                <a:solidFill>
                  <a:srgbClr val="53585F"/>
                </a:solidFill>
                <a:latin typeface="Microsoft Sans Serif"/>
                <a:cs typeface="Microsoft Sans Serif"/>
              </a:rPr>
              <a:t>el</a:t>
            </a:r>
            <a:r>
              <a:rPr sz="3200" spc="-1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35" dirty="0">
                <a:solidFill>
                  <a:srgbClr val="53585F"/>
                </a:solidFill>
                <a:latin typeface="Microsoft Sans Serif"/>
                <a:cs typeface="Microsoft Sans Serif"/>
              </a:rPr>
              <a:t>logro</a:t>
            </a:r>
            <a:r>
              <a:rPr sz="3200" spc="-1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50" dirty="0">
                <a:solidFill>
                  <a:srgbClr val="53585F"/>
                </a:solidFill>
                <a:latin typeface="Microsoft Sans Serif"/>
                <a:cs typeface="Microsoft Sans Serif"/>
              </a:rPr>
              <a:t>de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39814" y="5774531"/>
            <a:ext cx="12966065" cy="516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spc="-20" dirty="0">
                <a:solidFill>
                  <a:srgbClr val="53585F"/>
                </a:solidFill>
                <a:latin typeface="Microsoft Sans Serif"/>
                <a:cs typeface="Microsoft Sans Serif"/>
              </a:rPr>
              <a:t>los </a:t>
            </a:r>
            <a:r>
              <a:rPr sz="3200" spc="-25" dirty="0">
                <a:solidFill>
                  <a:srgbClr val="53585F"/>
                </a:solidFill>
                <a:latin typeface="Microsoft Sans Serif"/>
                <a:cs typeface="Microsoft Sans Serif"/>
              </a:rPr>
              <a:t>aprendizajes:</a:t>
            </a:r>
            <a:r>
              <a:rPr sz="3200" spc="-20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-105" dirty="0">
                <a:solidFill>
                  <a:srgbClr val="53585F"/>
                </a:solidFill>
                <a:latin typeface="Microsoft Sans Serif"/>
                <a:cs typeface="Microsoft Sans Serif"/>
              </a:rPr>
              <a:t>¿qué</a:t>
            </a:r>
            <a:r>
              <a:rPr sz="3200" spc="-20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-15" dirty="0">
                <a:solidFill>
                  <a:srgbClr val="53585F"/>
                </a:solidFill>
                <a:latin typeface="Microsoft Sans Serif"/>
                <a:cs typeface="Microsoft Sans Serif"/>
              </a:rPr>
              <a:t>acciones</a:t>
            </a:r>
            <a:r>
              <a:rPr sz="3200" spc="-20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50" dirty="0">
                <a:solidFill>
                  <a:srgbClr val="53585F"/>
                </a:solidFill>
                <a:latin typeface="Microsoft Sans Serif"/>
                <a:cs typeface="Microsoft Sans Serif"/>
              </a:rPr>
              <a:t>de</a:t>
            </a:r>
            <a:r>
              <a:rPr sz="3200" spc="-1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-60" dirty="0">
                <a:solidFill>
                  <a:srgbClr val="53585F"/>
                </a:solidFill>
                <a:latin typeface="Microsoft Sans Serif"/>
                <a:cs typeface="Microsoft Sans Serif"/>
              </a:rPr>
              <a:t>mis</a:t>
            </a:r>
            <a:r>
              <a:rPr sz="3200" spc="-20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53585F"/>
                </a:solidFill>
                <a:latin typeface="Microsoft Sans Serif"/>
                <a:cs typeface="Microsoft Sans Serif"/>
              </a:rPr>
              <a:t>estudiantes</a:t>
            </a:r>
            <a:r>
              <a:rPr sz="3200" spc="-20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53585F"/>
                </a:solidFill>
                <a:latin typeface="Microsoft Sans Serif"/>
                <a:cs typeface="Microsoft Sans Serif"/>
              </a:rPr>
              <a:t>demuestran</a:t>
            </a:r>
            <a:r>
              <a:rPr sz="3200" spc="-20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30" dirty="0">
                <a:solidFill>
                  <a:srgbClr val="53585F"/>
                </a:solidFill>
                <a:latin typeface="Microsoft Sans Serif"/>
                <a:cs typeface="Microsoft Sans Serif"/>
              </a:rPr>
              <a:t>que</a:t>
            </a:r>
            <a:r>
              <a:rPr sz="3200" spc="-1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-30" dirty="0">
                <a:solidFill>
                  <a:srgbClr val="53585F"/>
                </a:solidFill>
                <a:latin typeface="Microsoft Sans Serif"/>
                <a:cs typeface="Microsoft Sans Serif"/>
              </a:rPr>
              <a:t>han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39814" y="6168236"/>
            <a:ext cx="6064885" cy="516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spc="25" dirty="0">
                <a:solidFill>
                  <a:srgbClr val="53585F"/>
                </a:solidFill>
                <a:latin typeface="Microsoft Sans Serif"/>
                <a:cs typeface="Microsoft Sans Serif"/>
              </a:rPr>
              <a:t>logrado</a:t>
            </a:r>
            <a:r>
              <a:rPr sz="3200" spc="-3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53585F"/>
                </a:solidFill>
                <a:latin typeface="Microsoft Sans Serif"/>
                <a:cs typeface="Microsoft Sans Serif"/>
              </a:rPr>
              <a:t>un</a:t>
            </a:r>
            <a:r>
              <a:rPr sz="3200" spc="-3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15" dirty="0">
                <a:solidFill>
                  <a:srgbClr val="53585F"/>
                </a:solidFill>
                <a:latin typeface="Microsoft Sans Serif"/>
                <a:cs typeface="Microsoft Sans Serif"/>
              </a:rPr>
              <a:t>determinado</a:t>
            </a:r>
            <a:r>
              <a:rPr sz="3200" spc="-3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53585F"/>
                </a:solidFill>
                <a:latin typeface="Microsoft Sans Serif"/>
                <a:cs typeface="Microsoft Sans Serif"/>
              </a:rPr>
              <a:t>objetivo?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74386" y="6795651"/>
            <a:ext cx="7298690" cy="516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b="1" spc="-90" dirty="0">
                <a:solidFill>
                  <a:srgbClr val="53585F"/>
                </a:solidFill>
                <a:latin typeface="Arial"/>
                <a:cs typeface="Arial"/>
              </a:rPr>
              <a:t>Actividades</a:t>
            </a:r>
            <a:r>
              <a:rPr sz="320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200" b="1" spc="-130" dirty="0">
                <a:solidFill>
                  <a:srgbClr val="53585F"/>
                </a:solidFill>
                <a:latin typeface="Arial"/>
                <a:cs typeface="Arial"/>
              </a:rPr>
              <a:t>y</a:t>
            </a:r>
            <a:r>
              <a:rPr sz="320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200" b="1" spc="-100" dirty="0">
                <a:solidFill>
                  <a:srgbClr val="53585F"/>
                </a:solidFill>
                <a:latin typeface="Arial"/>
                <a:cs typeface="Arial"/>
              </a:rPr>
              <a:t>secuencia</a:t>
            </a:r>
            <a:r>
              <a:rPr sz="320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200" b="1" spc="-3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3200" b="1" spc="-6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200" b="1" spc="-55" dirty="0">
                <a:solidFill>
                  <a:srgbClr val="53585F"/>
                </a:solidFill>
                <a:latin typeface="Arial"/>
                <a:cs typeface="Arial"/>
              </a:rPr>
              <a:t>aprendizaje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88566" y="6809578"/>
            <a:ext cx="13350240" cy="1252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75" spc="-405" baseline="-5866" dirty="0">
                <a:solidFill>
                  <a:srgbClr val="57BEF0"/>
                </a:solidFill>
                <a:latin typeface="Microsoft Sans Serif"/>
                <a:cs typeface="Microsoft Sans Serif"/>
              </a:rPr>
              <a:t>-</a:t>
            </a:r>
            <a:r>
              <a:rPr sz="12075" spc="-615" baseline="-5866" dirty="0">
                <a:solidFill>
                  <a:srgbClr val="57BEF0"/>
                </a:solidFill>
                <a:latin typeface="Microsoft Sans Serif"/>
                <a:cs typeface="Microsoft Sans Serif"/>
              </a:rPr>
              <a:t> </a:t>
            </a:r>
            <a:r>
              <a:rPr sz="3200" spc="-204" dirty="0">
                <a:solidFill>
                  <a:srgbClr val="53585F"/>
                </a:solidFill>
                <a:latin typeface="Microsoft Sans Serif"/>
                <a:cs typeface="Microsoft Sans Serif"/>
              </a:rPr>
              <a:t>Es</a:t>
            </a:r>
            <a:r>
              <a:rPr sz="3200" spc="-20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53585F"/>
                </a:solidFill>
                <a:latin typeface="Microsoft Sans Serif"/>
                <a:cs typeface="Microsoft Sans Serif"/>
              </a:rPr>
              <a:t>necesario</a:t>
            </a:r>
            <a:r>
              <a:rPr sz="3200" spc="-1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5" dirty="0">
                <a:solidFill>
                  <a:srgbClr val="53585F"/>
                </a:solidFill>
                <a:latin typeface="Microsoft Sans Serif"/>
                <a:cs typeface="Microsoft Sans Serif"/>
              </a:rPr>
              <a:t>identificar</a:t>
            </a:r>
            <a:r>
              <a:rPr sz="3200" spc="-20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60" dirty="0">
                <a:solidFill>
                  <a:srgbClr val="53585F"/>
                </a:solidFill>
                <a:latin typeface="Microsoft Sans Serif"/>
                <a:cs typeface="Microsoft Sans Serif"/>
              </a:rPr>
              <a:t>o</a:t>
            </a:r>
            <a:r>
              <a:rPr sz="3200" spc="-1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20" dirty="0">
                <a:solidFill>
                  <a:srgbClr val="53585F"/>
                </a:solidFill>
                <a:latin typeface="Microsoft Sans Serif"/>
                <a:cs typeface="Microsoft Sans Serif"/>
              </a:rPr>
              <a:t>decidir</a:t>
            </a:r>
            <a:r>
              <a:rPr sz="3200" spc="-20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30" dirty="0">
                <a:solidFill>
                  <a:srgbClr val="53585F"/>
                </a:solidFill>
                <a:latin typeface="Microsoft Sans Serif"/>
                <a:cs typeface="Microsoft Sans Serif"/>
              </a:rPr>
              <a:t>qué</a:t>
            </a:r>
            <a:r>
              <a:rPr sz="3200" spc="-1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53585F"/>
                </a:solidFill>
                <a:latin typeface="Microsoft Sans Serif"/>
                <a:cs typeface="Microsoft Sans Serif"/>
              </a:rPr>
              <a:t>modalidades</a:t>
            </a:r>
            <a:r>
              <a:rPr sz="3200" spc="-20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50" dirty="0">
                <a:solidFill>
                  <a:srgbClr val="53585F"/>
                </a:solidFill>
                <a:latin typeface="Microsoft Sans Serif"/>
                <a:cs typeface="Microsoft Sans Serif"/>
              </a:rPr>
              <a:t>de</a:t>
            </a:r>
            <a:r>
              <a:rPr sz="3200" spc="-1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-35" dirty="0">
                <a:solidFill>
                  <a:srgbClr val="53585F"/>
                </a:solidFill>
                <a:latin typeface="Microsoft Sans Serif"/>
                <a:cs typeface="Microsoft Sans Serif"/>
              </a:rPr>
              <a:t>enseñanza</a:t>
            </a:r>
            <a:r>
              <a:rPr sz="3200" spc="-20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53585F"/>
                </a:solidFill>
                <a:latin typeface="Microsoft Sans Serif"/>
                <a:cs typeface="Microsoft Sans Serif"/>
              </a:rPr>
              <a:t>y</a:t>
            </a:r>
            <a:r>
              <a:rPr sz="3200" spc="-1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30" dirty="0">
                <a:solidFill>
                  <a:srgbClr val="53585F"/>
                </a:solidFill>
                <a:latin typeface="Microsoft Sans Serif"/>
                <a:cs typeface="Microsoft Sans Serif"/>
              </a:rPr>
              <a:t>qué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39814" y="7816772"/>
            <a:ext cx="13813790" cy="516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spc="-10" dirty="0">
                <a:solidFill>
                  <a:srgbClr val="53585F"/>
                </a:solidFill>
                <a:latin typeface="Microsoft Sans Serif"/>
                <a:cs typeface="Microsoft Sans Serif"/>
              </a:rPr>
              <a:t>actividades </a:t>
            </a:r>
            <a:r>
              <a:rPr sz="3200" spc="-15" dirty="0">
                <a:solidFill>
                  <a:srgbClr val="53585F"/>
                </a:solidFill>
                <a:latin typeface="Microsoft Sans Serif"/>
                <a:cs typeface="Microsoft Sans Serif"/>
              </a:rPr>
              <a:t>facilitan</a:t>
            </a:r>
            <a:r>
              <a:rPr sz="3200" spc="-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-45" dirty="0">
                <a:solidFill>
                  <a:srgbClr val="53585F"/>
                </a:solidFill>
                <a:latin typeface="Microsoft Sans Serif"/>
                <a:cs typeface="Microsoft Sans Serif"/>
              </a:rPr>
              <a:t>alcanzar</a:t>
            </a:r>
            <a:r>
              <a:rPr sz="3200" spc="-10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10" dirty="0">
                <a:solidFill>
                  <a:srgbClr val="53585F"/>
                </a:solidFill>
                <a:latin typeface="Microsoft Sans Serif"/>
                <a:cs typeface="Microsoft Sans Serif"/>
              </a:rPr>
              <a:t>el</a:t>
            </a:r>
            <a:r>
              <a:rPr sz="3200" spc="-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10" dirty="0">
                <a:solidFill>
                  <a:srgbClr val="53585F"/>
                </a:solidFill>
                <a:latin typeface="Microsoft Sans Serif"/>
                <a:cs typeface="Microsoft Sans Serif"/>
              </a:rPr>
              <a:t>desempeño</a:t>
            </a:r>
            <a:r>
              <a:rPr sz="3200" spc="-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10" dirty="0">
                <a:solidFill>
                  <a:srgbClr val="53585F"/>
                </a:solidFill>
                <a:latin typeface="Microsoft Sans Serif"/>
                <a:cs typeface="Microsoft Sans Serif"/>
              </a:rPr>
              <a:t>descrito</a:t>
            </a:r>
            <a:r>
              <a:rPr sz="3200" spc="-10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10" dirty="0">
                <a:solidFill>
                  <a:srgbClr val="53585F"/>
                </a:solidFill>
                <a:latin typeface="Microsoft Sans Serif"/>
                <a:cs typeface="Microsoft Sans Serif"/>
              </a:rPr>
              <a:t>en</a:t>
            </a:r>
            <a:r>
              <a:rPr sz="3200" spc="-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-20" dirty="0">
                <a:solidFill>
                  <a:srgbClr val="53585F"/>
                </a:solidFill>
                <a:latin typeface="Microsoft Sans Serif"/>
                <a:cs typeface="Microsoft Sans Serif"/>
              </a:rPr>
              <a:t>los</a:t>
            </a:r>
            <a:r>
              <a:rPr sz="3200" spc="-10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53585F"/>
                </a:solidFill>
                <a:latin typeface="Microsoft Sans Serif"/>
                <a:cs typeface="Microsoft Sans Serif"/>
              </a:rPr>
              <a:t>indicadores</a:t>
            </a:r>
            <a:r>
              <a:rPr sz="3200" spc="-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30" dirty="0">
                <a:solidFill>
                  <a:srgbClr val="53585F"/>
                </a:solidFill>
                <a:latin typeface="Microsoft Sans Serif"/>
                <a:cs typeface="Microsoft Sans Serif"/>
              </a:rPr>
              <a:t>y/o</a:t>
            </a:r>
            <a:r>
              <a:rPr sz="3200" spc="-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10" dirty="0">
                <a:solidFill>
                  <a:srgbClr val="53585F"/>
                </a:solidFill>
                <a:latin typeface="Microsoft Sans Serif"/>
                <a:cs typeface="Microsoft Sans Serif"/>
              </a:rPr>
              <a:t>el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39814" y="8210477"/>
            <a:ext cx="13943965" cy="516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spc="30" dirty="0">
                <a:solidFill>
                  <a:srgbClr val="53585F"/>
                </a:solidFill>
                <a:latin typeface="Microsoft Sans Serif"/>
                <a:cs typeface="Microsoft Sans Serif"/>
              </a:rPr>
              <a:t>objetivo</a:t>
            </a:r>
            <a:r>
              <a:rPr sz="3200" spc="-10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50" dirty="0">
                <a:solidFill>
                  <a:srgbClr val="53585F"/>
                </a:solidFill>
                <a:latin typeface="Microsoft Sans Serif"/>
                <a:cs typeface="Microsoft Sans Serif"/>
              </a:rPr>
              <a:t>de</a:t>
            </a:r>
            <a:r>
              <a:rPr sz="3200" spc="-10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-20" dirty="0">
                <a:solidFill>
                  <a:srgbClr val="53585F"/>
                </a:solidFill>
                <a:latin typeface="Microsoft Sans Serif"/>
                <a:cs typeface="Microsoft Sans Serif"/>
              </a:rPr>
              <a:t>aprendizaje.</a:t>
            </a:r>
            <a:r>
              <a:rPr sz="3200" spc="-10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-30" dirty="0">
                <a:solidFill>
                  <a:srgbClr val="53585F"/>
                </a:solidFill>
                <a:latin typeface="Microsoft Sans Serif"/>
                <a:cs typeface="Microsoft Sans Serif"/>
              </a:rPr>
              <a:t>Cabe</a:t>
            </a:r>
            <a:r>
              <a:rPr sz="3200" spc="-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53585F"/>
                </a:solidFill>
                <a:latin typeface="Microsoft Sans Serif"/>
                <a:cs typeface="Microsoft Sans Serif"/>
              </a:rPr>
              <a:t>preguntarse: </a:t>
            </a:r>
            <a:r>
              <a:rPr sz="3200" spc="-95" dirty="0">
                <a:solidFill>
                  <a:srgbClr val="53585F"/>
                </a:solidFill>
                <a:latin typeface="Microsoft Sans Serif"/>
                <a:cs typeface="Microsoft Sans Serif"/>
              </a:rPr>
              <a:t>¿cómo</a:t>
            </a:r>
            <a:r>
              <a:rPr sz="3200" spc="-10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10" dirty="0">
                <a:solidFill>
                  <a:srgbClr val="53585F"/>
                </a:solidFill>
                <a:latin typeface="Microsoft Sans Serif"/>
                <a:cs typeface="Microsoft Sans Serif"/>
              </a:rPr>
              <a:t>aprenden</a:t>
            </a:r>
            <a:r>
              <a:rPr sz="3200" spc="-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-60" dirty="0">
                <a:solidFill>
                  <a:srgbClr val="53585F"/>
                </a:solidFill>
                <a:latin typeface="Microsoft Sans Serif"/>
                <a:cs typeface="Microsoft Sans Serif"/>
              </a:rPr>
              <a:t>mis</a:t>
            </a:r>
            <a:r>
              <a:rPr sz="3200" spc="-10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-45" dirty="0">
                <a:solidFill>
                  <a:srgbClr val="53585F"/>
                </a:solidFill>
                <a:latin typeface="Microsoft Sans Serif"/>
                <a:cs typeface="Microsoft Sans Serif"/>
              </a:rPr>
              <a:t>estudiantes?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48986" y="8224404"/>
            <a:ext cx="14267815" cy="1757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575560" algn="l"/>
              </a:tabLst>
            </a:pPr>
            <a:r>
              <a:rPr sz="3200" b="1" spc="-110" dirty="0">
                <a:solidFill>
                  <a:srgbClr val="53585F"/>
                </a:solidFill>
                <a:latin typeface="Arial"/>
                <a:cs typeface="Arial"/>
              </a:rPr>
              <a:t>Evaluacione</a:t>
            </a:r>
            <a:r>
              <a:rPr sz="3200" b="1" spc="-18965" dirty="0">
                <a:solidFill>
                  <a:srgbClr val="53585F"/>
                </a:solidFill>
                <a:latin typeface="Arial"/>
                <a:cs typeface="Arial"/>
              </a:rPr>
              <a:t>s</a:t>
            </a:r>
            <a:r>
              <a:rPr sz="12075" spc="-405" baseline="-40027" dirty="0">
                <a:solidFill>
                  <a:srgbClr val="57BEF0"/>
                </a:solidFill>
                <a:latin typeface="Microsoft Sans Serif"/>
                <a:cs typeface="Microsoft Sans Serif"/>
              </a:rPr>
              <a:t>-</a:t>
            </a:r>
            <a:r>
              <a:rPr sz="12075" baseline="-40027" dirty="0">
                <a:solidFill>
                  <a:srgbClr val="57BEF0"/>
                </a:solidFill>
                <a:latin typeface="Microsoft Sans Serif"/>
                <a:cs typeface="Microsoft Sans Serif"/>
              </a:rPr>
              <a:t>	</a:t>
            </a:r>
            <a:r>
              <a:rPr sz="3200" b="1" spc="-100" dirty="0">
                <a:solidFill>
                  <a:srgbClr val="53585F"/>
                </a:solidFill>
                <a:latin typeface="Arial"/>
                <a:cs typeface="Arial"/>
              </a:rPr>
              <a:t>diagnósticas,</a:t>
            </a:r>
            <a:r>
              <a:rPr sz="320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200" b="1" spc="-80" dirty="0">
                <a:solidFill>
                  <a:srgbClr val="53585F"/>
                </a:solidFill>
                <a:latin typeface="Arial"/>
                <a:cs typeface="Arial"/>
              </a:rPr>
              <a:t>formativas</a:t>
            </a:r>
            <a:r>
              <a:rPr sz="320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200" b="1" spc="-130" dirty="0">
                <a:solidFill>
                  <a:srgbClr val="53585F"/>
                </a:solidFill>
                <a:latin typeface="Arial"/>
                <a:cs typeface="Arial"/>
              </a:rPr>
              <a:t>y</a:t>
            </a:r>
            <a:r>
              <a:rPr sz="320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200" b="1" spc="-105" dirty="0">
                <a:solidFill>
                  <a:srgbClr val="53585F"/>
                </a:solidFill>
                <a:latin typeface="Arial"/>
                <a:cs typeface="Arial"/>
              </a:rPr>
              <a:t>sumativas</a:t>
            </a:r>
            <a:endParaRPr sz="3200">
              <a:latin typeface="Arial"/>
              <a:cs typeface="Arial"/>
            </a:endParaRPr>
          </a:p>
          <a:p>
            <a:pPr marL="603250">
              <a:lnSpc>
                <a:spcPct val="100000"/>
              </a:lnSpc>
              <a:spcBef>
                <a:spcPts val="130"/>
              </a:spcBef>
            </a:pPr>
            <a:r>
              <a:rPr sz="3200" spc="-5" dirty="0">
                <a:solidFill>
                  <a:srgbClr val="53585F"/>
                </a:solidFill>
                <a:latin typeface="Microsoft Sans Serif"/>
                <a:cs typeface="Microsoft Sans Serif"/>
              </a:rPr>
              <a:t>Desde</a:t>
            </a:r>
            <a:r>
              <a:rPr sz="3200" spc="-20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-65" dirty="0">
                <a:solidFill>
                  <a:srgbClr val="53585F"/>
                </a:solidFill>
                <a:latin typeface="Microsoft Sans Serif"/>
                <a:cs typeface="Microsoft Sans Serif"/>
              </a:rPr>
              <a:t>las</a:t>
            </a:r>
            <a:r>
              <a:rPr sz="3200" spc="-1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53585F"/>
                </a:solidFill>
                <a:latin typeface="Microsoft Sans Serif"/>
                <a:cs typeface="Microsoft Sans Serif"/>
              </a:rPr>
              <a:t>actividades</a:t>
            </a:r>
            <a:r>
              <a:rPr sz="3200" spc="-1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-35" dirty="0">
                <a:solidFill>
                  <a:srgbClr val="53585F"/>
                </a:solidFill>
                <a:latin typeface="Microsoft Sans Serif"/>
                <a:cs typeface="Microsoft Sans Serif"/>
              </a:rPr>
              <a:t>se</a:t>
            </a:r>
            <a:r>
              <a:rPr sz="3200" spc="-1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53585F"/>
                </a:solidFill>
                <a:latin typeface="Microsoft Sans Serif"/>
                <a:cs typeface="Microsoft Sans Serif"/>
              </a:rPr>
              <a:t>determina</a:t>
            </a:r>
            <a:r>
              <a:rPr sz="3200" spc="-1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10" dirty="0">
                <a:solidFill>
                  <a:srgbClr val="53585F"/>
                </a:solidFill>
                <a:latin typeface="Microsoft Sans Serif"/>
                <a:cs typeface="Microsoft Sans Serif"/>
              </a:rPr>
              <a:t>cómo</a:t>
            </a:r>
            <a:r>
              <a:rPr sz="3200" spc="-1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53585F"/>
                </a:solidFill>
                <a:latin typeface="Microsoft Sans Serif"/>
                <a:cs typeface="Microsoft Sans Serif"/>
              </a:rPr>
              <a:t>y</a:t>
            </a:r>
            <a:r>
              <a:rPr sz="3200" spc="-1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5" dirty="0">
                <a:solidFill>
                  <a:srgbClr val="53585F"/>
                </a:solidFill>
                <a:latin typeface="Microsoft Sans Serif"/>
                <a:cs typeface="Microsoft Sans Serif"/>
              </a:rPr>
              <a:t>cuándo</a:t>
            </a:r>
            <a:r>
              <a:rPr sz="3200" spc="-1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53585F"/>
                </a:solidFill>
                <a:latin typeface="Microsoft Sans Serif"/>
                <a:cs typeface="Microsoft Sans Serif"/>
              </a:rPr>
              <a:t>evaluar</a:t>
            </a:r>
            <a:r>
              <a:rPr sz="3200" spc="-20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53585F"/>
                </a:solidFill>
                <a:latin typeface="Microsoft Sans Serif"/>
                <a:cs typeface="Microsoft Sans Serif"/>
              </a:rPr>
              <a:t>y</a:t>
            </a:r>
            <a:r>
              <a:rPr sz="3200" spc="-15" dirty="0">
                <a:solidFill>
                  <a:srgbClr val="53585F"/>
                </a:solidFill>
                <a:latin typeface="Microsoft Sans Serif"/>
                <a:cs typeface="Microsoft Sans Serif"/>
              </a:rPr>
              <a:t> </a:t>
            </a:r>
            <a:r>
              <a:rPr sz="3200" spc="-30" dirty="0">
                <a:solidFill>
                  <a:srgbClr val="53585F"/>
                </a:solidFill>
                <a:latin typeface="Microsoft Sans Serif"/>
                <a:cs typeface="Microsoft Sans Serif"/>
              </a:rPr>
              <a:t>retroalimentar.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77991" y="967039"/>
            <a:ext cx="3228340" cy="9374505"/>
          </a:xfrm>
          <a:custGeom>
            <a:avLst/>
            <a:gdLst/>
            <a:ahLst/>
            <a:cxnLst/>
            <a:rect l="l" t="t" r="r" b="b"/>
            <a:pathLst>
              <a:path w="3228340" h="9374505">
                <a:moveTo>
                  <a:pt x="3228293" y="0"/>
                </a:moveTo>
                <a:lnTo>
                  <a:pt x="0" y="0"/>
                </a:lnTo>
                <a:lnTo>
                  <a:pt x="0" y="9374476"/>
                </a:lnTo>
                <a:lnTo>
                  <a:pt x="3228293" y="9374476"/>
                </a:lnTo>
                <a:lnTo>
                  <a:pt x="3228293" y="0"/>
                </a:lnTo>
                <a:close/>
              </a:path>
            </a:pathLst>
          </a:custGeom>
          <a:solidFill>
            <a:srgbClr val="01BFF4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94475" y="3071343"/>
            <a:ext cx="3023235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12975" b="1" spc="-427" baseline="-6101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r>
              <a:rPr sz="12975" b="1" spc="-825" baseline="-6101" dirty="0">
                <a:solidFill>
                  <a:srgbClr val="01BFF4"/>
                </a:solidFill>
                <a:latin typeface="Arial"/>
                <a:cs typeface="Arial"/>
              </a:rPr>
              <a:t> </a:t>
            </a:r>
            <a:r>
              <a:rPr sz="3450" b="1" spc="-85" dirty="0">
                <a:solidFill>
                  <a:srgbClr val="FFFFFF"/>
                </a:solidFill>
                <a:latin typeface="Arial"/>
                <a:cs typeface="Arial"/>
              </a:rPr>
              <a:t>Conceptuali</a:t>
            </a:r>
            <a:endParaRPr sz="34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5303" y="4149844"/>
            <a:ext cx="130048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3450" b="1" spc="-100" dirty="0">
                <a:solidFill>
                  <a:srgbClr val="FFFFFF"/>
                </a:solidFill>
                <a:latin typeface="Arial"/>
                <a:cs typeface="Arial"/>
              </a:rPr>
              <a:t>zación</a:t>
            </a:r>
            <a:endParaRPr sz="34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9875" y="4283557"/>
            <a:ext cx="3429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5303" y="4819981"/>
            <a:ext cx="253746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3450" b="1" spc="-120" dirty="0">
                <a:solidFill>
                  <a:srgbClr val="01BFF4"/>
                </a:solidFill>
                <a:latin typeface="Arial"/>
                <a:cs typeface="Arial"/>
              </a:rPr>
              <a:t>Clasi</a:t>
            </a:r>
            <a:r>
              <a:rPr sz="3450" b="1" spc="-50" dirty="0">
                <a:solidFill>
                  <a:srgbClr val="01BFF4"/>
                </a:solidFill>
                <a:latin typeface="Arial"/>
                <a:cs typeface="Arial"/>
              </a:rPr>
              <a:t>fi</a:t>
            </a:r>
            <a:r>
              <a:rPr sz="3450" b="1" spc="-125" dirty="0">
                <a:solidFill>
                  <a:srgbClr val="01BFF4"/>
                </a:solidFill>
                <a:latin typeface="Arial"/>
                <a:cs typeface="Arial"/>
              </a:rPr>
              <a:t>cación</a:t>
            </a:r>
            <a:endParaRPr sz="34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4475" y="4579150"/>
            <a:ext cx="2413635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12975" b="1" spc="-427" baseline="-40141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r>
              <a:rPr sz="12975" b="1" spc="-825" baseline="-40141" dirty="0">
                <a:solidFill>
                  <a:srgbClr val="01BFF4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01BFF4"/>
                </a:solidFill>
                <a:latin typeface="Arial"/>
                <a:cs typeface="Arial"/>
              </a:rPr>
              <a:t>temporal</a:t>
            </a:r>
            <a:endParaRPr sz="34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5303" y="5908953"/>
            <a:ext cx="189928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3450" b="1" spc="-110" dirty="0">
                <a:solidFill>
                  <a:srgbClr val="01BFF4"/>
                </a:solidFill>
                <a:latin typeface="Arial"/>
                <a:cs typeface="Arial"/>
              </a:rPr>
              <a:t>Formatos</a:t>
            </a:r>
            <a:endParaRPr sz="34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9875" y="6042666"/>
            <a:ext cx="3429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85303" y="6579089"/>
            <a:ext cx="255460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3450" b="1" spc="-90" dirty="0">
                <a:solidFill>
                  <a:srgbClr val="01BFF4"/>
                </a:solidFill>
                <a:latin typeface="Arial"/>
                <a:cs typeface="Arial"/>
              </a:rPr>
              <a:t>Plani</a:t>
            </a:r>
            <a:r>
              <a:rPr sz="3450" b="1" spc="-50" dirty="0">
                <a:solidFill>
                  <a:srgbClr val="01BFF4"/>
                </a:solidFill>
                <a:latin typeface="Arial"/>
                <a:cs typeface="Arial"/>
              </a:rPr>
              <a:t>fi</a:t>
            </a:r>
            <a:r>
              <a:rPr sz="3450" b="1" spc="-125" dirty="0">
                <a:solidFill>
                  <a:srgbClr val="01BFF4"/>
                </a:solidFill>
                <a:latin typeface="Arial"/>
                <a:cs typeface="Arial"/>
              </a:rPr>
              <a:t>cación</a:t>
            </a:r>
            <a:endParaRPr sz="34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85303" y="6997925"/>
            <a:ext cx="226187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3450" b="1" spc="-45" dirty="0">
                <a:solidFill>
                  <a:srgbClr val="01BFF4"/>
                </a:solidFill>
                <a:latin typeface="Arial"/>
                <a:cs typeface="Arial"/>
              </a:rPr>
              <a:t>de</a:t>
            </a:r>
            <a:r>
              <a:rPr sz="3450" b="1" spc="-150" dirty="0">
                <a:solidFill>
                  <a:srgbClr val="01BFF4"/>
                </a:solidFill>
                <a:latin typeface="Arial"/>
                <a:cs typeface="Arial"/>
              </a:rPr>
              <a:t> </a:t>
            </a:r>
            <a:r>
              <a:rPr sz="3450" b="1" spc="-70" dirty="0">
                <a:solidFill>
                  <a:srgbClr val="01BFF4"/>
                </a:solidFill>
                <a:latin typeface="Arial"/>
                <a:cs typeface="Arial"/>
              </a:rPr>
              <a:t>trayecto</a:t>
            </a:r>
            <a:endParaRPr sz="3450">
              <a:latin typeface="Arial"/>
              <a:cs typeface="Arial"/>
            </a:endParaRPr>
          </a:p>
        </p:txBody>
      </p:sp>
      <p:sp>
        <p:nvSpPr>
          <p:cNvPr id="27" name="Título 26">
            <a:extLst>
              <a:ext uri="{FF2B5EF4-FFF2-40B4-BE49-F238E27FC236}">
                <a16:creationId xmlns:a16="http://schemas.microsoft.com/office/drawing/2014/main" id="{92F2F24A-A007-8F4B-BB44-EFD659F8B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3138" y="450386"/>
            <a:ext cx="13367912" cy="1879027"/>
          </a:xfrm>
        </p:spPr>
        <p:txBody>
          <a:bodyPr/>
          <a:lstStyle/>
          <a:p>
            <a:r>
              <a:rPr lang="es-CL" sz="6000" dirty="0"/>
              <a:t>ELEMENTOS CURRICULARES A CONSIDERAR.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13966" y="3099037"/>
            <a:ext cx="118554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90" dirty="0">
                <a:solidFill>
                  <a:srgbClr val="53585F"/>
                </a:solidFill>
                <a:latin typeface="Arial"/>
                <a:cs typeface="Arial"/>
              </a:rPr>
              <a:t>Anual</a:t>
            </a:r>
            <a:endParaRPr sz="34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48538" y="4573024"/>
            <a:ext cx="3556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48538" y="5243160"/>
            <a:ext cx="3556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23138" y="3109508"/>
            <a:ext cx="2633980" cy="322326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603250" marR="30480" indent="-565785">
              <a:lnSpc>
                <a:spcPct val="100899"/>
              </a:lnSpc>
              <a:spcBef>
                <a:spcPts val="10"/>
              </a:spcBef>
            </a:pPr>
            <a:r>
              <a:rPr sz="12975" b="1" spc="-427" baseline="-6101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r>
              <a:rPr sz="12975" b="1" spc="-825" baseline="-6101" dirty="0">
                <a:solidFill>
                  <a:srgbClr val="57BEF0"/>
                </a:solidFill>
                <a:latin typeface="Arial"/>
                <a:cs typeface="Arial"/>
              </a:rPr>
              <a:t> </a:t>
            </a:r>
            <a:r>
              <a:rPr sz="3450" b="1" spc="-85" dirty="0" err="1">
                <a:solidFill>
                  <a:srgbClr val="53585F"/>
                </a:solidFill>
                <a:latin typeface="Arial"/>
                <a:cs typeface="Arial"/>
              </a:rPr>
              <a:t>Semestra</a:t>
            </a:r>
            <a:r>
              <a:rPr lang="es-CL" sz="3450" b="1" spc="-85" dirty="0">
                <a:solidFill>
                  <a:srgbClr val="53585F"/>
                </a:solidFill>
                <a:latin typeface="Arial"/>
                <a:cs typeface="Arial"/>
              </a:rPr>
              <a:t>l  </a:t>
            </a:r>
            <a:r>
              <a:rPr sz="3450" b="1" spc="-75" dirty="0" err="1">
                <a:solidFill>
                  <a:srgbClr val="53585F"/>
                </a:solidFill>
                <a:latin typeface="Arial"/>
                <a:cs typeface="Arial"/>
              </a:rPr>
              <a:t>Mensual</a:t>
            </a:r>
            <a:endParaRPr sz="3450" dirty="0">
              <a:latin typeface="Arial"/>
              <a:cs typeface="Arial"/>
            </a:endParaRPr>
          </a:p>
          <a:p>
            <a:pPr marL="603250" marR="296545">
              <a:lnSpc>
                <a:spcPts val="5280"/>
              </a:lnSpc>
              <a:spcBef>
                <a:spcPts val="165"/>
              </a:spcBef>
            </a:pP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Semanal  </a:t>
            </a:r>
            <a:r>
              <a:rPr sz="3450" b="1" spc="-60" dirty="0">
                <a:solidFill>
                  <a:srgbClr val="53585F"/>
                </a:solidFill>
                <a:latin typeface="Arial"/>
                <a:cs typeface="Arial"/>
              </a:rPr>
              <a:t>Diaria</a:t>
            </a:r>
            <a:endParaRPr sz="34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23138" y="6460192"/>
            <a:ext cx="9987915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2975" b="1" spc="-427" baseline="-6101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r>
              <a:rPr sz="12975" b="1" spc="-825" baseline="-6101" dirty="0">
                <a:solidFill>
                  <a:srgbClr val="57BEF0"/>
                </a:solidFill>
                <a:latin typeface="Arial"/>
                <a:cs typeface="Arial"/>
              </a:rPr>
              <a:t> </a:t>
            </a:r>
            <a:r>
              <a:rPr sz="3450" b="1" spc="-195" dirty="0">
                <a:solidFill>
                  <a:srgbClr val="53585F"/>
                </a:solidFill>
                <a:latin typeface="Arial"/>
                <a:cs typeface="Arial"/>
              </a:rPr>
              <a:t>En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5" dirty="0">
                <a:solidFill>
                  <a:srgbClr val="53585F"/>
                </a:solidFill>
                <a:latin typeface="Arial"/>
                <a:cs typeface="Arial"/>
              </a:rPr>
              <a:t>razón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85" dirty="0">
                <a:solidFill>
                  <a:srgbClr val="53585F"/>
                </a:solidFill>
                <a:latin typeface="Arial"/>
                <a:cs typeface="Arial"/>
              </a:rPr>
              <a:t>su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0" dirty="0">
                <a:solidFill>
                  <a:srgbClr val="53585F"/>
                </a:solidFill>
                <a:latin typeface="Arial"/>
                <a:cs typeface="Arial"/>
              </a:rPr>
              <a:t>contenido,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0" dirty="0">
                <a:solidFill>
                  <a:srgbClr val="53585F"/>
                </a:solidFill>
                <a:latin typeface="Arial"/>
                <a:cs typeface="Arial"/>
              </a:rPr>
              <a:t>también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pueden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65" dirty="0">
                <a:solidFill>
                  <a:srgbClr val="53585F"/>
                </a:solidFill>
                <a:latin typeface="Arial"/>
                <a:cs typeface="Arial"/>
              </a:rPr>
              <a:t>ser:</a:t>
            </a:r>
            <a:endParaRPr sz="3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88566" y="7130328"/>
            <a:ext cx="180213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2975" b="1" spc="-427" baseline="-6101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r>
              <a:rPr sz="12975" b="1" spc="-825" baseline="-6101" dirty="0">
                <a:solidFill>
                  <a:srgbClr val="57BEF0"/>
                </a:solidFill>
                <a:latin typeface="Arial"/>
                <a:cs typeface="Arial"/>
              </a:rPr>
              <a:t> </a:t>
            </a:r>
            <a:r>
              <a:rPr sz="3450" b="1" u="heavy" spc="-90" dirty="0">
                <a:solidFill>
                  <a:srgbClr val="53585F"/>
                </a:solidFill>
                <a:uFill>
                  <a:solidFill>
                    <a:srgbClr val="53585F"/>
                  </a:solidFill>
                </a:uFill>
                <a:latin typeface="Arial"/>
                <a:cs typeface="Arial"/>
              </a:rPr>
              <a:t>Anual</a:t>
            </a:r>
            <a:endParaRPr sz="3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88566" y="7800464"/>
            <a:ext cx="2687955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2975" b="1" spc="-427" baseline="-6101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r>
              <a:rPr sz="12975" b="1" spc="-825" baseline="-6101" dirty="0">
                <a:solidFill>
                  <a:srgbClr val="57BEF0"/>
                </a:solidFill>
                <a:latin typeface="Arial"/>
                <a:cs typeface="Arial"/>
              </a:rPr>
              <a:t> </a:t>
            </a:r>
            <a:r>
              <a:rPr sz="3450" b="1" u="heavy" spc="-10" dirty="0">
                <a:solidFill>
                  <a:srgbClr val="53585F"/>
                </a:solidFill>
                <a:uFill>
                  <a:solidFill>
                    <a:srgbClr val="53585F"/>
                  </a:solidFill>
                </a:uFill>
                <a:latin typeface="Arial"/>
                <a:cs typeface="Arial"/>
              </a:rPr>
              <a:t>D</a:t>
            </a:r>
            <a:r>
              <a:rPr sz="3450" b="1" u="heavy" spc="-5" dirty="0">
                <a:solidFill>
                  <a:srgbClr val="53585F"/>
                </a:solidFill>
                <a:uFill>
                  <a:solidFill>
                    <a:srgbClr val="53585F"/>
                  </a:solidFill>
                </a:uFill>
                <a:latin typeface="Arial"/>
                <a:cs typeface="Arial"/>
              </a:rPr>
              <a:t>e</a:t>
            </a:r>
            <a:r>
              <a:rPr sz="3450" b="1" u="heavy" spc="-75" dirty="0">
                <a:solidFill>
                  <a:srgbClr val="53585F"/>
                </a:solidFill>
                <a:uFill>
                  <a:solidFill>
                    <a:srgbClr val="53585F"/>
                  </a:solidFill>
                </a:uFill>
                <a:latin typeface="Arial"/>
                <a:cs typeface="Arial"/>
              </a:rPr>
              <a:t> </a:t>
            </a:r>
            <a:r>
              <a:rPr sz="3450" b="1" u="heavy" spc="-85" dirty="0">
                <a:solidFill>
                  <a:srgbClr val="53585F"/>
                </a:solidFill>
                <a:uFill>
                  <a:solidFill>
                    <a:srgbClr val="53585F"/>
                  </a:solidFill>
                </a:uFill>
                <a:latin typeface="Arial"/>
                <a:cs typeface="Arial"/>
              </a:rPr>
              <a:t>unidad</a:t>
            </a:r>
            <a:endParaRPr sz="34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88566" y="8470602"/>
            <a:ext cx="323342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2975" b="1" spc="-427" baseline="-6101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r>
              <a:rPr sz="12975" b="1" spc="-825" baseline="-6101" dirty="0">
                <a:solidFill>
                  <a:srgbClr val="57BEF0"/>
                </a:solidFill>
                <a:latin typeface="Arial"/>
                <a:cs typeface="Arial"/>
              </a:rPr>
              <a:t> </a:t>
            </a:r>
            <a:r>
              <a:rPr sz="3450" b="1" u="heavy" spc="-130" dirty="0">
                <a:solidFill>
                  <a:srgbClr val="53585F"/>
                </a:solidFill>
                <a:uFill>
                  <a:solidFill>
                    <a:srgbClr val="53585F"/>
                  </a:solidFill>
                </a:uFill>
                <a:latin typeface="Arial"/>
                <a:cs typeface="Arial"/>
              </a:rPr>
              <a:t>Clas</a:t>
            </a:r>
            <a:r>
              <a:rPr sz="3450" b="1" u="heavy" spc="-5" dirty="0">
                <a:solidFill>
                  <a:srgbClr val="53585F"/>
                </a:solidFill>
                <a:uFill>
                  <a:solidFill>
                    <a:srgbClr val="53585F"/>
                  </a:solidFill>
                </a:uFill>
                <a:latin typeface="Arial"/>
                <a:cs typeface="Arial"/>
              </a:rPr>
              <a:t>e</a:t>
            </a:r>
            <a:r>
              <a:rPr sz="3450" b="1" u="heavy" spc="-75" dirty="0">
                <a:solidFill>
                  <a:srgbClr val="53585F"/>
                </a:solidFill>
                <a:uFill>
                  <a:solidFill>
                    <a:srgbClr val="53585F"/>
                  </a:solidFill>
                </a:uFill>
                <a:latin typeface="Arial"/>
                <a:cs typeface="Arial"/>
              </a:rPr>
              <a:t> </a:t>
            </a:r>
            <a:r>
              <a:rPr sz="3450" b="1" u="heavy" spc="-40" dirty="0">
                <a:solidFill>
                  <a:srgbClr val="53585F"/>
                </a:solidFill>
                <a:uFill>
                  <a:solidFill>
                    <a:srgbClr val="53585F"/>
                  </a:solidFill>
                </a:uFill>
                <a:latin typeface="Arial"/>
                <a:cs typeface="Arial"/>
              </a:rPr>
              <a:t>a</a:t>
            </a:r>
            <a:r>
              <a:rPr sz="3450" b="1" u="heavy" spc="-75" dirty="0">
                <a:solidFill>
                  <a:srgbClr val="53585F"/>
                </a:solidFill>
                <a:uFill>
                  <a:solidFill>
                    <a:srgbClr val="53585F"/>
                  </a:solidFill>
                </a:uFill>
                <a:latin typeface="Arial"/>
                <a:cs typeface="Arial"/>
              </a:rPr>
              <a:t> </a:t>
            </a:r>
            <a:r>
              <a:rPr sz="3450" b="1" u="heavy" spc="-120" dirty="0">
                <a:solidFill>
                  <a:srgbClr val="53585F"/>
                </a:solidFill>
                <a:uFill>
                  <a:solidFill>
                    <a:srgbClr val="53585F"/>
                  </a:solidFill>
                </a:uFill>
                <a:latin typeface="Arial"/>
                <a:cs typeface="Arial"/>
              </a:rPr>
              <a:t>clase</a:t>
            </a:r>
            <a:endParaRPr sz="34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7991" y="967039"/>
            <a:ext cx="3228340" cy="9374505"/>
          </a:xfrm>
          <a:custGeom>
            <a:avLst/>
            <a:gdLst/>
            <a:ahLst/>
            <a:cxnLst/>
            <a:rect l="l" t="t" r="r" b="b"/>
            <a:pathLst>
              <a:path w="3228340" h="9374505">
                <a:moveTo>
                  <a:pt x="3228293" y="0"/>
                </a:moveTo>
                <a:lnTo>
                  <a:pt x="0" y="0"/>
                </a:lnTo>
                <a:lnTo>
                  <a:pt x="0" y="9374476"/>
                </a:lnTo>
                <a:lnTo>
                  <a:pt x="3228293" y="9374476"/>
                </a:lnTo>
                <a:lnTo>
                  <a:pt x="3228293" y="0"/>
                </a:lnTo>
                <a:close/>
              </a:path>
            </a:pathLst>
          </a:custGeom>
          <a:solidFill>
            <a:srgbClr val="01BFF4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4475" y="3071343"/>
            <a:ext cx="3023235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12975" b="1" spc="-427" baseline="-6101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r>
              <a:rPr sz="12975" b="1" spc="-825" baseline="-6101" dirty="0">
                <a:solidFill>
                  <a:srgbClr val="01BFF4"/>
                </a:solidFill>
                <a:latin typeface="Arial"/>
                <a:cs typeface="Arial"/>
              </a:rPr>
              <a:t> </a:t>
            </a:r>
            <a:r>
              <a:rPr sz="3450" b="1" spc="-85" dirty="0">
                <a:solidFill>
                  <a:srgbClr val="01BFF4"/>
                </a:solidFill>
                <a:latin typeface="Arial"/>
                <a:cs typeface="Arial"/>
              </a:rPr>
              <a:t>Conceptuali</a:t>
            </a:r>
            <a:endParaRPr sz="34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5303" y="4149844"/>
            <a:ext cx="130048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3450" b="1" spc="-100" dirty="0">
                <a:solidFill>
                  <a:srgbClr val="01BFF4"/>
                </a:solidFill>
                <a:latin typeface="Arial"/>
                <a:cs typeface="Arial"/>
              </a:rPr>
              <a:t>zación</a:t>
            </a:r>
            <a:endParaRPr sz="34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5303" y="4819981"/>
            <a:ext cx="253746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3450" b="1" spc="-120" dirty="0">
                <a:solidFill>
                  <a:srgbClr val="FFFFFF"/>
                </a:solidFill>
                <a:latin typeface="Arial"/>
                <a:cs typeface="Arial"/>
              </a:rPr>
              <a:t>Clasi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fi</a:t>
            </a:r>
            <a:r>
              <a:rPr sz="3450" b="1" spc="-125" dirty="0">
                <a:solidFill>
                  <a:srgbClr val="FFFFFF"/>
                </a:solidFill>
                <a:latin typeface="Arial"/>
                <a:cs typeface="Arial"/>
              </a:rPr>
              <a:t>cación</a:t>
            </a:r>
            <a:endParaRPr sz="34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5303" y="5096412"/>
            <a:ext cx="1899285" cy="1365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27499"/>
              </a:lnSpc>
              <a:spcBef>
                <a:spcPts val="95"/>
              </a:spcBef>
            </a:pPr>
            <a:r>
              <a:rPr sz="3450" b="1" spc="-65" dirty="0">
                <a:solidFill>
                  <a:srgbClr val="FFFFFF"/>
                </a:solidFill>
                <a:latin typeface="Arial"/>
                <a:cs typeface="Arial"/>
              </a:rPr>
              <a:t>temporal </a:t>
            </a:r>
            <a:r>
              <a:rPr sz="3450" b="1" spc="-94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50" b="1" spc="-110" dirty="0">
                <a:solidFill>
                  <a:srgbClr val="01BFF4"/>
                </a:solidFill>
                <a:latin typeface="Arial"/>
                <a:cs typeface="Arial"/>
              </a:rPr>
              <a:t>Formatos</a:t>
            </a:r>
            <a:endParaRPr sz="34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9875" y="3843780"/>
            <a:ext cx="342900" cy="3543935"/>
          </a:xfrm>
          <a:prstGeom prst="rect">
            <a:avLst/>
          </a:prstGeom>
        </p:spPr>
        <p:txBody>
          <a:bodyPr vert="horz" wrap="square" lIns="0" tIns="45338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69"/>
              </a:spcBef>
            </a:pPr>
            <a:r>
              <a:rPr sz="8650" b="1" spc="-285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70"/>
              </a:spcBef>
            </a:pPr>
            <a:r>
              <a:rPr sz="8650" b="1" spc="-285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5303" y="6579089"/>
            <a:ext cx="255460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3450" b="1" spc="-90" dirty="0">
                <a:solidFill>
                  <a:srgbClr val="01BFF4"/>
                </a:solidFill>
                <a:latin typeface="Arial"/>
                <a:cs typeface="Arial"/>
              </a:rPr>
              <a:t>Plani</a:t>
            </a:r>
            <a:r>
              <a:rPr sz="3450" b="1" spc="-50" dirty="0">
                <a:solidFill>
                  <a:srgbClr val="01BFF4"/>
                </a:solidFill>
                <a:latin typeface="Arial"/>
                <a:cs typeface="Arial"/>
              </a:rPr>
              <a:t>fi</a:t>
            </a:r>
            <a:r>
              <a:rPr sz="3450" b="1" spc="-125" dirty="0">
                <a:solidFill>
                  <a:srgbClr val="01BFF4"/>
                </a:solidFill>
                <a:latin typeface="Arial"/>
                <a:cs typeface="Arial"/>
              </a:rPr>
              <a:t>cación</a:t>
            </a:r>
            <a:endParaRPr sz="34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5303" y="6997925"/>
            <a:ext cx="226187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3450" b="1" spc="-45" dirty="0">
                <a:solidFill>
                  <a:srgbClr val="01BFF4"/>
                </a:solidFill>
                <a:latin typeface="Arial"/>
                <a:cs typeface="Arial"/>
              </a:rPr>
              <a:t>de</a:t>
            </a:r>
            <a:r>
              <a:rPr sz="3450" b="1" spc="-150" dirty="0">
                <a:solidFill>
                  <a:srgbClr val="01BFF4"/>
                </a:solidFill>
                <a:latin typeface="Arial"/>
                <a:cs typeface="Arial"/>
              </a:rPr>
              <a:t> </a:t>
            </a:r>
            <a:r>
              <a:rPr sz="3450" b="1" spc="-70" dirty="0">
                <a:solidFill>
                  <a:srgbClr val="01BFF4"/>
                </a:solidFill>
                <a:latin typeface="Arial"/>
                <a:cs typeface="Arial"/>
              </a:rPr>
              <a:t>trayecto</a:t>
            </a:r>
            <a:endParaRPr sz="3450">
              <a:latin typeface="Arial"/>
              <a:cs typeface="Arial"/>
            </a:endParaRPr>
          </a:p>
        </p:txBody>
      </p:sp>
      <p:sp>
        <p:nvSpPr>
          <p:cNvPr id="20" name="Título 19">
            <a:extLst>
              <a:ext uri="{FF2B5EF4-FFF2-40B4-BE49-F238E27FC236}">
                <a16:creationId xmlns:a16="http://schemas.microsoft.com/office/drawing/2014/main" id="{549D2534-A6DD-8A4B-B8E7-84DE82D74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327" y="977130"/>
            <a:ext cx="12299923" cy="2031325"/>
          </a:xfrm>
        </p:spPr>
        <p:txBody>
          <a:bodyPr/>
          <a:lstStyle/>
          <a:p>
            <a:r>
              <a:rPr lang="es-CL" sz="6600" dirty="0"/>
              <a:t>TIPOS DE PLANIFICACIÓN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991DFB8-09E5-004E-880D-DC8AEE583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1650" y="3597275"/>
            <a:ext cx="15485275" cy="2708434"/>
          </a:xfrm>
        </p:spPr>
        <p:txBody>
          <a:bodyPr/>
          <a:lstStyle/>
          <a:p>
            <a:r>
              <a:rPr lang="es-CL" sz="8800" dirty="0">
                <a:solidFill>
                  <a:schemeClr val="bg1"/>
                </a:solidFill>
              </a:rPr>
              <a:t>FORMAS DE PLANIFICAR SEGÚN TEMPORALIDAD.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48538" y="2562614"/>
            <a:ext cx="3556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13966" y="3099037"/>
            <a:ext cx="14117319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14" dirty="0">
                <a:solidFill>
                  <a:srgbClr val="53585F"/>
                </a:solidFill>
                <a:latin typeface="Arial"/>
                <a:cs typeface="Arial"/>
              </a:rPr>
              <a:t>División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temporal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20" dirty="0">
                <a:solidFill>
                  <a:srgbClr val="53585F"/>
                </a:solidFill>
                <a:latin typeface="Arial"/>
                <a:cs typeface="Arial"/>
              </a:rPr>
              <a:t>básica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55" dirty="0">
                <a:solidFill>
                  <a:srgbClr val="53585F"/>
                </a:solidFill>
                <a:latin typeface="Arial"/>
                <a:cs typeface="Arial"/>
              </a:rPr>
              <a:t>del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0" dirty="0">
                <a:solidFill>
                  <a:srgbClr val="53585F"/>
                </a:solidFill>
                <a:latin typeface="Arial"/>
                <a:cs typeface="Arial"/>
              </a:rPr>
              <a:t>año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50" dirty="0">
                <a:solidFill>
                  <a:srgbClr val="53585F"/>
                </a:solidFill>
                <a:latin typeface="Arial"/>
                <a:cs typeface="Arial"/>
              </a:rPr>
              <a:t>escolar,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que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organiza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60" dirty="0">
                <a:solidFill>
                  <a:srgbClr val="53585F"/>
                </a:solidFill>
                <a:latin typeface="Arial"/>
                <a:cs typeface="Arial"/>
              </a:rPr>
              <a:t>los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0" dirty="0">
                <a:solidFill>
                  <a:srgbClr val="53585F"/>
                </a:solidFill>
                <a:latin typeface="Arial"/>
                <a:cs typeface="Arial"/>
              </a:rPr>
              <a:t>Objetivos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endParaRPr sz="34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13966" y="3517873"/>
            <a:ext cx="7649209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Aprendizaje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55" dirty="0">
                <a:solidFill>
                  <a:srgbClr val="53585F"/>
                </a:solidFill>
                <a:latin typeface="Arial"/>
                <a:cs typeface="Arial"/>
              </a:rPr>
              <a:t>en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5" dirty="0">
                <a:solidFill>
                  <a:srgbClr val="53585F"/>
                </a:solidFill>
                <a:latin typeface="Arial"/>
                <a:cs typeface="Arial"/>
              </a:rPr>
              <a:t>torno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0" dirty="0">
                <a:solidFill>
                  <a:srgbClr val="53585F"/>
                </a:solidFill>
                <a:latin typeface="Arial"/>
                <a:cs typeface="Arial"/>
              </a:rPr>
              <a:t>a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5" dirty="0">
                <a:solidFill>
                  <a:srgbClr val="53585F"/>
                </a:solidFill>
                <a:latin typeface="Arial"/>
                <a:cs typeface="Arial"/>
              </a:rPr>
              <a:t>temas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30" dirty="0">
                <a:solidFill>
                  <a:srgbClr val="53585F"/>
                </a:solidFill>
                <a:latin typeface="Arial"/>
                <a:cs typeface="Arial"/>
              </a:rPr>
              <a:t>y/o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0" dirty="0">
                <a:solidFill>
                  <a:srgbClr val="53585F"/>
                </a:solidFill>
                <a:latin typeface="Arial"/>
                <a:cs typeface="Arial"/>
              </a:rPr>
              <a:t>ejes.</a:t>
            </a:r>
            <a:endParaRPr sz="3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48538" y="3651586"/>
            <a:ext cx="3556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13966" y="4188010"/>
            <a:ext cx="13815694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95" dirty="0">
                <a:solidFill>
                  <a:srgbClr val="53585F"/>
                </a:solidFill>
                <a:latin typeface="Arial"/>
                <a:cs typeface="Arial"/>
              </a:rPr>
              <a:t>En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el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55" dirty="0">
                <a:solidFill>
                  <a:srgbClr val="53585F"/>
                </a:solidFill>
                <a:latin typeface="Arial"/>
                <a:cs typeface="Arial"/>
              </a:rPr>
              <a:t>caso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la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0" dirty="0">
                <a:solidFill>
                  <a:srgbClr val="53585F"/>
                </a:solidFill>
                <a:latin typeface="Arial"/>
                <a:cs typeface="Arial"/>
              </a:rPr>
              <a:t>propuesta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60" dirty="0">
                <a:solidFill>
                  <a:srgbClr val="53585F"/>
                </a:solidFill>
                <a:latin typeface="Arial"/>
                <a:cs typeface="Arial"/>
              </a:rPr>
              <a:t>los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10" dirty="0">
                <a:solidFill>
                  <a:srgbClr val="53585F"/>
                </a:solidFill>
                <a:latin typeface="Arial"/>
                <a:cs typeface="Arial"/>
              </a:rPr>
              <a:t>Planes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45" dirty="0">
                <a:solidFill>
                  <a:srgbClr val="53585F"/>
                </a:solidFill>
                <a:latin typeface="Arial"/>
                <a:cs typeface="Arial"/>
              </a:rPr>
              <a:t>y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10" dirty="0">
                <a:solidFill>
                  <a:srgbClr val="53585F"/>
                </a:solidFill>
                <a:latin typeface="Arial"/>
                <a:cs typeface="Arial"/>
              </a:rPr>
              <a:t>Programas,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 la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5" dirty="0">
                <a:solidFill>
                  <a:srgbClr val="53585F"/>
                </a:solidFill>
                <a:latin typeface="Arial"/>
                <a:cs typeface="Arial"/>
              </a:rPr>
              <a:t>planificación</a:t>
            </a:r>
            <a:endParaRPr sz="3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13966" y="4606845"/>
            <a:ext cx="1326578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anual </a:t>
            </a:r>
            <a:r>
              <a:rPr sz="3450" b="1" spc="-105" dirty="0">
                <a:solidFill>
                  <a:srgbClr val="53585F"/>
                </a:solidFill>
                <a:latin typeface="Arial"/>
                <a:cs typeface="Arial"/>
              </a:rPr>
              <a:t>incluye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145" dirty="0">
                <a:solidFill>
                  <a:srgbClr val="53585F"/>
                </a:solidFill>
                <a:latin typeface="Arial"/>
                <a:cs typeface="Arial"/>
              </a:rPr>
              <a:t>4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5" dirty="0">
                <a:solidFill>
                  <a:srgbClr val="53585F"/>
                </a:solidFill>
                <a:latin typeface="Arial"/>
                <a:cs typeface="Arial"/>
              </a:rPr>
              <a:t>unidades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alrededor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175" dirty="0">
                <a:solidFill>
                  <a:srgbClr val="53585F"/>
                </a:solidFill>
                <a:latin typeface="Arial"/>
                <a:cs typeface="Arial"/>
              </a:rPr>
              <a:t>8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0" dirty="0">
                <a:solidFill>
                  <a:srgbClr val="53585F"/>
                </a:solidFill>
                <a:latin typeface="Arial"/>
                <a:cs typeface="Arial"/>
              </a:rPr>
              <a:t>a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185" dirty="0">
                <a:solidFill>
                  <a:srgbClr val="53585F"/>
                </a:solidFill>
                <a:latin typeface="Arial"/>
                <a:cs typeface="Arial"/>
              </a:rPr>
              <a:t>9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20" dirty="0">
                <a:solidFill>
                  <a:srgbClr val="53585F"/>
                </a:solidFill>
                <a:latin typeface="Arial"/>
                <a:cs typeface="Arial"/>
              </a:rPr>
              <a:t>semanas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0" dirty="0">
                <a:solidFill>
                  <a:srgbClr val="53585F"/>
                </a:solidFill>
                <a:latin typeface="Arial"/>
                <a:cs typeface="Arial"/>
              </a:rPr>
              <a:t>cada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una.</a:t>
            </a:r>
            <a:endParaRPr sz="3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48538" y="4740558"/>
            <a:ext cx="3556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13966" y="5276982"/>
            <a:ext cx="13622019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65" dirty="0">
                <a:solidFill>
                  <a:srgbClr val="53585F"/>
                </a:solidFill>
                <a:latin typeface="Arial"/>
                <a:cs typeface="Arial"/>
              </a:rPr>
              <a:t>Su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objetivo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40" dirty="0">
                <a:solidFill>
                  <a:srgbClr val="53585F"/>
                </a:solidFill>
                <a:latin typeface="Arial"/>
                <a:cs typeface="Arial"/>
              </a:rPr>
              <a:t>es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la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5" dirty="0">
                <a:solidFill>
                  <a:srgbClr val="53585F"/>
                </a:solidFill>
                <a:latin typeface="Arial"/>
                <a:cs typeface="Arial"/>
              </a:rPr>
              <a:t>organización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55" dirty="0">
                <a:solidFill>
                  <a:srgbClr val="53585F"/>
                </a:solidFill>
                <a:latin typeface="Arial"/>
                <a:cs typeface="Arial"/>
              </a:rPr>
              <a:t>del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0" dirty="0">
                <a:solidFill>
                  <a:srgbClr val="53585F"/>
                </a:solidFill>
                <a:latin typeface="Arial"/>
                <a:cs typeface="Arial"/>
              </a:rPr>
              <a:t>año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forma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realista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45" dirty="0">
                <a:solidFill>
                  <a:srgbClr val="53585F"/>
                </a:solidFill>
                <a:latin typeface="Arial"/>
                <a:cs typeface="Arial"/>
              </a:rPr>
              <a:t>y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ajustada</a:t>
            </a: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al</a:t>
            </a:r>
            <a:endParaRPr sz="34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13966" y="5553413"/>
            <a:ext cx="13336905" cy="1365885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tiempo</a:t>
            </a:r>
            <a:r>
              <a:rPr sz="3450" b="1" spc="-10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00" dirty="0">
                <a:solidFill>
                  <a:srgbClr val="53585F"/>
                </a:solidFill>
                <a:latin typeface="Arial"/>
                <a:cs typeface="Arial"/>
              </a:rPr>
              <a:t>disponible.</a:t>
            </a:r>
            <a:endParaRPr sz="3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3450" b="1" spc="-70" dirty="0">
                <a:solidFill>
                  <a:srgbClr val="53585F"/>
                </a:solidFill>
                <a:latin typeface="Arial"/>
                <a:cs typeface="Arial"/>
              </a:rPr>
              <a:t>Permite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00" dirty="0">
                <a:solidFill>
                  <a:srgbClr val="53585F"/>
                </a:solidFill>
                <a:latin typeface="Arial"/>
                <a:cs typeface="Arial"/>
              </a:rPr>
              <a:t>visualizar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53585F"/>
                </a:solidFill>
                <a:latin typeface="Arial"/>
                <a:cs typeface="Arial"/>
              </a:rPr>
              <a:t>la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05" dirty="0">
                <a:solidFill>
                  <a:srgbClr val="53585F"/>
                </a:solidFill>
                <a:latin typeface="Arial"/>
                <a:cs typeface="Arial"/>
              </a:rPr>
              <a:t>progresión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de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160" dirty="0">
                <a:solidFill>
                  <a:srgbClr val="53585F"/>
                </a:solidFill>
                <a:latin typeface="Arial"/>
                <a:cs typeface="Arial"/>
              </a:rPr>
              <a:t>los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80" dirty="0">
                <a:solidFill>
                  <a:srgbClr val="53585F"/>
                </a:solidFill>
                <a:latin typeface="Arial"/>
                <a:cs typeface="Arial"/>
              </a:rPr>
              <a:t>aprendizajes </a:t>
            </a:r>
            <a:r>
              <a:rPr sz="3450" b="1" spc="-60" dirty="0">
                <a:solidFill>
                  <a:srgbClr val="53585F"/>
                </a:solidFill>
                <a:latin typeface="Arial"/>
                <a:cs typeface="Arial"/>
              </a:rPr>
              <a:t>durante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45" dirty="0">
                <a:solidFill>
                  <a:srgbClr val="53585F"/>
                </a:solidFill>
                <a:latin typeface="Arial"/>
                <a:cs typeface="Arial"/>
              </a:rPr>
              <a:t>el</a:t>
            </a:r>
            <a:r>
              <a:rPr sz="3450" b="1" spc="-75" dirty="0">
                <a:solidFill>
                  <a:srgbClr val="53585F"/>
                </a:solidFill>
                <a:latin typeface="Arial"/>
                <a:cs typeface="Arial"/>
              </a:rPr>
              <a:t> </a:t>
            </a:r>
            <a:r>
              <a:rPr sz="3450" b="1" spc="-90" dirty="0">
                <a:solidFill>
                  <a:srgbClr val="53585F"/>
                </a:solidFill>
                <a:latin typeface="Arial"/>
                <a:cs typeface="Arial"/>
              </a:rPr>
              <a:t>año.</a:t>
            </a:r>
            <a:endParaRPr sz="34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48538" y="5829530"/>
            <a:ext cx="3556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57BEF0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7991" y="967039"/>
            <a:ext cx="3228340" cy="9374505"/>
          </a:xfrm>
          <a:custGeom>
            <a:avLst/>
            <a:gdLst/>
            <a:ahLst/>
            <a:cxnLst/>
            <a:rect l="l" t="t" r="r" b="b"/>
            <a:pathLst>
              <a:path w="3228340" h="9374505">
                <a:moveTo>
                  <a:pt x="3228293" y="0"/>
                </a:moveTo>
                <a:lnTo>
                  <a:pt x="0" y="0"/>
                </a:lnTo>
                <a:lnTo>
                  <a:pt x="0" y="9374476"/>
                </a:lnTo>
                <a:lnTo>
                  <a:pt x="3228293" y="9374476"/>
                </a:lnTo>
                <a:lnTo>
                  <a:pt x="3228293" y="0"/>
                </a:lnTo>
                <a:close/>
              </a:path>
            </a:pathLst>
          </a:custGeom>
          <a:solidFill>
            <a:srgbClr val="01BFF4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94475" y="3071343"/>
            <a:ext cx="3023235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12975" b="1" spc="-427" baseline="-6101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r>
              <a:rPr sz="12975" b="1" spc="-825" baseline="-6101" dirty="0">
                <a:solidFill>
                  <a:srgbClr val="01BFF4"/>
                </a:solidFill>
                <a:latin typeface="Arial"/>
                <a:cs typeface="Arial"/>
              </a:rPr>
              <a:t> </a:t>
            </a:r>
            <a:r>
              <a:rPr sz="3450" b="1" spc="-85" dirty="0">
                <a:solidFill>
                  <a:srgbClr val="01BFF4"/>
                </a:solidFill>
                <a:latin typeface="Arial"/>
                <a:cs typeface="Arial"/>
              </a:rPr>
              <a:t>Conceptuali</a:t>
            </a:r>
            <a:endParaRPr sz="34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5303" y="4149844"/>
            <a:ext cx="130048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3450" b="1" spc="-100" dirty="0">
                <a:solidFill>
                  <a:srgbClr val="01BFF4"/>
                </a:solidFill>
                <a:latin typeface="Arial"/>
                <a:cs typeface="Arial"/>
              </a:rPr>
              <a:t>zación</a:t>
            </a:r>
            <a:endParaRPr sz="34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9875" y="4283557"/>
            <a:ext cx="3429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5303" y="4819981"/>
            <a:ext cx="253746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3450" b="1" spc="-120" dirty="0">
                <a:solidFill>
                  <a:srgbClr val="01BFF4"/>
                </a:solidFill>
                <a:latin typeface="Arial"/>
                <a:cs typeface="Arial"/>
              </a:rPr>
              <a:t>Clasi</a:t>
            </a:r>
            <a:r>
              <a:rPr sz="3450" b="1" spc="-50" dirty="0">
                <a:solidFill>
                  <a:srgbClr val="01BFF4"/>
                </a:solidFill>
                <a:latin typeface="Arial"/>
                <a:cs typeface="Arial"/>
              </a:rPr>
              <a:t>fi</a:t>
            </a:r>
            <a:r>
              <a:rPr sz="3450" b="1" spc="-125" dirty="0">
                <a:solidFill>
                  <a:srgbClr val="01BFF4"/>
                </a:solidFill>
                <a:latin typeface="Arial"/>
                <a:cs typeface="Arial"/>
              </a:rPr>
              <a:t>cación</a:t>
            </a:r>
            <a:endParaRPr sz="34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4475" y="4579150"/>
            <a:ext cx="2413635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12975" b="1" spc="-427" baseline="-40141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r>
              <a:rPr sz="12975" b="1" spc="-825" baseline="-40141" dirty="0">
                <a:solidFill>
                  <a:srgbClr val="01BFF4"/>
                </a:solidFill>
                <a:latin typeface="Arial"/>
                <a:cs typeface="Arial"/>
              </a:rPr>
              <a:t> </a:t>
            </a:r>
            <a:r>
              <a:rPr sz="3450" b="1" spc="-65" dirty="0">
                <a:solidFill>
                  <a:srgbClr val="01BFF4"/>
                </a:solidFill>
                <a:latin typeface="Arial"/>
                <a:cs typeface="Arial"/>
              </a:rPr>
              <a:t>temporal</a:t>
            </a:r>
            <a:endParaRPr sz="34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5303" y="5908953"/>
            <a:ext cx="189928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3450" b="1" spc="-110" dirty="0">
                <a:solidFill>
                  <a:srgbClr val="FFFFFF"/>
                </a:solidFill>
                <a:latin typeface="Arial"/>
                <a:cs typeface="Arial"/>
              </a:rPr>
              <a:t>Formatos</a:t>
            </a:r>
            <a:endParaRPr sz="34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9875" y="6042666"/>
            <a:ext cx="342900" cy="1344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650" b="1" spc="-285" dirty="0">
                <a:solidFill>
                  <a:srgbClr val="01BFF4"/>
                </a:solidFill>
                <a:latin typeface="Arial"/>
                <a:cs typeface="Arial"/>
              </a:rPr>
              <a:t>-</a:t>
            </a:r>
            <a:endParaRPr sz="86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5303" y="6579089"/>
            <a:ext cx="255460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3450" b="1" spc="-90" dirty="0">
                <a:solidFill>
                  <a:srgbClr val="01BFF4"/>
                </a:solidFill>
                <a:latin typeface="Arial"/>
                <a:cs typeface="Arial"/>
              </a:rPr>
              <a:t>Plani</a:t>
            </a:r>
            <a:r>
              <a:rPr sz="3450" b="1" spc="-50" dirty="0">
                <a:solidFill>
                  <a:srgbClr val="01BFF4"/>
                </a:solidFill>
                <a:latin typeface="Arial"/>
                <a:cs typeface="Arial"/>
              </a:rPr>
              <a:t>fi</a:t>
            </a:r>
            <a:r>
              <a:rPr sz="3450" b="1" spc="-125" dirty="0">
                <a:solidFill>
                  <a:srgbClr val="01BFF4"/>
                </a:solidFill>
                <a:latin typeface="Arial"/>
                <a:cs typeface="Arial"/>
              </a:rPr>
              <a:t>cación</a:t>
            </a:r>
            <a:endParaRPr sz="34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5303" y="6997925"/>
            <a:ext cx="226187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3450" b="1" spc="-45" dirty="0">
                <a:solidFill>
                  <a:srgbClr val="01BFF4"/>
                </a:solidFill>
                <a:latin typeface="Arial"/>
                <a:cs typeface="Arial"/>
              </a:rPr>
              <a:t>de</a:t>
            </a:r>
            <a:r>
              <a:rPr sz="3450" b="1" spc="-150" dirty="0">
                <a:solidFill>
                  <a:srgbClr val="01BFF4"/>
                </a:solidFill>
                <a:latin typeface="Arial"/>
                <a:cs typeface="Arial"/>
              </a:rPr>
              <a:t> </a:t>
            </a:r>
            <a:r>
              <a:rPr sz="3450" b="1" spc="-70" dirty="0">
                <a:solidFill>
                  <a:srgbClr val="01BFF4"/>
                </a:solidFill>
                <a:latin typeface="Arial"/>
                <a:cs typeface="Arial"/>
              </a:rPr>
              <a:t>trayecto</a:t>
            </a:r>
            <a:endParaRPr sz="3450">
              <a:latin typeface="Arial"/>
              <a:cs typeface="Arial"/>
            </a:endParaRPr>
          </a:p>
        </p:txBody>
      </p:sp>
      <p:sp>
        <p:nvSpPr>
          <p:cNvPr id="24" name="Título 23">
            <a:extLst>
              <a:ext uri="{FF2B5EF4-FFF2-40B4-BE49-F238E27FC236}">
                <a16:creationId xmlns:a16="http://schemas.microsoft.com/office/drawing/2014/main" id="{37EE13F5-C390-6345-B275-1552D1DE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0650" y="1217685"/>
            <a:ext cx="7086600" cy="1354217"/>
          </a:xfrm>
        </p:spPr>
        <p:txBody>
          <a:bodyPr/>
          <a:lstStyle/>
          <a:p>
            <a:r>
              <a:rPr lang="es-CL" sz="4400" dirty="0"/>
              <a:t>PLANIFICACIÓN ANUAL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1115</Words>
  <Application>Microsoft Macintosh PowerPoint</Application>
  <PresentationFormat>Personalizado</PresentationFormat>
  <Paragraphs>259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Lucida Sans Unicode</vt:lpstr>
      <vt:lpstr>Microsoft Sans Serif</vt:lpstr>
      <vt:lpstr>Times New Roman</vt:lpstr>
      <vt:lpstr>Office Theme</vt:lpstr>
      <vt:lpstr>LA PLANIFICACIÓN</vt:lpstr>
      <vt:lpstr>La Planificación</vt:lpstr>
      <vt:lpstr>Presentación de PowerPoint</vt:lpstr>
      <vt:lpstr>La Planificación</vt:lpstr>
      <vt:lpstr>LA PLANIFICACIÓN IMPLICA REFLEXIÓN SOBRE EL APRENDIZAJE</vt:lpstr>
      <vt:lpstr>ELEMENTOS CURRICULARES A CONSIDERAR.</vt:lpstr>
      <vt:lpstr>TIPOS DE PLANIFICACIÓN</vt:lpstr>
      <vt:lpstr>FORMAS DE PLANIFICAR SEGÚN TEMPORALIDAD.</vt:lpstr>
      <vt:lpstr>PLANIFICACIÓN ANUAL</vt:lpstr>
      <vt:lpstr>- Conceptuali</vt:lpstr>
      <vt:lpstr>PLANIFICACIÓN DE UNIDAD</vt:lpstr>
      <vt:lpstr>- Conceptuali</vt:lpstr>
      <vt:lpstr>CLASE A CLASE: ACTIVIDADES</vt:lpstr>
      <vt:lpstr>- Conceptuali</vt:lpstr>
      <vt:lpstr>- Conceptuali</vt:lpstr>
      <vt:lpstr>FORMAS DE PLANIFICAR SEGÚN MODELO PEDAGÓGICO</vt:lpstr>
      <vt:lpstr>PLANIFICACIÓN EN SÁBANA</vt:lpstr>
      <vt:lpstr>- Conceptuali</vt:lpstr>
      <vt:lpstr>PLANIFICACIÓN EN T</vt:lpstr>
      <vt:lpstr>Presentación de PowerPoint</vt:lpstr>
      <vt:lpstr>PLANIFICACIÓN EN TRAYECTO</vt:lpstr>
      <vt:lpstr>Presentación de PowerPoint</vt:lpstr>
      <vt:lpstr>LA PLANIFICACIÓN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Planificación</dc:title>
  <cp:lastModifiedBy>Felipe Andrés Clavo Espinoza (felipe.clavo)</cp:lastModifiedBy>
  <cp:revision>1</cp:revision>
  <dcterms:created xsi:type="dcterms:W3CDTF">2022-04-19T15:25:06Z</dcterms:created>
  <dcterms:modified xsi:type="dcterms:W3CDTF">2022-04-19T15:41:03Z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2022-04-14T00:00:00Z</vt:filetime>
  </property>
  <property fmtid="{D5CDD505-2E9C-101B-9397-08002B2CF9AE}" pid="3" name="Creator">
    <vt:lpwstr>Keynote</vt:lpwstr>
  </property>
  <property fmtid="{D5CDD505-2E9C-101B-9397-08002B2CF9AE}" pid="4" name="LastSaved">
    <vt:filetime>2022-04-19T00:00:00Z</vt:filetime>
  </property>
</Properties>
</file>