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74" r:id="rId3"/>
    <p:sldId id="275" r:id="rId4"/>
    <p:sldId id="276" r:id="rId5"/>
    <p:sldId id="277" r:id="rId6"/>
    <p:sldId id="278" r:id="rId7"/>
    <p:sldId id="279" r:id="rId8"/>
    <p:sldId id="263" r:id="rId9"/>
    <p:sldId id="267" r:id="rId10"/>
    <p:sldId id="268" r:id="rId11"/>
    <p:sldId id="269" r:id="rId12"/>
    <p:sldId id="270" r:id="rId13"/>
    <p:sldId id="271" r:id="rId14"/>
    <p:sldId id="272" r:id="rId15"/>
    <p:sldId id="273" r:id="rId16"/>
    <p:sldId id="258" r:id="rId17"/>
    <p:sldId id="257" r:id="rId18"/>
    <p:sldId id="259" r:id="rId19"/>
    <p:sldId id="261" r:id="rId20"/>
    <p:sldId id="260" r:id="rId21"/>
    <p:sldId id="262" r:id="rId22"/>
    <p:sldId id="265" r:id="rId23"/>
    <p:sldId id="264" r:id="rId24"/>
    <p:sldId id="266" r:id="rId25"/>
    <p:sldId id="280"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031"/>
    <p:restoredTop sz="95179"/>
  </p:normalViewPr>
  <p:slideViewPr>
    <p:cSldViewPr snapToGrid="0">
      <p:cViewPr>
        <p:scale>
          <a:sx n="91" d="100"/>
          <a:sy n="91" d="100"/>
        </p:scale>
        <p:origin x="24"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3ADDA07-FEF1-9842-B8F5-BDE2369E9441}" type="datetimeFigureOut">
              <a:rPr lang="en-CL" smtClean="0"/>
              <a:t>05-09-22</a:t>
            </a:fld>
            <a:endParaRPr lang="en-CL"/>
          </a:p>
        </p:txBody>
      </p:sp>
      <p:sp>
        <p:nvSpPr>
          <p:cNvPr id="5" name="Footer Placeholder 4"/>
          <p:cNvSpPr>
            <a:spLocks noGrp="1"/>
          </p:cNvSpPr>
          <p:nvPr>
            <p:ph type="ftr" sz="quarter" idx="11"/>
          </p:nvPr>
        </p:nvSpPr>
        <p:spPr/>
        <p:txBody>
          <a:bodyPr/>
          <a:lstStyle/>
          <a:p>
            <a:endParaRPr lang="en-CL"/>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B9D8EBB5-E6CE-F444-9741-C38B1B3F52B9}" type="slidenum">
              <a:rPr lang="en-CL" smtClean="0"/>
              <a:t>‹#›</a:t>
            </a:fld>
            <a:endParaRPr lang="en-CL"/>
          </a:p>
        </p:txBody>
      </p:sp>
    </p:spTree>
    <p:extLst>
      <p:ext uri="{BB962C8B-B14F-4D97-AF65-F5344CB8AC3E}">
        <p14:creationId xmlns:p14="http://schemas.microsoft.com/office/powerpoint/2010/main" val="3066254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ADDA07-FEF1-9842-B8F5-BDE2369E9441}" type="datetimeFigureOut">
              <a:rPr lang="en-CL" smtClean="0"/>
              <a:t>05-09-22</a:t>
            </a:fld>
            <a:endParaRPr lang="en-CL"/>
          </a:p>
        </p:txBody>
      </p:sp>
      <p:sp>
        <p:nvSpPr>
          <p:cNvPr id="5" name="Footer Placeholder 4"/>
          <p:cNvSpPr>
            <a:spLocks noGrp="1"/>
          </p:cNvSpPr>
          <p:nvPr>
            <p:ph type="ftr" sz="quarter" idx="11"/>
          </p:nvPr>
        </p:nvSpPr>
        <p:spPr/>
        <p:txBody>
          <a:bodyPr/>
          <a:lstStyle/>
          <a:p>
            <a:endParaRPr lang="en-CL"/>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9D8EBB5-E6CE-F444-9741-C38B1B3F52B9}" type="slidenum">
              <a:rPr lang="en-CL" smtClean="0"/>
              <a:t>‹#›</a:t>
            </a:fld>
            <a:endParaRPr lang="en-CL"/>
          </a:p>
        </p:txBody>
      </p:sp>
    </p:spTree>
    <p:extLst>
      <p:ext uri="{BB962C8B-B14F-4D97-AF65-F5344CB8AC3E}">
        <p14:creationId xmlns:p14="http://schemas.microsoft.com/office/powerpoint/2010/main" val="3965658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ADDA07-FEF1-9842-B8F5-BDE2369E9441}" type="datetimeFigureOut">
              <a:rPr lang="en-CL" smtClean="0"/>
              <a:t>05-09-22</a:t>
            </a:fld>
            <a:endParaRPr lang="en-CL"/>
          </a:p>
        </p:txBody>
      </p:sp>
      <p:sp>
        <p:nvSpPr>
          <p:cNvPr id="5" name="Footer Placeholder 4"/>
          <p:cNvSpPr>
            <a:spLocks noGrp="1"/>
          </p:cNvSpPr>
          <p:nvPr>
            <p:ph type="ftr" sz="quarter" idx="11"/>
          </p:nvPr>
        </p:nvSpPr>
        <p:spPr/>
        <p:txBody>
          <a:bodyPr/>
          <a:lstStyle/>
          <a:p>
            <a:endParaRPr lang="en-CL"/>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9D8EBB5-E6CE-F444-9741-C38B1B3F52B9}" type="slidenum">
              <a:rPr lang="en-CL" smtClean="0"/>
              <a:t>‹#›</a:t>
            </a:fld>
            <a:endParaRPr lang="en-CL"/>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6096360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13ADDA07-FEF1-9842-B8F5-BDE2369E9441}" type="datetimeFigureOut">
              <a:rPr lang="en-CL" smtClean="0"/>
              <a:t>05-09-22</a:t>
            </a:fld>
            <a:endParaRPr lang="en-CL"/>
          </a:p>
        </p:txBody>
      </p:sp>
      <p:sp>
        <p:nvSpPr>
          <p:cNvPr id="6" name="Footer Placeholder 5"/>
          <p:cNvSpPr>
            <a:spLocks noGrp="1"/>
          </p:cNvSpPr>
          <p:nvPr>
            <p:ph type="ftr" sz="quarter" idx="11"/>
          </p:nvPr>
        </p:nvSpPr>
        <p:spPr/>
        <p:txBody>
          <a:bodyPr/>
          <a:lstStyle/>
          <a:p>
            <a:endParaRPr lang="en-C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9D8EBB5-E6CE-F444-9741-C38B1B3F52B9}" type="slidenum">
              <a:rPr lang="en-CL" smtClean="0"/>
              <a:t>‹#›</a:t>
            </a:fld>
            <a:endParaRPr lang="en-CL"/>
          </a:p>
        </p:txBody>
      </p:sp>
    </p:spTree>
    <p:extLst>
      <p:ext uri="{BB962C8B-B14F-4D97-AF65-F5344CB8AC3E}">
        <p14:creationId xmlns:p14="http://schemas.microsoft.com/office/powerpoint/2010/main" val="3033909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13ADDA07-FEF1-9842-B8F5-BDE2369E9441}" type="datetimeFigureOut">
              <a:rPr lang="en-CL" smtClean="0"/>
              <a:t>05-09-22</a:t>
            </a:fld>
            <a:endParaRPr lang="en-CL"/>
          </a:p>
        </p:txBody>
      </p:sp>
      <p:sp>
        <p:nvSpPr>
          <p:cNvPr id="6" name="Footer Placeholder 5"/>
          <p:cNvSpPr>
            <a:spLocks noGrp="1"/>
          </p:cNvSpPr>
          <p:nvPr>
            <p:ph type="ftr" sz="quarter" idx="11"/>
          </p:nvPr>
        </p:nvSpPr>
        <p:spPr/>
        <p:txBody>
          <a:bodyPr/>
          <a:lstStyle/>
          <a:p>
            <a:endParaRPr lang="en-CL"/>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9D8EBB5-E6CE-F444-9741-C38B1B3F52B9}" type="slidenum">
              <a:rPr lang="en-CL" smtClean="0"/>
              <a:t>‹#›</a:t>
            </a:fld>
            <a:endParaRPr lang="en-CL"/>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0948486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13ADDA07-FEF1-9842-B8F5-BDE2369E9441}" type="datetimeFigureOut">
              <a:rPr lang="en-CL" smtClean="0"/>
              <a:t>05-09-22</a:t>
            </a:fld>
            <a:endParaRPr lang="en-CL"/>
          </a:p>
        </p:txBody>
      </p:sp>
      <p:sp>
        <p:nvSpPr>
          <p:cNvPr id="6" name="Footer Placeholder 5"/>
          <p:cNvSpPr>
            <a:spLocks noGrp="1"/>
          </p:cNvSpPr>
          <p:nvPr>
            <p:ph type="ftr" sz="quarter" idx="11"/>
          </p:nvPr>
        </p:nvSpPr>
        <p:spPr/>
        <p:txBody>
          <a:bodyPr/>
          <a:lstStyle/>
          <a:p>
            <a:endParaRPr lang="en-C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9D8EBB5-E6CE-F444-9741-C38B1B3F52B9}" type="slidenum">
              <a:rPr lang="en-CL" smtClean="0"/>
              <a:t>‹#›</a:t>
            </a:fld>
            <a:endParaRPr lang="en-CL"/>
          </a:p>
        </p:txBody>
      </p:sp>
    </p:spTree>
    <p:extLst>
      <p:ext uri="{BB962C8B-B14F-4D97-AF65-F5344CB8AC3E}">
        <p14:creationId xmlns:p14="http://schemas.microsoft.com/office/powerpoint/2010/main" val="9394574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ADDA07-FEF1-9842-B8F5-BDE2369E9441}" type="datetimeFigureOut">
              <a:rPr lang="en-CL" smtClean="0"/>
              <a:t>05-09-22</a:t>
            </a:fld>
            <a:endParaRPr lang="en-CL"/>
          </a:p>
        </p:txBody>
      </p:sp>
      <p:sp>
        <p:nvSpPr>
          <p:cNvPr id="5" name="Footer Placeholder 4"/>
          <p:cNvSpPr>
            <a:spLocks noGrp="1"/>
          </p:cNvSpPr>
          <p:nvPr>
            <p:ph type="ftr" sz="quarter" idx="11"/>
          </p:nvPr>
        </p:nvSpPr>
        <p:spPr/>
        <p:txBody>
          <a:bodyPr/>
          <a:lstStyle/>
          <a:p>
            <a:endParaRPr lang="en-C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9D8EBB5-E6CE-F444-9741-C38B1B3F52B9}" type="slidenum">
              <a:rPr lang="en-CL" smtClean="0"/>
              <a:t>‹#›</a:t>
            </a:fld>
            <a:endParaRPr lang="en-CL"/>
          </a:p>
        </p:txBody>
      </p:sp>
    </p:spTree>
    <p:extLst>
      <p:ext uri="{BB962C8B-B14F-4D97-AF65-F5344CB8AC3E}">
        <p14:creationId xmlns:p14="http://schemas.microsoft.com/office/powerpoint/2010/main" val="40065472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ADDA07-FEF1-9842-B8F5-BDE2369E9441}" type="datetimeFigureOut">
              <a:rPr lang="en-CL" smtClean="0"/>
              <a:t>05-09-22</a:t>
            </a:fld>
            <a:endParaRPr lang="en-CL"/>
          </a:p>
        </p:txBody>
      </p:sp>
      <p:sp>
        <p:nvSpPr>
          <p:cNvPr id="5" name="Footer Placeholder 4"/>
          <p:cNvSpPr>
            <a:spLocks noGrp="1"/>
          </p:cNvSpPr>
          <p:nvPr>
            <p:ph type="ftr" sz="quarter" idx="11"/>
          </p:nvPr>
        </p:nvSpPr>
        <p:spPr/>
        <p:txBody>
          <a:bodyPr/>
          <a:lstStyle/>
          <a:p>
            <a:endParaRPr lang="en-C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9D8EBB5-E6CE-F444-9741-C38B1B3F52B9}" type="slidenum">
              <a:rPr lang="en-CL" smtClean="0"/>
              <a:t>‹#›</a:t>
            </a:fld>
            <a:endParaRPr lang="en-CL"/>
          </a:p>
        </p:txBody>
      </p:sp>
    </p:spTree>
    <p:extLst>
      <p:ext uri="{BB962C8B-B14F-4D97-AF65-F5344CB8AC3E}">
        <p14:creationId xmlns:p14="http://schemas.microsoft.com/office/powerpoint/2010/main" val="2260554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ADDA07-FEF1-9842-B8F5-BDE2369E9441}" type="datetimeFigureOut">
              <a:rPr lang="en-CL" smtClean="0"/>
              <a:t>05-09-22</a:t>
            </a:fld>
            <a:endParaRPr lang="en-CL"/>
          </a:p>
        </p:txBody>
      </p:sp>
      <p:sp>
        <p:nvSpPr>
          <p:cNvPr id="5" name="Footer Placeholder 4"/>
          <p:cNvSpPr>
            <a:spLocks noGrp="1"/>
          </p:cNvSpPr>
          <p:nvPr>
            <p:ph type="ftr" sz="quarter" idx="11"/>
          </p:nvPr>
        </p:nvSpPr>
        <p:spPr/>
        <p:txBody>
          <a:bodyPr/>
          <a:lstStyle/>
          <a:p>
            <a:endParaRPr lang="en-C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9D8EBB5-E6CE-F444-9741-C38B1B3F52B9}" type="slidenum">
              <a:rPr lang="en-CL" smtClean="0"/>
              <a:t>‹#›</a:t>
            </a:fld>
            <a:endParaRPr lang="en-CL"/>
          </a:p>
        </p:txBody>
      </p:sp>
    </p:spTree>
    <p:extLst>
      <p:ext uri="{BB962C8B-B14F-4D97-AF65-F5344CB8AC3E}">
        <p14:creationId xmlns:p14="http://schemas.microsoft.com/office/powerpoint/2010/main" val="2415316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ADDA07-FEF1-9842-B8F5-BDE2369E9441}" type="datetimeFigureOut">
              <a:rPr lang="en-CL" smtClean="0"/>
              <a:t>05-09-22</a:t>
            </a:fld>
            <a:endParaRPr lang="en-CL"/>
          </a:p>
        </p:txBody>
      </p:sp>
      <p:sp>
        <p:nvSpPr>
          <p:cNvPr id="5" name="Footer Placeholder 4"/>
          <p:cNvSpPr>
            <a:spLocks noGrp="1"/>
          </p:cNvSpPr>
          <p:nvPr>
            <p:ph type="ftr" sz="quarter" idx="11"/>
          </p:nvPr>
        </p:nvSpPr>
        <p:spPr/>
        <p:txBody>
          <a:bodyPr/>
          <a:lstStyle/>
          <a:p>
            <a:endParaRPr lang="en-CL"/>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9D8EBB5-E6CE-F444-9741-C38B1B3F52B9}" type="slidenum">
              <a:rPr lang="en-CL" smtClean="0"/>
              <a:t>‹#›</a:t>
            </a:fld>
            <a:endParaRPr lang="en-CL"/>
          </a:p>
        </p:txBody>
      </p:sp>
    </p:spTree>
    <p:extLst>
      <p:ext uri="{BB962C8B-B14F-4D97-AF65-F5344CB8AC3E}">
        <p14:creationId xmlns:p14="http://schemas.microsoft.com/office/powerpoint/2010/main" val="3097477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3ADDA07-FEF1-9842-B8F5-BDE2369E9441}" type="datetimeFigureOut">
              <a:rPr lang="en-CL" smtClean="0"/>
              <a:t>05-09-22</a:t>
            </a:fld>
            <a:endParaRPr lang="en-CL"/>
          </a:p>
        </p:txBody>
      </p:sp>
      <p:sp>
        <p:nvSpPr>
          <p:cNvPr id="6" name="Footer Placeholder 5"/>
          <p:cNvSpPr>
            <a:spLocks noGrp="1"/>
          </p:cNvSpPr>
          <p:nvPr>
            <p:ph type="ftr" sz="quarter" idx="11"/>
          </p:nvPr>
        </p:nvSpPr>
        <p:spPr/>
        <p:txBody>
          <a:bodyPr/>
          <a:lstStyle/>
          <a:p>
            <a:endParaRPr lang="en-CL"/>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B9D8EBB5-E6CE-F444-9741-C38B1B3F52B9}" type="slidenum">
              <a:rPr lang="en-CL" smtClean="0"/>
              <a:t>‹#›</a:t>
            </a:fld>
            <a:endParaRPr lang="en-CL"/>
          </a:p>
        </p:txBody>
      </p:sp>
    </p:spTree>
    <p:extLst>
      <p:ext uri="{BB962C8B-B14F-4D97-AF65-F5344CB8AC3E}">
        <p14:creationId xmlns:p14="http://schemas.microsoft.com/office/powerpoint/2010/main" val="1147688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3ADDA07-FEF1-9842-B8F5-BDE2369E9441}" type="datetimeFigureOut">
              <a:rPr lang="en-CL" smtClean="0"/>
              <a:t>05-09-22</a:t>
            </a:fld>
            <a:endParaRPr lang="en-CL"/>
          </a:p>
        </p:txBody>
      </p:sp>
      <p:sp>
        <p:nvSpPr>
          <p:cNvPr id="8" name="Footer Placeholder 7"/>
          <p:cNvSpPr>
            <a:spLocks noGrp="1"/>
          </p:cNvSpPr>
          <p:nvPr>
            <p:ph type="ftr" sz="quarter" idx="11"/>
          </p:nvPr>
        </p:nvSpPr>
        <p:spPr/>
        <p:txBody>
          <a:bodyPr/>
          <a:lstStyle/>
          <a:p>
            <a:endParaRPr lang="en-CL"/>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B9D8EBB5-E6CE-F444-9741-C38B1B3F52B9}" type="slidenum">
              <a:rPr lang="en-CL" smtClean="0"/>
              <a:t>‹#›</a:t>
            </a:fld>
            <a:endParaRPr lang="en-CL"/>
          </a:p>
        </p:txBody>
      </p:sp>
    </p:spTree>
    <p:extLst>
      <p:ext uri="{BB962C8B-B14F-4D97-AF65-F5344CB8AC3E}">
        <p14:creationId xmlns:p14="http://schemas.microsoft.com/office/powerpoint/2010/main" val="2963259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3ADDA07-FEF1-9842-B8F5-BDE2369E9441}" type="datetimeFigureOut">
              <a:rPr lang="en-CL" smtClean="0"/>
              <a:t>05-09-22</a:t>
            </a:fld>
            <a:endParaRPr lang="en-CL"/>
          </a:p>
        </p:txBody>
      </p:sp>
      <p:sp>
        <p:nvSpPr>
          <p:cNvPr id="4" name="Footer Placeholder 3"/>
          <p:cNvSpPr>
            <a:spLocks noGrp="1"/>
          </p:cNvSpPr>
          <p:nvPr>
            <p:ph type="ftr" sz="quarter" idx="11"/>
          </p:nvPr>
        </p:nvSpPr>
        <p:spPr/>
        <p:txBody>
          <a:bodyPr/>
          <a:lstStyle/>
          <a:p>
            <a:endParaRPr lang="en-CL"/>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B9D8EBB5-E6CE-F444-9741-C38B1B3F52B9}" type="slidenum">
              <a:rPr lang="en-CL" smtClean="0"/>
              <a:t>‹#›</a:t>
            </a:fld>
            <a:endParaRPr lang="en-CL"/>
          </a:p>
        </p:txBody>
      </p:sp>
    </p:spTree>
    <p:extLst>
      <p:ext uri="{BB962C8B-B14F-4D97-AF65-F5344CB8AC3E}">
        <p14:creationId xmlns:p14="http://schemas.microsoft.com/office/powerpoint/2010/main" val="3894649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ADDA07-FEF1-9842-B8F5-BDE2369E9441}" type="datetimeFigureOut">
              <a:rPr lang="en-CL" smtClean="0"/>
              <a:t>05-09-22</a:t>
            </a:fld>
            <a:endParaRPr lang="en-CL"/>
          </a:p>
        </p:txBody>
      </p:sp>
      <p:sp>
        <p:nvSpPr>
          <p:cNvPr id="3" name="Footer Placeholder 2"/>
          <p:cNvSpPr>
            <a:spLocks noGrp="1"/>
          </p:cNvSpPr>
          <p:nvPr>
            <p:ph type="ftr" sz="quarter" idx="11"/>
          </p:nvPr>
        </p:nvSpPr>
        <p:spPr/>
        <p:txBody>
          <a:bodyPr/>
          <a:lstStyle/>
          <a:p>
            <a:endParaRPr lang="en-CL"/>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B9D8EBB5-E6CE-F444-9741-C38B1B3F52B9}" type="slidenum">
              <a:rPr lang="en-CL" smtClean="0"/>
              <a:t>‹#›</a:t>
            </a:fld>
            <a:endParaRPr lang="en-CL"/>
          </a:p>
        </p:txBody>
      </p:sp>
    </p:spTree>
    <p:extLst>
      <p:ext uri="{BB962C8B-B14F-4D97-AF65-F5344CB8AC3E}">
        <p14:creationId xmlns:p14="http://schemas.microsoft.com/office/powerpoint/2010/main" val="168016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ADDA07-FEF1-9842-B8F5-BDE2369E9441}" type="datetimeFigureOut">
              <a:rPr lang="en-CL" smtClean="0"/>
              <a:t>05-09-22</a:t>
            </a:fld>
            <a:endParaRPr lang="en-CL"/>
          </a:p>
        </p:txBody>
      </p:sp>
      <p:sp>
        <p:nvSpPr>
          <p:cNvPr id="6" name="Footer Placeholder 5"/>
          <p:cNvSpPr>
            <a:spLocks noGrp="1"/>
          </p:cNvSpPr>
          <p:nvPr>
            <p:ph type="ftr" sz="quarter" idx="11"/>
          </p:nvPr>
        </p:nvSpPr>
        <p:spPr/>
        <p:txBody>
          <a:bodyPr/>
          <a:lstStyle/>
          <a:p>
            <a:endParaRPr lang="en-CL"/>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B9D8EBB5-E6CE-F444-9741-C38B1B3F52B9}" type="slidenum">
              <a:rPr lang="en-CL" smtClean="0"/>
              <a:t>‹#›</a:t>
            </a:fld>
            <a:endParaRPr lang="en-CL"/>
          </a:p>
        </p:txBody>
      </p:sp>
    </p:spTree>
    <p:extLst>
      <p:ext uri="{BB962C8B-B14F-4D97-AF65-F5344CB8AC3E}">
        <p14:creationId xmlns:p14="http://schemas.microsoft.com/office/powerpoint/2010/main" val="1831276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ADDA07-FEF1-9842-B8F5-BDE2369E9441}" type="datetimeFigureOut">
              <a:rPr lang="en-CL" smtClean="0"/>
              <a:t>05-09-22</a:t>
            </a:fld>
            <a:endParaRPr lang="en-CL"/>
          </a:p>
        </p:txBody>
      </p:sp>
      <p:sp>
        <p:nvSpPr>
          <p:cNvPr id="6" name="Footer Placeholder 5"/>
          <p:cNvSpPr>
            <a:spLocks noGrp="1"/>
          </p:cNvSpPr>
          <p:nvPr>
            <p:ph type="ftr" sz="quarter" idx="11"/>
          </p:nvPr>
        </p:nvSpPr>
        <p:spPr/>
        <p:txBody>
          <a:bodyPr/>
          <a:lstStyle/>
          <a:p>
            <a:endParaRPr lang="en-C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9D8EBB5-E6CE-F444-9741-C38B1B3F52B9}" type="slidenum">
              <a:rPr lang="en-CL" smtClean="0"/>
              <a:t>‹#›</a:t>
            </a:fld>
            <a:endParaRPr lang="en-CL"/>
          </a:p>
        </p:txBody>
      </p:sp>
    </p:spTree>
    <p:extLst>
      <p:ext uri="{BB962C8B-B14F-4D97-AF65-F5344CB8AC3E}">
        <p14:creationId xmlns:p14="http://schemas.microsoft.com/office/powerpoint/2010/main" val="3330936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13ADDA07-FEF1-9842-B8F5-BDE2369E9441}" type="datetimeFigureOut">
              <a:rPr lang="en-CL" smtClean="0"/>
              <a:t>05-09-22</a:t>
            </a:fld>
            <a:endParaRPr lang="en-CL"/>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CL"/>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B9D8EBB5-E6CE-F444-9741-C38B1B3F52B9}" type="slidenum">
              <a:rPr lang="en-CL" smtClean="0"/>
              <a:t>‹#›</a:t>
            </a:fld>
            <a:endParaRPr lang="en-CL"/>
          </a:p>
        </p:txBody>
      </p:sp>
    </p:spTree>
    <p:extLst>
      <p:ext uri="{BB962C8B-B14F-4D97-AF65-F5344CB8AC3E}">
        <p14:creationId xmlns:p14="http://schemas.microsoft.com/office/powerpoint/2010/main" val="13828083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5" Type="http://schemas.openxmlformats.org/officeDocument/2006/relationships/image" Target="../media/image7.tiff"/><Relationship Id="rId4" Type="http://schemas.openxmlformats.org/officeDocument/2006/relationships/image" Target="../media/image6.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AD878-6774-D0CF-A1F3-ADC8A8D28720}"/>
              </a:ext>
            </a:extLst>
          </p:cNvPr>
          <p:cNvSpPr>
            <a:spLocks noGrp="1"/>
          </p:cNvSpPr>
          <p:nvPr>
            <p:ph type="ctrTitle"/>
          </p:nvPr>
        </p:nvSpPr>
        <p:spPr>
          <a:xfrm>
            <a:off x="2589212" y="954338"/>
            <a:ext cx="8915399" cy="2262781"/>
          </a:xfrm>
        </p:spPr>
        <p:txBody>
          <a:bodyPr>
            <a:normAutofit fontScale="90000"/>
          </a:bodyPr>
          <a:lstStyle/>
          <a:p>
            <a:r>
              <a:rPr lang="es-ES_tradnl" b="1" dirty="0"/>
              <a:t>Escrituras caribeñas </a:t>
            </a:r>
            <a:r>
              <a:rPr lang="es-ES_tradnl" b="1" dirty="0" err="1"/>
              <a:t>diaspóricas</a:t>
            </a:r>
            <a:r>
              <a:rPr lang="es-ES_tradnl" b="1" dirty="0"/>
              <a:t>: </a:t>
            </a:r>
            <a:r>
              <a:rPr lang="es-ES_tradnl" b="1" dirty="0" err="1"/>
              <a:t>Edwidge</a:t>
            </a:r>
            <a:r>
              <a:rPr lang="es-ES_tradnl" b="1" dirty="0"/>
              <a:t> </a:t>
            </a:r>
            <a:r>
              <a:rPr lang="es-ES_tradnl" b="1" dirty="0" err="1"/>
              <a:t>Danticat</a:t>
            </a:r>
            <a:r>
              <a:rPr lang="es-ES_tradnl" b="1" dirty="0"/>
              <a:t> y Marlon James </a:t>
            </a:r>
            <a:endParaRPr lang="en-CL" dirty="0"/>
          </a:p>
        </p:txBody>
      </p:sp>
      <p:sp>
        <p:nvSpPr>
          <p:cNvPr id="3" name="Subtitle 2">
            <a:extLst>
              <a:ext uri="{FF2B5EF4-FFF2-40B4-BE49-F238E27FC236}">
                <a16:creationId xmlns:a16="http://schemas.microsoft.com/office/drawing/2014/main" id="{B135CD39-C626-134B-74A2-A4B78147F839}"/>
              </a:ext>
            </a:extLst>
          </p:cNvPr>
          <p:cNvSpPr>
            <a:spLocks noGrp="1"/>
          </p:cNvSpPr>
          <p:nvPr>
            <p:ph type="subTitle" idx="1"/>
          </p:nvPr>
        </p:nvSpPr>
        <p:spPr>
          <a:xfrm>
            <a:off x="2589212" y="3831448"/>
            <a:ext cx="8915399" cy="1126283"/>
          </a:xfrm>
        </p:spPr>
        <p:txBody>
          <a:bodyPr>
            <a:normAutofit fontScale="70000" lnSpcReduction="20000"/>
          </a:bodyPr>
          <a:lstStyle/>
          <a:p>
            <a:r>
              <a:rPr lang="es-ES_tradnl" b="1" dirty="0"/>
              <a:t>Diplomado de Extensión </a:t>
            </a:r>
            <a:r>
              <a:rPr lang="es-ES_tradnl" b="1" i="1" dirty="0"/>
              <a:t>Literaturas del mundo: problemáticas actuales</a:t>
            </a:r>
            <a:endParaRPr lang="en-CL" dirty="0"/>
          </a:p>
          <a:p>
            <a:r>
              <a:rPr lang="en-CL" dirty="0"/>
              <a:t>Universidad de Chile </a:t>
            </a:r>
          </a:p>
          <a:p>
            <a:r>
              <a:rPr lang="en-CL" dirty="0"/>
              <a:t>Thomas Rothe </a:t>
            </a:r>
          </a:p>
          <a:p>
            <a:r>
              <a:rPr lang="en-CL" dirty="0"/>
              <a:t>6 de septiembre de 2022 </a:t>
            </a:r>
          </a:p>
        </p:txBody>
      </p:sp>
    </p:spTree>
    <p:extLst>
      <p:ext uri="{BB962C8B-B14F-4D97-AF65-F5344CB8AC3E}">
        <p14:creationId xmlns:p14="http://schemas.microsoft.com/office/powerpoint/2010/main" val="1348825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AF005-A2FB-8740-2009-4CC72CA41382}"/>
              </a:ext>
            </a:extLst>
          </p:cNvPr>
          <p:cNvSpPr>
            <a:spLocks noGrp="1"/>
          </p:cNvSpPr>
          <p:nvPr>
            <p:ph type="title"/>
          </p:nvPr>
        </p:nvSpPr>
        <p:spPr/>
        <p:txBody>
          <a:bodyPr/>
          <a:lstStyle/>
          <a:p>
            <a:r>
              <a:rPr lang="es-ES" b="1" dirty="0"/>
              <a:t>Infancia</a:t>
            </a:r>
            <a:endParaRPr lang="en-CL" dirty="0"/>
          </a:p>
        </p:txBody>
      </p:sp>
      <p:sp>
        <p:nvSpPr>
          <p:cNvPr id="3" name="Content Placeholder 2">
            <a:extLst>
              <a:ext uri="{FF2B5EF4-FFF2-40B4-BE49-F238E27FC236}">
                <a16:creationId xmlns:a16="http://schemas.microsoft.com/office/drawing/2014/main" id="{43F2F753-FBE6-BA4E-662D-876463029D00}"/>
              </a:ext>
            </a:extLst>
          </p:cNvPr>
          <p:cNvSpPr>
            <a:spLocks noGrp="1"/>
          </p:cNvSpPr>
          <p:nvPr>
            <p:ph idx="1"/>
          </p:nvPr>
        </p:nvSpPr>
        <p:spPr/>
        <p:txBody>
          <a:bodyPr/>
          <a:lstStyle/>
          <a:p>
            <a:r>
              <a:rPr lang="es-ES" dirty="0"/>
              <a:t>Niñez rodeada por la </a:t>
            </a:r>
            <a:r>
              <a:rPr lang="es-ES" b="1" dirty="0"/>
              <a:t>cultura oral</a:t>
            </a:r>
            <a:r>
              <a:rPr lang="es-ES" dirty="0"/>
              <a:t>: familia con poca educación formal y los libros no tuvieron un lugar importante en la casa. </a:t>
            </a:r>
            <a:endParaRPr lang="en-US" dirty="0"/>
          </a:p>
          <a:p>
            <a:r>
              <a:rPr lang="es-ES" dirty="0"/>
              <a:t>Familia popular, </a:t>
            </a:r>
            <a:r>
              <a:rPr lang="es-ES" b="1" dirty="0"/>
              <a:t>de origen campesino </a:t>
            </a:r>
            <a:r>
              <a:rPr lang="es-ES" dirty="0"/>
              <a:t>– diferencia con la mayoría de los escritores haitianos. </a:t>
            </a:r>
          </a:p>
          <a:p>
            <a:r>
              <a:rPr lang="es-ES" b="1" dirty="0"/>
              <a:t>Familia migrante: campo </a:t>
            </a:r>
            <a:r>
              <a:rPr lang="es-ES" b="1" dirty="0">
                <a:sym typeface="Wingdings"/>
              </a:rPr>
              <a:t></a:t>
            </a:r>
            <a:r>
              <a:rPr lang="es-ES" b="1" dirty="0"/>
              <a:t> ciudad </a:t>
            </a:r>
            <a:r>
              <a:rPr lang="es-ES" b="1" dirty="0">
                <a:sym typeface="Wingdings"/>
              </a:rPr>
              <a:t></a:t>
            </a:r>
            <a:r>
              <a:rPr lang="es-ES" b="1" dirty="0"/>
              <a:t> otro país</a:t>
            </a:r>
            <a:r>
              <a:rPr lang="es-ES" dirty="0"/>
              <a:t>. </a:t>
            </a:r>
            <a:endParaRPr lang="en-US" dirty="0"/>
          </a:p>
          <a:p>
            <a:r>
              <a:rPr lang="es-ES" dirty="0"/>
              <a:t>Cultura letrada inexistente en este contexto.</a:t>
            </a:r>
            <a:endParaRPr lang="en-US" dirty="0"/>
          </a:p>
          <a:p>
            <a:r>
              <a:rPr lang="es-ES" b="1" dirty="0"/>
              <a:t>Alternativas de la escritura: </a:t>
            </a:r>
            <a:r>
              <a:rPr lang="es-ES" dirty="0"/>
              <a:t>comunicación con los papás a través de teléfono o grabaciones de casete que se enviaban por correo. </a:t>
            </a:r>
            <a:endParaRPr lang="en-US" dirty="0"/>
          </a:p>
          <a:p>
            <a:r>
              <a:rPr lang="es-ES" b="1" dirty="0"/>
              <a:t>Abandono: </a:t>
            </a:r>
            <a:r>
              <a:rPr lang="es-ES" dirty="0"/>
              <a:t>tiende a comprender y no juzgar el abandono de sus padres.</a:t>
            </a:r>
            <a:endParaRPr lang="en-US" dirty="0"/>
          </a:p>
          <a:p>
            <a:endParaRPr lang="en-CL" dirty="0"/>
          </a:p>
        </p:txBody>
      </p:sp>
    </p:spTree>
    <p:extLst>
      <p:ext uri="{BB962C8B-B14F-4D97-AF65-F5344CB8AC3E}">
        <p14:creationId xmlns:p14="http://schemas.microsoft.com/office/powerpoint/2010/main" val="8980365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00DFB-3AD1-7C13-7A9E-BDA0DB5AF787}"/>
              </a:ext>
            </a:extLst>
          </p:cNvPr>
          <p:cNvSpPr>
            <a:spLocks noGrp="1"/>
          </p:cNvSpPr>
          <p:nvPr>
            <p:ph type="title"/>
          </p:nvPr>
        </p:nvSpPr>
        <p:spPr/>
        <p:txBody>
          <a:bodyPr/>
          <a:lstStyle/>
          <a:p>
            <a:r>
              <a:rPr lang="es-ES" b="1" dirty="0"/>
              <a:t>Cruda realidad de la migración </a:t>
            </a:r>
            <a:endParaRPr lang="en-CL" dirty="0"/>
          </a:p>
        </p:txBody>
      </p:sp>
      <p:sp>
        <p:nvSpPr>
          <p:cNvPr id="3" name="Content Placeholder 2">
            <a:extLst>
              <a:ext uri="{FF2B5EF4-FFF2-40B4-BE49-F238E27FC236}">
                <a16:creationId xmlns:a16="http://schemas.microsoft.com/office/drawing/2014/main" id="{170B07B1-01B5-5D36-F1CD-5C579D869E85}"/>
              </a:ext>
            </a:extLst>
          </p:cNvPr>
          <p:cNvSpPr>
            <a:spLocks noGrp="1"/>
          </p:cNvSpPr>
          <p:nvPr>
            <p:ph idx="1"/>
          </p:nvPr>
        </p:nvSpPr>
        <p:spPr>
          <a:xfrm>
            <a:off x="2589212" y="2133600"/>
            <a:ext cx="4394912" cy="3777622"/>
          </a:xfrm>
        </p:spPr>
        <p:txBody>
          <a:bodyPr/>
          <a:lstStyle/>
          <a:p>
            <a:r>
              <a:rPr lang="es-ES" dirty="0"/>
              <a:t>Tío muere en centro de detención de inmigrantes en EEUU, huyendo de las pandillas del barrio de Bel Air (retratado en las memorias </a:t>
            </a:r>
            <a:r>
              <a:rPr lang="es-ES" i="1" dirty="0"/>
              <a:t>Brother, </a:t>
            </a:r>
            <a:r>
              <a:rPr lang="es-ES" i="1" dirty="0" err="1"/>
              <a:t>I’m</a:t>
            </a:r>
            <a:r>
              <a:rPr lang="es-ES" i="1" dirty="0"/>
              <a:t> </a:t>
            </a:r>
            <a:r>
              <a:rPr lang="es-ES" i="1" dirty="0" err="1"/>
              <a:t>Dying</a:t>
            </a:r>
            <a:r>
              <a:rPr lang="es-ES" dirty="0"/>
              <a:t>). </a:t>
            </a:r>
            <a:endParaRPr lang="en-US" dirty="0"/>
          </a:p>
          <a:p>
            <a:r>
              <a:rPr lang="es-ES" dirty="0"/>
              <a:t>Pese a tener importancia en la esfera literaria estadounidense, </a:t>
            </a:r>
            <a:r>
              <a:rPr lang="es-ES" dirty="0" err="1"/>
              <a:t>Danticat</a:t>
            </a:r>
            <a:r>
              <a:rPr lang="es-ES" dirty="0"/>
              <a:t> no pudo hacer nada para salvar a su tío. </a:t>
            </a:r>
            <a:endParaRPr lang="en-US" dirty="0"/>
          </a:p>
          <a:p>
            <a:r>
              <a:rPr lang="es-ES" dirty="0" err="1"/>
              <a:t>Danticat</a:t>
            </a:r>
            <a:r>
              <a:rPr lang="es-ES" dirty="0"/>
              <a:t> representa a los que “no tienen historia”, pero sin ser condescendiente. </a:t>
            </a:r>
            <a:endParaRPr lang="en-US" dirty="0"/>
          </a:p>
          <a:p>
            <a:endParaRPr lang="en-CL" dirty="0"/>
          </a:p>
        </p:txBody>
      </p:sp>
      <p:pic>
        <p:nvPicPr>
          <p:cNvPr id="4" name="Picture 3">
            <a:extLst>
              <a:ext uri="{FF2B5EF4-FFF2-40B4-BE49-F238E27FC236}">
                <a16:creationId xmlns:a16="http://schemas.microsoft.com/office/drawing/2014/main" id="{41680E3E-14E6-18EE-9CE2-03C170BAD6D2}"/>
              </a:ext>
            </a:extLst>
          </p:cNvPr>
          <p:cNvPicPr>
            <a:picLocks noChangeAspect="1"/>
          </p:cNvPicPr>
          <p:nvPr/>
        </p:nvPicPr>
        <p:blipFill>
          <a:blip r:embed="rId2"/>
          <a:stretch>
            <a:fillRect/>
          </a:stretch>
        </p:blipFill>
        <p:spPr>
          <a:xfrm>
            <a:off x="8033278" y="1685936"/>
            <a:ext cx="3471334" cy="4672949"/>
          </a:xfrm>
          <a:prstGeom prst="rect">
            <a:avLst/>
          </a:prstGeom>
        </p:spPr>
      </p:pic>
    </p:spTree>
    <p:extLst>
      <p:ext uri="{BB962C8B-B14F-4D97-AF65-F5344CB8AC3E}">
        <p14:creationId xmlns:p14="http://schemas.microsoft.com/office/powerpoint/2010/main" val="463628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4D787-F789-A7DD-78D8-DCCC07B4E477}"/>
              </a:ext>
            </a:extLst>
          </p:cNvPr>
          <p:cNvSpPr>
            <a:spLocks noGrp="1"/>
          </p:cNvSpPr>
          <p:nvPr>
            <p:ph type="title"/>
          </p:nvPr>
        </p:nvSpPr>
        <p:spPr/>
        <p:txBody>
          <a:bodyPr/>
          <a:lstStyle/>
          <a:p>
            <a:r>
              <a:rPr lang="es-ES" b="1" dirty="0"/>
              <a:t>Lengua</a:t>
            </a:r>
            <a:endParaRPr lang="en-CL" dirty="0"/>
          </a:p>
        </p:txBody>
      </p:sp>
      <p:sp>
        <p:nvSpPr>
          <p:cNvPr id="3" name="Content Placeholder 2">
            <a:extLst>
              <a:ext uri="{FF2B5EF4-FFF2-40B4-BE49-F238E27FC236}">
                <a16:creationId xmlns:a16="http://schemas.microsoft.com/office/drawing/2014/main" id="{427B3BB5-AE54-E5DB-42A4-5120821E0A60}"/>
              </a:ext>
            </a:extLst>
          </p:cNvPr>
          <p:cNvSpPr>
            <a:spLocks noGrp="1"/>
          </p:cNvSpPr>
          <p:nvPr>
            <p:ph idx="1"/>
          </p:nvPr>
        </p:nvSpPr>
        <p:spPr/>
        <p:txBody>
          <a:bodyPr/>
          <a:lstStyle/>
          <a:p>
            <a:r>
              <a:rPr lang="es-ES" b="1" dirty="0"/>
              <a:t>Escribe toda su obra en inglés</a:t>
            </a:r>
            <a:r>
              <a:rPr lang="es-ES" dirty="0"/>
              <a:t>, pero </a:t>
            </a:r>
            <a:r>
              <a:rPr lang="es-ES" b="1" dirty="0"/>
              <a:t>frases en </a:t>
            </a:r>
            <a:r>
              <a:rPr lang="es-ES" b="1" dirty="0" err="1"/>
              <a:t>creol</a:t>
            </a:r>
            <a:r>
              <a:rPr lang="es-ES" b="1" dirty="0"/>
              <a:t> </a:t>
            </a:r>
            <a:r>
              <a:rPr lang="es-ES" dirty="0"/>
              <a:t>aparecen a lo largo de su obra, a veces traducidos en el mismo texto. </a:t>
            </a:r>
            <a:endParaRPr lang="en-US" dirty="0"/>
          </a:p>
          <a:p>
            <a:r>
              <a:rPr lang="es-ES" dirty="0"/>
              <a:t>El </a:t>
            </a:r>
            <a:r>
              <a:rPr lang="es-ES" dirty="0" err="1"/>
              <a:t>creol</a:t>
            </a:r>
            <a:r>
              <a:rPr lang="es-ES" dirty="0"/>
              <a:t> haitiano como primera lengua: historias familiares en </a:t>
            </a:r>
            <a:r>
              <a:rPr lang="es-ES" dirty="0" err="1"/>
              <a:t>creol</a:t>
            </a:r>
            <a:r>
              <a:rPr lang="es-ES" dirty="0"/>
              <a:t>. </a:t>
            </a:r>
            <a:endParaRPr lang="en-US" dirty="0"/>
          </a:p>
          <a:p>
            <a:r>
              <a:rPr lang="es-ES" dirty="0"/>
              <a:t>Ha sido traducido al francés y al creole haitiano: muchos de sus </a:t>
            </a:r>
            <a:r>
              <a:rPr lang="es-ES" b="1" dirty="0"/>
              <a:t>relatos han sido leídos en la radio en Haití (en </a:t>
            </a:r>
            <a:r>
              <a:rPr lang="es-ES" b="1" dirty="0" err="1"/>
              <a:t>creol</a:t>
            </a:r>
            <a:r>
              <a:rPr lang="es-ES" b="1" dirty="0"/>
              <a:t>) </a:t>
            </a:r>
            <a:r>
              <a:rPr lang="es-ES" dirty="0"/>
              <a:t>– la radio como medio de comunicación muy importante en Haití. </a:t>
            </a:r>
            <a:endParaRPr lang="en-US" dirty="0"/>
          </a:p>
          <a:p>
            <a:r>
              <a:rPr lang="es-ES" dirty="0"/>
              <a:t>Para </a:t>
            </a:r>
            <a:r>
              <a:rPr lang="es-ES" dirty="0" err="1"/>
              <a:t>Danticat</a:t>
            </a:r>
            <a:r>
              <a:rPr lang="es-ES" dirty="0"/>
              <a:t>, </a:t>
            </a:r>
            <a:r>
              <a:rPr lang="es-ES" b="1" dirty="0"/>
              <a:t>escribir es una forma </a:t>
            </a:r>
            <a:r>
              <a:rPr lang="es-ES" dirty="0"/>
              <a:t>de permanecer vinculada y </a:t>
            </a:r>
            <a:r>
              <a:rPr lang="es-ES" b="1" dirty="0"/>
              <a:t>mantener viva la tradición narrativa (oral)</a:t>
            </a:r>
            <a:r>
              <a:rPr lang="es-ES" dirty="0"/>
              <a:t> que fue interrumpida por la emigración a EEUU. </a:t>
            </a:r>
            <a:endParaRPr lang="en-US" dirty="0"/>
          </a:p>
          <a:p>
            <a:endParaRPr lang="en-CL" dirty="0"/>
          </a:p>
        </p:txBody>
      </p:sp>
    </p:spTree>
    <p:extLst>
      <p:ext uri="{BB962C8B-B14F-4D97-AF65-F5344CB8AC3E}">
        <p14:creationId xmlns:p14="http://schemas.microsoft.com/office/powerpoint/2010/main" val="1629382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6AF5A-9DD9-4544-1605-9EEA2AF92392}"/>
              </a:ext>
            </a:extLst>
          </p:cNvPr>
          <p:cNvSpPr>
            <a:spLocks noGrp="1"/>
          </p:cNvSpPr>
          <p:nvPr>
            <p:ph type="title"/>
          </p:nvPr>
        </p:nvSpPr>
        <p:spPr/>
        <p:txBody>
          <a:bodyPr/>
          <a:lstStyle/>
          <a:p>
            <a:r>
              <a:rPr lang="es-ES" b="1" dirty="0"/>
              <a:t>Ética y estética</a:t>
            </a:r>
            <a:endParaRPr lang="en-CL" dirty="0"/>
          </a:p>
        </p:txBody>
      </p:sp>
      <p:sp>
        <p:nvSpPr>
          <p:cNvPr id="3" name="Content Placeholder 2">
            <a:extLst>
              <a:ext uri="{FF2B5EF4-FFF2-40B4-BE49-F238E27FC236}">
                <a16:creationId xmlns:a16="http://schemas.microsoft.com/office/drawing/2014/main" id="{AFE4C500-6A3D-2A73-6A62-82A4673A72A4}"/>
              </a:ext>
            </a:extLst>
          </p:cNvPr>
          <p:cNvSpPr>
            <a:spLocks noGrp="1"/>
          </p:cNvSpPr>
          <p:nvPr>
            <p:ph idx="1"/>
          </p:nvPr>
        </p:nvSpPr>
        <p:spPr/>
        <p:txBody>
          <a:bodyPr/>
          <a:lstStyle/>
          <a:p>
            <a:r>
              <a:rPr lang="es-ES" dirty="0"/>
              <a:t>Obra que </a:t>
            </a:r>
            <a:r>
              <a:rPr lang="es-ES" b="1" dirty="0" err="1"/>
              <a:t>vizisibiliza</a:t>
            </a:r>
            <a:r>
              <a:rPr lang="es-ES" b="1" dirty="0"/>
              <a:t> problemas relacionados con Haití y la diáspora </a:t>
            </a:r>
            <a:r>
              <a:rPr lang="es-ES" dirty="0"/>
              <a:t>haitiana en EE.UU.</a:t>
            </a:r>
            <a:endParaRPr lang="en-US" dirty="0"/>
          </a:p>
          <a:p>
            <a:r>
              <a:rPr lang="es-ES" dirty="0"/>
              <a:t>Pero </a:t>
            </a:r>
            <a:r>
              <a:rPr lang="es-ES" b="1" dirty="0"/>
              <a:t>no es una escritura de denuncia explícita</a:t>
            </a:r>
            <a:r>
              <a:rPr lang="es-ES" dirty="0"/>
              <a:t>, se construye sobre matices. </a:t>
            </a:r>
            <a:endParaRPr lang="en-US" dirty="0"/>
          </a:p>
          <a:p>
            <a:r>
              <a:rPr lang="es-ES" dirty="0"/>
              <a:t>Esta postura ética también se transforma en estética: las maneras en que decide representar los temas muchas veces </a:t>
            </a:r>
            <a:r>
              <a:rPr lang="es-ES" b="1" dirty="0"/>
              <a:t>reproducen un sentido de oralidad</a:t>
            </a:r>
            <a:r>
              <a:rPr lang="es-ES" dirty="0"/>
              <a:t>:</a:t>
            </a:r>
            <a:endParaRPr lang="en-US" dirty="0"/>
          </a:p>
          <a:p>
            <a:pPr lvl="2"/>
            <a:r>
              <a:rPr lang="es-ES" sz="1800" dirty="0"/>
              <a:t>Narración coral </a:t>
            </a:r>
            <a:endParaRPr lang="en-US" sz="1800" dirty="0"/>
          </a:p>
          <a:p>
            <a:pPr lvl="2"/>
            <a:r>
              <a:rPr lang="es-ES" sz="1800" dirty="0" err="1"/>
              <a:t>Creol</a:t>
            </a:r>
            <a:endParaRPr lang="en-US" sz="1800" dirty="0"/>
          </a:p>
          <a:p>
            <a:pPr lvl="2"/>
            <a:r>
              <a:rPr lang="es-ES" sz="1800" dirty="0"/>
              <a:t>Estilo de repetición </a:t>
            </a:r>
            <a:endParaRPr lang="en-US" sz="1800" dirty="0"/>
          </a:p>
          <a:p>
            <a:endParaRPr lang="en-CL" dirty="0"/>
          </a:p>
        </p:txBody>
      </p:sp>
    </p:spTree>
    <p:extLst>
      <p:ext uri="{BB962C8B-B14F-4D97-AF65-F5344CB8AC3E}">
        <p14:creationId xmlns:p14="http://schemas.microsoft.com/office/powerpoint/2010/main" val="257963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4757B-CC7A-8AF1-7807-EC460F584F7A}"/>
              </a:ext>
            </a:extLst>
          </p:cNvPr>
          <p:cNvSpPr>
            <a:spLocks noGrp="1"/>
          </p:cNvSpPr>
          <p:nvPr>
            <p:ph type="title"/>
          </p:nvPr>
        </p:nvSpPr>
        <p:spPr/>
        <p:txBody>
          <a:bodyPr/>
          <a:lstStyle/>
          <a:p>
            <a:r>
              <a:rPr lang="es-ES" b="1" dirty="0"/>
              <a:t>¿Biografía o ficción?</a:t>
            </a:r>
            <a:endParaRPr lang="en-CL" dirty="0"/>
          </a:p>
        </p:txBody>
      </p:sp>
      <p:sp>
        <p:nvSpPr>
          <p:cNvPr id="3" name="Content Placeholder 2">
            <a:extLst>
              <a:ext uri="{FF2B5EF4-FFF2-40B4-BE49-F238E27FC236}">
                <a16:creationId xmlns:a16="http://schemas.microsoft.com/office/drawing/2014/main" id="{D7753B1A-1BAD-A23F-6AE8-6CDD97993C77}"/>
              </a:ext>
            </a:extLst>
          </p:cNvPr>
          <p:cNvSpPr>
            <a:spLocks noGrp="1"/>
          </p:cNvSpPr>
          <p:nvPr>
            <p:ph idx="1"/>
          </p:nvPr>
        </p:nvSpPr>
        <p:spPr/>
        <p:txBody>
          <a:bodyPr/>
          <a:lstStyle/>
          <a:p>
            <a:r>
              <a:rPr lang="es-ES" dirty="0"/>
              <a:t>Muchos aspectos biográficos aparecen en sus libros de ficción y también en sus ensayos.</a:t>
            </a:r>
          </a:p>
          <a:p>
            <a:r>
              <a:rPr lang="en-US" b="1" dirty="0" err="1"/>
              <a:t>Presiones</a:t>
            </a:r>
            <a:r>
              <a:rPr lang="en-US" b="1" dirty="0"/>
              <a:t> de </a:t>
            </a:r>
            <a:r>
              <a:rPr lang="en-US" b="1" dirty="0" err="1"/>
              <a:t>autenticidad</a:t>
            </a:r>
            <a:r>
              <a:rPr lang="en-US" b="1" dirty="0"/>
              <a:t>:</a:t>
            </a:r>
          </a:p>
          <a:p>
            <a:pPr lvl="1"/>
            <a:r>
              <a:rPr lang="es-ES" sz="1800" dirty="0"/>
              <a:t>Paralelos con el personaje de Sophie en su primera novela </a:t>
            </a:r>
            <a:r>
              <a:rPr lang="es-ES" sz="1800" i="1" dirty="0"/>
              <a:t>Palabras, ojos, memoria</a:t>
            </a:r>
            <a:r>
              <a:rPr lang="es-ES" sz="1800" dirty="0"/>
              <a:t>. </a:t>
            </a:r>
          </a:p>
          <a:p>
            <a:pPr lvl="1"/>
            <a:r>
              <a:rPr lang="es-ES" sz="1800" dirty="0"/>
              <a:t>Atacada por comunidad haitiana después de su primera novela por la negativa representación de ella. </a:t>
            </a:r>
            <a:endParaRPr lang="en-US" sz="1800" dirty="0"/>
          </a:p>
          <a:p>
            <a:r>
              <a:rPr lang="es-ES" b="1" dirty="0"/>
              <a:t>Problema de asumir una representación fidedigna </a:t>
            </a:r>
            <a:r>
              <a:rPr lang="es-ES" dirty="0"/>
              <a:t>de una colectividad, sobre todo en los llamados escritores “étnicos”.</a:t>
            </a:r>
            <a:endParaRPr lang="en-US" dirty="0"/>
          </a:p>
          <a:p>
            <a:r>
              <a:rPr lang="en-US" b="1" dirty="0" err="1"/>
              <a:t>Discurso</a:t>
            </a:r>
            <a:r>
              <a:rPr lang="en-US" b="1" dirty="0"/>
              <a:t> </a:t>
            </a:r>
            <a:r>
              <a:rPr lang="en-US" b="1" dirty="0" err="1"/>
              <a:t>literario</a:t>
            </a:r>
            <a:r>
              <a:rPr lang="en-US" b="1" dirty="0"/>
              <a:t> es </a:t>
            </a:r>
            <a:r>
              <a:rPr lang="en-US" b="1" dirty="0" err="1"/>
              <a:t>siempre</a:t>
            </a:r>
            <a:r>
              <a:rPr lang="en-US" b="1" dirty="0"/>
              <a:t> </a:t>
            </a:r>
            <a:r>
              <a:rPr lang="en-US" b="1" dirty="0" err="1"/>
              <a:t>una</a:t>
            </a:r>
            <a:r>
              <a:rPr lang="en-US" b="1" dirty="0"/>
              <a:t> </a:t>
            </a:r>
            <a:r>
              <a:rPr lang="en-US" b="1" dirty="0" err="1"/>
              <a:t>representación</a:t>
            </a:r>
            <a:r>
              <a:rPr lang="en-US" b="1" dirty="0"/>
              <a:t> </a:t>
            </a:r>
            <a:r>
              <a:rPr lang="en-US" b="1" dirty="0" err="1"/>
              <a:t>ficcional</a:t>
            </a:r>
            <a:r>
              <a:rPr lang="en-US" dirty="0"/>
              <a:t>. </a:t>
            </a:r>
          </a:p>
          <a:p>
            <a:endParaRPr lang="en-CL" dirty="0"/>
          </a:p>
        </p:txBody>
      </p:sp>
    </p:spTree>
    <p:extLst>
      <p:ext uri="{BB962C8B-B14F-4D97-AF65-F5344CB8AC3E}">
        <p14:creationId xmlns:p14="http://schemas.microsoft.com/office/powerpoint/2010/main" val="1128593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1A58F-8C8C-90EF-BB57-FE890BE80D40}"/>
              </a:ext>
            </a:extLst>
          </p:cNvPr>
          <p:cNvSpPr>
            <a:spLocks noGrp="1"/>
          </p:cNvSpPr>
          <p:nvPr>
            <p:ph type="title"/>
          </p:nvPr>
        </p:nvSpPr>
        <p:spPr/>
        <p:txBody>
          <a:bodyPr/>
          <a:lstStyle/>
          <a:p>
            <a:r>
              <a:rPr lang="es-ES_tradnl" b="1" i="1" dirty="0"/>
              <a:t>Claire de Luz Marina </a:t>
            </a:r>
            <a:r>
              <a:rPr lang="es-ES_tradnl" b="1" dirty="0"/>
              <a:t>(2013)</a:t>
            </a:r>
            <a:endParaRPr lang="en-CL" dirty="0"/>
          </a:p>
        </p:txBody>
      </p:sp>
      <p:sp>
        <p:nvSpPr>
          <p:cNvPr id="3" name="Content Placeholder 2">
            <a:extLst>
              <a:ext uri="{FF2B5EF4-FFF2-40B4-BE49-F238E27FC236}">
                <a16:creationId xmlns:a16="http://schemas.microsoft.com/office/drawing/2014/main" id="{2227A019-F26A-FD31-957C-A9B1A1FCDA5A}"/>
              </a:ext>
            </a:extLst>
          </p:cNvPr>
          <p:cNvSpPr>
            <a:spLocks noGrp="1"/>
          </p:cNvSpPr>
          <p:nvPr>
            <p:ph idx="1"/>
          </p:nvPr>
        </p:nvSpPr>
        <p:spPr/>
        <p:txBody>
          <a:bodyPr>
            <a:normAutofit fontScale="92500" lnSpcReduction="20000"/>
          </a:bodyPr>
          <a:lstStyle/>
          <a:p>
            <a:r>
              <a:rPr lang="es-ES_tradnl" dirty="0" err="1"/>
              <a:t>Ville</a:t>
            </a:r>
            <a:r>
              <a:rPr lang="es-ES_tradnl" dirty="0"/>
              <a:t> Rose como un microcosmos de Haití </a:t>
            </a:r>
            <a:endParaRPr lang="en-CL" dirty="0"/>
          </a:p>
          <a:p>
            <a:r>
              <a:rPr lang="es-ES_tradnl" dirty="0"/>
              <a:t>Temas que afectan al país:</a:t>
            </a:r>
          </a:p>
          <a:p>
            <a:pPr lvl="1"/>
            <a:r>
              <a:rPr lang="es-ES_tradnl" dirty="0" err="1"/>
              <a:t>Restavek</a:t>
            </a:r>
            <a:r>
              <a:rPr lang="es-ES_tradnl" dirty="0"/>
              <a:t> – semi-esclavitud de niños </a:t>
            </a:r>
          </a:p>
          <a:p>
            <a:pPr lvl="1"/>
            <a:r>
              <a:rPr lang="es-ES_tradnl" dirty="0"/>
              <a:t>Pandillas – violencia, políticas fracasadas </a:t>
            </a:r>
          </a:p>
          <a:p>
            <a:pPr lvl="1"/>
            <a:r>
              <a:rPr lang="es-ES_tradnl" dirty="0"/>
              <a:t>Migración </a:t>
            </a:r>
          </a:p>
          <a:p>
            <a:pPr lvl="1"/>
            <a:r>
              <a:rPr lang="es-ES_tradnl" dirty="0"/>
              <a:t>Sexualidad </a:t>
            </a:r>
          </a:p>
          <a:p>
            <a:pPr lvl="1"/>
            <a:r>
              <a:rPr lang="es-ES_tradnl" dirty="0"/>
              <a:t>Clase social </a:t>
            </a:r>
            <a:endParaRPr lang="en-CL" dirty="0"/>
          </a:p>
          <a:p>
            <a:pPr marL="0" indent="0">
              <a:buNone/>
            </a:pPr>
            <a:endParaRPr lang="en-CL" dirty="0"/>
          </a:p>
          <a:p>
            <a:r>
              <a:rPr lang="es-ES_tradnl" b="1" dirty="0"/>
              <a:t>Narración coral </a:t>
            </a:r>
            <a:r>
              <a:rPr lang="es-ES_tradnl" dirty="0"/>
              <a:t>– comunitaria, guiño a la importancia de la oralidad </a:t>
            </a:r>
            <a:endParaRPr lang="en-CL" dirty="0"/>
          </a:p>
          <a:p>
            <a:r>
              <a:rPr lang="es-ES_tradnl" dirty="0"/>
              <a:t>Qué otros elementos de la oralidad podemos encontrar en el texto?</a:t>
            </a:r>
            <a:endParaRPr lang="en-CL" dirty="0"/>
          </a:p>
          <a:p>
            <a:r>
              <a:rPr lang="es-ES_tradnl" dirty="0"/>
              <a:t>Frases de </a:t>
            </a:r>
            <a:r>
              <a:rPr lang="es-ES_tradnl" dirty="0" err="1"/>
              <a:t>creol</a:t>
            </a:r>
            <a:r>
              <a:rPr lang="es-ES_tradnl" dirty="0"/>
              <a:t> (lenguaje) y repetición (forma) </a:t>
            </a:r>
            <a:endParaRPr lang="en-CL" dirty="0"/>
          </a:p>
          <a:p>
            <a:endParaRPr lang="en-CL" dirty="0"/>
          </a:p>
        </p:txBody>
      </p:sp>
    </p:spTree>
    <p:extLst>
      <p:ext uri="{BB962C8B-B14F-4D97-AF65-F5344CB8AC3E}">
        <p14:creationId xmlns:p14="http://schemas.microsoft.com/office/powerpoint/2010/main" val="45421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Effect transition="in" filter="blinds(horizontal)">
                                      <p:cBhvr>
                                        <p:cTn id="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8C872-1922-4721-318E-1190A7F1F28F}"/>
              </a:ext>
            </a:extLst>
          </p:cNvPr>
          <p:cNvSpPr>
            <a:spLocks noGrp="1"/>
          </p:cNvSpPr>
          <p:nvPr>
            <p:ph type="title"/>
          </p:nvPr>
        </p:nvSpPr>
        <p:spPr/>
        <p:txBody>
          <a:bodyPr/>
          <a:lstStyle/>
          <a:p>
            <a:r>
              <a:rPr lang="en-US" b="1" dirty="0"/>
              <a:t>Marlon James (1970)</a:t>
            </a:r>
            <a:endParaRPr lang="en-CL" dirty="0"/>
          </a:p>
        </p:txBody>
      </p:sp>
      <p:sp>
        <p:nvSpPr>
          <p:cNvPr id="3" name="Content Placeholder 2">
            <a:extLst>
              <a:ext uri="{FF2B5EF4-FFF2-40B4-BE49-F238E27FC236}">
                <a16:creationId xmlns:a16="http://schemas.microsoft.com/office/drawing/2014/main" id="{33A266E6-21EE-2606-DB54-816563082DE2}"/>
              </a:ext>
            </a:extLst>
          </p:cNvPr>
          <p:cNvSpPr>
            <a:spLocks noGrp="1"/>
          </p:cNvSpPr>
          <p:nvPr>
            <p:ph idx="1"/>
          </p:nvPr>
        </p:nvSpPr>
        <p:spPr>
          <a:xfrm>
            <a:off x="5880538" y="1905000"/>
            <a:ext cx="6069724" cy="4469296"/>
          </a:xfrm>
        </p:spPr>
        <p:txBody>
          <a:bodyPr>
            <a:normAutofit lnSpcReduction="10000"/>
          </a:bodyPr>
          <a:lstStyle/>
          <a:p>
            <a:r>
              <a:rPr lang="es-ES_tradnl" dirty="0"/>
              <a:t>Nacido Kingston.</a:t>
            </a:r>
          </a:p>
          <a:p>
            <a:r>
              <a:rPr lang="es-ES_tradnl" dirty="0"/>
              <a:t>Ambos padres fueron policías. </a:t>
            </a:r>
          </a:p>
          <a:p>
            <a:r>
              <a:rPr lang="es-ES_tradnl" dirty="0"/>
              <a:t>Educado en la Universidad de las Indias Occidentales (UWI). </a:t>
            </a:r>
          </a:p>
          <a:p>
            <a:r>
              <a:rPr lang="es-ES_tradnl" dirty="0"/>
              <a:t>Abandona Jamaica después de graduarse.</a:t>
            </a:r>
          </a:p>
          <a:p>
            <a:pPr lvl="1"/>
            <a:r>
              <a:rPr lang="es-ES_tradnl" dirty="0"/>
              <a:t>Imposibilidad de vivir en una sociedad homofóbica </a:t>
            </a:r>
          </a:p>
          <a:p>
            <a:pPr lvl="1"/>
            <a:r>
              <a:rPr lang="es-ES_tradnl" dirty="0"/>
              <a:t>Búsqueda de hacer carrera literaria</a:t>
            </a:r>
          </a:p>
          <a:p>
            <a:r>
              <a:rPr lang="es-ES_tradnl" dirty="0"/>
              <a:t>Asentado en EE.UU. en la academia y en los programas de escritura creativa. </a:t>
            </a:r>
          </a:p>
          <a:p>
            <a:r>
              <a:rPr lang="es-ES_tradnl" dirty="0"/>
              <a:t>Inserción al campo literario estadounidense: escribir Jamaica desde afuera.</a:t>
            </a:r>
          </a:p>
          <a:p>
            <a:r>
              <a:rPr lang="es-ES_tradnl" dirty="0"/>
              <a:t>Otros novelistas jamaicanos con situaciones parecidas: Nicole Dennis-</a:t>
            </a:r>
            <a:r>
              <a:rPr lang="es-ES_tradnl" dirty="0" err="1"/>
              <a:t>Benn</a:t>
            </a:r>
            <a:r>
              <a:rPr lang="es-ES_tradnl" dirty="0"/>
              <a:t> y Kei Miller.  </a:t>
            </a:r>
          </a:p>
          <a:p>
            <a:endParaRPr lang="en-US" dirty="0"/>
          </a:p>
        </p:txBody>
      </p:sp>
      <p:pic>
        <p:nvPicPr>
          <p:cNvPr id="4" name="Picture 3">
            <a:extLst>
              <a:ext uri="{FF2B5EF4-FFF2-40B4-BE49-F238E27FC236}">
                <a16:creationId xmlns:a16="http://schemas.microsoft.com/office/drawing/2014/main" id="{DD5DEC65-A50F-0E5F-A2BD-B83613DB20A8}"/>
              </a:ext>
            </a:extLst>
          </p:cNvPr>
          <p:cNvPicPr>
            <a:picLocks noChangeAspect="1"/>
          </p:cNvPicPr>
          <p:nvPr/>
        </p:nvPicPr>
        <p:blipFill>
          <a:blip r:embed="rId2"/>
          <a:stretch>
            <a:fillRect/>
          </a:stretch>
        </p:blipFill>
        <p:spPr>
          <a:xfrm>
            <a:off x="687388" y="1905000"/>
            <a:ext cx="4953000" cy="4241800"/>
          </a:xfrm>
          <a:prstGeom prst="rect">
            <a:avLst/>
          </a:prstGeom>
        </p:spPr>
      </p:pic>
    </p:spTree>
    <p:extLst>
      <p:ext uri="{BB962C8B-B14F-4D97-AF65-F5344CB8AC3E}">
        <p14:creationId xmlns:p14="http://schemas.microsoft.com/office/powerpoint/2010/main" val="1944101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EFD67-E46A-3565-FB14-F1F3676DFD77}"/>
              </a:ext>
            </a:extLst>
          </p:cNvPr>
          <p:cNvSpPr>
            <a:spLocks noGrp="1"/>
          </p:cNvSpPr>
          <p:nvPr>
            <p:ph type="title"/>
          </p:nvPr>
        </p:nvSpPr>
        <p:spPr/>
        <p:txBody>
          <a:bodyPr/>
          <a:lstStyle/>
          <a:p>
            <a:r>
              <a:rPr lang="en-US" b="1" dirty="0"/>
              <a:t>Marlon James (1970)</a:t>
            </a:r>
            <a:endParaRPr lang="en-CL" dirty="0"/>
          </a:p>
        </p:txBody>
      </p:sp>
      <p:sp>
        <p:nvSpPr>
          <p:cNvPr id="3" name="Content Placeholder 2">
            <a:extLst>
              <a:ext uri="{FF2B5EF4-FFF2-40B4-BE49-F238E27FC236}">
                <a16:creationId xmlns:a16="http://schemas.microsoft.com/office/drawing/2014/main" id="{D3CA2E55-A23C-62C0-194C-9051ABEC9E87}"/>
              </a:ext>
            </a:extLst>
          </p:cNvPr>
          <p:cNvSpPr>
            <a:spLocks noGrp="1"/>
          </p:cNvSpPr>
          <p:nvPr>
            <p:ph idx="1"/>
          </p:nvPr>
        </p:nvSpPr>
        <p:spPr>
          <a:xfrm>
            <a:off x="2191408" y="1908489"/>
            <a:ext cx="5029200" cy="3777622"/>
          </a:xfrm>
        </p:spPr>
        <p:txBody>
          <a:bodyPr/>
          <a:lstStyle/>
          <a:p>
            <a:r>
              <a:rPr lang="en-US" b="1" dirty="0" err="1"/>
              <a:t>Novelas</a:t>
            </a:r>
            <a:r>
              <a:rPr lang="en-US" b="1" dirty="0"/>
              <a:t> </a:t>
            </a:r>
          </a:p>
          <a:p>
            <a:r>
              <a:rPr lang="en-US" i="1" dirty="0"/>
              <a:t>John Crow’s Devil</a:t>
            </a:r>
            <a:r>
              <a:rPr lang="en-US" dirty="0"/>
              <a:t> (2005)</a:t>
            </a:r>
          </a:p>
          <a:p>
            <a:r>
              <a:rPr lang="en-US" i="1" dirty="0"/>
              <a:t>The Book of Night Women</a:t>
            </a:r>
            <a:r>
              <a:rPr lang="en-US" dirty="0"/>
              <a:t> (2009)</a:t>
            </a:r>
          </a:p>
          <a:p>
            <a:r>
              <a:rPr lang="en-US" i="1" dirty="0"/>
              <a:t>A Brief History of Seven Killings</a:t>
            </a:r>
            <a:r>
              <a:rPr lang="en-US" dirty="0"/>
              <a:t> (2014) </a:t>
            </a:r>
          </a:p>
          <a:p>
            <a:r>
              <a:rPr lang="en-US" i="1" dirty="0"/>
              <a:t>Black Leopard, Red Wolf </a:t>
            </a:r>
            <a:r>
              <a:rPr lang="en-US" dirty="0"/>
              <a:t>(2019)</a:t>
            </a:r>
          </a:p>
          <a:p>
            <a:r>
              <a:rPr lang="en-US" i="1" dirty="0"/>
              <a:t>Moon Witch, Spider King </a:t>
            </a:r>
            <a:r>
              <a:rPr lang="en-US" dirty="0"/>
              <a:t>(2022)</a:t>
            </a:r>
          </a:p>
          <a:p>
            <a:endParaRPr lang="en-CL" dirty="0"/>
          </a:p>
        </p:txBody>
      </p:sp>
      <p:pic>
        <p:nvPicPr>
          <p:cNvPr id="5" name="Picture 4">
            <a:extLst>
              <a:ext uri="{FF2B5EF4-FFF2-40B4-BE49-F238E27FC236}">
                <a16:creationId xmlns:a16="http://schemas.microsoft.com/office/drawing/2014/main" id="{F187A092-EDE8-3FE8-3192-358B2A74AAF1}"/>
              </a:ext>
            </a:extLst>
          </p:cNvPr>
          <p:cNvPicPr>
            <a:picLocks noChangeAspect="1"/>
          </p:cNvPicPr>
          <p:nvPr/>
        </p:nvPicPr>
        <p:blipFill>
          <a:blip r:embed="rId2"/>
          <a:stretch>
            <a:fillRect/>
          </a:stretch>
        </p:blipFill>
        <p:spPr>
          <a:xfrm>
            <a:off x="8955535" y="687549"/>
            <a:ext cx="2380890" cy="3519981"/>
          </a:xfrm>
          <a:prstGeom prst="rect">
            <a:avLst/>
          </a:prstGeom>
        </p:spPr>
      </p:pic>
      <p:pic>
        <p:nvPicPr>
          <p:cNvPr id="7" name="Picture 6">
            <a:extLst>
              <a:ext uri="{FF2B5EF4-FFF2-40B4-BE49-F238E27FC236}">
                <a16:creationId xmlns:a16="http://schemas.microsoft.com/office/drawing/2014/main" id="{1B7D2A93-CD78-2126-AE32-6BF65EF9A28F}"/>
              </a:ext>
            </a:extLst>
          </p:cNvPr>
          <p:cNvPicPr>
            <a:picLocks noChangeAspect="1"/>
          </p:cNvPicPr>
          <p:nvPr/>
        </p:nvPicPr>
        <p:blipFill>
          <a:blip r:embed="rId3"/>
          <a:stretch>
            <a:fillRect/>
          </a:stretch>
        </p:blipFill>
        <p:spPr>
          <a:xfrm>
            <a:off x="9905564" y="3477201"/>
            <a:ext cx="2020332" cy="3100771"/>
          </a:xfrm>
          <a:prstGeom prst="rect">
            <a:avLst/>
          </a:prstGeom>
        </p:spPr>
      </p:pic>
      <p:pic>
        <p:nvPicPr>
          <p:cNvPr id="8" name="Picture 7">
            <a:extLst>
              <a:ext uri="{FF2B5EF4-FFF2-40B4-BE49-F238E27FC236}">
                <a16:creationId xmlns:a16="http://schemas.microsoft.com/office/drawing/2014/main" id="{5D34CCF1-BD7D-294C-C3E2-A8D076393E7B}"/>
              </a:ext>
            </a:extLst>
          </p:cNvPr>
          <p:cNvPicPr>
            <a:picLocks noChangeAspect="1"/>
          </p:cNvPicPr>
          <p:nvPr/>
        </p:nvPicPr>
        <p:blipFill>
          <a:blip r:embed="rId4"/>
          <a:stretch>
            <a:fillRect/>
          </a:stretch>
        </p:blipFill>
        <p:spPr>
          <a:xfrm>
            <a:off x="6811166" y="2476500"/>
            <a:ext cx="2504927" cy="3757390"/>
          </a:xfrm>
          <a:prstGeom prst="rect">
            <a:avLst/>
          </a:prstGeom>
        </p:spPr>
      </p:pic>
    </p:spTree>
    <p:extLst>
      <p:ext uri="{BB962C8B-B14F-4D97-AF65-F5344CB8AC3E}">
        <p14:creationId xmlns:p14="http://schemas.microsoft.com/office/powerpoint/2010/main" val="1833279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14200-DD07-BA0B-BDDF-E8D66CBB090C}"/>
              </a:ext>
            </a:extLst>
          </p:cNvPr>
          <p:cNvSpPr>
            <a:spLocks noGrp="1"/>
          </p:cNvSpPr>
          <p:nvPr>
            <p:ph type="title"/>
          </p:nvPr>
        </p:nvSpPr>
        <p:spPr/>
        <p:txBody>
          <a:bodyPr/>
          <a:lstStyle/>
          <a:p>
            <a:r>
              <a:rPr lang="en-CL" b="1" i="1" dirty="0"/>
              <a:t>Breve historia de siete asesinatos </a:t>
            </a:r>
            <a:r>
              <a:rPr lang="en-CL" b="1" dirty="0"/>
              <a:t>(2014)</a:t>
            </a:r>
          </a:p>
        </p:txBody>
      </p:sp>
      <p:sp>
        <p:nvSpPr>
          <p:cNvPr id="3" name="Content Placeholder 2">
            <a:extLst>
              <a:ext uri="{FF2B5EF4-FFF2-40B4-BE49-F238E27FC236}">
                <a16:creationId xmlns:a16="http://schemas.microsoft.com/office/drawing/2014/main" id="{CE0D5399-5B61-73BA-A6E2-DC7FC7ADB68B}"/>
              </a:ext>
            </a:extLst>
          </p:cNvPr>
          <p:cNvSpPr>
            <a:spLocks noGrp="1"/>
          </p:cNvSpPr>
          <p:nvPr>
            <p:ph idx="1"/>
          </p:nvPr>
        </p:nvSpPr>
        <p:spPr>
          <a:xfrm>
            <a:off x="6096000" y="2133600"/>
            <a:ext cx="5408611" cy="3777622"/>
          </a:xfrm>
        </p:spPr>
        <p:txBody>
          <a:bodyPr>
            <a:normAutofit/>
          </a:bodyPr>
          <a:lstStyle/>
          <a:p>
            <a:r>
              <a:rPr lang="es-ES_tradnl" dirty="0"/>
              <a:t>Ganador del prestigioso premio Man </a:t>
            </a:r>
            <a:r>
              <a:rPr lang="es-ES_tradnl" dirty="0" err="1"/>
              <a:t>Booker</a:t>
            </a:r>
            <a:r>
              <a:rPr lang="es-ES_tradnl" dirty="0"/>
              <a:t> </a:t>
            </a:r>
            <a:r>
              <a:rPr lang="es-ES_tradnl" dirty="0" err="1"/>
              <a:t>Prize</a:t>
            </a:r>
            <a:r>
              <a:rPr lang="es-ES_tradnl" dirty="0"/>
              <a:t> </a:t>
            </a:r>
          </a:p>
          <a:p>
            <a:r>
              <a:rPr lang="es-ES_tradnl" dirty="0"/>
              <a:t>Novela polifónica:</a:t>
            </a:r>
          </a:p>
          <a:p>
            <a:pPr lvl="1"/>
            <a:r>
              <a:rPr lang="es-ES_tradnl" sz="1800" dirty="0"/>
              <a:t>Múltiples narradores </a:t>
            </a:r>
          </a:p>
          <a:p>
            <a:r>
              <a:rPr lang="es-ES_tradnl" dirty="0"/>
              <a:t>Cubre periodo de 1970-1990.</a:t>
            </a:r>
          </a:p>
          <a:p>
            <a:r>
              <a:rPr lang="es-ES_tradnl" dirty="0"/>
              <a:t>Relectura de la historia reciente de Jamaica </a:t>
            </a:r>
          </a:p>
          <a:p>
            <a:r>
              <a:rPr lang="es-ES_tradnl" dirty="0"/>
              <a:t>Problematiza relación de Jamaica con el mundo, como productor del reggae pero también como país del tercer mundo</a:t>
            </a:r>
          </a:p>
          <a:p>
            <a:endParaRPr lang="en-CL" dirty="0"/>
          </a:p>
        </p:txBody>
      </p:sp>
      <p:pic>
        <p:nvPicPr>
          <p:cNvPr id="5" name="Picture 4">
            <a:extLst>
              <a:ext uri="{FF2B5EF4-FFF2-40B4-BE49-F238E27FC236}">
                <a16:creationId xmlns:a16="http://schemas.microsoft.com/office/drawing/2014/main" id="{11339BA9-2B7D-5C03-405B-79BDC8280E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891" y="1905000"/>
            <a:ext cx="2501900" cy="3784600"/>
          </a:xfrm>
          <a:prstGeom prst="rect">
            <a:avLst/>
          </a:prstGeom>
        </p:spPr>
      </p:pic>
      <p:pic>
        <p:nvPicPr>
          <p:cNvPr id="4" name="Picture 3">
            <a:extLst>
              <a:ext uri="{FF2B5EF4-FFF2-40B4-BE49-F238E27FC236}">
                <a16:creationId xmlns:a16="http://schemas.microsoft.com/office/drawing/2014/main" id="{B0206993-3B0F-ACA6-3331-341473AE0AD9}"/>
              </a:ext>
            </a:extLst>
          </p:cNvPr>
          <p:cNvPicPr>
            <a:picLocks noChangeAspect="1"/>
          </p:cNvPicPr>
          <p:nvPr/>
        </p:nvPicPr>
        <p:blipFill>
          <a:blip r:embed="rId3"/>
          <a:stretch>
            <a:fillRect/>
          </a:stretch>
        </p:blipFill>
        <p:spPr>
          <a:xfrm>
            <a:off x="3163425" y="2644169"/>
            <a:ext cx="2524411" cy="3777622"/>
          </a:xfrm>
          <a:prstGeom prst="rect">
            <a:avLst/>
          </a:prstGeom>
        </p:spPr>
      </p:pic>
    </p:spTree>
    <p:extLst>
      <p:ext uri="{BB962C8B-B14F-4D97-AF65-F5344CB8AC3E}">
        <p14:creationId xmlns:p14="http://schemas.microsoft.com/office/powerpoint/2010/main" val="29004421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0B51E-D128-99ED-A80D-0B3AE2BC196E}"/>
              </a:ext>
            </a:extLst>
          </p:cNvPr>
          <p:cNvSpPr>
            <a:spLocks noGrp="1"/>
          </p:cNvSpPr>
          <p:nvPr>
            <p:ph type="title"/>
          </p:nvPr>
        </p:nvSpPr>
        <p:spPr/>
        <p:txBody>
          <a:bodyPr/>
          <a:lstStyle/>
          <a:p>
            <a:r>
              <a:rPr lang="en-CL" b="1" i="1" dirty="0"/>
              <a:t>Breve historia de siete asesinatos</a:t>
            </a:r>
            <a:endParaRPr lang="en-CL" b="1" dirty="0"/>
          </a:p>
        </p:txBody>
      </p:sp>
      <p:sp>
        <p:nvSpPr>
          <p:cNvPr id="3" name="Content Placeholder 2">
            <a:extLst>
              <a:ext uri="{FF2B5EF4-FFF2-40B4-BE49-F238E27FC236}">
                <a16:creationId xmlns:a16="http://schemas.microsoft.com/office/drawing/2014/main" id="{CCB3C338-E148-2D26-AFFF-A28369F95645}"/>
              </a:ext>
            </a:extLst>
          </p:cNvPr>
          <p:cNvSpPr>
            <a:spLocks noGrp="1"/>
          </p:cNvSpPr>
          <p:nvPr>
            <p:ph idx="1"/>
          </p:nvPr>
        </p:nvSpPr>
        <p:spPr/>
        <p:txBody>
          <a:bodyPr>
            <a:normAutofit/>
          </a:bodyPr>
          <a:lstStyle/>
          <a:p>
            <a:r>
              <a:rPr lang="es-ES_tradnl" b="1" dirty="0"/>
              <a:t>Personajes: </a:t>
            </a:r>
            <a:r>
              <a:rPr lang="es-ES_tradnl" dirty="0"/>
              <a:t>Pandilleros, prostitutas, periodistas, agentes de la CIA, fantasmas, etc. </a:t>
            </a:r>
          </a:p>
          <a:p>
            <a:r>
              <a:rPr lang="es-ES_tradnl" b="1" dirty="0"/>
              <a:t>Temas:</a:t>
            </a:r>
          </a:p>
          <a:p>
            <a:r>
              <a:rPr lang="es-ES_tradnl" dirty="0"/>
              <a:t>Historia y política</a:t>
            </a:r>
          </a:p>
          <a:p>
            <a:r>
              <a:rPr lang="es-ES_tradnl" dirty="0" err="1"/>
              <a:t>Rastafarismo</a:t>
            </a:r>
            <a:r>
              <a:rPr lang="es-ES_tradnl" dirty="0"/>
              <a:t> a través de la figura de Bob Marley</a:t>
            </a:r>
          </a:p>
          <a:p>
            <a:r>
              <a:rPr lang="es-ES_tradnl" dirty="0"/>
              <a:t>Elementos de lo real maravilloso/realismo mágico </a:t>
            </a:r>
          </a:p>
          <a:p>
            <a:r>
              <a:rPr lang="es-ES_tradnl" dirty="0"/>
              <a:t>Racismo/colorismo</a:t>
            </a:r>
          </a:p>
          <a:p>
            <a:r>
              <a:rPr lang="es-ES_tradnl" dirty="0"/>
              <a:t>Lenguaje: visto en los distintos personajes para asociarlos a una clase social, pertenencia cultural, etc. </a:t>
            </a:r>
          </a:p>
          <a:p>
            <a:r>
              <a:rPr lang="es-ES_tradnl" dirty="0"/>
              <a:t>Violencia en la sociedad jamaicana</a:t>
            </a:r>
          </a:p>
          <a:p>
            <a:endParaRPr lang="en-CL" dirty="0"/>
          </a:p>
        </p:txBody>
      </p:sp>
    </p:spTree>
    <p:extLst>
      <p:ext uri="{BB962C8B-B14F-4D97-AF65-F5344CB8AC3E}">
        <p14:creationId xmlns:p14="http://schemas.microsoft.com/office/powerpoint/2010/main" val="1338139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789F6-AFE7-AC52-8D2E-AF1912F3DDB6}"/>
              </a:ext>
            </a:extLst>
          </p:cNvPr>
          <p:cNvSpPr>
            <a:spLocks noGrp="1"/>
          </p:cNvSpPr>
          <p:nvPr>
            <p:ph type="title"/>
          </p:nvPr>
        </p:nvSpPr>
        <p:spPr/>
        <p:txBody>
          <a:bodyPr/>
          <a:lstStyle/>
          <a:p>
            <a:r>
              <a:rPr lang="es-ES" b="1" dirty="0"/>
              <a:t>Definiciones del Caribe </a:t>
            </a:r>
            <a:endParaRPr lang="en-CL" dirty="0"/>
          </a:p>
        </p:txBody>
      </p:sp>
      <p:sp>
        <p:nvSpPr>
          <p:cNvPr id="3" name="Content Placeholder 2">
            <a:extLst>
              <a:ext uri="{FF2B5EF4-FFF2-40B4-BE49-F238E27FC236}">
                <a16:creationId xmlns:a16="http://schemas.microsoft.com/office/drawing/2014/main" id="{CA24C394-6F3A-BA4E-1D4D-5FDD8FCF8A44}"/>
              </a:ext>
            </a:extLst>
          </p:cNvPr>
          <p:cNvSpPr>
            <a:spLocks noGrp="1"/>
          </p:cNvSpPr>
          <p:nvPr>
            <p:ph idx="1"/>
          </p:nvPr>
        </p:nvSpPr>
        <p:spPr>
          <a:xfrm>
            <a:off x="1003135" y="1712744"/>
            <a:ext cx="2840000" cy="4685428"/>
          </a:xfrm>
        </p:spPr>
        <p:txBody>
          <a:bodyPr>
            <a:normAutofit fontScale="77500" lnSpcReduction="20000"/>
          </a:bodyPr>
          <a:lstStyle/>
          <a:p>
            <a:pPr lvl="0"/>
            <a:r>
              <a:rPr lang="es-ES_tradnl" sz="2100" b="1" dirty="0"/>
              <a:t>Geográficas: </a:t>
            </a:r>
            <a:endParaRPr lang="es-ES_tradnl" sz="2100" dirty="0"/>
          </a:p>
          <a:p>
            <a:pPr lvl="0"/>
            <a:r>
              <a:rPr lang="es-ES_tradnl" sz="2100" dirty="0"/>
              <a:t>Caribe insular</a:t>
            </a:r>
          </a:p>
          <a:p>
            <a:pPr lvl="0"/>
            <a:r>
              <a:rPr lang="es-ES_tradnl" sz="2100" dirty="0"/>
              <a:t>Caribe continental o gran Caribe</a:t>
            </a:r>
          </a:p>
          <a:p>
            <a:endParaRPr lang="es-ES_tradnl" sz="2100" dirty="0"/>
          </a:p>
          <a:p>
            <a:r>
              <a:rPr lang="es-ES_tradnl" sz="2100" b="1" dirty="0"/>
              <a:t>Culturales:</a:t>
            </a:r>
            <a:endParaRPr lang="es-ES_tradnl" sz="2100" dirty="0"/>
          </a:p>
          <a:p>
            <a:r>
              <a:rPr lang="es-ES_tradnl" sz="2100" dirty="0"/>
              <a:t>Sociedades de plantación </a:t>
            </a:r>
          </a:p>
          <a:p>
            <a:r>
              <a:rPr lang="es-ES_tradnl" sz="2100" dirty="0"/>
              <a:t>Frontera imperial</a:t>
            </a:r>
          </a:p>
          <a:p>
            <a:r>
              <a:rPr lang="es-ES_tradnl" sz="2100" dirty="0"/>
              <a:t>Procesos de transculturación/   heterogeneidad </a:t>
            </a:r>
          </a:p>
          <a:p>
            <a:endParaRPr lang="es-ES_tradnl" sz="2100" dirty="0"/>
          </a:p>
          <a:p>
            <a:r>
              <a:rPr lang="es-ES_tradnl" sz="2100" b="1" dirty="0"/>
              <a:t>Lenguas</a:t>
            </a:r>
            <a:r>
              <a:rPr lang="es-ES_tradnl" sz="2100" dirty="0"/>
              <a:t> europeas y lenguas criollas (</a:t>
            </a:r>
            <a:r>
              <a:rPr lang="es-ES_tradnl" sz="2100" dirty="0" err="1"/>
              <a:t>creol</a:t>
            </a:r>
            <a:r>
              <a:rPr lang="es-ES_tradnl" sz="2100" dirty="0"/>
              <a:t>)</a:t>
            </a:r>
          </a:p>
          <a:p>
            <a:endParaRPr lang="en-CL" dirty="0"/>
          </a:p>
        </p:txBody>
      </p:sp>
      <p:pic>
        <p:nvPicPr>
          <p:cNvPr id="4" name="Content Placeholder 3">
            <a:extLst>
              <a:ext uri="{FF2B5EF4-FFF2-40B4-BE49-F238E27FC236}">
                <a16:creationId xmlns:a16="http://schemas.microsoft.com/office/drawing/2014/main" id="{DDD6FFE0-651B-5337-A1A8-1E47E511FF0F}"/>
              </a:ext>
            </a:extLst>
          </p:cNvPr>
          <p:cNvPicPr>
            <a:picLocks noChangeAspect="1"/>
          </p:cNvPicPr>
          <p:nvPr/>
        </p:nvPicPr>
        <p:blipFill>
          <a:blip r:embed="rId2"/>
          <a:stretch>
            <a:fillRect/>
          </a:stretch>
        </p:blipFill>
        <p:spPr>
          <a:xfrm>
            <a:off x="3843135" y="1699606"/>
            <a:ext cx="8114855" cy="4685428"/>
          </a:xfrm>
          <a:prstGeom prst="rect">
            <a:avLst/>
          </a:prstGeom>
        </p:spPr>
      </p:pic>
    </p:spTree>
    <p:extLst>
      <p:ext uri="{BB962C8B-B14F-4D97-AF65-F5344CB8AC3E}">
        <p14:creationId xmlns:p14="http://schemas.microsoft.com/office/powerpoint/2010/main" val="2307466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608C6-42AF-F9A7-3653-B443FB2381AB}"/>
              </a:ext>
            </a:extLst>
          </p:cNvPr>
          <p:cNvSpPr>
            <a:spLocks noGrp="1"/>
          </p:cNvSpPr>
          <p:nvPr>
            <p:ph type="title"/>
          </p:nvPr>
        </p:nvSpPr>
        <p:spPr/>
        <p:txBody>
          <a:bodyPr/>
          <a:lstStyle/>
          <a:p>
            <a:r>
              <a:rPr lang="es-ES_tradnl" b="1" dirty="0"/>
              <a:t>Atentado contra Bob Marley</a:t>
            </a:r>
            <a:endParaRPr lang="es-ES_tradnl" dirty="0"/>
          </a:p>
        </p:txBody>
      </p:sp>
      <p:sp>
        <p:nvSpPr>
          <p:cNvPr id="3" name="Content Placeholder 2">
            <a:extLst>
              <a:ext uri="{FF2B5EF4-FFF2-40B4-BE49-F238E27FC236}">
                <a16:creationId xmlns:a16="http://schemas.microsoft.com/office/drawing/2014/main" id="{32AFF483-E0D3-0D20-686C-EB13BC497F29}"/>
              </a:ext>
            </a:extLst>
          </p:cNvPr>
          <p:cNvSpPr>
            <a:spLocks noGrp="1"/>
          </p:cNvSpPr>
          <p:nvPr>
            <p:ph idx="1"/>
          </p:nvPr>
        </p:nvSpPr>
        <p:spPr>
          <a:xfrm>
            <a:off x="3831020" y="2133600"/>
            <a:ext cx="7673591" cy="3777622"/>
          </a:xfrm>
        </p:spPr>
        <p:txBody>
          <a:bodyPr/>
          <a:lstStyle/>
          <a:p>
            <a:r>
              <a:rPr lang="es-ES_tradnl" dirty="0"/>
              <a:t>3 de diciembre de 1976. </a:t>
            </a:r>
          </a:p>
          <a:p>
            <a:r>
              <a:rPr lang="es-ES_tradnl" b="1" dirty="0"/>
              <a:t>Concierto </a:t>
            </a:r>
            <a:r>
              <a:rPr lang="es-ES_tradnl" b="1" dirty="0" err="1"/>
              <a:t>Smile</a:t>
            </a:r>
            <a:r>
              <a:rPr lang="es-ES_tradnl" b="1" dirty="0"/>
              <a:t> Jamaica </a:t>
            </a:r>
            <a:r>
              <a:rPr lang="es-ES_tradnl" dirty="0"/>
              <a:t>( 5 dic. 1976) – organizado para calmar tensiones políticas entre el Partido Nacional del Pueblo  (PNP) y el Partido Laborista de Jamaica (JLP).</a:t>
            </a:r>
          </a:p>
          <a:p>
            <a:endParaRPr lang="en-CL" dirty="0"/>
          </a:p>
        </p:txBody>
      </p:sp>
      <p:pic>
        <p:nvPicPr>
          <p:cNvPr id="4" name="Picture 3">
            <a:extLst>
              <a:ext uri="{FF2B5EF4-FFF2-40B4-BE49-F238E27FC236}">
                <a16:creationId xmlns:a16="http://schemas.microsoft.com/office/drawing/2014/main" id="{8FB92952-BA75-2C7C-5914-349DF8343F91}"/>
              </a:ext>
            </a:extLst>
          </p:cNvPr>
          <p:cNvPicPr>
            <a:picLocks noChangeAspect="1"/>
          </p:cNvPicPr>
          <p:nvPr/>
        </p:nvPicPr>
        <p:blipFill>
          <a:blip r:embed="rId2"/>
          <a:stretch>
            <a:fillRect/>
          </a:stretch>
        </p:blipFill>
        <p:spPr>
          <a:xfrm>
            <a:off x="415596" y="1905000"/>
            <a:ext cx="3139330" cy="4350567"/>
          </a:xfrm>
          <a:prstGeom prst="rect">
            <a:avLst/>
          </a:prstGeom>
        </p:spPr>
      </p:pic>
      <p:pic>
        <p:nvPicPr>
          <p:cNvPr id="6" name="Picture 5">
            <a:extLst>
              <a:ext uri="{FF2B5EF4-FFF2-40B4-BE49-F238E27FC236}">
                <a16:creationId xmlns:a16="http://schemas.microsoft.com/office/drawing/2014/main" id="{D0A24B86-3285-641C-E612-FDB1CCC95863}"/>
              </a:ext>
            </a:extLst>
          </p:cNvPr>
          <p:cNvPicPr>
            <a:picLocks noChangeAspect="1"/>
          </p:cNvPicPr>
          <p:nvPr/>
        </p:nvPicPr>
        <p:blipFill>
          <a:blip r:embed="rId3"/>
          <a:stretch>
            <a:fillRect/>
          </a:stretch>
        </p:blipFill>
        <p:spPr>
          <a:xfrm>
            <a:off x="6743383" y="3762300"/>
            <a:ext cx="5122813" cy="2834243"/>
          </a:xfrm>
          <a:prstGeom prst="rect">
            <a:avLst/>
          </a:prstGeom>
        </p:spPr>
      </p:pic>
      <p:sp>
        <p:nvSpPr>
          <p:cNvPr id="7" name="TextBox 6">
            <a:extLst>
              <a:ext uri="{FF2B5EF4-FFF2-40B4-BE49-F238E27FC236}">
                <a16:creationId xmlns:a16="http://schemas.microsoft.com/office/drawing/2014/main" id="{90DE09CB-0812-A78C-61B5-9C7E8E172500}"/>
              </a:ext>
            </a:extLst>
          </p:cNvPr>
          <p:cNvSpPr txBox="1"/>
          <p:nvPr/>
        </p:nvSpPr>
        <p:spPr>
          <a:xfrm>
            <a:off x="3907843" y="3762300"/>
            <a:ext cx="2501652" cy="2308324"/>
          </a:xfrm>
          <a:prstGeom prst="rect">
            <a:avLst/>
          </a:prstGeom>
          <a:noFill/>
        </p:spPr>
        <p:txBody>
          <a:bodyPr wrap="square" rtlCol="0">
            <a:spAutoFit/>
          </a:bodyPr>
          <a:lstStyle/>
          <a:p>
            <a:r>
              <a:rPr lang="es-ES_tradnl" dirty="0"/>
              <a:t>Todavía no se sabe mucho del atentado contra Bob Marley: quiénes dispararon, quiénes lo organizaron, quiénes lo financiaron.  </a:t>
            </a:r>
          </a:p>
        </p:txBody>
      </p:sp>
    </p:spTree>
    <p:extLst>
      <p:ext uri="{BB962C8B-B14F-4D97-AF65-F5344CB8AC3E}">
        <p14:creationId xmlns:p14="http://schemas.microsoft.com/office/powerpoint/2010/main" val="22567326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7109F-86DD-07E7-2180-A7315FAC25DB}"/>
              </a:ext>
            </a:extLst>
          </p:cNvPr>
          <p:cNvSpPr>
            <a:spLocks noGrp="1"/>
          </p:cNvSpPr>
          <p:nvPr>
            <p:ph type="title"/>
          </p:nvPr>
        </p:nvSpPr>
        <p:spPr/>
        <p:txBody>
          <a:bodyPr/>
          <a:lstStyle/>
          <a:p>
            <a:r>
              <a:rPr lang="es-ES_tradnl" b="1" dirty="0"/>
              <a:t>Naturalización de la violencia </a:t>
            </a:r>
            <a:endParaRPr lang="es-ES_tradnl" dirty="0"/>
          </a:p>
        </p:txBody>
      </p:sp>
      <p:sp>
        <p:nvSpPr>
          <p:cNvPr id="3" name="Content Placeholder 2">
            <a:extLst>
              <a:ext uri="{FF2B5EF4-FFF2-40B4-BE49-F238E27FC236}">
                <a16:creationId xmlns:a16="http://schemas.microsoft.com/office/drawing/2014/main" id="{817E7C38-3556-7A53-3913-3FDC7C67614D}"/>
              </a:ext>
            </a:extLst>
          </p:cNvPr>
          <p:cNvSpPr>
            <a:spLocks noGrp="1"/>
          </p:cNvSpPr>
          <p:nvPr>
            <p:ph idx="1"/>
          </p:nvPr>
        </p:nvSpPr>
        <p:spPr>
          <a:xfrm>
            <a:off x="2589212" y="2133600"/>
            <a:ext cx="8915400" cy="4100290"/>
          </a:xfrm>
        </p:spPr>
        <p:txBody>
          <a:bodyPr>
            <a:normAutofit/>
          </a:bodyPr>
          <a:lstStyle/>
          <a:p>
            <a:r>
              <a:rPr lang="es-ES_tradnl" b="1" dirty="0" err="1"/>
              <a:t>Bam-Bam</a:t>
            </a:r>
            <a:r>
              <a:rPr lang="es-ES_tradnl" b="1" dirty="0"/>
              <a:t>, pandillero de </a:t>
            </a:r>
            <a:r>
              <a:rPr lang="es-ES_tradnl" dirty="0" err="1"/>
              <a:t>Copenhagen</a:t>
            </a:r>
            <a:r>
              <a:rPr lang="es-ES_tradnl" dirty="0"/>
              <a:t> City (población ficcional Kingston):</a:t>
            </a:r>
          </a:p>
          <a:p>
            <a:endParaRPr lang="es-ES_tradnl" b="1" dirty="0"/>
          </a:p>
          <a:p>
            <a:r>
              <a:rPr lang="es-ES_tradnl" b="1" dirty="0"/>
              <a:t>“Dos </a:t>
            </a:r>
            <a:r>
              <a:rPr lang="es-ES_tradnl" b="1" dirty="0" err="1"/>
              <a:t>men</a:t>
            </a:r>
            <a:r>
              <a:rPr lang="es-ES_tradnl" b="1" dirty="0"/>
              <a:t> traen armas al gueto. Uno de ellos me enseña a usarlas. Pero la gente del gueto ya nos estábamos matando antes. Nos dimos con </a:t>
            </a:r>
            <a:r>
              <a:rPr lang="es-ES_tradnl" b="1" dirty="0" err="1"/>
              <a:t>to</a:t>
            </a:r>
            <a:r>
              <a:rPr lang="es-ES_tradnl" b="1" dirty="0"/>
              <a:t> lo que encontrábamos: palos, machetes, cuchillos, picahielos, botellas de refrescos. Matamos por comida. Matamos por dinero. A veces a un </a:t>
            </a:r>
            <a:r>
              <a:rPr lang="es-ES_tradnl" b="1" dirty="0" err="1"/>
              <a:t>men</a:t>
            </a:r>
            <a:r>
              <a:rPr lang="es-ES_tradnl" b="1" dirty="0"/>
              <a:t> lo liquidan porque a otro no le ha gustado cómo lo miraba. Y </a:t>
            </a:r>
            <a:r>
              <a:rPr lang="es-ES_tradnl" b="1" dirty="0" err="1"/>
              <a:t>pa</a:t>
            </a:r>
            <a:r>
              <a:rPr lang="es-ES_tradnl" b="1" dirty="0"/>
              <a:t> matar no hacen falta razones. Esto es el gueto, </a:t>
            </a:r>
            <a:r>
              <a:rPr lang="es-ES" b="1" dirty="0"/>
              <a:t>¡eh!</a:t>
            </a:r>
            <a:r>
              <a:rPr lang="es-ES_tradnl" b="1" dirty="0"/>
              <a:t> Las razones son </a:t>
            </a:r>
            <a:r>
              <a:rPr lang="es-ES_tradnl" b="1" dirty="0" err="1"/>
              <a:t>pa</a:t>
            </a:r>
            <a:r>
              <a:rPr lang="es-ES_tradnl" b="1" dirty="0"/>
              <a:t> los ricos. Nosotros tenemos la locura (James 24). </a:t>
            </a:r>
            <a:endParaRPr lang="en-CL" dirty="0"/>
          </a:p>
          <a:p>
            <a:endParaRPr lang="es-ES_tradnl" b="1" dirty="0"/>
          </a:p>
          <a:p>
            <a:r>
              <a:rPr lang="es-ES_tradnl" dirty="0"/>
              <a:t>Surgimiento de las pandillas y el vínculo con las políticas internas y externas. </a:t>
            </a:r>
          </a:p>
          <a:p>
            <a:endParaRPr lang="es-ES_tradnl" dirty="0"/>
          </a:p>
        </p:txBody>
      </p:sp>
    </p:spTree>
    <p:extLst>
      <p:ext uri="{BB962C8B-B14F-4D97-AF65-F5344CB8AC3E}">
        <p14:creationId xmlns:p14="http://schemas.microsoft.com/office/powerpoint/2010/main" val="4093524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E23B3-6C61-D8D1-DDCF-81BA820DB041}"/>
              </a:ext>
            </a:extLst>
          </p:cNvPr>
          <p:cNvSpPr>
            <a:spLocks noGrp="1"/>
          </p:cNvSpPr>
          <p:nvPr>
            <p:ph type="title"/>
          </p:nvPr>
        </p:nvSpPr>
        <p:spPr/>
        <p:txBody>
          <a:bodyPr/>
          <a:lstStyle/>
          <a:p>
            <a:r>
              <a:rPr lang="es-ES" b="1" dirty="0"/>
              <a:t>Reggae </a:t>
            </a:r>
            <a:endParaRPr lang="en-CL" dirty="0"/>
          </a:p>
        </p:txBody>
      </p:sp>
      <p:sp>
        <p:nvSpPr>
          <p:cNvPr id="3" name="Content Placeholder 2">
            <a:extLst>
              <a:ext uri="{FF2B5EF4-FFF2-40B4-BE49-F238E27FC236}">
                <a16:creationId xmlns:a16="http://schemas.microsoft.com/office/drawing/2014/main" id="{F8443945-BB78-136A-EEB9-DFB6ED25C741}"/>
              </a:ext>
            </a:extLst>
          </p:cNvPr>
          <p:cNvSpPr>
            <a:spLocks noGrp="1"/>
          </p:cNvSpPr>
          <p:nvPr>
            <p:ph idx="1"/>
          </p:nvPr>
        </p:nvSpPr>
        <p:spPr>
          <a:xfrm>
            <a:off x="3812346" y="2133600"/>
            <a:ext cx="7692266" cy="3777622"/>
          </a:xfrm>
        </p:spPr>
        <p:txBody>
          <a:bodyPr>
            <a:normAutofit fontScale="92500" lnSpcReduction="20000"/>
          </a:bodyPr>
          <a:lstStyle/>
          <a:p>
            <a:r>
              <a:rPr lang="es-ES" dirty="0"/>
              <a:t>Género musical que ofrece una estética particular postcolonial (Dawes)</a:t>
            </a:r>
            <a:endParaRPr lang="en-CL" dirty="0"/>
          </a:p>
          <a:p>
            <a:endParaRPr lang="en-CL" dirty="0"/>
          </a:p>
          <a:p>
            <a:r>
              <a:rPr lang="es-ES" b="1" dirty="0"/>
              <a:t>Estética reggae:</a:t>
            </a:r>
            <a:endParaRPr lang="en-CL" b="1" dirty="0"/>
          </a:p>
          <a:p>
            <a:r>
              <a:rPr lang="es-ES" dirty="0"/>
              <a:t>Idolología: </a:t>
            </a:r>
            <a:r>
              <a:rPr lang="es-ES" dirty="0" err="1"/>
              <a:t>rastafarismo</a:t>
            </a:r>
            <a:r>
              <a:rPr lang="es-ES" dirty="0"/>
              <a:t>, reivindicación afro </a:t>
            </a:r>
            <a:endParaRPr lang="en-CL" dirty="0"/>
          </a:p>
          <a:p>
            <a:r>
              <a:rPr lang="es-ES" dirty="0"/>
              <a:t>Lenguaje: </a:t>
            </a:r>
            <a:r>
              <a:rPr lang="es-ES" dirty="0" err="1"/>
              <a:t>creol</a:t>
            </a:r>
            <a:r>
              <a:rPr lang="es-ES" dirty="0"/>
              <a:t> jamaicano, “</a:t>
            </a:r>
            <a:r>
              <a:rPr lang="es-ES" dirty="0" err="1"/>
              <a:t>dread</a:t>
            </a:r>
            <a:r>
              <a:rPr lang="es-ES" dirty="0"/>
              <a:t> </a:t>
            </a:r>
            <a:r>
              <a:rPr lang="es-ES" dirty="0" err="1"/>
              <a:t>talk</a:t>
            </a:r>
            <a:r>
              <a:rPr lang="es-ES" dirty="0"/>
              <a:t>”</a:t>
            </a:r>
            <a:endParaRPr lang="en-CL" dirty="0"/>
          </a:p>
          <a:p>
            <a:r>
              <a:rPr lang="es-ES" dirty="0"/>
              <a:t>Temas: diversos - amor, políticas, pobreza, racismo, etc. </a:t>
            </a:r>
            <a:endParaRPr lang="en-CL" dirty="0"/>
          </a:p>
          <a:p>
            <a:r>
              <a:rPr lang="es-ES" dirty="0"/>
              <a:t>Forma: estructuras internas de la música y los bailes</a:t>
            </a:r>
            <a:endParaRPr lang="en-CL" dirty="0"/>
          </a:p>
          <a:p>
            <a:endParaRPr lang="en-CL" dirty="0"/>
          </a:p>
          <a:p>
            <a:r>
              <a:rPr lang="es-ES" dirty="0"/>
              <a:t>“</a:t>
            </a:r>
            <a:r>
              <a:rPr lang="es-ES" b="1" dirty="0"/>
              <a:t>El reggae estableció un nuevo estándar a través del cual la música del tercer mundo podría entrar a la cultura dominante universal</a:t>
            </a:r>
            <a:r>
              <a:rPr lang="es-ES" dirty="0"/>
              <a:t>” (Dawes 57).</a:t>
            </a:r>
            <a:endParaRPr lang="en-CL" dirty="0"/>
          </a:p>
          <a:p>
            <a:endParaRPr lang="en-CL" dirty="0"/>
          </a:p>
        </p:txBody>
      </p:sp>
      <p:pic>
        <p:nvPicPr>
          <p:cNvPr id="4" name="Picture 3">
            <a:extLst>
              <a:ext uri="{FF2B5EF4-FFF2-40B4-BE49-F238E27FC236}">
                <a16:creationId xmlns:a16="http://schemas.microsoft.com/office/drawing/2014/main" id="{FFE4A256-D8CC-628C-A8C8-C72795B1B8BE}"/>
              </a:ext>
            </a:extLst>
          </p:cNvPr>
          <p:cNvPicPr>
            <a:picLocks noChangeAspect="1"/>
          </p:cNvPicPr>
          <p:nvPr/>
        </p:nvPicPr>
        <p:blipFill>
          <a:blip r:embed="rId2"/>
          <a:stretch>
            <a:fillRect/>
          </a:stretch>
        </p:blipFill>
        <p:spPr>
          <a:xfrm>
            <a:off x="402596" y="1968391"/>
            <a:ext cx="3114328" cy="42654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363574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79B0C-16F7-CD31-7F4B-F33F4251480E}"/>
              </a:ext>
            </a:extLst>
          </p:cNvPr>
          <p:cNvSpPr>
            <a:spLocks noGrp="1"/>
          </p:cNvSpPr>
          <p:nvPr>
            <p:ph type="title"/>
          </p:nvPr>
        </p:nvSpPr>
        <p:spPr/>
        <p:txBody>
          <a:bodyPr/>
          <a:lstStyle/>
          <a:p>
            <a:r>
              <a:rPr lang="es-ES" b="1" dirty="0" err="1"/>
              <a:t>Rastafarismo</a:t>
            </a:r>
            <a:r>
              <a:rPr lang="es-ES" b="1" dirty="0"/>
              <a:t> </a:t>
            </a:r>
            <a:endParaRPr lang="en-CL" dirty="0"/>
          </a:p>
        </p:txBody>
      </p:sp>
      <p:sp>
        <p:nvSpPr>
          <p:cNvPr id="3" name="Content Placeholder 2">
            <a:extLst>
              <a:ext uri="{FF2B5EF4-FFF2-40B4-BE49-F238E27FC236}">
                <a16:creationId xmlns:a16="http://schemas.microsoft.com/office/drawing/2014/main" id="{C414A00D-EB82-1C13-FBA6-DA61391418ED}"/>
              </a:ext>
            </a:extLst>
          </p:cNvPr>
          <p:cNvSpPr>
            <a:spLocks noGrp="1"/>
          </p:cNvSpPr>
          <p:nvPr>
            <p:ph idx="1"/>
          </p:nvPr>
        </p:nvSpPr>
        <p:spPr>
          <a:xfrm>
            <a:off x="2012437" y="2133599"/>
            <a:ext cx="6681397" cy="3777622"/>
          </a:xfrm>
        </p:spPr>
        <p:txBody>
          <a:bodyPr/>
          <a:lstStyle/>
          <a:p>
            <a:r>
              <a:rPr lang="es-ES" dirty="0"/>
              <a:t>Religión y movimiento social</a:t>
            </a:r>
            <a:endParaRPr lang="en-CL" dirty="0"/>
          </a:p>
          <a:p>
            <a:r>
              <a:rPr lang="es-ES" dirty="0"/>
              <a:t>Orígenes en la década 1920: pastores y profecías </a:t>
            </a:r>
            <a:endParaRPr lang="en-CL" dirty="0"/>
          </a:p>
          <a:p>
            <a:r>
              <a:rPr lang="es-ES" dirty="0"/>
              <a:t>Marcus Garvey: “Miren a África: cuando se corone a un rey negro, vendrá el día de la liberación” (1920).</a:t>
            </a:r>
            <a:endParaRPr lang="en-CL" dirty="0"/>
          </a:p>
          <a:p>
            <a:r>
              <a:rPr lang="es-ES" dirty="0"/>
              <a:t>Ras </a:t>
            </a:r>
            <a:r>
              <a:rPr lang="es-ES" dirty="0" err="1"/>
              <a:t>Tafari</a:t>
            </a:r>
            <a:r>
              <a:rPr lang="es-ES" dirty="0"/>
              <a:t> </a:t>
            </a:r>
            <a:r>
              <a:rPr lang="es-ES" dirty="0" err="1"/>
              <a:t>Makonnen</a:t>
            </a:r>
            <a:r>
              <a:rPr lang="es-ES" dirty="0"/>
              <a:t> nombrado emperador de Abisinia (Etiopía) en 1930, toma el nombre </a:t>
            </a:r>
            <a:r>
              <a:rPr lang="es-ES" dirty="0" err="1"/>
              <a:t>Hailie</a:t>
            </a:r>
            <a:r>
              <a:rPr lang="es-ES" dirty="0"/>
              <a:t> </a:t>
            </a:r>
            <a:r>
              <a:rPr lang="es-ES" dirty="0" err="1"/>
              <a:t>Salassie</a:t>
            </a:r>
            <a:r>
              <a:rPr lang="es-ES" dirty="0"/>
              <a:t> I</a:t>
            </a:r>
            <a:endParaRPr lang="en-CL" dirty="0"/>
          </a:p>
          <a:p>
            <a:r>
              <a:rPr lang="es-ES" b="1" dirty="0"/>
              <a:t>Contra cultura que se vuelve un elemento fundamental en la sociedad jamaicana </a:t>
            </a:r>
            <a:endParaRPr lang="en-CL" b="1" dirty="0"/>
          </a:p>
          <a:p>
            <a:r>
              <a:rPr lang="es-ES" b="1" dirty="0"/>
              <a:t>Anticolonial, antirracista, anticapitalista, dieta especial, comunidades rurales, lenguaje propio</a:t>
            </a:r>
            <a:r>
              <a:rPr lang="es-ES" dirty="0"/>
              <a:t>, etc. </a:t>
            </a:r>
            <a:endParaRPr lang="en-CL" dirty="0"/>
          </a:p>
          <a:p>
            <a:endParaRPr lang="en-CL" dirty="0"/>
          </a:p>
        </p:txBody>
      </p:sp>
      <p:pic>
        <p:nvPicPr>
          <p:cNvPr id="4" name="Picture 3">
            <a:extLst>
              <a:ext uri="{FF2B5EF4-FFF2-40B4-BE49-F238E27FC236}">
                <a16:creationId xmlns:a16="http://schemas.microsoft.com/office/drawing/2014/main" id="{C52B1A3E-A60B-5905-7E4A-E7C46363D820}"/>
              </a:ext>
            </a:extLst>
          </p:cNvPr>
          <p:cNvPicPr>
            <a:picLocks noChangeAspect="1"/>
          </p:cNvPicPr>
          <p:nvPr/>
        </p:nvPicPr>
        <p:blipFill>
          <a:blip r:embed="rId2"/>
          <a:stretch>
            <a:fillRect/>
          </a:stretch>
        </p:blipFill>
        <p:spPr>
          <a:xfrm>
            <a:off x="8826891" y="2358710"/>
            <a:ext cx="3163375" cy="3327401"/>
          </a:xfrm>
          <a:prstGeom prst="rect">
            <a:avLst/>
          </a:prstGeom>
        </p:spPr>
      </p:pic>
    </p:spTree>
    <p:extLst>
      <p:ext uri="{BB962C8B-B14F-4D97-AF65-F5344CB8AC3E}">
        <p14:creationId xmlns:p14="http://schemas.microsoft.com/office/powerpoint/2010/main" val="10401912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A011E-3CAF-5A73-DA78-5D66CD7C3245}"/>
              </a:ext>
            </a:extLst>
          </p:cNvPr>
          <p:cNvSpPr>
            <a:spLocks noGrp="1"/>
          </p:cNvSpPr>
          <p:nvPr>
            <p:ph type="title"/>
          </p:nvPr>
        </p:nvSpPr>
        <p:spPr/>
        <p:txBody>
          <a:bodyPr/>
          <a:lstStyle/>
          <a:p>
            <a:r>
              <a:rPr lang="es-ES" b="1" dirty="0"/>
              <a:t>Reggae</a:t>
            </a:r>
            <a:endParaRPr lang="en-CL" dirty="0"/>
          </a:p>
        </p:txBody>
      </p:sp>
      <p:sp>
        <p:nvSpPr>
          <p:cNvPr id="3" name="Content Placeholder 2">
            <a:extLst>
              <a:ext uri="{FF2B5EF4-FFF2-40B4-BE49-F238E27FC236}">
                <a16:creationId xmlns:a16="http://schemas.microsoft.com/office/drawing/2014/main" id="{66D37551-C503-20AE-1E35-12359B74DBE8}"/>
              </a:ext>
            </a:extLst>
          </p:cNvPr>
          <p:cNvSpPr>
            <a:spLocks noGrp="1"/>
          </p:cNvSpPr>
          <p:nvPr>
            <p:ph idx="1"/>
          </p:nvPr>
        </p:nvSpPr>
        <p:spPr/>
        <p:txBody>
          <a:bodyPr/>
          <a:lstStyle/>
          <a:p>
            <a:pPr lvl="0"/>
            <a:r>
              <a:rPr lang="es-ES" dirty="0"/>
              <a:t>Reggae supera paradigmas musicales para transformarse en uno de los fenómenos más importantes del siglo XX jamaicano</a:t>
            </a:r>
            <a:endParaRPr lang="en-CL" dirty="0"/>
          </a:p>
          <a:p>
            <a:pPr lvl="0"/>
            <a:r>
              <a:rPr lang="es-ES" b="1" dirty="0"/>
              <a:t>Expresión artística desde abajo</a:t>
            </a:r>
            <a:r>
              <a:rPr lang="es-ES" dirty="0"/>
              <a:t>: articula tanto las alegrías como las preocupaciones del pueblo</a:t>
            </a:r>
            <a:endParaRPr lang="en-CL" dirty="0"/>
          </a:p>
          <a:p>
            <a:pPr lvl="0"/>
            <a:r>
              <a:rPr lang="es-ES" dirty="0"/>
              <a:t>Tuvo mucha influencia sobre la literatura escritas después de 1970 en su búsqueda de articular una estética postcolonial</a:t>
            </a:r>
            <a:endParaRPr lang="en-CL" dirty="0"/>
          </a:p>
          <a:p>
            <a:pPr lvl="0"/>
            <a:r>
              <a:rPr lang="es-ES" dirty="0"/>
              <a:t>Entretención y potencial político, primero con una comunidad local y luego a escala internacional</a:t>
            </a:r>
            <a:endParaRPr lang="en-CL" dirty="0"/>
          </a:p>
          <a:p>
            <a:endParaRPr lang="en-CL" dirty="0"/>
          </a:p>
        </p:txBody>
      </p:sp>
    </p:spTree>
    <p:extLst>
      <p:ext uri="{BB962C8B-B14F-4D97-AF65-F5344CB8AC3E}">
        <p14:creationId xmlns:p14="http://schemas.microsoft.com/office/powerpoint/2010/main" val="15169424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8314B-C12A-92C4-70F6-7A2DDC0385E7}"/>
              </a:ext>
            </a:extLst>
          </p:cNvPr>
          <p:cNvSpPr>
            <a:spLocks noGrp="1"/>
          </p:cNvSpPr>
          <p:nvPr>
            <p:ph type="title"/>
          </p:nvPr>
        </p:nvSpPr>
        <p:spPr/>
        <p:txBody>
          <a:bodyPr/>
          <a:lstStyle/>
          <a:p>
            <a:r>
              <a:rPr lang="es-ES_tradnl" b="1" dirty="0"/>
              <a:t>Negociación entre mundos culturales </a:t>
            </a:r>
            <a:endParaRPr lang="es-ES_tradnl" dirty="0"/>
          </a:p>
        </p:txBody>
      </p:sp>
      <p:sp>
        <p:nvSpPr>
          <p:cNvPr id="3" name="Content Placeholder 2">
            <a:extLst>
              <a:ext uri="{FF2B5EF4-FFF2-40B4-BE49-F238E27FC236}">
                <a16:creationId xmlns:a16="http://schemas.microsoft.com/office/drawing/2014/main" id="{61F120D9-6E6D-58F1-A037-0DB9EFDD1ADF}"/>
              </a:ext>
            </a:extLst>
          </p:cNvPr>
          <p:cNvSpPr>
            <a:spLocks noGrp="1"/>
          </p:cNvSpPr>
          <p:nvPr>
            <p:ph idx="1"/>
          </p:nvPr>
        </p:nvSpPr>
        <p:spPr/>
        <p:txBody>
          <a:bodyPr/>
          <a:lstStyle/>
          <a:p>
            <a:r>
              <a:rPr lang="es-ES" dirty="0"/>
              <a:t>Condición de pertenecer a dos culturas o países </a:t>
            </a:r>
            <a:endParaRPr lang="en-CL" dirty="0"/>
          </a:p>
          <a:p>
            <a:r>
              <a:rPr lang="es-ES" dirty="0"/>
              <a:t>Escritor o artista migrante </a:t>
            </a:r>
            <a:endParaRPr lang="en-CL" dirty="0"/>
          </a:p>
          <a:p>
            <a:r>
              <a:rPr lang="es-ES" dirty="0"/>
              <a:t>En una sociedad colonial o postcolonial, también condición de los intelectuales </a:t>
            </a:r>
            <a:endParaRPr lang="en-CL" dirty="0"/>
          </a:p>
          <a:p>
            <a:r>
              <a:rPr lang="es-ES" dirty="0"/>
              <a:t>Jamaica: hasta los años 70, la escritura tiende a ajustarse a los modelos metropolitanos </a:t>
            </a:r>
            <a:endParaRPr lang="en-CL" dirty="0"/>
          </a:p>
          <a:p>
            <a:endParaRPr lang="en-CL" dirty="0"/>
          </a:p>
          <a:p>
            <a:r>
              <a:rPr lang="es-ES" dirty="0"/>
              <a:t>“</a:t>
            </a:r>
            <a:r>
              <a:rPr lang="es-ES" b="1" dirty="0"/>
              <a:t>Running </a:t>
            </a:r>
            <a:r>
              <a:rPr lang="es-ES" b="1" dirty="0" err="1"/>
              <a:t>Away</a:t>
            </a:r>
            <a:r>
              <a:rPr lang="es-ES" dirty="0"/>
              <a:t>”: respuesta de Marley ante acusaciones de venderse o olvidar a la cultura jamaicana. </a:t>
            </a:r>
            <a:endParaRPr lang="en-CL" dirty="0"/>
          </a:p>
          <a:p>
            <a:endParaRPr lang="en-CL" dirty="0"/>
          </a:p>
        </p:txBody>
      </p:sp>
    </p:spTree>
    <p:extLst>
      <p:ext uri="{BB962C8B-B14F-4D97-AF65-F5344CB8AC3E}">
        <p14:creationId xmlns:p14="http://schemas.microsoft.com/office/powerpoint/2010/main" val="2263342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B19A2-85EC-178F-2975-29CF23ADB029}"/>
              </a:ext>
            </a:extLst>
          </p:cNvPr>
          <p:cNvSpPr>
            <a:spLocks noGrp="1"/>
          </p:cNvSpPr>
          <p:nvPr>
            <p:ph type="title"/>
          </p:nvPr>
        </p:nvSpPr>
        <p:spPr/>
        <p:txBody>
          <a:bodyPr/>
          <a:lstStyle/>
          <a:p>
            <a:r>
              <a:rPr lang="es-ES_tradnl" b="1" dirty="0"/>
              <a:t>Trata negrera y esclavitud</a:t>
            </a:r>
            <a:endParaRPr lang="es-ES_tradnl" dirty="0"/>
          </a:p>
        </p:txBody>
      </p:sp>
      <p:sp>
        <p:nvSpPr>
          <p:cNvPr id="3" name="Content Placeholder 2">
            <a:extLst>
              <a:ext uri="{FF2B5EF4-FFF2-40B4-BE49-F238E27FC236}">
                <a16:creationId xmlns:a16="http://schemas.microsoft.com/office/drawing/2014/main" id="{93CDF09E-BFB6-A363-8310-7AA071AE4486}"/>
              </a:ext>
            </a:extLst>
          </p:cNvPr>
          <p:cNvSpPr>
            <a:spLocks noGrp="1"/>
          </p:cNvSpPr>
          <p:nvPr>
            <p:ph idx="1"/>
          </p:nvPr>
        </p:nvSpPr>
        <p:spPr>
          <a:xfrm>
            <a:off x="1327971" y="2086303"/>
            <a:ext cx="4363381" cy="4361793"/>
          </a:xfrm>
        </p:spPr>
        <p:txBody>
          <a:bodyPr>
            <a:normAutofit/>
          </a:bodyPr>
          <a:lstStyle/>
          <a:p>
            <a:r>
              <a:rPr lang="es-ES" dirty="0"/>
              <a:t>Siglos XVII-XIX: aprox. </a:t>
            </a:r>
            <a:r>
              <a:rPr lang="es-ES" b="1" dirty="0"/>
              <a:t>12 millones de africanos esclavizados </a:t>
            </a:r>
            <a:r>
              <a:rPr lang="es-ES" dirty="0"/>
              <a:t>traídos a las Américas en el </a:t>
            </a:r>
            <a:r>
              <a:rPr lang="es-ES" b="1" i="1" dirty="0" err="1"/>
              <a:t>Middle</a:t>
            </a:r>
            <a:r>
              <a:rPr lang="es-ES" b="1" i="1" dirty="0"/>
              <a:t> </a:t>
            </a:r>
            <a:r>
              <a:rPr lang="es-ES" b="1" i="1" dirty="0" err="1"/>
              <a:t>Passage</a:t>
            </a:r>
            <a:r>
              <a:rPr lang="es-ES" dirty="0"/>
              <a:t>. </a:t>
            </a:r>
            <a:endParaRPr lang="en-US" dirty="0"/>
          </a:p>
          <a:p>
            <a:r>
              <a:rPr lang="es-ES" b="1" dirty="0"/>
              <a:t>Comercio triangular </a:t>
            </a:r>
            <a:r>
              <a:rPr lang="es-ES" dirty="0"/>
              <a:t>entre África, América y Europa. </a:t>
            </a:r>
            <a:endParaRPr lang="en-US" dirty="0"/>
          </a:p>
          <a:p>
            <a:r>
              <a:rPr lang="es-ES" dirty="0"/>
              <a:t>Trata prohibida en 1807. </a:t>
            </a:r>
            <a:endParaRPr lang="en-US" dirty="0"/>
          </a:p>
          <a:p>
            <a:r>
              <a:rPr lang="es-ES" b="1" dirty="0"/>
              <a:t>Sociedades desproporcionadas</a:t>
            </a:r>
            <a:r>
              <a:rPr lang="es-ES" dirty="0"/>
              <a:t>: mayoría negra esclavizada, minoría reducida blanca que domina. </a:t>
            </a:r>
            <a:endParaRPr lang="en-US" dirty="0"/>
          </a:p>
          <a:p>
            <a:endParaRPr lang="en-CL" dirty="0"/>
          </a:p>
        </p:txBody>
      </p:sp>
      <p:pic>
        <p:nvPicPr>
          <p:cNvPr id="4" name="Picture 3">
            <a:extLst>
              <a:ext uri="{FF2B5EF4-FFF2-40B4-BE49-F238E27FC236}">
                <a16:creationId xmlns:a16="http://schemas.microsoft.com/office/drawing/2014/main" id="{CFC9EE51-7789-9C33-EDE0-C3CD74F41A9D}"/>
              </a:ext>
            </a:extLst>
          </p:cNvPr>
          <p:cNvPicPr>
            <a:picLocks noChangeAspect="1"/>
          </p:cNvPicPr>
          <p:nvPr/>
        </p:nvPicPr>
        <p:blipFill>
          <a:blip r:embed="rId2"/>
          <a:stretch>
            <a:fillRect/>
          </a:stretch>
        </p:blipFill>
        <p:spPr>
          <a:xfrm>
            <a:off x="5729171" y="2107571"/>
            <a:ext cx="6189857" cy="4126571"/>
          </a:xfrm>
          <a:prstGeom prst="rect">
            <a:avLst/>
          </a:prstGeom>
        </p:spPr>
      </p:pic>
    </p:spTree>
    <p:extLst>
      <p:ext uri="{BB962C8B-B14F-4D97-AF65-F5344CB8AC3E}">
        <p14:creationId xmlns:p14="http://schemas.microsoft.com/office/powerpoint/2010/main" val="1328275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6231E-2340-E9FE-3D93-7C7A859E3CB1}"/>
              </a:ext>
            </a:extLst>
          </p:cNvPr>
          <p:cNvSpPr>
            <a:spLocks noGrp="1"/>
          </p:cNvSpPr>
          <p:nvPr>
            <p:ph type="title"/>
          </p:nvPr>
        </p:nvSpPr>
        <p:spPr/>
        <p:txBody>
          <a:bodyPr/>
          <a:lstStyle/>
          <a:p>
            <a:r>
              <a:rPr lang="en-US" b="1" dirty="0"/>
              <a:t>Resistencia a la </a:t>
            </a:r>
            <a:r>
              <a:rPr lang="es-ES_tradnl" b="1" dirty="0"/>
              <a:t>esclavitud</a:t>
            </a:r>
            <a:r>
              <a:rPr lang="en-US" b="1" dirty="0"/>
              <a:t> </a:t>
            </a:r>
            <a:endParaRPr lang="en-CL" dirty="0"/>
          </a:p>
        </p:txBody>
      </p:sp>
      <p:sp>
        <p:nvSpPr>
          <p:cNvPr id="3" name="Content Placeholder 2">
            <a:extLst>
              <a:ext uri="{FF2B5EF4-FFF2-40B4-BE49-F238E27FC236}">
                <a16:creationId xmlns:a16="http://schemas.microsoft.com/office/drawing/2014/main" id="{11723E7F-83F0-AA01-54B3-139FC7286357}"/>
              </a:ext>
            </a:extLst>
          </p:cNvPr>
          <p:cNvSpPr>
            <a:spLocks noGrp="1"/>
          </p:cNvSpPr>
          <p:nvPr>
            <p:ph idx="1"/>
          </p:nvPr>
        </p:nvSpPr>
        <p:spPr>
          <a:xfrm>
            <a:off x="2589212" y="2133599"/>
            <a:ext cx="6649381" cy="4219903"/>
          </a:xfrm>
        </p:spPr>
        <p:txBody>
          <a:bodyPr>
            <a:normAutofit fontScale="92500" lnSpcReduction="20000"/>
          </a:bodyPr>
          <a:lstStyle/>
          <a:p>
            <a:r>
              <a:rPr lang="es-ES_tradnl" sz="1900" b="1" dirty="0"/>
              <a:t>Cimarronaje - cimarrón </a:t>
            </a:r>
            <a:endParaRPr lang="es-ES_tradnl" sz="1900" dirty="0"/>
          </a:p>
          <a:p>
            <a:r>
              <a:rPr lang="es-ES" sz="1900" dirty="0"/>
              <a:t>Palenques, quilombos, </a:t>
            </a:r>
            <a:r>
              <a:rPr lang="es-ES" sz="1900" dirty="0" err="1"/>
              <a:t>maroon</a:t>
            </a:r>
            <a:r>
              <a:rPr lang="es-ES" sz="1900" dirty="0"/>
              <a:t> </a:t>
            </a:r>
            <a:r>
              <a:rPr lang="es-ES" sz="1900" dirty="0" err="1"/>
              <a:t>towns</a:t>
            </a:r>
            <a:r>
              <a:rPr lang="en-US" sz="1900" dirty="0"/>
              <a:t>, </a:t>
            </a:r>
          </a:p>
          <a:p>
            <a:r>
              <a:rPr lang="es-ES" sz="1900" b="1" dirty="0"/>
              <a:t>Suicidio</a:t>
            </a:r>
            <a:r>
              <a:rPr lang="es-ES" sz="1900" dirty="0"/>
              <a:t> como opción extrema que atenta contra la producción del ingenio</a:t>
            </a:r>
            <a:endParaRPr lang="en-US" sz="1900" dirty="0"/>
          </a:p>
          <a:p>
            <a:endParaRPr lang="en-US" sz="1900" dirty="0"/>
          </a:p>
          <a:p>
            <a:r>
              <a:rPr lang="es-ES" sz="1900" b="1" dirty="0"/>
              <a:t>Revueltas y revolución </a:t>
            </a:r>
            <a:endParaRPr lang="en-US" sz="1900" dirty="0"/>
          </a:p>
          <a:p>
            <a:r>
              <a:rPr lang="es-ES" sz="1900" dirty="0"/>
              <a:t>Revolución haitiana (</a:t>
            </a:r>
            <a:r>
              <a:rPr lang="es-ES" sz="1900" b="1" dirty="0"/>
              <a:t>1791-1804</a:t>
            </a:r>
            <a:r>
              <a:rPr lang="es-ES" sz="1900" dirty="0"/>
              <a:t>)</a:t>
            </a:r>
            <a:endParaRPr lang="en-US" sz="1900" dirty="0"/>
          </a:p>
          <a:p>
            <a:r>
              <a:rPr lang="es-ES" sz="1900" dirty="0"/>
              <a:t>Primera revuelta esclava exitosa en la historia. Establece la independencia de Haití, antes del proceso independentista latinoamericano. </a:t>
            </a:r>
            <a:endParaRPr lang="en-US" sz="1900" dirty="0"/>
          </a:p>
          <a:p>
            <a:endParaRPr lang="en-US" sz="1900" dirty="0"/>
          </a:p>
          <a:p>
            <a:r>
              <a:rPr lang="es-ES" sz="1900" b="1" i="1" dirty="0"/>
              <a:t>Los jacobinos negros </a:t>
            </a:r>
            <a:r>
              <a:rPr lang="es-ES" sz="1900" b="1" dirty="0"/>
              <a:t>(1938) de CLR James y </a:t>
            </a:r>
            <a:r>
              <a:rPr lang="es-ES" sz="1900" b="1" i="1" dirty="0"/>
              <a:t>El reino de este mundo</a:t>
            </a:r>
            <a:r>
              <a:rPr lang="es-ES" sz="1900" b="1" dirty="0"/>
              <a:t> (1949) de Alejo Carpentier </a:t>
            </a:r>
            <a:endParaRPr lang="en-US" sz="1900" dirty="0"/>
          </a:p>
          <a:p>
            <a:endParaRPr lang="en-CL" dirty="0"/>
          </a:p>
        </p:txBody>
      </p:sp>
      <p:sp>
        <p:nvSpPr>
          <p:cNvPr id="4" name="TextBox 3">
            <a:extLst>
              <a:ext uri="{FF2B5EF4-FFF2-40B4-BE49-F238E27FC236}">
                <a16:creationId xmlns:a16="http://schemas.microsoft.com/office/drawing/2014/main" id="{C2284960-A9A2-D8DC-383C-475418A7DF51}"/>
              </a:ext>
            </a:extLst>
          </p:cNvPr>
          <p:cNvSpPr txBox="1"/>
          <p:nvPr/>
        </p:nvSpPr>
        <p:spPr>
          <a:xfrm>
            <a:off x="10105698" y="2673889"/>
            <a:ext cx="1802524" cy="2585323"/>
          </a:xfrm>
          <a:prstGeom prst="rect">
            <a:avLst/>
          </a:prstGeom>
          <a:noFill/>
        </p:spPr>
        <p:txBody>
          <a:bodyPr wrap="square" rtlCol="0">
            <a:spAutoFit/>
          </a:bodyPr>
          <a:lstStyle/>
          <a:p>
            <a:r>
              <a:rPr lang="es-ES" sz="1600" b="1" dirty="0"/>
              <a:t>Abolición</a:t>
            </a:r>
            <a:endParaRPr lang="en-US" sz="1600" dirty="0"/>
          </a:p>
          <a:p>
            <a:r>
              <a:rPr lang="es-ES" sz="1600" dirty="0"/>
              <a:t>Chile primer país después de Haití en abolir la esclavitud en 1823. </a:t>
            </a:r>
            <a:endParaRPr lang="en-US" sz="1600" dirty="0"/>
          </a:p>
          <a:p>
            <a:r>
              <a:rPr lang="es-ES" sz="1600" dirty="0"/>
              <a:t>Últimos países: Cuba (1886) y Brasil (1888).</a:t>
            </a:r>
            <a:endParaRPr lang="en-US" sz="1600" dirty="0"/>
          </a:p>
          <a:p>
            <a:endParaRPr lang="en-CL" dirty="0"/>
          </a:p>
        </p:txBody>
      </p:sp>
      <p:cxnSp>
        <p:nvCxnSpPr>
          <p:cNvPr id="6" name="Straight Connector 5">
            <a:extLst>
              <a:ext uri="{FF2B5EF4-FFF2-40B4-BE49-F238E27FC236}">
                <a16:creationId xmlns:a16="http://schemas.microsoft.com/office/drawing/2014/main" id="{32C4FB66-5F60-4778-A9E9-7458FC3EDE27}"/>
              </a:ext>
            </a:extLst>
          </p:cNvPr>
          <p:cNvCxnSpPr/>
          <p:nvPr/>
        </p:nvCxnSpPr>
        <p:spPr>
          <a:xfrm>
            <a:off x="9538138" y="2806262"/>
            <a:ext cx="0" cy="252248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379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linds(horizontal)">
                                      <p:cBhvr>
                                        <p:cTn id="10" dur="500"/>
                                        <p:tgtEl>
                                          <p:spTgt spid="4">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linds(horizontal)">
                                      <p:cBhvr>
                                        <p:cTn id="1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CF34B-4F15-8A22-CFED-3F5108916302}"/>
              </a:ext>
            </a:extLst>
          </p:cNvPr>
          <p:cNvSpPr>
            <a:spLocks noGrp="1"/>
          </p:cNvSpPr>
          <p:nvPr>
            <p:ph type="title"/>
          </p:nvPr>
        </p:nvSpPr>
        <p:spPr/>
        <p:txBody>
          <a:bodyPr/>
          <a:lstStyle/>
          <a:p>
            <a:r>
              <a:rPr lang="es-ES_tradnl" b="1" dirty="0"/>
              <a:t>Migraciones</a:t>
            </a:r>
            <a:endParaRPr lang="es-ES_tradnl" dirty="0"/>
          </a:p>
        </p:txBody>
      </p:sp>
      <p:sp>
        <p:nvSpPr>
          <p:cNvPr id="3" name="Content Placeholder 2">
            <a:extLst>
              <a:ext uri="{FF2B5EF4-FFF2-40B4-BE49-F238E27FC236}">
                <a16:creationId xmlns:a16="http://schemas.microsoft.com/office/drawing/2014/main" id="{924C744A-ED06-CFBB-1AE4-A7D759627E07}"/>
              </a:ext>
            </a:extLst>
          </p:cNvPr>
          <p:cNvSpPr>
            <a:spLocks noGrp="1"/>
          </p:cNvSpPr>
          <p:nvPr>
            <p:ph idx="1"/>
          </p:nvPr>
        </p:nvSpPr>
        <p:spPr/>
        <p:txBody>
          <a:bodyPr>
            <a:normAutofit fontScale="92500"/>
          </a:bodyPr>
          <a:lstStyle/>
          <a:p>
            <a:pPr lvl="0"/>
            <a:r>
              <a:rPr lang="es-ES" dirty="0"/>
              <a:t>Flujos migratorios determinan la conformación sociocultural de la región </a:t>
            </a:r>
            <a:endParaRPr lang="en-CL" dirty="0"/>
          </a:p>
          <a:p>
            <a:pPr lvl="0"/>
            <a:r>
              <a:rPr lang="es-ES" dirty="0"/>
              <a:t>Trata esclavista – importación de mano de obra esclava</a:t>
            </a:r>
            <a:endParaRPr lang="en-CL" dirty="0"/>
          </a:p>
          <a:p>
            <a:pPr lvl="0"/>
            <a:r>
              <a:rPr lang="es-ES" dirty="0"/>
              <a:t>Migraciones fuera de la región por trabajo: escapar pobreza, conflictos políticos, dictaduras</a:t>
            </a:r>
            <a:endParaRPr lang="en-CL" dirty="0"/>
          </a:p>
          <a:p>
            <a:endParaRPr lang="en-CL" dirty="0"/>
          </a:p>
          <a:p>
            <a:r>
              <a:rPr lang="es-ES" b="1" dirty="0"/>
              <a:t>Migración caribeña a EE.UU.</a:t>
            </a:r>
            <a:endParaRPr lang="en-CL" dirty="0"/>
          </a:p>
          <a:p>
            <a:pPr lvl="0"/>
            <a:r>
              <a:rPr lang="es-ES" dirty="0"/>
              <a:t>En 2017, hubo alrededor de 4,4 millones de inmigrantes caribeños en EEUU, equivalente al 10% de los 44.5 inmigrantes en todo el país (</a:t>
            </a:r>
            <a:r>
              <a:rPr lang="es-ES" dirty="0" err="1"/>
              <a:t>Zong</a:t>
            </a:r>
            <a:r>
              <a:rPr lang="es-ES" dirty="0"/>
              <a:t> y </a:t>
            </a:r>
            <a:r>
              <a:rPr lang="es-ES" dirty="0" err="1"/>
              <a:t>Batalova</a:t>
            </a:r>
            <a:r>
              <a:rPr lang="es-ES" dirty="0"/>
              <a:t>).</a:t>
            </a:r>
            <a:endParaRPr lang="en-CL" dirty="0"/>
          </a:p>
          <a:p>
            <a:pPr lvl="0"/>
            <a:r>
              <a:rPr lang="es-ES" dirty="0"/>
              <a:t>Con la excepción de Jamaica, la mayoría de los países caribeños han estado bajo control político de EEUU en algún momento de su historia, lo que ha generado ciertas oportunidades para la migración hacia EEUU.  </a:t>
            </a:r>
            <a:endParaRPr lang="en-CL" dirty="0"/>
          </a:p>
          <a:p>
            <a:endParaRPr lang="en-CL" dirty="0"/>
          </a:p>
        </p:txBody>
      </p:sp>
    </p:spTree>
    <p:extLst>
      <p:ext uri="{BB962C8B-B14F-4D97-AF65-F5344CB8AC3E}">
        <p14:creationId xmlns:p14="http://schemas.microsoft.com/office/powerpoint/2010/main" val="4051829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30539-5A76-F3DD-04C1-DBCD359A22D5}"/>
              </a:ext>
            </a:extLst>
          </p:cNvPr>
          <p:cNvSpPr>
            <a:spLocks noGrp="1"/>
          </p:cNvSpPr>
          <p:nvPr>
            <p:ph type="title"/>
          </p:nvPr>
        </p:nvSpPr>
        <p:spPr/>
        <p:txBody>
          <a:bodyPr/>
          <a:lstStyle/>
          <a:p>
            <a:r>
              <a:rPr lang="en-CL" b="1" dirty="0"/>
              <a:t>Diáspora</a:t>
            </a:r>
            <a:r>
              <a:rPr lang="en-CL" dirty="0"/>
              <a:t> </a:t>
            </a:r>
          </a:p>
        </p:txBody>
      </p:sp>
      <p:sp>
        <p:nvSpPr>
          <p:cNvPr id="3" name="Content Placeholder 2">
            <a:extLst>
              <a:ext uri="{FF2B5EF4-FFF2-40B4-BE49-F238E27FC236}">
                <a16:creationId xmlns:a16="http://schemas.microsoft.com/office/drawing/2014/main" id="{830B2294-512B-BB20-23FB-F757DD57EDA0}"/>
              </a:ext>
            </a:extLst>
          </p:cNvPr>
          <p:cNvSpPr>
            <a:spLocks noGrp="1"/>
          </p:cNvSpPr>
          <p:nvPr>
            <p:ph idx="1"/>
          </p:nvPr>
        </p:nvSpPr>
        <p:spPr/>
        <p:txBody>
          <a:bodyPr>
            <a:normAutofit lnSpcReduction="10000"/>
          </a:bodyPr>
          <a:lstStyle/>
          <a:p>
            <a:r>
              <a:rPr lang="en-US" b="1" dirty="0"/>
              <a:t>Caribe </a:t>
            </a:r>
            <a:r>
              <a:rPr lang="en-US" b="1" dirty="0" err="1"/>
              <a:t>diaspórico</a:t>
            </a:r>
            <a:r>
              <a:rPr lang="en-US" b="1" dirty="0"/>
              <a:t> </a:t>
            </a:r>
            <a:r>
              <a:rPr lang="en-US" dirty="0"/>
              <a:t>(Pizarro)</a:t>
            </a:r>
          </a:p>
          <a:p>
            <a:r>
              <a:rPr lang="es-ES" dirty="0"/>
              <a:t>Grupo de gente que ha sido desplazado de un territorio que reconocen como su origen. Viven fuera de ese territorio, pero se identifica con él. </a:t>
            </a:r>
            <a:endParaRPr lang="en-CL" dirty="0"/>
          </a:p>
          <a:p>
            <a:r>
              <a:rPr lang="es-ES" dirty="0"/>
              <a:t>Masificación del término después del holocausto, pero relevante para conceptualizar la situación afrodescendiente. </a:t>
            </a:r>
            <a:endParaRPr lang="en-CL" dirty="0"/>
          </a:p>
          <a:p>
            <a:r>
              <a:rPr lang="es-ES" dirty="0"/>
              <a:t>Diáspora africana, caribeña, haitiana. </a:t>
            </a:r>
            <a:endParaRPr lang="en-CL" dirty="0"/>
          </a:p>
          <a:p>
            <a:r>
              <a:rPr lang="es-ES" dirty="0"/>
              <a:t>¿Puede haber una estética de la diáspora en las producciones culturales?</a:t>
            </a:r>
            <a:endParaRPr lang="en-CL" dirty="0"/>
          </a:p>
          <a:p>
            <a:endParaRPr lang="en-CL" dirty="0"/>
          </a:p>
          <a:p>
            <a:r>
              <a:rPr lang="es-ES" b="1" dirty="0"/>
              <a:t>Por qué considerar a </a:t>
            </a:r>
            <a:r>
              <a:rPr lang="es-ES" b="1" dirty="0" err="1"/>
              <a:t>Danticat</a:t>
            </a:r>
            <a:r>
              <a:rPr lang="es-ES" b="1" dirty="0"/>
              <a:t> y James parte de una diáspora? </a:t>
            </a:r>
          </a:p>
          <a:p>
            <a:r>
              <a:rPr lang="es-ES" dirty="0"/>
              <a:t>Ambos pertenecen a comunidades que identifican con un país de origen. Los dos también son parte de la diáspora africana. </a:t>
            </a:r>
            <a:endParaRPr lang="en-CL" dirty="0"/>
          </a:p>
          <a:p>
            <a:endParaRPr lang="en-CL" dirty="0"/>
          </a:p>
          <a:p>
            <a:endParaRPr lang="en-CL" dirty="0"/>
          </a:p>
        </p:txBody>
      </p:sp>
    </p:spTree>
    <p:extLst>
      <p:ext uri="{BB962C8B-B14F-4D97-AF65-F5344CB8AC3E}">
        <p14:creationId xmlns:p14="http://schemas.microsoft.com/office/powerpoint/2010/main" val="43966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blinds(horizontal)">
                                      <p:cBhvr>
                                        <p:cTn id="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C0603-54FB-4D0B-CDA7-7C68B06A970A}"/>
              </a:ext>
            </a:extLst>
          </p:cNvPr>
          <p:cNvSpPr>
            <a:spLocks noGrp="1"/>
          </p:cNvSpPr>
          <p:nvPr>
            <p:ph type="title"/>
          </p:nvPr>
        </p:nvSpPr>
        <p:spPr/>
        <p:txBody>
          <a:bodyPr/>
          <a:lstStyle/>
          <a:p>
            <a:r>
              <a:rPr lang="en-CL" b="1" dirty="0"/>
              <a:t>Literatura y diáspora </a:t>
            </a:r>
          </a:p>
        </p:txBody>
      </p:sp>
      <p:sp>
        <p:nvSpPr>
          <p:cNvPr id="3" name="Content Placeholder 2">
            <a:extLst>
              <a:ext uri="{FF2B5EF4-FFF2-40B4-BE49-F238E27FC236}">
                <a16:creationId xmlns:a16="http://schemas.microsoft.com/office/drawing/2014/main" id="{CC9E0C40-5CA7-54C7-F4CA-9206EB203EB4}"/>
              </a:ext>
            </a:extLst>
          </p:cNvPr>
          <p:cNvSpPr>
            <a:spLocks noGrp="1"/>
          </p:cNvSpPr>
          <p:nvPr>
            <p:ph idx="1"/>
          </p:nvPr>
        </p:nvSpPr>
        <p:spPr/>
        <p:txBody>
          <a:bodyPr>
            <a:normAutofit/>
          </a:bodyPr>
          <a:lstStyle/>
          <a:p>
            <a:pPr lvl="0"/>
            <a:r>
              <a:rPr lang="es-ES" dirty="0"/>
              <a:t>Búsqueda de las identidades en la literatura caribeña</a:t>
            </a:r>
            <a:endParaRPr lang="en-CL" dirty="0"/>
          </a:p>
          <a:p>
            <a:pPr lvl="0"/>
            <a:r>
              <a:rPr lang="es-ES" dirty="0"/>
              <a:t>Centralidad de la </a:t>
            </a:r>
            <a:r>
              <a:rPr lang="es-ES" dirty="0" err="1"/>
              <a:t>afrodescendencia</a:t>
            </a:r>
            <a:r>
              <a:rPr lang="es-ES" dirty="0"/>
              <a:t> en la construcción de identidades (demostrado en los movimientos artísticos e intelectuales)</a:t>
            </a:r>
            <a:endParaRPr lang="en-CL" dirty="0"/>
          </a:p>
          <a:p>
            <a:pPr lvl="0"/>
            <a:r>
              <a:rPr lang="es-ES" dirty="0"/>
              <a:t>“In-</a:t>
            </a:r>
            <a:r>
              <a:rPr lang="es-ES" dirty="0" err="1"/>
              <a:t>between</a:t>
            </a:r>
            <a:r>
              <a:rPr lang="es-ES" dirty="0"/>
              <a:t>” – vivir entre medio de dos o más pertenencias nacionales o culturales  </a:t>
            </a:r>
            <a:endParaRPr lang="en-CL" dirty="0"/>
          </a:p>
          <a:p>
            <a:pPr lvl="0"/>
            <a:r>
              <a:rPr lang="es-ES" dirty="0"/>
              <a:t>Literatura es un espacio privilegiado para comprender estas experiencias </a:t>
            </a:r>
            <a:endParaRPr lang="en-CL" dirty="0"/>
          </a:p>
          <a:p>
            <a:pPr marL="0" indent="0">
              <a:buNone/>
            </a:pPr>
            <a:endParaRPr lang="en-CL" dirty="0"/>
          </a:p>
          <a:p>
            <a:endParaRPr lang="en-CL" dirty="0"/>
          </a:p>
        </p:txBody>
      </p:sp>
      <p:sp>
        <p:nvSpPr>
          <p:cNvPr id="4" name="TextBox 3">
            <a:extLst>
              <a:ext uri="{FF2B5EF4-FFF2-40B4-BE49-F238E27FC236}">
                <a16:creationId xmlns:a16="http://schemas.microsoft.com/office/drawing/2014/main" id="{3CB1FEA6-3E7C-FBA6-CC24-1017921E3BC4}"/>
              </a:ext>
            </a:extLst>
          </p:cNvPr>
          <p:cNvSpPr txBox="1"/>
          <p:nvPr/>
        </p:nvSpPr>
        <p:spPr>
          <a:xfrm>
            <a:off x="1866315" y="4535885"/>
            <a:ext cx="10325685" cy="1477328"/>
          </a:xfrm>
          <a:prstGeom prst="rect">
            <a:avLst/>
          </a:prstGeom>
          <a:noFill/>
        </p:spPr>
        <p:txBody>
          <a:bodyPr wrap="square" rtlCol="0">
            <a:spAutoFit/>
          </a:bodyPr>
          <a:lstStyle/>
          <a:p>
            <a:r>
              <a:rPr lang="es-ES" dirty="0"/>
              <a:t>“Las nuevas vivencias del sujeto en un espacio ajeno propician el surgimiento de una mirada diferente sobre el país natal: la rememoración, la nostalgia, la idealización del paisaje evocado, la recuperación del pasado a través de la memoria, son tópicos reiterados de la literatura de la emigración” (Álvarez y Mateo Palmer 119).</a:t>
            </a:r>
            <a:endParaRPr lang="en-CL" dirty="0"/>
          </a:p>
          <a:p>
            <a:endParaRPr lang="en-CL" dirty="0"/>
          </a:p>
        </p:txBody>
      </p:sp>
    </p:spTree>
    <p:extLst>
      <p:ext uri="{BB962C8B-B14F-4D97-AF65-F5344CB8AC3E}">
        <p14:creationId xmlns:p14="http://schemas.microsoft.com/office/powerpoint/2010/main" val="1988964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36F4A-3C0D-FEC6-5597-24E5E632AACE}"/>
              </a:ext>
            </a:extLst>
          </p:cNvPr>
          <p:cNvSpPr>
            <a:spLocks noGrp="1"/>
          </p:cNvSpPr>
          <p:nvPr>
            <p:ph type="title"/>
          </p:nvPr>
        </p:nvSpPr>
        <p:spPr/>
        <p:txBody>
          <a:bodyPr/>
          <a:lstStyle/>
          <a:p>
            <a:r>
              <a:rPr lang="es-ES" b="1" dirty="0" err="1"/>
              <a:t>Edwidge</a:t>
            </a:r>
            <a:r>
              <a:rPr lang="es-ES" b="1" dirty="0"/>
              <a:t> </a:t>
            </a:r>
            <a:r>
              <a:rPr lang="es-ES" b="1" dirty="0" err="1"/>
              <a:t>Danticat</a:t>
            </a:r>
            <a:r>
              <a:rPr lang="es-ES" b="1" dirty="0"/>
              <a:t> </a:t>
            </a:r>
            <a:endParaRPr lang="en-CL" dirty="0"/>
          </a:p>
        </p:txBody>
      </p:sp>
      <p:sp>
        <p:nvSpPr>
          <p:cNvPr id="3" name="Content Placeholder 2">
            <a:extLst>
              <a:ext uri="{FF2B5EF4-FFF2-40B4-BE49-F238E27FC236}">
                <a16:creationId xmlns:a16="http://schemas.microsoft.com/office/drawing/2014/main" id="{2C9013F1-F047-2144-3E14-8F81B0C08324}"/>
              </a:ext>
            </a:extLst>
          </p:cNvPr>
          <p:cNvSpPr>
            <a:spLocks noGrp="1"/>
          </p:cNvSpPr>
          <p:nvPr>
            <p:ph idx="1"/>
          </p:nvPr>
        </p:nvSpPr>
        <p:spPr>
          <a:xfrm>
            <a:off x="2589212" y="2133600"/>
            <a:ext cx="5766220" cy="4160958"/>
          </a:xfrm>
        </p:spPr>
        <p:txBody>
          <a:bodyPr>
            <a:normAutofit fontScale="92500" lnSpcReduction="20000"/>
          </a:bodyPr>
          <a:lstStyle/>
          <a:p>
            <a:r>
              <a:rPr lang="es-ES" dirty="0"/>
              <a:t>Autora de más de 12 libros, incluyendo novela, cuentos y ensayo. </a:t>
            </a:r>
          </a:p>
          <a:p>
            <a:r>
              <a:rPr lang="es-ES" dirty="0"/>
              <a:t>Nacida en Puerto Príncipe, Haití, 1969</a:t>
            </a:r>
            <a:endParaRPr lang="en-US" dirty="0"/>
          </a:p>
          <a:p>
            <a:r>
              <a:rPr lang="es-ES" dirty="0"/>
              <a:t>Padres migran a EE.UU. cuando es joven, dejándola a cargo de un tío pastor. </a:t>
            </a:r>
            <a:endParaRPr lang="en-US" dirty="0"/>
          </a:p>
          <a:p>
            <a:r>
              <a:rPr lang="es-ES" dirty="0"/>
              <a:t>En la casa de su tío vive con su hermano, primos y otros niños acogidos por situaciones similares – muestra la tendencia de estas prácticas migratorias. </a:t>
            </a:r>
          </a:p>
          <a:p>
            <a:r>
              <a:rPr lang="es-ES" dirty="0"/>
              <a:t>Primeros 12 años en Haití, viviendo en barrio popular de Bel Air. </a:t>
            </a:r>
            <a:endParaRPr lang="en-US" dirty="0"/>
          </a:p>
          <a:p>
            <a:r>
              <a:rPr lang="es-ES" dirty="0"/>
              <a:t>Padres tienen otro hijo en EE.UU. que permite legalizar su situación migratoria y llevar sus otros hijos para vivir ellos. </a:t>
            </a:r>
            <a:endParaRPr lang="en-US" dirty="0"/>
          </a:p>
          <a:p>
            <a:r>
              <a:rPr lang="es-ES" dirty="0"/>
              <a:t>Volvió a Haití por primera vez a los 25 años </a:t>
            </a:r>
            <a:endParaRPr lang="en-US" dirty="0"/>
          </a:p>
          <a:p>
            <a:endParaRPr lang="en-CL" dirty="0"/>
          </a:p>
        </p:txBody>
      </p:sp>
      <p:pic>
        <p:nvPicPr>
          <p:cNvPr id="4" name="Picture 3">
            <a:extLst>
              <a:ext uri="{FF2B5EF4-FFF2-40B4-BE49-F238E27FC236}">
                <a16:creationId xmlns:a16="http://schemas.microsoft.com/office/drawing/2014/main" id="{D728F1CD-B173-83E4-8027-F5D611094535}"/>
              </a:ext>
            </a:extLst>
          </p:cNvPr>
          <p:cNvPicPr>
            <a:picLocks noChangeAspect="1"/>
          </p:cNvPicPr>
          <p:nvPr/>
        </p:nvPicPr>
        <p:blipFill>
          <a:blip r:embed="rId2"/>
          <a:stretch>
            <a:fillRect/>
          </a:stretch>
        </p:blipFill>
        <p:spPr>
          <a:xfrm>
            <a:off x="8355432" y="1487904"/>
            <a:ext cx="3649133" cy="4806654"/>
          </a:xfrm>
          <a:prstGeom prst="rect">
            <a:avLst/>
          </a:prstGeom>
        </p:spPr>
      </p:pic>
    </p:spTree>
    <p:extLst>
      <p:ext uri="{BB962C8B-B14F-4D97-AF65-F5344CB8AC3E}">
        <p14:creationId xmlns:p14="http://schemas.microsoft.com/office/powerpoint/2010/main" val="2445741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D222E-CFAA-796C-C03F-D92F47F5A30F}"/>
              </a:ext>
            </a:extLst>
          </p:cNvPr>
          <p:cNvSpPr>
            <a:spLocks noGrp="1"/>
          </p:cNvSpPr>
          <p:nvPr>
            <p:ph type="title"/>
          </p:nvPr>
        </p:nvSpPr>
        <p:spPr/>
        <p:txBody>
          <a:bodyPr/>
          <a:lstStyle/>
          <a:p>
            <a:r>
              <a:rPr lang="es-ES" b="1" dirty="0"/>
              <a:t>Núcleos temáticos en su obra</a:t>
            </a:r>
            <a:endParaRPr lang="en-CL" dirty="0"/>
          </a:p>
        </p:txBody>
      </p:sp>
      <p:sp>
        <p:nvSpPr>
          <p:cNvPr id="3" name="Content Placeholder 2">
            <a:extLst>
              <a:ext uri="{FF2B5EF4-FFF2-40B4-BE49-F238E27FC236}">
                <a16:creationId xmlns:a16="http://schemas.microsoft.com/office/drawing/2014/main" id="{411CD5A7-3477-EB86-A493-E3202DEBEA6C}"/>
              </a:ext>
            </a:extLst>
          </p:cNvPr>
          <p:cNvSpPr>
            <a:spLocks noGrp="1"/>
          </p:cNvSpPr>
          <p:nvPr>
            <p:ph idx="1"/>
          </p:nvPr>
        </p:nvSpPr>
        <p:spPr>
          <a:xfrm>
            <a:off x="1924522" y="2133600"/>
            <a:ext cx="4394912" cy="3777622"/>
          </a:xfrm>
        </p:spPr>
        <p:txBody>
          <a:bodyPr/>
          <a:lstStyle/>
          <a:p>
            <a:r>
              <a:rPr lang="es-ES" dirty="0"/>
              <a:t>Infancia (abandono)</a:t>
            </a:r>
            <a:endParaRPr lang="en-US" dirty="0"/>
          </a:p>
          <a:p>
            <a:r>
              <a:rPr lang="es-ES" dirty="0"/>
              <a:t>Migración y exilio (o la decisión de quedarse)</a:t>
            </a:r>
            <a:endParaRPr lang="en-US" dirty="0"/>
          </a:p>
          <a:p>
            <a:r>
              <a:rPr lang="es-ES" dirty="0"/>
              <a:t>Pertenencia cultural de Haití y de EEUU</a:t>
            </a:r>
            <a:endParaRPr lang="en-US" dirty="0"/>
          </a:p>
          <a:p>
            <a:r>
              <a:rPr lang="es-ES" dirty="0"/>
              <a:t>Retorno a Haití (como fantasía)</a:t>
            </a:r>
            <a:endParaRPr lang="en-US" dirty="0"/>
          </a:p>
          <a:p>
            <a:r>
              <a:rPr lang="es-ES" dirty="0"/>
              <a:t>Memoria de la historia de Haití, incluyendo sus tragedias y tradición cultural (popular y letrada)</a:t>
            </a:r>
            <a:endParaRPr lang="en-US" dirty="0"/>
          </a:p>
          <a:p>
            <a:endParaRPr lang="en-CL" dirty="0"/>
          </a:p>
        </p:txBody>
      </p:sp>
      <p:pic>
        <p:nvPicPr>
          <p:cNvPr id="4" name="Picture 3">
            <a:extLst>
              <a:ext uri="{FF2B5EF4-FFF2-40B4-BE49-F238E27FC236}">
                <a16:creationId xmlns:a16="http://schemas.microsoft.com/office/drawing/2014/main" id="{89D1978F-CAA7-138F-BA8E-45CB15AE6962}"/>
              </a:ext>
            </a:extLst>
          </p:cNvPr>
          <p:cNvPicPr>
            <a:picLocks noChangeAspect="1"/>
          </p:cNvPicPr>
          <p:nvPr/>
        </p:nvPicPr>
        <p:blipFill>
          <a:blip r:embed="rId2"/>
          <a:stretch>
            <a:fillRect/>
          </a:stretch>
        </p:blipFill>
        <p:spPr>
          <a:xfrm>
            <a:off x="6413330" y="1865586"/>
            <a:ext cx="1833033" cy="2797368"/>
          </a:xfrm>
          <a:prstGeom prst="rect">
            <a:avLst/>
          </a:prstGeom>
        </p:spPr>
      </p:pic>
      <p:pic>
        <p:nvPicPr>
          <p:cNvPr id="5" name="Picture 4">
            <a:extLst>
              <a:ext uri="{FF2B5EF4-FFF2-40B4-BE49-F238E27FC236}">
                <a16:creationId xmlns:a16="http://schemas.microsoft.com/office/drawing/2014/main" id="{E971B277-EF47-AC52-8282-7E5354791C1D}"/>
              </a:ext>
            </a:extLst>
          </p:cNvPr>
          <p:cNvPicPr>
            <a:picLocks noChangeAspect="1"/>
          </p:cNvPicPr>
          <p:nvPr/>
        </p:nvPicPr>
        <p:blipFill>
          <a:blip r:embed="rId3"/>
          <a:stretch>
            <a:fillRect/>
          </a:stretch>
        </p:blipFill>
        <p:spPr>
          <a:xfrm>
            <a:off x="7426119" y="3507547"/>
            <a:ext cx="1892299" cy="2803918"/>
          </a:xfrm>
          <a:prstGeom prst="rect">
            <a:avLst/>
          </a:prstGeom>
        </p:spPr>
      </p:pic>
      <p:pic>
        <p:nvPicPr>
          <p:cNvPr id="6" name="Picture 5">
            <a:extLst>
              <a:ext uri="{FF2B5EF4-FFF2-40B4-BE49-F238E27FC236}">
                <a16:creationId xmlns:a16="http://schemas.microsoft.com/office/drawing/2014/main" id="{EF06DD50-3A69-E1E9-CFA3-B8411A0BB218}"/>
              </a:ext>
            </a:extLst>
          </p:cNvPr>
          <p:cNvPicPr>
            <a:picLocks noChangeAspect="1"/>
          </p:cNvPicPr>
          <p:nvPr/>
        </p:nvPicPr>
        <p:blipFill>
          <a:blip r:embed="rId4"/>
          <a:stretch>
            <a:fillRect/>
          </a:stretch>
        </p:blipFill>
        <p:spPr>
          <a:xfrm>
            <a:off x="8815356" y="1905000"/>
            <a:ext cx="1835981" cy="2797368"/>
          </a:xfrm>
          <a:prstGeom prst="rect">
            <a:avLst/>
          </a:prstGeom>
        </p:spPr>
      </p:pic>
      <p:pic>
        <p:nvPicPr>
          <p:cNvPr id="7" name="Picture 6">
            <a:extLst>
              <a:ext uri="{FF2B5EF4-FFF2-40B4-BE49-F238E27FC236}">
                <a16:creationId xmlns:a16="http://schemas.microsoft.com/office/drawing/2014/main" id="{CF79BEE6-4A0D-55DC-C7FD-CB25AF1E1BC9}"/>
              </a:ext>
            </a:extLst>
          </p:cNvPr>
          <p:cNvPicPr>
            <a:picLocks noChangeAspect="1"/>
          </p:cNvPicPr>
          <p:nvPr/>
        </p:nvPicPr>
        <p:blipFill>
          <a:blip r:embed="rId5"/>
          <a:stretch>
            <a:fillRect/>
          </a:stretch>
        </p:blipFill>
        <p:spPr>
          <a:xfrm>
            <a:off x="9859471" y="3534834"/>
            <a:ext cx="2069365" cy="2836333"/>
          </a:xfrm>
          <a:prstGeom prst="rect">
            <a:avLst/>
          </a:prstGeom>
        </p:spPr>
      </p:pic>
    </p:spTree>
    <p:extLst>
      <p:ext uri="{BB962C8B-B14F-4D97-AF65-F5344CB8AC3E}">
        <p14:creationId xmlns:p14="http://schemas.microsoft.com/office/powerpoint/2010/main" val="186883108"/>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{09F580FB-AA58-B24A-A0D4-A0139AF7F51F}tf10001069</Template>
  <TotalTime>1960</TotalTime>
  <Words>1941</Words>
  <Application>Microsoft Macintosh PowerPoint</Application>
  <PresentationFormat>Widescreen</PresentationFormat>
  <Paragraphs>185</Paragraphs>
  <Slides>25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Century Gothic</vt:lpstr>
      <vt:lpstr>Wingdings 3</vt:lpstr>
      <vt:lpstr>Wisp</vt:lpstr>
      <vt:lpstr>Escrituras caribeñas diaspóricas: Edwidge Danticat y Marlon James </vt:lpstr>
      <vt:lpstr>Definiciones del Caribe </vt:lpstr>
      <vt:lpstr>Trata negrera y esclavitud</vt:lpstr>
      <vt:lpstr>Resistencia a la esclavitud </vt:lpstr>
      <vt:lpstr>Migraciones</vt:lpstr>
      <vt:lpstr>Diáspora </vt:lpstr>
      <vt:lpstr>Literatura y diáspora </vt:lpstr>
      <vt:lpstr>Edwidge Danticat </vt:lpstr>
      <vt:lpstr>Núcleos temáticos en su obra</vt:lpstr>
      <vt:lpstr>Infancia</vt:lpstr>
      <vt:lpstr>Cruda realidad de la migración </vt:lpstr>
      <vt:lpstr>Lengua</vt:lpstr>
      <vt:lpstr>Ética y estética</vt:lpstr>
      <vt:lpstr>¿Biografía o ficción?</vt:lpstr>
      <vt:lpstr>Claire de Luz Marina (2013)</vt:lpstr>
      <vt:lpstr>Marlon James (1970)</vt:lpstr>
      <vt:lpstr>Marlon James (1970)</vt:lpstr>
      <vt:lpstr>Breve historia de siete asesinatos (2014)</vt:lpstr>
      <vt:lpstr>Breve historia de siete asesinatos</vt:lpstr>
      <vt:lpstr>Atentado contra Bob Marley</vt:lpstr>
      <vt:lpstr>Naturalización de la violencia </vt:lpstr>
      <vt:lpstr>Reggae </vt:lpstr>
      <vt:lpstr>Rastafarismo </vt:lpstr>
      <vt:lpstr>Reggae</vt:lpstr>
      <vt:lpstr>Negociación entre mundos culturales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Escrituras caribeñas diaspóricas: Edwidge Danticat y Marlon James </dc:title>
  <dc:creator>thomas rothe</dc:creator>
  <cp:lastModifiedBy>thomas rothe</cp:lastModifiedBy>
  <cp:revision>23</cp:revision>
  <dcterms:created xsi:type="dcterms:W3CDTF">2022-09-05T16:29:18Z</dcterms:created>
  <dcterms:modified xsi:type="dcterms:W3CDTF">2022-09-07T01:09:52Z</dcterms:modified>
</cp:coreProperties>
</file>