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65" r:id="rId3"/>
    <p:sldId id="283" r:id="rId4"/>
    <p:sldId id="257" r:id="rId5"/>
    <p:sldId id="262" r:id="rId6"/>
    <p:sldId id="264" r:id="rId7"/>
    <p:sldId id="263" r:id="rId8"/>
    <p:sldId id="272" r:id="rId9"/>
    <p:sldId id="273" r:id="rId10"/>
    <p:sldId id="274" r:id="rId11"/>
    <p:sldId id="270" r:id="rId12"/>
    <p:sldId id="287" r:id="rId13"/>
    <p:sldId id="288" r:id="rId14"/>
    <p:sldId id="289" r:id="rId15"/>
    <p:sldId id="284" r:id="rId16"/>
    <p:sldId id="290" r:id="rId17"/>
    <p:sldId id="291" r:id="rId18"/>
    <p:sldId id="285" r:id="rId19"/>
    <p:sldId id="282" r:id="rId20"/>
    <p:sldId id="275" r:id="rId21"/>
    <p:sldId id="276" r:id="rId22"/>
    <p:sldId id="277" r:id="rId23"/>
    <p:sldId id="278" r:id="rId24"/>
    <p:sldId id="266" r:id="rId25"/>
    <p:sldId id="261" r:id="rId26"/>
    <p:sldId id="258" r:id="rId27"/>
    <p:sldId id="259" r:id="rId28"/>
    <p:sldId id="260" r:id="rId29"/>
    <p:sldId id="29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jandra Natalia Araya Espinoza (alaraya)" initials="ANAE(" lastIdx="1" clrIdx="0">
    <p:extLst>
      <p:ext uri="{19B8F6BF-5375-455C-9EA6-DF929625EA0E}">
        <p15:presenceInfo xmlns="" xmlns:p15="http://schemas.microsoft.com/office/powerpoint/2012/main" userId="Alejandra Natalia Araya Espinoza (alaraya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535" autoAdjust="0"/>
  </p:normalViewPr>
  <p:slideViewPr>
    <p:cSldViewPr snapToGrid="0">
      <p:cViewPr>
        <p:scale>
          <a:sx n="100" d="100"/>
          <a:sy n="100" d="100"/>
        </p:scale>
        <p:origin x="-488" y="-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2T17:17:28.633" idx="1">
    <p:pos x="10" y="10"/>
    <p:text/>
    <p:extLst>
      <p:ext uri="{C676402C-5697-4E1C-873F-D02D1690AC5C}">
        <p15:threadingInfo xmlns=""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3C3D6-D3F0-4E76-BFDF-B5B9845DBB6D}" type="datetimeFigureOut">
              <a:rPr lang="es-CL" smtClean="0"/>
              <a:t>8/26/21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B7384-64BE-4EF2-9E2A-70FBDDFE982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747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le.rae.es/?id=KWv1mdi%23L9o1rhY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novohispana.historicas.unam.mx/index.php/ehn/issue/view/485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6000" dirty="0" smtClean="0"/>
              <a:t>Revisión del </a:t>
            </a:r>
            <a:r>
              <a:rPr lang="es-ES" sz="6000" dirty="0"/>
              <a:t>canon</a:t>
            </a:r>
            <a:br>
              <a:rPr lang="es-ES" sz="6000" dirty="0"/>
            </a:br>
            <a:r>
              <a:rPr lang="es-ES" sz="6000" dirty="0"/>
              <a:t>Disciplinas: historiografía siglo </a:t>
            </a:r>
            <a:r>
              <a:rPr lang="es-ES" sz="6000" dirty="0" smtClean="0"/>
              <a:t>XIX</a:t>
            </a:r>
            <a:endParaRPr lang="es-CL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1000" dirty="0" smtClean="0"/>
              <a:t>Alejandra Araya Espinoza</a:t>
            </a:r>
          </a:p>
          <a:p>
            <a:r>
              <a:rPr lang="es-ES" sz="1000" dirty="0" smtClean="0"/>
              <a:t>Historiadora </a:t>
            </a:r>
          </a:p>
          <a:p>
            <a:r>
              <a:rPr lang="es-ES" sz="1000" dirty="0" smtClean="0"/>
              <a:t>2021, Troncal colonial CECLA</a:t>
            </a:r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47186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“</a:t>
            </a:r>
            <a:r>
              <a:rPr lang="en-US" dirty="0" err="1" smtClean="0"/>
              <a:t>intelectual</a:t>
            </a:r>
            <a:r>
              <a:rPr lang="en-US" dirty="0" smtClean="0"/>
              <a:t>”, el “</a:t>
            </a:r>
            <a:r>
              <a:rPr lang="en-US" dirty="0" err="1" smtClean="0"/>
              <a:t>erudito</a:t>
            </a:r>
            <a:r>
              <a:rPr lang="en-US" dirty="0" smtClean="0"/>
              <a:t>”, el “</a:t>
            </a:r>
            <a:r>
              <a:rPr lang="en-US" dirty="0" err="1" smtClean="0"/>
              <a:t>filósofo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figuras</a:t>
            </a:r>
            <a:r>
              <a:rPr lang="en-US" dirty="0" smtClean="0"/>
              <a:t> del saber </a:t>
            </a:r>
            <a:r>
              <a:rPr lang="en-US" dirty="0" err="1" smtClean="0"/>
              <a:t>humanista</a:t>
            </a:r>
            <a:r>
              <a:rPr lang="en-US" dirty="0" smtClean="0"/>
              <a:t>,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artes</a:t>
            </a:r>
            <a:r>
              <a:rPr lang="en-US" dirty="0" smtClean="0"/>
              <a:t> </a:t>
            </a:r>
            <a:r>
              <a:rPr lang="en-US" dirty="0" err="1" smtClean="0"/>
              <a:t>liberales</a:t>
            </a:r>
            <a:r>
              <a:rPr lang="en-US" dirty="0" smtClean="0"/>
              <a:t>: </a:t>
            </a:r>
            <a:r>
              <a:rPr lang="en-US" dirty="0" err="1" smtClean="0"/>
              <a:t>derecho</a:t>
            </a:r>
            <a:r>
              <a:rPr lang="en-US" dirty="0" smtClean="0"/>
              <a:t>, </a:t>
            </a:r>
            <a:r>
              <a:rPr lang="en-US" dirty="0" err="1" smtClean="0"/>
              <a:t>literatura</a:t>
            </a:r>
            <a:r>
              <a:rPr lang="en-US" dirty="0" smtClean="0"/>
              <a:t>, </a:t>
            </a:r>
            <a:r>
              <a:rPr lang="en-US" dirty="0" err="1" smtClean="0"/>
              <a:t>estudios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lenguas</a:t>
            </a:r>
            <a:r>
              <a:rPr lang="en-US" dirty="0" smtClean="0"/>
              <a:t>, </a:t>
            </a:r>
            <a:r>
              <a:rPr lang="en-US" dirty="0" err="1" smtClean="0"/>
              <a:t>teología</a:t>
            </a:r>
            <a:r>
              <a:rPr lang="en-US" dirty="0" smtClean="0"/>
              <a:t>, </a:t>
            </a:r>
            <a:r>
              <a:rPr lang="en-US" dirty="0" err="1" smtClean="0"/>
              <a:t>filosofía</a:t>
            </a:r>
            <a:endParaRPr lang="en-US" dirty="0" smtClean="0"/>
          </a:p>
          <a:p>
            <a:r>
              <a:rPr lang="en-US" dirty="0" smtClean="0"/>
              <a:t>-la </a:t>
            </a:r>
            <a:r>
              <a:rPr lang="en-US" dirty="0" err="1" smtClean="0"/>
              <a:t>República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Letras</a:t>
            </a:r>
            <a:r>
              <a:rPr lang="en-US" dirty="0" smtClean="0"/>
              <a:t>, </a:t>
            </a:r>
            <a:r>
              <a:rPr lang="en-US" dirty="0" err="1" smtClean="0"/>
              <a:t>concepto</a:t>
            </a:r>
            <a:r>
              <a:rPr lang="en-US" dirty="0" smtClean="0"/>
              <a:t> “</a:t>
            </a:r>
            <a:r>
              <a:rPr lang="en-US" dirty="0" err="1" smtClean="0"/>
              <a:t>ilustrado</a:t>
            </a:r>
            <a:r>
              <a:rPr lang="en-US" dirty="0" smtClean="0"/>
              <a:t>”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refiere</a:t>
            </a:r>
            <a:r>
              <a:rPr lang="en-US" dirty="0" smtClean="0"/>
              <a:t> al </a:t>
            </a:r>
            <a:r>
              <a:rPr lang="en-US" dirty="0" err="1" smtClean="0"/>
              <a:t>lugar</a:t>
            </a:r>
            <a:r>
              <a:rPr lang="en-US" dirty="0" smtClean="0"/>
              <a:t> del saber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medio</a:t>
            </a:r>
            <a:r>
              <a:rPr lang="en-US" dirty="0" smtClean="0"/>
              <a:t> de la </a:t>
            </a:r>
            <a:r>
              <a:rPr lang="en-US" dirty="0" err="1" smtClean="0"/>
              <a:t>escritura</a:t>
            </a:r>
            <a:r>
              <a:rPr lang="en-US" dirty="0" smtClean="0"/>
              <a:t> </a:t>
            </a:r>
            <a:r>
              <a:rPr lang="en-US" dirty="0" err="1" smtClean="0"/>
              <a:t>pública</a:t>
            </a:r>
            <a:r>
              <a:rPr lang="en-US" dirty="0" smtClean="0"/>
              <a:t>, </a:t>
            </a:r>
            <a:r>
              <a:rPr lang="en-US" dirty="0" err="1" smtClean="0"/>
              <a:t>conjunto</a:t>
            </a:r>
            <a:r>
              <a:rPr lang="en-US" dirty="0" smtClean="0"/>
              <a:t> de “</a:t>
            </a:r>
            <a:r>
              <a:rPr lang="en-US" dirty="0" err="1" smtClean="0"/>
              <a:t>sabios</a:t>
            </a:r>
            <a:r>
              <a:rPr lang="en-US" dirty="0" smtClean="0"/>
              <a:t>” y “hombres de </a:t>
            </a:r>
            <a:r>
              <a:rPr lang="en-US" dirty="0" err="1" smtClean="0"/>
              <a:t>opinión</a:t>
            </a:r>
            <a:r>
              <a:rPr lang="en-US" dirty="0" smtClean="0"/>
              <a:t>”: </a:t>
            </a:r>
            <a:r>
              <a:rPr lang="en-US" dirty="0" err="1" smtClean="0"/>
              <a:t>uso</a:t>
            </a:r>
            <a:r>
              <a:rPr lang="en-US" dirty="0" smtClean="0"/>
              <a:t> de la </a:t>
            </a:r>
            <a:r>
              <a:rPr lang="en-US" dirty="0" err="1" smtClean="0"/>
              <a:t>prensa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difundir</a:t>
            </a:r>
            <a:r>
              <a:rPr lang="en-US" dirty="0" smtClean="0"/>
              <a:t> saber </a:t>
            </a:r>
            <a:r>
              <a:rPr lang="en-US" dirty="0" err="1" smtClean="0"/>
              <a:t>tanto</a:t>
            </a:r>
            <a:r>
              <a:rPr lang="en-US" dirty="0" smtClean="0"/>
              <a:t> en </a:t>
            </a:r>
            <a:r>
              <a:rPr lang="en-US" dirty="0" err="1" smtClean="0"/>
              <a:t>periódicos</a:t>
            </a:r>
            <a:r>
              <a:rPr lang="en-US" dirty="0" smtClean="0"/>
              <a:t>, </a:t>
            </a:r>
            <a:r>
              <a:rPr lang="en-US" dirty="0" err="1" smtClean="0"/>
              <a:t>revistas</a:t>
            </a:r>
            <a:r>
              <a:rPr lang="en-US" dirty="0" smtClean="0"/>
              <a:t> o </a:t>
            </a:r>
            <a:r>
              <a:rPr lang="en-US" dirty="0" err="1" smtClean="0"/>
              <a:t>semanarios</a:t>
            </a:r>
            <a:r>
              <a:rPr lang="en-US" dirty="0" smtClean="0"/>
              <a:t> (</a:t>
            </a:r>
            <a:r>
              <a:rPr lang="en-US" dirty="0" err="1" smtClean="0"/>
              <a:t>ejemplo</a:t>
            </a:r>
            <a:r>
              <a:rPr lang="en-US" dirty="0" smtClean="0"/>
              <a:t> El </a:t>
            </a:r>
            <a:r>
              <a:rPr lang="en-US" dirty="0" err="1" smtClean="0"/>
              <a:t>Mercurio</a:t>
            </a:r>
            <a:r>
              <a:rPr lang="en-US" dirty="0" smtClean="0"/>
              <a:t> </a:t>
            </a:r>
            <a:r>
              <a:rPr lang="en-US" dirty="0" err="1" smtClean="0"/>
              <a:t>Peruano</a:t>
            </a:r>
            <a:r>
              <a:rPr lang="en-US" dirty="0" smtClean="0"/>
              <a:t> </a:t>
            </a:r>
            <a:r>
              <a:rPr lang="en-US" dirty="0" err="1" smtClean="0"/>
              <a:t>siglo</a:t>
            </a:r>
            <a:r>
              <a:rPr lang="en-US" dirty="0" smtClean="0"/>
              <a:t> XVIII) y </a:t>
            </a:r>
            <a:r>
              <a:rPr lang="en-US" dirty="0" err="1" smtClean="0"/>
              <a:t>editores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libro</a:t>
            </a:r>
            <a:r>
              <a:rPr lang="en-US" dirty="0" smtClean="0"/>
              <a:t> y la </a:t>
            </a:r>
            <a:r>
              <a:rPr lang="en-US" dirty="0" err="1" smtClean="0"/>
              <a:t>biblioteca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símbolos</a:t>
            </a:r>
            <a:r>
              <a:rPr lang="en-US" dirty="0" smtClean="0"/>
              <a:t> de la </a:t>
            </a:r>
            <a:r>
              <a:rPr lang="en-US" dirty="0" err="1" smtClean="0"/>
              <a:t>República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Letras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3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200" dirty="0" smtClean="0"/>
              <a:t>El siglo XIX instala una nueva figura de autoridad, el historiador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Imagen masculina</a:t>
            </a:r>
            <a:r>
              <a:rPr lang="es-ES" dirty="0"/>
              <a:t>: un hombre occidental, adulto, erudito y que reflexiona sobre el pasado y escribe al respecto. Es decir, una figura de autoridad y legitimidad. </a:t>
            </a:r>
          </a:p>
          <a:p>
            <a:r>
              <a:rPr lang="es-ES" b="1" dirty="0"/>
              <a:t>Producción científica objetiva</a:t>
            </a:r>
            <a:r>
              <a:rPr lang="es-ES" dirty="0"/>
              <a:t>: los relatos de los historiadores (sus libros) sino una descripción objetiva (neutral) de aquello que ocurrió en el pasado, tal como ocurrió en el pasado. </a:t>
            </a:r>
          </a:p>
          <a:p>
            <a:r>
              <a:rPr lang="es-ES" b="1" dirty="0"/>
              <a:t>Pacto de verdad con los lectores</a:t>
            </a:r>
            <a:r>
              <a:rPr lang="es-ES" dirty="0"/>
              <a:t>: contarles el pasado </a:t>
            </a:r>
            <a:r>
              <a:rPr lang="es-ES" i="1" dirty="0"/>
              <a:t>como realmente fue</a:t>
            </a:r>
            <a:r>
              <a:rPr lang="es-ES" dirty="0"/>
              <a:t>, para extraer de él lecciones de vida </a:t>
            </a:r>
            <a:r>
              <a:rPr lang="es-ES" i="1" dirty="0"/>
              <a:t>(historia </a:t>
            </a:r>
            <a:r>
              <a:rPr lang="es-ES" i="1" dirty="0" err="1"/>
              <a:t>magistra</a:t>
            </a:r>
            <a:r>
              <a:rPr lang="es-ES" i="1" dirty="0"/>
              <a:t> vitae) </a:t>
            </a:r>
          </a:p>
        </p:txBody>
      </p:sp>
    </p:spTree>
    <p:extLst>
      <p:ext uri="{BB962C8B-B14F-4D97-AF65-F5344CB8AC3E}">
        <p14:creationId xmlns:p14="http://schemas.microsoft.com/office/powerpoint/2010/main" val="281616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Diego Barros Arana (1830-1903)</a:t>
            </a:r>
            <a:endParaRPr lang="en-US" dirty="0"/>
          </a:p>
        </p:txBody>
      </p:sp>
      <p:pic>
        <p:nvPicPr>
          <p:cNvPr id="15" name="Picture Placeholder 14" descr="MC000760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70" r="-39170"/>
          <a:stretch>
            <a:fillRect/>
          </a:stretch>
        </p:blipFill>
        <p:spPr/>
      </p:pic>
      <p:pic>
        <p:nvPicPr>
          <p:cNvPr id="17" name="Content Placeholder 16" descr="MC000760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" r="6550"/>
          <a:stretch>
            <a:fillRect/>
          </a:stretch>
        </p:blipFill>
        <p:spPr/>
      </p:pic>
      <p:sp>
        <p:nvSpPr>
          <p:cNvPr id="18" name="TextBox 17"/>
          <p:cNvSpPr txBox="1"/>
          <p:nvPr/>
        </p:nvSpPr>
        <p:spPr>
          <a:xfrm>
            <a:off x="1017993" y="6006307"/>
            <a:ext cx="1082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Leer </a:t>
            </a:r>
            <a:r>
              <a:rPr lang="en-US" dirty="0" err="1" smtClean="0"/>
              <a:t>reseña</a:t>
            </a:r>
            <a:r>
              <a:rPr lang="en-US" dirty="0" smtClean="0"/>
              <a:t> de </a:t>
            </a:r>
            <a:r>
              <a:rPr lang="en-US" dirty="0" err="1" smtClean="0"/>
              <a:t>Virgilio</a:t>
            </a:r>
            <a:r>
              <a:rPr lang="en-US" dirty="0" smtClean="0"/>
              <a:t> </a:t>
            </a:r>
            <a:r>
              <a:rPr lang="en-US" dirty="0" err="1" smtClean="0"/>
              <a:t>Figueria</a:t>
            </a:r>
            <a:r>
              <a:rPr lang="en-US" dirty="0" smtClean="0"/>
              <a:t>, </a:t>
            </a:r>
            <a:r>
              <a:rPr lang="en-US" dirty="0" err="1" smtClean="0"/>
              <a:t>Diccionario</a:t>
            </a:r>
            <a:r>
              <a:rPr lang="en-US" dirty="0" smtClean="0"/>
              <a:t> </a:t>
            </a:r>
            <a:r>
              <a:rPr lang="en-US" dirty="0" err="1" smtClean="0"/>
              <a:t>Biográfico</a:t>
            </a:r>
            <a:r>
              <a:rPr lang="en-US" dirty="0" smtClean="0"/>
              <a:t>, </a:t>
            </a:r>
            <a:r>
              <a:rPr lang="en-US" dirty="0" err="1" smtClean="0"/>
              <a:t>tomo</a:t>
            </a:r>
            <a:r>
              <a:rPr lang="en-US" dirty="0" smtClean="0"/>
              <a:t> II pp.139 y </a:t>
            </a:r>
            <a:r>
              <a:rPr lang="en-US" dirty="0" err="1" smtClean="0"/>
              <a:t>siguientes</a:t>
            </a:r>
            <a:r>
              <a:rPr lang="en-US" dirty="0" smtClean="0"/>
              <a:t>, </a:t>
            </a:r>
            <a:r>
              <a:rPr lang="en-US" dirty="0" err="1" smtClean="0"/>
              <a:t>allí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Martina Barros</a:t>
            </a:r>
            <a:r>
              <a:rPr lang="mr-IN" dirty="0" smtClean="0"/>
              <a:t>…</a:t>
            </a:r>
            <a:r>
              <a:rPr lang="es-ES_tradnl" dirty="0" smtClean="0"/>
              <a:t>(Memoria Chilena)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5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EC38880-8220-1249-B5B6-7E6C79D78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318161"/>
            <a:ext cx="3917867" cy="45577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b="1" dirty="0" err="1"/>
              <a:t>Arnold</a:t>
            </a:r>
            <a:r>
              <a:rPr lang="es-ES_tradnl" b="1" dirty="0"/>
              <a:t> Joseph </a:t>
            </a:r>
            <a:r>
              <a:rPr lang="es-ES_tradnl" b="1" dirty="0" err="1"/>
              <a:t>Toynbee</a:t>
            </a:r>
            <a:r>
              <a:rPr lang="es-ES_tradnl" b="1" dirty="0"/>
              <a:t> </a:t>
            </a:r>
            <a:r>
              <a:rPr lang="es-ES_tradnl" dirty="0"/>
              <a:t>(1889-1975), historiador británico dedicado a la filosofía de la historia y que </a:t>
            </a:r>
            <a:r>
              <a:rPr lang="es-ES_tradnl" dirty="0" err="1" smtClean="0"/>
              <a:t>propueso</a:t>
            </a:r>
            <a:r>
              <a:rPr lang="es-ES_tradnl" dirty="0" smtClean="0"/>
              <a:t> </a:t>
            </a:r>
            <a:r>
              <a:rPr lang="es-ES_tradnl" dirty="0"/>
              <a:t>una amplia teoría de las civilizaciones a nivel global, obra que publicó entre 1934 y 1961 en doce volúmenes, en su Estudio de la Historia. </a:t>
            </a:r>
          </a:p>
          <a:p>
            <a:pPr marL="0" indent="0">
              <a:buNone/>
            </a:pPr>
            <a:r>
              <a:rPr lang="es-ES_tradnl" dirty="0"/>
              <a:t>A mediados del siglo XX, fue uno de los </a:t>
            </a:r>
            <a:r>
              <a:rPr lang="es-ES_tradnl" b="1" dirty="0"/>
              <a:t>eruditos</a:t>
            </a:r>
            <a:r>
              <a:rPr lang="es-ES_tradnl" dirty="0"/>
              <a:t> más </a:t>
            </a:r>
            <a:r>
              <a:rPr lang="es-ES_tradnl" dirty="0" smtClean="0"/>
              <a:t>leídos </a:t>
            </a:r>
            <a:r>
              <a:rPr lang="es-ES_tradnl" dirty="0"/>
              <a:t>en el ámbito de la disciplina, e influenció a generaciones de historiadores con sus ideas sobre los ‘ciclos’ civilizatorios y los conceptos de auge y caída de imperios, culturas y etc. </a:t>
            </a:r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4FC1C1A8-6470-B147-9F52-5036A891D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639" y="676894"/>
            <a:ext cx="5314927" cy="52362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2524" y="6007808"/>
            <a:ext cx="1085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 </a:t>
            </a:r>
            <a:r>
              <a:rPr lang="en-US" dirty="0" err="1" smtClean="0"/>
              <a:t>buscan</a:t>
            </a:r>
            <a:r>
              <a:rPr lang="en-US" dirty="0" smtClean="0"/>
              <a:t> en </a:t>
            </a:r>
            <a:r>
              <a:rPr lang="en-US" dirty="0" err="1" smtClean="0"/>
              <a:t>wikipedia</a:t>
            </a:r>
            <a:r>
              <a:rPr lang="en-US" dirty="0" smtClean="0"/>
              <a:t>, </a:t>
            </a:r>
            <a:r>
              <a:rPr lang="en-US" dirty="0" err="1" smtClean="0"/>
              <a:t>verán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menciona</a:t>
            </a:r>
            <a:r>
              <a:rPr lang="en-US" dirty="0" smtClean="0"/>
              <a:t> 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hermana</a:t>
            </a:r>
            <a:r>
              <a:rPr lang="en-US" dirty="0" smtClean="0"/>
              <a:t> Joyce </a:t>
            </a:r>
            <a:r>
              <a:rPr lang="en-US" dirty="0" err="1" smtClean="0"/>
              <a:t>Toybee</a:t>
            </a:r>
            <a:r>
              <a:rPr lang="en-US" dirty="0" smtClean="0"/>
              <a:t>, </a:t>
            </a:r>
            <a:r>
              <a:rPr lang="en-US" dirty="0" err="1" smtClean="0"/>
              <a:t>historiadora</a:t>
            </a:r>
            <a:r>
              <a:rPr lang="en-US" dirty="0" smtClean="0"/>
              <a:t> del arte y </a:t>
            </a:r>
            <a:r>
              <a:rPr lang="en-US" dirty="0" err="1" smtClean="0"/>
              <a:t>arqueóloga</a:t>
            </a:r>
            <a:r>
              <a:rPr lang="en-US" dirty="0" smtClean="0"/>
              <a:t>, no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fotografía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7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03237"/>
            <a:ext cx="11662311" cy="4393371"/>
          </a:xfrm>
        </p:spPr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Habría</a:t>
            </a:r>
            <a:r>
              <a:rPr lang="en-US" dirty="0" smtClean="0"/>
              <a:t> </a:t>
            </a:r>
            <a:r>
              <a:rPr lang="en-US" dirty="0" err="1" smtClean="0"/>
              <a:t>historiadoras</a:t>
            </a:r>
            <a:r>
              <a:rPr lang="en-US" dirty="0" smtClean="0"/>
              <a:t> </a:t>
            </a:r>
            <a:r>
              <a:rPr lang="en-US" dirty="0" err="1" smtClean="0"/>
              <a:t>contemporáneas</a:t>
            </a:r>
            <a:r>
              <a:rPr lang="en-US" dirty="0" smtClean="0"/>
              <a:t> a Diego Barros Arana y Arnold Toynbee?</a:t>
            </a:r>
            <a:br>
              <a:rPr lang="en-US" dirty="0" smtClean="0"/>
            </a:br>
            <a:r>
              <a:rPr lang="en-US" dirty="0" smtClean="0"/>
              <a:t>¿Hay </a:t>
            </a:r>
            <a:r>
              <a:rPr lang="en-US" dirty="0" err="1" smtClean="0"/>
              <a:t>información</a:t>
            </a:r>
            <a:r>
              <a:rPr lang="en-US" dirty="0" smtClean="0"/>
              <a:t> de </a:t>
            </a:r>
            <a:r>
              <a:rPr lang="en-US" dirty="0" err="1" smtClean="0"/>
              <a:t>ellas</a:t>
            </a:r>
            <a:r>
              <a:rPr lang="en-US" dirty="0"/>
              <a:t> </a:t>
            </a:r>
            <a:r>
              <a:rPr lang="en-US" dirty="0" smtClean="0"/>
              <a:t>en </a:t>
            </a:r>
            <a:r>
              <a:rPr lang="en-US" dirty="0" err="1" smtClean="0"/>
              <a:t>diccionarios</a:t>
            </a:r>
            <a:r>
              <a:rPr lang="en-US" dirty="0" smtClean="0"/>
              <a:t> </a:t>
            </a:r>
            <a:r>
              <a:rPr lang="en-US" dirty="0" err="1" smtClean="0"/>
              <a:t>biográficos</a:t>
            </a:r>
            <a:r>
              <a:rPr lang="en-US" dirty="0" smtClean="0"/>
              <a:t>, en </a:t>
            </a:r>
            <a:r>
              <a:rPr lang="en-US" dirty="0" err="1" smtClean="0"/>
              <a:t>wikipedia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¿</a:t>
            </a:r>
            <a:r>
              <a:rPr lang="en-US" dirty="0" err="1" smtClean="0"/>
              <a:t>Sabemos</a:t>
            </a:r>
            <a:r>
              <a:rPr lang="en-US" dirty="0" smtClean="0"/>
              <a:t> de </a:t>
            </a:r>
            <a:r>
              <a:rPr lang="en-US" dirty="0" err="1" smtClean="0"/>
              <a:t>ellas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199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Construcción</a:t>
            </a:r>
            <a:r>
              <a:rPr lang="en-US" dirty="0" smtClean="0"/>
              <a:t> de la </a:t>
            </a:r>
            <a:r>
              <a:rPr lang="en-US" dirty="0" err="1" smtClean="0"/>
              <a:t>República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Letras</a:t>
            </a:r>
            <a:r>
              <a:rPr lang="en-US" dirty="0" smtClean="0"/>
              <a:t> y </a:t>
            </a:r>
            <a:r>
              <a:rPr lang="en-US" dirty="0" err="1" smtClean="0"/>
              <a:t>proyecto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Campo </a:t>
            </a:r>
            <a:r>
              <a:rPr lang="en-US" dirty="0" err="1" smtClean="0"/>
              <a:t>letrado</a:t>
            </a:r>
            <a:r>
              <a:rPr lang="en-US" dirty="0" smtClean="0"/>
              <a:t> de </a:t>
            </a:r>
            <a:r>
              <a:rPr lang="en-US" dirty="0" err="1" smtClean="0"/>
              <a:t>circulación</a:t>
            </a:r>
            <a:r>
              <a:rPr lang="en-US" dirty="0" smtClean="0"/>
              <a:t> de </a:t>
            </a:r>
            <a:r>
              <a:rPr lang="en-US" dirty="0" err="1" smtClean="0"/>
              <a:t>textos</a:t>
            </a:r>
            <a:r>
              <a:rPr lang="en-US" dirty="0" smtClean="0"/>
              <a:t> </a:t>
            </a:r>
            <a:r>
              <a:rPr lang="en-US" dirty="0" err="1" smtClean="0"/>
              <a:t>impresos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sinónimo</a:t>
            </a:r>
            <a:r>
              <a:rPr lang="en-US" dirty="0" smtClean="0"/>
              <a:t> de </a:t>
            </a:r>
            <a:r>
              <a:rPr lang="en-US" dirty="0" err="1" smtClean="0"/>
              <a:t>circulación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ideas</a:t>
            </a:r>
          </a:p>
          <a:p>
            <a:r>
              <a:rPr lang="en-US" dirty="0" err="1" smtClean="0"/>
              <a:t>Soportes</a:t>
            </a:r>
            <a:r>
              <a:rPr lang="en-US" dirty="0" smtClean="0"/>
              <a:t> </a:t>
            </a:r>
            <a:r>
              <a:rPr lang="en-US" dirty="0" err="1" smtClean="0"/>
              <a:t>impresos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periódicos</a:t>
            </a:r>
            <a:r>
              <a:rPr lang="en-US" dirty="0" smtClean="0"/>
              <a:t>, </a:t>
            </a:r>
            <a:r>
              <a:rPr lang="en-US" dirty="0" err="1" smtClean="0"/>
              <a:t>libros</a:t>
            </a:r>
            <a:r>
              <a:rPr lang="en-US" dirty="0" smtClean="0"/>
              <a:t> y </a:t>
            </a:r>
            <a:r>
              <a:rPr lang="en-US" dirty="0" err="1" smtClean="0"/>
              <a:t>revistas</a:t>
            </a:r>
            <a:endParaRPr lang="en-US" dirty="0" smtClean="0"/>
          </a:p>
          <a:p>
            <a:r>
              <a:rPr lang="en-US" dirty="0" err="1" smtClean="0"/>
              <a:t>Dispositivos</a:t>
            </a:r>
            <a:r>
              <a:rPr lang="en-US" dirty="0" smtClean="0"/>
              <a:t> </a:t>
            </a:r>
            <a:r>
              <a:rPr lang="en-US" dirty="0" err="1" smtClean="0"/>
              <a:t>culturales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articulan</a:t>
            </a:r>
            <a:r>
              <a:rPr lang="en-US" dirty="0" smtClean="0"/>
              <a:t> </a:t>
            </a:r>
            <a:r>
              <a:rPr lang="en-US" dirty="0" err="1" smtClean="0"/>
              <a:t>redes</a:t>
            </a:r>
            <a:r>
              <a:rPr lang="en-US" dirty="0" smtClean="0"/>
              <a:t> de personas,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impresos</a:t>
            </a:r>
            <a:r>
              <a:rPr lang="en-US" dirty="0" smtClean="0"/>
              <a:t>, </a:t>
            </a:r>
            <a:r>
              <a:rPr lang="en-US" dirty="0" err="1" smtClean="0"/>
              <a:t>instituciones</a:t>
            </a:r>
            <a:r>
              <a:rPr lang="en-US" dirty="0" smtClean="0"/>
              <a:t> </a:t>
            </a:r>
            <a:r>
              <a:rPr lang="en-US" dirty="0" err="1" smtClean="0"/>
              <a:t>culturales</a:t>
            </a:r>
            <a:r>
              <a:rPr lang="en-US" dirty="0" smtClean="0"/>
              <a:t>: </a:t>
            </a:r>
            <a:r>
              <a:rPr lang="en-US" dirty="0" err="1" smtClean="0"/>
              <a:t>universidades</a:t>
            </a:r>
            <a:r>
              <a:rPr lang="en-US" dirty="0" smtClean="0"/>
              <a:t>, </a:t>
            </a:r>
            <a:r>
              <a:rPr lang="en-US" dirty="0" err="1" smtClean="0"/>
              <a:t>editores</a:t>
            </a:r>
            <a:r>
              <a:rPr lang="en-US" dirty="0" smtClean="0"/>
              <a:t>, </a:t>
            </a:r>
            <a:r>
              <a:rPr lang="en-US" dirty="0" err="1" smtClean="0"/>
              <a:t>publicistas</a:t>
            </a:r>
            <a:r>
              <a:rPr lang="en-US" dirty="0" smtClean="0"/>
              <a:t> u hombres </a:t>
            </a:r>
            <a:r>
              <a:rPr lang="en-US" dirty="0" err="1" smtClean="0"/>
              <a:t>que</a:t>
            </a:r>
            <a:r>
              <a:rPr lang="en-US" dirty="0" smtClean="0"/>
              <a:t>, </a:t>
            </a:r>
            <a:r>
              <a:rPr lang="en-US" dirty="0" err="1" smtClean="0"/>
              <a:t>haciendo</a:t>
            </a:r>
            <a:r>
              <a:rPr lang="en-US" dirty="0" smtClean="0"/>
              <a:t> </a:t>
            </a:r>
            <a:r>
              <a:rPr lang="en-US" dirty="0" err="1" smtClean="0"/>
              <a:t>uso</a:t>
            </a:r>
            <a:r>
              <a:rPr lang="en-US" dirty="0" smtClean="0"/>
              <a:t> de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escritura</a:t>
            </a:r>
            <a:r>
              <a:rPr lang="en-US" dirty="0" smtClean="0"/>
              <a:t> </a:t>
            </a:r>
            <a:r>
              <a:rPr lang="en-US" dirty="0" err="1" smtClean="0"/>
              <a:t>impresa</a:t>
            </a:r>
            <a:r>
              <a:rPr lang="en-US" dirty="0"/>
              <a:t> </a:t>
            </a:r>
            <a:r>
              <a:rPr lang="en-US" dirty="0" err="1" smtClean="0"/>
              <a:t>inciden</a:t>
            </a:r>
            <a:r>
              <a:rPr lang="en-US" dirty="0" smtClean="0"/>
              <a:t> y </a:t>
            </a:r>
            <a:r>
              <a:rPr lang="en-US" dirty="0" err="1" smtClean="0"/>
              <a:t>articulan</a:t>
            </a:r>
            <a:r>
              <a:rPr lang="en-US" dirty="0" smtClean="0"/>
              <a:t> el debate “</a:t>
            </a:r>
            <a:r>
              <a:rPr lang="en-US" dirty="0" err="1" smtClean="0"/>
              <a:t>público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Hombres </a:t>
            </a:r>
            <a:r>
              <a:rPr lang="en-US" dirty="0" err="1" smtClean="0"/>
              <a:t>públicos</a:t>
            </a:r>
            <a:r>
              <a:rPr lang="en-US" dirty="0" smtClean="0"/>
              <a:t>, hombres del saber, entre </a:t>
            </a:r>
            <a:r>
              <a:rPr lang="en-US" dirty="0" err="1" smtClean="0"/>
              <a:t>esos</a:t>
            </a:r>
            <a:r>
              <a:rPr lang="en-US" dirty="0" smtClean="0"/>
              <a:t>, </a:t>
            </a:r>
            <a:r>
              <a:rPr lang="en-US" dirty="0" err="1" smtClean="0"/>
              <a:t>saben</a:t>
            </a:r>
            <a:r>
              <a:rPr lang="en-US" dirty="0" smtClean="0"/>
              <a:t> de </a:t>
            </a:r>
            <a:r>
              <a:rPr lang="en-US" dirty="0" err="1" smtClean="0"/>
              <a:t>historia</a:t>
            </a:r>
            <a:r>
              <a:rPr lang="en-US" dirty="0" smtClean="0"/>
              <a:t> y la </a:t>
            </a:r>
            <a:r>
              <a:rPr lang="en-US" dirty="0" err="1" smtClean="0"/>
              <a:t>escriben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59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categoría</a:t>
            </a:r>
            <a:r>
              <a:rPr lang="en-US" dirty="0" smtClean="0"/>
              <a:t> “</a:t>
            </a:r>
            <a:r>
              <a:rPr lang="en-US" dirty="0" err="1" smtClean="0"/>
              <a:t>pasado</a:t>
            </a:r>
            <a:r>
              <a:rPr lang="en-US" dirty="0" smtClean="0"/>
              <a:t>” y “lo colonial”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escritura sobre el “pasado” </a:t>
            </a:r>
            <a:r>
              <a:rPr lang="es-ES" dirty="0" smtClean="0"/>
              <a:t>genera un debate y un </a:t>
            </a:r>
            <a:r>
              <a:rPr lang="es-ES" dirty="0" err="1" smtClean="0"/>
              <a:t>parteaguas</a:t>
            </a:r>
            <a:r>
              <a:rPr lang="es-ES" dirty="0" smtClean="0"/>
              <a:t> pues se trata de un </a:t>
            </a:r>
            <a:r>
              <a:rPr lang="es-ES" dirty="0"/>
              <a:t>género literario o científico: género de las tradiciones con Ricardo Palma, los periodistas o publicistas al estilo de Benjamín Vicuña </a:t>
            </a:r>
            <a:r>
              <a:rPr lang="es-ES" dirty="0" err="1"/>
              <a:t>Mackena</a:t>
            </a:r>
            <a:r>
              <a:rPr lang="es-ES" dirty="0"/>
              <a:t> o historiadores como Diego Barros </a:t>
            </a:r>
            <a:r>
              <a:rPr lang="es-ES" dirty="0" smtClean="0"/>
              <a:t>Arana</a:t>
            </a:r>
          </a:p>
          <a:p>
            <a:r>
              <a:rPr lang="es-ES" dirty="0" smtClean="0"/>
              <a:t>La polémica de Andrés Bello y </a:t>
            </a:r>
            <a:r>
              <a:rPr lang="es-ES" dirty="0" err="1" smtClean="0"/>
              <a:t>Lastarria</a:t>
            </a:r>
            <a:r>
              <a:rPr lang="es-ES" dirty="0" smtClean="0"/>
              <a:t>: historia filosófica o historia narrativa, interpretación o hechos</a:t>
            </a:r>
            <a:endParaRPr lang="es-ES" dirty="0"/>
          </a:p>
          <a:p>
            <a:r>
              <a:rPr lang="es-ES" dirty="0" smtClean="0"/>
              <a:t>Diego Barros Arana encarna el ideal historiador del siglo XIX americano, ya en sus tres últimos decenios</a:t>
            </a:r>
            <a:endParaRPr lang="es-ES" dirty="0"/>
          </a:p>
          <a:p>
            <a:r>
              <a:rPr lang="en-US" dirty="0" err="1" smtClean="0"/>
              <a:t>Géneros</a:t>
            </a:r>
            <a:r>
              <a:rPr lang="en-US" dirty="0" smtClean="0"/>
              <a:t> </a:t>
            </a:r>
            <a:r>
              <a:rPr lang="en-US" dirty="0" err="1" smtClean="0"/>
              <a:t>literarios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leyendas</a:t>
            </a:r>
            <a:r>
              <a:rPr lang="en-US" dirty="0" smtClean="0"/>
              <a:t> y </a:t>
            </a:r>
            <a:r>
              <a:rPr lang="en-US" dirty="0" err="1" smtClean="0"/>
              <a:t>tradiciones</a:t>
            </a:r>
            <a:r>
              <a:rPr lang="en-US" dirty="0" smtClean="0"/>
              <a:t> del </a:t>
            </a:r>
            <a:r>
              <a:rPr lang="en-US" dirty="0" err="1" smtClean="0"/>
              <a:t>peruano</a:t>
            </a:r>
            <a:r>
              <a:rPr lang="en-US" dirty="0" smtClean="0"/>
              <a:t> Ricardo Palma y la </a:t>
            </a:r>
            <a:r>
              <a:rPr lang="en-US" dirty="0" err="1" smtClean="0"/>
              <a:t>novela</a:t>
            </a:r>
            <a:r>
              <a:rPr lang="en-US" dirty="0" smtClean="0"/>
              <a:t> </a:t>
            </a:r>
            <a:r>
              <a:rPr lang="en-US" dirty="0" err="1" smtClean="0"/>
              <a:t>histórica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20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773268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cuestión</a:t>
            </a:r>
            <a:r>
              <a:rPr lang="en-US" dirty="0" smtClean="0"/>
              <a:t> de la </a:t>
            </a:r>
            <a:r>
              <a:rPr lang="en-US" dirty="0" err="1" smtClean="0"/>
              <a:t>historia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 o la </a:t>
            </a:r>
            <a:r>
              <a:rPr lang="en-US" dirty="0" err="1" smtClean="0"/>
              <a:t>historia</a:t>
            </a:r>
            <a:r>
              <a:rPr lang="en-US" dirty="0" smtClean="0"/>
              <a:t> patria: la </a:t>
            </a:r>
            <a:r>
              <a:rPr lang="en-US" dirty="0" err="1" smtClean="0"/>
              <a:t>incomodidad</a:t>
            </a:r>
            <a:r>
              <a:rPr lang="en-US" dirty="0" smtClean="0"/>
              <a:t> de lo colonial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Germán</a:t>
            </a:r>
            <a:r>
              <a:rPr lang="en-US" dirty="0" smtClean="0"/>
              <a:t> </a:t>
            </a:r>
            <a:r>
              <a:rPr lang="en-US" dirty="0" err="1" smtClean="0"/>
              <a:t>Colmenares</a:t>
            </a:r>
            <a:r>
              <a:rPr lang="en-US" dirty="0" smtClean="0"/>
              <a:t>, Las </a:t>
            </a:r>
            <a:r>
              <a:rPr lang="en-US" dirty="0" err="1" smtClean="0"/>
              <a:t>convenciones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la </a:t>
            </a:r>
            <a:r>
              <a:rPr lang="en-US" dirty="0" err="1" smtClean="0"/>
              <a:t>cultura</a:t>
            </a:r>
            <a:r>
              <a:rPr lang="en-US" dirty="0" smtClean="0"/>
              <a:t>. </a:t>
            </a:r>
            <a:r>
              <a:rPr lang="en-US" dirty="0" err="1" smtClean="0"/>
              <a:t>Ensayos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la </a:t>
            </a:r>
            <a:r>
              <a:rPr lang="en-US" dirty="0" err="1" smtClean="0"/>
              <a:t>historiografía</a:t>
            </a:r>
            <a:r>
              <a:rPr lang="en-US" dirty="0" smtClean="0"/>
              <a:t> </a:t>
            </a:r>
            <a:r>
              <a:rPr lang="en-US" dirty="0" err="1" smtClean="0"/>
              <a:t>americana</a:t>
            </a:r>
            <a:r>
              <a:rPr lang="en-US" dirty="0" smtClean="0"/>
              <a:t> del </a:t>
            </a:r>
            <a:r>
              <a:rPr lang="en-US" dirty="0" err="1" smtClean="0"/>
              <a:t>siglo</a:t>
            </a:r>
            <a:r>
              <a:rPr lang="en-US" dirty="0" smtClean="0"/>
              <a:t> XIX</a:t>
            </a:r>
          </a:p>
          <a:p>
            <a:r>
              <a:rPr lang="en-US" dirty="0" err="1" smtClean="0"/>
              <a:t>Ensayo</a:t>
            </a:r>
            <a:r>
              <a:rPr lang="en-US" dirty="0" smtClean="0"/>
              <a:t> de José </a:t>
            </a:r>
            <a:r>
              <a:rPr lang="en-US" dirty="0" err="1" smtClean="0"/>
              <a:t>Victorino</a:t>
            </a:r>
            <a:r>
              <a:rPr lang="en-US" dirty="0" smtClean="0"/>
              <a:t> </a:t>
            </a:r>
            <a:r>
              <a:rPr lang="en-US" dirty="0" err="1" smtClean="0"/>
              <a:t>Lastarria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0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voy</a:t>
            </a:r>
            <a:r>
              <a:rPr lang="en-US" dirty="0" smtClean="0"/>
              <a:t> a </a:t>
            </a:r>
            <a:r>
              <a:rPr lang="en-US" dirty="0" err="1" smtClean="0"/>
              <a:t>contar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historia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ejemplo</a:t>
            </a:r>
            <a:r>
              <a:rPr lang="en-US" dirty="0"/>
              <a:t> entre </a:t>
            </a:r>
            <a:r>
              <a:rPr lang="en-US" dirty="0" err="1"/>
              <a:t>instalación</a:t>
            </a:r>
            <a:r>
              <a:rPr lang="en-US" dirty="0"/>
              <a:t> de la </a:t>
            </a:r>
            <a:r>
              <a:rPr lang="en-US" dirty="0" err="1"/>
              <a:t>historia</a:t>
            </a:r>
            <a:r>
              <a:rPr lang="en-US" dirty="0"/>
              <a:t>, los </a:t>
            </a:r>
            <a:r>
              <a:rPr lang="en-US" dirty="0" err="1"/>
              <a:t>historiadores</a:t>
            </a:r>
            <a:r>
              <a:rPr lang="en-US" dirty="0"/>
              <a:t> y “lo colonial”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pasado</a:t>
            </a:r>
            <a:endParaRPr lang="en-US" dirty="0"/>
          </a:p>
          <a:p>
            <a:r>
              <a:rPr lang="en-US" dirty="0" smtClean="0"/>
              <a:t>-</a:t>
            </a:r>
            <a:r>
              <a:rPr lang="en-US" dirty="0" err="1" smtClean="0"/>
              <a:t>Ensayos</a:t>
            </a:r>
            <a:r>
              <a:rPr lang="en-US" dirty="0" smtClean="0"/>
              <a:t> </a:t>
            </a:r>
            <a:r>
              <a:rPr lang="en-US" dirty="0" err="1" smtClean="0"/>
              <a:t>históricos</a:t>
            </a:r>
            <a:r>
              <a:rPr lang="en-US" dirty="0" smtClean="0"/>
              <a:t>,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Lastarria</a:t>
            </a:r>
            <a:r>
              <a:rPr lang="en-US" dirty="0" smtClean="0"/>
              <a:t> y </a:t>
            </a:r>
            <a:r>
              <a:rPr lang="en-US" dirty="0" err="1" smtClean="0"/>
              <a:t>concepto</a:t>
            </a:r>
            <a:r>
              <a:rPr lang="en-US" dirty="0" smtClean="0"/>
              <a:t> de </a:t>
            </a:r>
            <a:r>
              <a:rPr lang="en-US" dirty="0" err="1" smtClean="0"/>
              <a:t>coloniaje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7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4327" y="2958832"/>
            <a:ext cx="60625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Construcción de tipos y estereotipos de “lo colonial”</a:t>
            </a:r>
          </a:p>
          <a:p>
            <a:r>
              <a:rPr lang="es-ES" dirty="0"/>
              <a:t>“lo colonial como paisaje”</a:t>
            </a:r>
          </a:p>
          <a:p>
            <a:r>
              <a:rPr lang="es-ES" dirty="0"/>
              <a:t>“lo colonial como atadura”</a:t>
            </a:r>
          </a:p>
          <a:p>
            <a:r>
              <a:rPr lang="es-ES" dirty="0"/>
              <a:t>“lo colonial como pasado”</a:t>
            </a:r>
            <a:endParaRPr lang="es-C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9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Preguntas que configuran un problema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¿qué es la historia?</a:t>
            </a:r>
          </a:p>
          <a:p>
            <a:r>
              <a:rPr lang="es-ES" dirty="0" smtClean="0"/>
              <a:t>¿es la historia una disciplina, un campo de saber, una ciencia?</a:t>
            </a:r>
          </a:p>
          <a:p>
            <a:r>
              <a:rPr lang="es-ES" dirty="0" smtClean="0"/>
              <a:t>¿desde cuándo nos hacemos estas preguntas, desde qué epistemología?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pt-BR" b="1" dirty="0"/>
              <a:t>historiador, </a:t>
            </a:r>
            <a:r>
              <a:rPr lang="pt-BR" b="1" dirty="0" err="1"/>
              <a:t>ra</a:t>
            </a:r>
            <a:endParaRPr lang="pt-BR" b="1" dirty="0"/>
          </a:p>
          <a:p>
            <a:r>
              <a:rPr lang="sk-SK" dirty="0"/>
              <a:t>1. m. y f. Especialista en </a:t>
            </a:r>
            <a:r>
              <a:rPr lang="sk-SK" dirty="0">
                <a:hlinkClick r:id="rId2"/>
              </a:rPr>
              <a:t>historia (‖ disciplina)</a:t>
            </a:r>
            <a:r>
              <a:rPr lang="sk-SK" dirty="0" smtClean="0">
                <a:hlinkClick r:id="rId2"/>
              </a:rPr>
              <a:t>.</a:t>
            </a:r>
            <a:r>
              <a:rPr lang="pt-BR" b="1" dirty="0"/>
              <a:t> historiador, </a:t>
            </a:r>
            <a:r>
              <a:rPr lang="pt-BR" b="1" dirty="0" err="1"/>
              <a:t>ra</a:t>
            </a:r>
            <a:endParaRPr lang="pt-BR" b="1" dirty="0"/>
          </a:p>
          <a:p>
            <a:r>
              <a:rPr lang="sk-SK" dirty="0"/>
              <a:t>1. m. y f. Especialista en </a:t>
            </a:r>
            <a:r>
              <a:rPr lang="sk-SK" dirty="0">
                <a:hlinkClick r:id="rId2"/>
              </a:rPr>
              <a:t>historia (‖ disciplina).</a:t>
            </a:r>
            <a:endParaRPr lang="es-ES" dirty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123216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1424" y="548680"/>
            <a:ext cx="10670976" cy="847856"/>
          </a:xfrm>
        </p:spPr>
        <p:txBody>
          <a:bodyPr>
            <a:noAutofit/>
          </a:bodyPr>
          <a:lstStyle/>
          <a:p>
            <a:r>
              <a:rPr lang="es-CL" sz="2400" dirty="0" smtClean="0"/>
              <a:t>Proyecto Biblioteca de la Universidad de Chile y el Instituto Nacional</a:t>
            </a:r>
            <a:r>
              <a:rPr lang="es-CL" sz="2800" dirty="0" smtClean="0"/>
              <a:t/>
            </a:r>
            <a:br>
              <a:rPr lang="es-CL" sz="2800" dirty="0" smtClean="0"/>
            </a:br>
            <a:r>
              <a:rPr lang="es-CL" sz="1100" dirty="0" smtClean="0"/>
              <a:t>Archivo Histórico Nacional, Mapoteca , 1884</a:t>
            </a:r>
            <a:endParaRPr lang="es-CL" sz="28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628800"/>
            <a:ext cx="4320480" cy="5015482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5" y="1798004"/>
            <a:ext cx="6722620" cy="4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0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Imagen 23.t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78" r="-42978"/>
          <a:stretch>
            <a:fillRect/>
          </a:stretch>
        </p:blipFill>
        <p:spPr bwMode="auto">
          <a:xfrm>
            <a:off x="155298" y="1371600"/>
            <a:ext cx="11880838" cy="494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503238"/>
            <a:ext cx="9752013" cy="868362"/>
          </a:xfrm>
        </p:spPr>
        <p:txBody>
          <a:bodyPr/>
          <a:lstStyle/>
          <a:p>
            <a:r>
              <a:rPr lang="es-CL" sz="2400" dirty="0" smtClean="0"/>
              <a:t>Biblioteca del instituto nacional y de la universidad de Chile, archivo de la biblioteca del instituto nacional, ca.1880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20182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503238"/>
            <a:ext cx="9752013" cy="868362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Capilla del Convento de San Diego, 1859</a:t>
            </a:r>
            <a:endParaRPr lang="es-CL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770" r="-92770"/>
          <a:stretch>
            <a:fillRect/>
          </a:stretch>
        </p:blipFill>
        <p:spPr>
          <a:xfrm>
            <a:off x="0" y="1371600"/>
            <a:ext cx="13157200" cy="5472113"/>
          </a:xfrm>
        </p:spPr>
      </p:pic>
    </p:spTree>
    <p:extLst>
      <p:ext uri="{BB962C8B-B14F-4D97-AF65-F5344CB8AC3E}">
        <p14:creationId xmlns:p14="http://schemas.microsoft.com/office/powerpoint/2010/main" val="237829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400" b="1" i="1" dirty="0" smtClean="0"/>
              <a:t>Biblioteca del Instituto Nacional y la Universidad de Chile, </a:t>
            </a:r>
            <a:r>
              <a:rPr lang="es-ES" sz="1400" b="1" i="1" dirty="0" err="1" smtClean="0"/>
              <a:t>ca</a:t>
            </a:r>
            <a:r>
              <a:rPr lang="es-ES" sz="1400" b="1" i="1" dirty="0" smtClean="0"/>
              <a:t>. 1885. Fotomontaje </a:t>
            </a:r>
            <a:r>
              <a:rPr lang="es-ES" sz="1400" b="1" i="1" dirty="0"/>
              <a:t>realizado por </a:t>
            </a:r>
            <a:r>
              <a:rPr lang="es-ES" sz="1400" b="1" i="1" dirty="0" err="1"/>
              <a:t>Obdner</a:t>
            </a:r>
            <a:r>
              <a:rPr lang="es-ES" sz="1400" b="1" i="1" dirty="0"/>
              <a:t> </a:t>
            </a:r>
            <a:r>
              <a:rPr lang="es-ES" sz="1400" b="1" i="1" dirty="0" err="1"/>
              <a:t>Heffer</a:t>
            </a:r>
            <a:r>
              <a:rPr lang="es-ES" sz="1400" b="1" i="1" dirty="0"/>
              <a:t> (fines siglo XIX, albúmina), Colección Archivo Fotográfico Archivo Central Andrés Bello.</a:t>
            </a:r>
            <a:r>
              <a:rPr lang="es-ES_tradnl" sz="1400" dirty="0"/>
              <a:t/>
            </a:r>
            <a:br>
              <a:rPr lang="es-ES_tradnl" sz="1400" dirty="0"/>
            </a:br>
            <a:endParaRPr lang="es-ES" sz="1400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38" r="-9838"/>
          <a:stretch>
            <a:fillRect/>
          </a:stretch>
        </p:blipFill>
        <p:spPr bwMode="auto">
          <a:xfrm>
            <a:off x="3175080" y="1371600"/>
            <a:ext cx="6191404" cy="5173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86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79" y="552272"/>
            <a:ext cx="9713166" cy="6096130"/>
          </a:xfrm>
        </p:spPr>
      </p:pic>
    </p:spTree>
    <p:extLst>
      <p:ext uri="{BB962C8B-B14F-4D97-AF65-F5344CB8AC3E}">
        <p14:creationId xmlns:p14="http://schemas.microsoft.com/office/powerpoint/2010/main" val="308843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Una estética: romanticismo e imagen de “lo colonial”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157413"/>
            <a:ext cx="2347004" cy="4195762"/>
          </a:xfrm>
        </p:spPr>
      </p:pic>
      <p:sp>
        <p:nvSpPr>
          <p:cNvPr id="5" name="CuadroTexto 4"/>
          <p:cNvSpPr txBox="1"/>
          <p:nvPr/>
        </p:nvSpPr>
        <p:spPr>
          <a:xfrm>
            <a:off x="4476750" y="3114675"/>
            <a:ext cx="63320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construcción de los tipos populares</a:t>
            </a:r>
          </a:p>
          <a:p>
            <a:r>
              <a:rPr lang="es-ES" dirty="0" smtClean="0"/>
              <a:t>Lo “colonial” y el folclore</a:t>
            </a:r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0064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Un siglo XIX con otros lenguajes, soportes y técnicas de representación</a:t>
            </a:r>
            <a:endParaRPr lang="es-CL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6" y="1922009"/>
            <a:ext cx="2576460" cy="4195762"/>
          </a:xfrm>
        </p:spPr>
      </p:pic>
      <p:sp>
        <p:nvSpPr>
          <p:cNvPr id="3" name="TextBox 2"/>
          <p:cNvSpPr txBox="1"/>
          <p:nvPr/>
        </p:nvSpPr>
        <p:spPr>
          <a:xfrm>
            <a:off x="5367753" y="3469919"/>
            <a:ext cx="5261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pasa</a:t>
            </a:r>
            <a:r>
              <a:rPr lang="en-US" dirty="0" smtClean="0"/>
              <a:t> con el “</a:t>
            </a:r>
            <a:r>
              <a:rPr lang="en-US" dirty="0" err="1" smtClean="0"/>
              <a:t>pasado</a:t>
            </a:r>
            <a:r>
              <a:rPr lang="en-US" dirty="0" smtClean="0"/>
              <a:t>” en la </a:t>
            </a:r>
            <a:r>
              <a:rPr lang="en-US" dirty="0" err="1" smtClean="0"/>
              <a:t>fotografía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72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Exotismo de lo racial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58" y="2024646"/>
            <a:ext cx="2648574" cy="4195762"/>
          </a:xfrm>
        </p:spPr>
      </p:pic>
    </p:spTree>
    <p:extLst>
      <p:ext uri="{BB962C8B-B14F-4D97-AF65-F5344CB8AC3E}">
        <p14:creationId xmlns:p14="http://schemas.microsoft.com/office/powerpoint/2010/main" val="80098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seducción de lo exótico, sensualidad, imagen de América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496" y="2052638"/>
            <a:ext cx="4858783" cy="4195762"/>
          </a:xfrm>
        </p:spPr>
      </p:pic>
    </p:spTree>
    <p:extLst>
      <p:ext uri="{BB962C8B-B14F-4D97-AF65-F5344CB8AC3E}">
        <p14:creationId xmlns:p14="http://schemas.microsoft.com/office/powerpoint/2010/main" val="28068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“Lo colonial” </a:t>
            </a:r>
          </a:p>
          <a:p>
            <a:r>
              <a:rPr lang="en-US" dirty="0" smtClean="0"/>
              <a:t>Dos </a:t>
            </a:r>
            <a:r>
              <a:rPr lang="en-US" dirty="0" err="1" smtClean="0"/>
              <a:t>revistas</a:t>
            </a:r>
            <a:endParaRPr lang="en-US" dirty="0" smtClean="0"/>
          </a:p>
          <a:p>
            <a:r>
              <a:rPr lang="en-US" dirty="0" err="1" smtClean="0"/>
              <a:t>Estudios</a:t>
            </a:r>
            <a:r>
              <a:rPr lang="en-US" dirty="0" smtClean="0"/>
              <a:t> de </a:t>
            </a:r>
            <a:r>
              <a:rPr lang="en-US" dirty="0" err="1" smtClean="0"/>
              <a:t>Historia</a:t>
            </a:r>
            <a:r>
              <a:rPr lang="en-US" dirty="0" smtClean="0"/>
              <a:t> </a:t>
            </a:r>
            <a:r>
              <a:rPr lang="en-US" dirty="0" err="1" smtClean="0"/>
              <a:t>Novohispana</a:t>
            </a:r>
            <a:r>
              <a:rPr lang="en-US" dirty="0" smtClean="0"/>
              <a:t>, México</a:t>
            </a:r>
          </a:p>
          <a:p>
            <a:r>
              <a:rPr lang="en-US" dirty="0">
                <a:hlinkClick r:id="rId2"/>
              </a:rPr>
              <a:t>https://novohispana.historicas.unam.mx/index.php/ehn/issue/view/</a:t>
            </a:r>
            <a:r>
              <a:rPr lang="en-US" dirty="0" smtClean="0">
                <a:hlinkClick r:id="rId2"/>
              </a:rPr>
              <a:t>4851</a:t>
            </a:r>
            <a:endParaRPr lang="en-US" dirty="0" smtClean="0"/>
          </a:p>
          <a:p>
            <a:r>
              <a:rPr lang="en-US" dirty="0" err="1" smtClean="0"/>
              <a:t>Revista</a:t>
            </a:r>
            <a:r>
              <a:rPr lang="en-US" dirty="0" smtClean="0"/>
              <a:t> </a:t>
            </a:r>
            <a:r>
              <a:rPr lang="en-US" dirty="0" err="1" smtClean="0"/>
              <a:t>Fronteras</a:t>
            </a:r>
            <a:r>
              <a:rPr lang="en-US" dirty="0" smtClean="0"/>
              <a:t> de la </a:t>
            </a:r>
            <a:r>
              <a:rPr lang="en-US" dirty="0" err="1" smtClean="0"/>
              <a:t>Historia</a:t>
            </a:r>
            <a:r>
              <a:rPr lang="en-US" dirty="0" smtClean="0"/>
              <a:t>, Colombia</a:t>
            </a:r>
            <a:endParaRPr lang="en-US" dirty="0"/>
          </a:p>
          <a:p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revistas.icanh.gov.co</a:t>
            </a:r>
            <a:r>
              <a:rPr lang="pt-BR" dirty="0"/>
              <a:t>/</a:t>
            </a:r>
            <a:r>
              <a:rPr lang="pt-BR" dirty="0" err="1"/>
              <a:t>index.php</a:t>
            </a:r>
            <a:r>
              <a:rPr lang="pt-BR" dirty="0"/>
              <a:t>/</a:t>
            </a:r>
            <a:r>
              <a:rPr lang="pt-BR" dirty="0" err="1"/>
              <a:t>fh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67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Para abordar estas preguntas sistemáticamente, es relevante hacer algunas precisiones acerca de qué es la historia y la historiografía en su carácter de ‘ciencia’ y cómo llegó a serlo en un momento determinado en el tiempo.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5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3970"/>
            <a:ext cx="5012575" cy="6683433"/>
          </a:xfrm>
        </p:spPr>
      </p:pic>
      <p:sp>
        <p:nvSpPr>
          <p:cNvPr id="5" name="CuadroTexto 4"/>
          <p:cNvSpPr txBox="1"/>
          <p:nvPr/>
        </p:nvSpPr>
        <p:spPr>
          <a:xfrm>
            <a:off x="6214188" y="2192694"/>
            <a:ext cx="52712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Enciclopedia Diderot y </a:t>
            </a:r>
            <a:r>
              <a:rPr lang="es-ES" dirty="0" err="1" smtClean="0"/>
              <a:t>D’Alambert</a:t>
            </a:r>
            <a:endParaRPr lang="es-ES" dirty="0" smtClean="0"/>
          </a:p>
          <a:p>
            <a:r>
              <a:rPr lang="es-ES" dirty="0" smtClean="0"/>
              <a:t>1750</a:t>
            </a:r>
          </a:p>
          <a:p>
            <a:endParaRPr lang="es-ES" dirty="0"/>
          </a:p>
          <a:p>
            <a:r>
              <a:rPr lang="es-ES" dirty="0" smtClean="0"/>
              <a:t>La historia trata de los “hechos” del “pasado”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9343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471" y="1199949"/>
            <a:ext cx="5977847" cy="4483385"/>
          </a:xfrm>
        </p:spPr>
      </p:pic>
      <p:sp>
        <p:nvSpPr>
          <p:cNvPr id="5" name="CuadroTexto 4"/>
          <p:cNvSpPr txBox="1"/>
          <p:nvPr/>
        </p:nvSpPr>
        <p:spPr>
          <a:xfrm>
            <a:off x="6736702" y="2640563"/>
            <a:ext cx="342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Historia y razón: teoría del progreso </a:t>
            </a:r>
            <a:endParaRPr lang="es-CL" dirty="0"/>
          </a:p>
        </p:txBody>
      </p:sp>
      <p:sp>
        <p:nvSpPr>
          <p:cNvPr id="3" name="TextBox 2"/>
          <p:cNvSpPr txBox="1"/>
          <p:nvPr/>
        </p:nvSpPr>
        <p:spPr>
          <a:xfrm>
            <a:off x="5969989" y="3600859"/>
            <a:ext cx="5419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hecho</a:t>
            </a:r>
            <a:r>
              <a:rPr lang="en-US" dirty="0" smtClean="0"/>
              <a:t>: la </a:t>
            </a:r>
            <a:r>
              <a:rPr lang="en-US" dirty="0" err="1" smtClean="0"/>
              <a:t>independencia</a:t>
            </a:r>
            <a:r>
              <a:rPr lang="en-US" dirty="0" smtClean="0"/>
              <a:t> de </a:t>
            </a:r>
            <a:r>
              <a:rPr lang="en-US" dirty="0" err="1" smtClean="0"/>
              <a:t>América</a:t>
            </a:r>
            <a:r>
              <a:rPr lang="en-US" dirty="0" smtClean="0"/>
              <a:t>,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lugar</a:t>
            </a:r>
            <a:r>
              <a:rPr lang="en-US" dirty="0" smtClean="0"/>
              <a:t> en la </a:t>
            </a:r>
            <a:r>
              <a:rPr lang="en-US" dirty="0" err="1" smtClean="0"/>
              <a:t>constitución</a:t>
            </a:r>
            <a:r>
              <a:rPr lang="en-US" dirty="0" smtClean="0"/>
              <a:t> de la </a:t>
            </a:r>
            <a:r>
              <a:rPr lang="en-US" dirty="0" err="1" smtClean="0"/>
              <a:t>historia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disciplina</a:t>
            </a:r>
            <a:r>
              <a:rPr lang="en-US" dirty="0" smtClean="0"/>
              <a:t> en el </a:t>
            </a:r>
            <a:r>
              <a:rPr lang="en-US" dirty="0" err="1" smtClean="0"/>
              <a:t>siglo</a:t>
            </a:r>
            <a:r>
              <a:rPr lang="en-US" dirty="0" smtClean="0"/>
              <a:t> XIX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0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84" y="1296379"/>
            <a:ext cx="6749292" cy="5061969"/>
          </a:xfrm>
        </p:spPr>
      </p:pic>
      <p:sp>
        <p:nvSpPr>
          <p:cNvPr id="5" name="CuadroTexto 4"/>
          <p:cNvSpPr txBox="1"/>
          <p:nvPr/>
        </p:nvSpPr>
        <p:spPr>
          <a:xfrm>
            <a:off x="6219825" y="2341984"/>
            <a:ext cx="5724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historia y la construcción de los estados nacionales</a:t>
            </a:r>
          </a:p>
          <a:p>
            <a:endParaRPr lang="es-ES" dirty="0"/>
          </a:p>
          <a:p>
            <a:r>
              <a:rPr lang="es-ES" dirty="0" smtClean="0"/>
              <a:t>Las instituciones, la historia instituyente, el campo de un nuevo discurso y de nuevos intelectuales públicos: historiografía e historiadores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4685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62" y="957365"/>
            <a:ext cx="6623641" cy="4967730"/>
          </a:xfrm>
        </p:spPr>
      </p:pic>
    </p:spTree>
    <p:extLst>
      <p:ext uri="{BB962C8B-B14F-4D97-AF65-F5344CB8AC3E}">
        <p14:creationId xmlns:p14="http://schemas.microsoft.com/office/powerpoint/2010/main" val="4244097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346131" cy="197575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3600" b="1" dirty="0">
                <a:solidFill>
                  <a:srgbClr val="FF0000"/>
                </a:solidFill>
              </a:rPr>
              <a:t>Se puede afirmar que lo fue en el siglo XIX  y en Europa, cuando se constituye el concepto de la Historia como disciplina científica, con los siguientes elementos: </a:t>
            </a:r>
            <a:r>
              <a:rPr lang="es-ES" sz="3600" dirty="0">
                <a:solidFill>
                  <a:srgbClr val="FF0000"/>
                </a:solidFill>
              </a:rPr>
              <a:t/>
            </a:r>
            <a:br>
              <a:rPr lang="es-ES" sz="3600" dirty="0">
                <a:solidFill>
                  <a:srgbClr val="FF0000"/>
                </a:solidFill>
              </a:rPr>
            </a:br>
            <a:r>
              <a:rPr lang="es-ES" sz="3100" b="1" dirty="0"/>
              <a:t/>
            </a:r>
            <a:br>
              <a:rPr lang="es-ES" sz="3100" b="1" dirty="0"/>
            </a:br>
            <a:endParaRPr lang="es-ES" sz="31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018762" y="2554086"/>
            <a:ext cx="9629394" cy="379623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dirty="0">
                <a:solidFill>
                  <a:srgbClr val="FF0000"/>
                </a:solidFill>
              </a:rPr>
              <a:t>Establecimiento de métodos crítico y de verificación de datos. </a:t>
            </a:r>
          </a:p>
          <a:p>
            <a:pPr>
              <a:buFontTx/>
              <a:buChar char="-"/>
            </a:pPr>
            <a:r>
              <a:rPr lang="es-ES" dirty="0">
                <a:solidFill>
                  <a:srgbClr val="FF0000"/>
                </a:solidFill>
              </a:rPr>
              <a:t>‘Regreso a los documentos’ (</a:t>
            </a:r>
            <a:r>
              <a:rPr lang="es-ES" dirty="0" err="1">
                <a:solidFill>
                  <a:srgbClr val="FF0000"/>
                </a:solidFill>
              </a:rPr>
              <a:t>Ranke</a:t>
            </a:r>
            <a:r>
              <a:rPr lang="es-ES" dirty="0">
                <a:solidFill>
                  <a:srgbClr val="FF0000"/>
                </a:solidFill>
              </a:rPr>
              <a:t>). </a:t>
            </a:r>
          </a:p>
          <a:p>
            <a:pPr>
              <a:buFontTx/>
              <a:buChar char="-"/>
            </a:pPr>
            <a:r>
              <a:rPr lang="es-ES" dirty="0">
                <a:solidFill>
                  <a:srgbClr val="FF0000"/>
                </a:solidFill>
              </a:rPr>
              <a:t>Énfasis en la historia política (historia de las luchas y conflictos por el poder).</a:t>
            </a:r>
          </a:p>
          <a:p>
            <a:pPr>
              <a:buFontTx/>
              <a:buChar char="-"/>
            </a:pPr>
            <a:r>
              <a:rPr lang="es-ES" dirty="0">
                <a:solidFill>
                  <a:srgbClr val="FF0000"/>
                </a:solidFill>
              </a:rPr>
              <a:t>Interés por construir interpretaciones generales de la historia universal. </a:t>
            </a:r>
          </a:p>
          <a:p>
            <a:pPr>
              <a:buFontTx/>
              <a:buChar char="-"/>
            </a:pPr>
            <a:r>
              <a:rPr lang="es-ES" dirty="0">
                <a:solidFill>
                  <a:srgbClr val="FF0000"/>
                </a:solidFill>
              </a:rPr>
              <a:t>Instalación de las analogías </a:t>
            </a:r>
            <a:r>
              <a:rPr lang="es-ES" dirty="0" err="1" smtClean="0">
                <a:solidFill>
                  <a:srgbClr val="FF0000"/>
                </a:solidFill>
              </a:rPr>
              <a:t>biologicistas</a:t>
            </a:r>
            <a:r>
              <a:rPr lang="es-ES" dirty="0">
                <a:solidFill>
                  <a:srgbClr val="FF0000"/>
                </a:solidFill>
              </a:rPr>
              <a:t>. </a:t>
            </a:r>
          </a:p>
          <a:p>
            <a:pPr>
              <a:buFontTx/>
              <a:buChar char="-"/>
            </a:pPr>
            <a:r>
              <a:rPr lang="es-ES" dirty="0">
                <a:solidFill>
                  <a:srgbClr val="FF0000"/>
                </a:solidFill>
              </a:rPr>
              <a:t>Construcción de una genealogía disciplinaria que se remonta a la Grecia clásica y a los autores de biografías e historias de la Roma imperial. </a:t>
            </a:r>
          </a:p>
        </p:txBody>
      </p:sp>
    </p:spTree>
    <p:extLst>
      <p:ext uri="{BB962C8B-B14F-4D97-AF65-F5344CB8AC3E}">
        <p14:creationId xmlns:p14="http://schemas.microsoft.com/office/powerpoint/2010/main" val="232996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3975E0C-69E4-0A4C-AB1F-77DD29B1A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En dicho registro, un historiador es alguien claramente diferente a un poeta, una novelista, un dramaturgo o una ensayista. No escribe ficción, se basa en los hechos comprobados, realiza análisis racionales (es decir, de causa-efecto), y no se deja llevar por sus emociones e intereses. </a:t>
            </a:r>
          </a:p>
          <a:p>
            <a:r>
              <a:rPr lang="es-ES_tradnl" dirty="0"/>
              <a:t>Probablemente ello colaboró a la idea de que la Historia era un campo de hombres (racional, no emocional, objetivo y organizado), dada la identificación de estas virtudes con </a:t>
            </a:r>
            <a:r>
              <a:rPr lang="es-ES_tradnl" i="1" dirty="0"/>
              <a:t>lo masculino</a:t>
            </a:r>
            <a:r>
              <a:rPr lang="es-ES_tradnl" dirty="0"/>
              <a:t>, a diferencia de los principios </a:t>
            </a:r>
            <a:r>
              <a:rPr lang="es-ES_tradnl" i="1" dirty="0"/>
              <a:t>femeninos</a:t>
            </a:r>
            <a:r>
              <a:rPr lang="es-ES_tradnl" dirty="0"/>
              <a:t> de la ensoñación, los afectos, lo subjetivo y lo difuso; es decir, lo inconstante e irracional.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678" y="293829"/>
            <a:ext cx="746263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El “</a:t>
            </a:r>
            <a:r>
              <a:rPr lang="en-US" sz="2400" b="1" dirty="0" err="1" smtClean="0"/>
              <a:t>historiador</a:t>
            </a:r>
            <a:r>
              <a:rPr lang="en-US" sz="2400" b="1" dirty="0" smtClean="0"/>
              <a:t>”: entre </a:t>
            </a:r>
            <a:r>
              <a:rPr lang="en-US" sz="2400" b="1" dirty="0" err="1" smtClean="0"/>
              <a:t>intelectual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tradición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humanista</a:t>
            </a:r>
            <a:r>
              <a:rPr lang="en-US" sz="2400" b="1" dirty="0" smtClean="0"/>
              <a:t> occidental </a:t>
            </a:r>
            <a:r>
              <a:rPr lang="en-US" sz="2400" b="1" dirty="0" err="1" smtClean="0"/>
              <a:t>siglos</a:t>
            </a:r>
            <a:r>
              <a:rPr lang="en-US" sz="2400" b="1" dirty="0" smtClean="0"/>
              <a:t> XVI al XVII y el </a:t>
            </a:r>
            <a:r>
              <a:rPr lang="en-US" sz="2400" b="1" dirty="0" err="1" smtClean="0"/>
              <a:t>científico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positivista</a:t>
            </a:r>
            <a:r>
              <a:rPr lang="en-US" sz="2400" b="1" dirty="0" smtClean="0"/>
              <a:t> del </a:t>
            </a:r>
            <a:r>
              <a:rPr lang="en-US" sz="2400" b="1" dirty="0" err="1" smtClean="0"/>
              <a:t>siglo</a:t>
            </a:r>
            <a:r>
              <a:rPr lang="en-US" sz="2400" b="1" dirty="0" smtClean="0"/>
              <a:t> XIX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5470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1957</TotalTime>
  <Words>1280</Words>
  <Application>Microsoft Macintosh PowerPoint</Application>
  <PresentationFormat>Custom</PresentationFormat>
  <Paragraphs>87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Ion</vt:lpstr>
      <vt:lpstr>Revisión del canon Disciplinas: historiografía siglo XIX</vt:lpstr>
      <vt:lpstr>Preguntas que configuran un problema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 puede afirmar que lo fue en el siglo XIX  y en Europa, cuando se constituye el concepto de la Historia como disciplina científica, con los siguientes elementos:   </vt:lpstr>
      <vt:lpstr>PowerPoint Presentation</vt:lpstr>
      <vt:lpstr>El “intelectual”, el “erudito”, el “filósofo”</vt:lpstr>
      <vt:lpstr>El siglo XIX instala una nueva figura de autoridad, el historiador</vt:lpstr>
      <vt:lpstr>Diego Barros Arana (1830-1903)</vt:lpstr>
      <vt:lpstr>PowerPoint Presentation</vt:lpstr>
      <vt:lpstr>¿Habría historiadoras contemporáneas a Diego Barros Arana y Arnold Toynbee? ¿Hay información de ellas en diccionarios biográficos, en wikipedia? ¿Sabemos de ellas?</vt:lpstr>
      <vt:lpstr>Construcción de la República de las Letras y proyecto nacional</vt:lpstr>
      <vt:lpstr>La categoría “pasado” y “lo colonial”</vt:lpstr>
      <vt:lpstr>La cuestión de la historia nacional o la historia patria: la incomodidad de lo colonial</vt:lpstr>
      <vt:lpstr>Les voy a contar una historia</vt:lpstr>
      <vt:lpstr>PowerPoint Presentation</vt:lpstr>
      <vt:lpstr>Proyecto Biblioteca de la Universidad de Chile y el Instituto Nacional Archivo Histórico Nacional, Mapoteca , 1884</vt:lpstr>
      <vt:lpstr>Biblioteca del instituto nacional y de la universidad de Chile, archivo de la biblioteca del instituto nacional, ca.1880</vt:lpstr>
      <vt:lpstr>Capilla del Convento de San Diego, 1859</vt:lpstr>
      <vt:lpstr>Biblioteca del Instituto Nacional y la Universidad de Chile, ca. 1885. Fotomontaje realizado por Obdner Heffer (fines siglo XIX, albúmina), Colección Archivo Fotográfico Archivo Central Andrés Bello. </vt:lpstr>
      <vt:lpstr>PowerPoint Presentation</vt:lpstr>
      <vt:lpstr>Una estética: romanticismo e imagen de “lo colonial”</vt:lpstr>
      <vt:lpstr>Un siglo XIX con otros lenguajes, soportes y técnicas de representación</vt:lpstr>
      <vt:lpstr>Exotismo de lo racial</vt:lpstr>
      <vt:lpstr>La seducción de lo exótico, sensualidad, imagen de América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Revisión del canon</dc:title>
  <dc:creator>Alejandra Natalia Araya Espinoza (alaraya)</dc:creator>
  <cp:lastModifiedBy>Alejandra Araya</cp:lastModifiedBy>
  <cp:revision>21</cp:revision>
  <dcterms:created xsi:type="dcterms:W3CDTF">2019-08-12T20:14:17Z</dcterms:created>
  <dcterms:modified xsi:type="dcterms:W3CDTF">2021-08-26T17:22:33Z</dcterms:modified>
</cp:coreProperties>
</file>