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sldIdLst>
    <p:sldId id="256" r:id="rId2"/>
    <p:sldId id="257" r:id="rId3"/>
    <p:sldId id="258" r:id="rId4"/>
    <p:sldId id="264" r:id="rId5"/>
    <p:sldId id="388" r:id="rId6"/>
    <p:sldId id="340" r:id="rId7"/>
    <p:sldId id="380" r:id="rId8"/>
    <p:sldId id="373" r:id="rId9"/>
    <p:sldId id="347" r:id="rId10"/>
    <p:sldId id="349" r:id="rId11"/>
    <p:sldId id="383" r:id="rId12"/>
    <p:sldId id="387" r:id="rId13"/>
    <p:sldId id="416" r:id="rId14"/>
    <p:sldId id="417" r:id="rId15"/>
    <p:sldId id="296" r:id="rId16"/>
    <p:sldId id="298" r:id="rId17"/>
    <p:sldId id="418" r:id="rId18"/>
    <p:sldId id="267" r:id="rId19"/>
    <p:sldId id="268" r:id="rId20"/>
    <p:sldId id="259" r:id="rId21"/>
    <p:sldId id="260" r:id="rId22"/>
    <p:sldId id="261" r:id="rId23"/>
    <p:sldId id="262" r:id="rId24"/>
    <p:sldId id="419" r:id="rId2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624"/>
  </p:normalViewPr>
  <p:slideViewPr>
    <p:cSldViewPr snapToGrid="0" snapToObjects="1">
      <p:cViewPr varScale="1">
        <p:scale>
          <a:sx n="106" d="100"/>
          <a:sy n="106" d="100"/>
        </p:scale>
        <p:origin x="5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6B939-7DD1-384A-809E-E337E2471B6E}" type="doc">
      <dgm:prSet loTypeId="urn:microsoft.com/office/officeart/2005/8/layout/radial6" loCatId="" qsTypeId="urn:microsoft.com/office/officeart/2005/8/quickstyle/simple1" qsCatId="simple" csTypeId="urn:microsoft.com/office/officeart/2005/8/colors/colorful3" csCatId="colorful" phldr="1"/>
      <dgm:spPr/>
      <dgm:t>
        <a:bodyPr/>
        <a:lstStyle/>
        <a:p>
          <a:endParaRPr lang="es-ES"/>
        </a:p>
      </dgm:t>
    </dgm:pt>
    <dgm:pt modelId="{43A3DFBB-C34B-7D46-B607-F730EFDC8398}">
      <dgm:prSet phldrT="[Texto]"/>
      <dgm:spPr/>
      <dgm:t>
        <a:bodyPr/>
        <a:lstStyle/>
        <a:p>
          <a:pPr>
            <a:buFont typeface="Wingdings 2" panose="05020102010507070707" pitchFamily="18" charset="2"/>
            <a:buNone/>
          </a:pPr>
          <a:r>
            <a:rPr lang="es-CL" dirty="0"/>
            <a:t>Exageración en la visión utilitaria</a:t>
          </a:r>
          <a:endParaRPr lang="es-ES" dirty="0"/>
        </a:p>
      </dgm:t>
    </dgm:pt>
    <dgm:pt modelId="{B7FDF696-7D4C-494C-9E23-D53E459A8079}" type="parTrans" cxnId="{4A9DD905-AA94-4543-AFA2-9CF1CB114DE4}">
      <dgm:prSet/>
      <dgm:spPr/>
      <dgm:t>
        <a:bodyPr/>
        <a:lstStyle/>
        <a:p>
          <a:endParaRPr lang="es-ES"/>
        </a:p>
      </dgm:t>
    </dgm:pt>
    <dgm:pt modelId="{583F8F24-33DA-B947-8602-FA0882680012}" type="sibTrans" cxnId="{4A9DD905-AA94-4543-AFA2-9CF1CB114DE4}">
      <dgm:prSet/>
      <dgm:spPr/>
      <dgm:t>
        <a:bodyPr/>
        <a:lstStyle/>
        <a:p>
          <a:endParaRPr lang="es-ES"/>
        </a:p>
      </dgm:t>
    </dgm:pt>
    <dgm:pt modelId="{9A6E606F-44CD-FE45-A310-09640C20F4E3}">
      <dgm:prSet phldrT="[Texto]"/>
      <dgm:spPr/>
      <dgm:t>
        <a:bodyPr/>
        <a:lstStyle/>
        <a:p>
          <a:r>
            <a:rPr lang="es-ES" dirty="0"/>
            <a:t>Leer para interpretar</a:t>
          </a:r>
        </a:p>
      </dgm:t>
    </dgm:pt>
    <dgm:pt modelId="{59380C0B-E1FB-4341-B8B0-280FAACED83F}" type="parTrans" cxnId="{B01ED185-D794-2F4A-9774-338446F3D306}">
      <dgm:prSet/>
      <dgm:spPr/>
      <dgm:t>
        <a:bodyPr/>
        <a:lstStyle/>
        <a:p>
          <a:endParaRPr lang="es-ES"/>
        </a:p>
      </dgm:t>
    </dgm:pt>
    <dgm:pt modelId="{3F8B3685-C871-234C-AB90-94A8C77BAB87}" type="sibTrans" cxnId="{B01ED185-D794-2F4A-9774-338446F3D306}">
      <dgm:prSet/>
      <dgm:spPr/>
      <dgm:t>
        <a:bodyPr/>
        <a:lstStyle/>
        <a:p>
          <a:endParaRPr lang="es-ES"/>
        </a:p>
      </dgm:t>
    </dgm:pt>
    <dgm:pt modelId="{6917C416-A87D-534D-9593-0DFFAC13629F}">
      <dgm:prSet phldrT="[Texto]"/>
      <dgm:spPr/>
      <dgm:t>
        <a:bodyPr/>
        <a:lstStyle/>
        <a:p>
          <a:r>
            <a:rPr lang="es-ES" dirty="0"/>
            <a:t>Leer para memorizar</a:t>
          </a:r>
        </a:p>
      </dgm:t>
    </dgm:pt>
    <dgm:pt modelId="{A9A7DC95-9D0B-D648-8B43-44EAE62760E7}" type="parTrans" cxnId="{291C9CB4-62C9-2C49-86AE-A966A66C4FFD}">
      <dgm:prSet/>
      <dgm:spPr/>
      <dgm:t>
        <a:bodyPr/>
        <a:lstStyle/>
        <a:p>
          <a:endParaRPr lang="es-ES"/>
        </a:p>
      </dgm:t>
    </dgm:pt>
    <dgm:pt modelId="{7B07221E-E69C-4A4D-B5E8-A5BF51A54C73}" type="sibTrans" cxnId="{291C9CB4-62C9-2C49-86AE-A966A66C4FFD}">
      <dgm:prSet/>
      <dgm:spPr/>
      <dgm:t>
        <a:bodyPr/>
        <a:lstStyle/>
        <a:p>
          <a:endParaRPr lang="es-ES"/>
        </a:p>
      </dgm:t>
    </dgm:pt>
    <dgm:pt modelId="{4444C74C-1F8F-1D4F-B558-61D9C788E8AD}" type="pres">
      <dgm:prSet presAssocID="{5156B939-7DD1-384A-809E-E337E2471B6E}" presName="Name0" presStyleCnt="0">
        <dgm:presLayoutVars>
          <dgm:chMax val="1"/>
          <dgm:dir/>
          <dgm:animLvl val="ctr"/>
          <dgm:resizeHandles val="exact"/>
        </dgm:presLayoutVars>
      </dgm:prSet>
      <dgm:spPr/>
    </dgm:pt>
    <dgm:pt modelId="{B84B8E15-4B2B-8C44-B389-C1E29AAE67E9}" type="pres">
      <dgm:prSet presAssocID="{43A3DFBB-C34B-7D46-B607-F730EFDC8398}" presName="centerShape" presStyleLbl="node0" presStyleIdx="0" presStyleCnt="1"/>
      <dgm:spPr/>
    </dgm:pt>
    <dgm:pt modelId="{03018721-B304-384B-9A0F-D66D1BA3B034}" type="pres">
      <dgm:prSet presAssocID="{9A6E606F-44CD-FE45-A310-09640C20F4E3}" presName="node" presStyleLbl="node1" presStyleIdx="0" presStyleCnt="2">
        <dgm:presLayoutVars>
          <dgm:bulletEnabled val="1"/>
        </dgm:presLayoutVars>
      </dgm:prSet>
      <dgm:spPr/>
    </dgm:pt>
    <dgm:pt modelId="{410BC7EC-88D9-FD46-963E-AA4E96EF41B0}" type="pres">
      <dgm:prSet presAssocID="{9A6E606F-44CD-FE45-A310-09640C20F4E3}" presName="dummy" presStyleCnt="0"/>
      <dgm:spPr/>
    </dgm:pt>
    <dgm:pt modelId="{BCE6B3D2-C528-484B-A02E-8334DCAD7030}" type="pres">
      <dgm:prSet presAssocID="{3F8B3685-C871-234C-AB90-94A8C77BAB87}" presName="sibTrans" presStyleLbl="sibTrans2D1" presStyleIdx="0" presStyleCnt="2"/>
      <dgm:spPr/>
    </dgm:pt>
    <dgm:pt modelId="{122C4C9B-D1E9-B646-BD2D-FC10B8B364E5}" type="pres">
      <dgm:prSet presAssocID="{6917C416-A87D-534D-9593-0DFFAC13629F}" presName="node" presStyleLbl="node1" presStyleIdx="1" presStyleCnt="2">
        <dgm:presLayoutVars>
          <dgm:bulletEnabled val="1"/>
        </dgm:presLayoutVars>
      </dgm:prSet>
      <dgm:spPr/>
    </dgm:pt>
    <dgm:pt modelId="{74A789C3-29B8-6044-A711-AA29B98F8ABA}" type="pres">
      <dgm:prSet presAssocID="{6917C416-A87D-534D-9593-0DFFAC13629F}" presName="dummy" presStyleCnt="0"/>
      <dgm:spPr/>
    </dgm:pt>
    <dgm:pt modelId="{B198786C-386F-3141-AD57-4C4DCD683BDF}" type="pres">
      <dgm:prSet presAssocID="{7B07221E-E69C-4A4D-B5E8-A5BF51A54C73}" presName="sibTrans" presStyleLbl="sibTrans2D1" presStyleIdx="1" presStyleCnt="2"/>
      <dgm:spPr/>
    </dgm:pt>
  </dgm:ptLst>
  <dgm:cxnLst>
    <dgm:cxn modelId="{4A9DD905-AA94-4543-AFA2-9CF1CB114DE4}" srcId="{5156B939-7DD1-384A-809E-E337E2471B6E}" destId="{43A3DFBB-C34B-7D46-B607-F730EFDC8398}" srcOrd="0" destOrd="0" parTransId="{B7FDF696-7D4C-494C-9E23-D53E459A8079}" sibTransId="{583F8F24-33DA-B947-8602-FA0882680012}"/>
    <dgm:cxn modelId="{46294542-FE6D-C840-8B05-90FE04DC0C48}" type="presOf" srcId="{5156B939-7DD1-384A-809E-E337E2471B6E}" destId="{4444C74C-1F8F-1D4F-B558-61D9C788E8AD}" srcOrd="0" destOrd="0" presId="urn:microsoft.com/office/officeart/2005/8/layout/radial6"/>
    <dgm:cxn modelId="{00F80276-96E9-9641-BA4E-DE757AF33710}" type="presOf" srcId="{43A3DFBB-C34B-7D46-B607-F730EFDC8398}" destId="{B84B8E15-4B2B-8C44-B389-C1E29AAE67E9}" srcOrd="0" destOrd="0" presId="urn:microsoft.com/office/officeart/2005/8/layout/radial6"/>
    <dgm:cxn modelId="{B01ED185-D794-2F4A-9774-338446F3D306}" srcId="{43A3DFBB-C34B-7D46-B607-F730EFDC8398}" destId="{9A6E606F-44CD-FE45-A310-09640C20F4E3}" srcOrd="0" destOrd="0" parTransId="{59380C0B-E1FB-4341-B8B0-280FAACED83F}" sibTransId="{3F8B3685-C871-234C-AB90-94A8C77BAB87}"/>
    <dgm:cxn modelId="{988F6892-EF80-FD4F-A74A-A62210FC32A4}" type="presOf" srcId="{9A6E606F-44CD-FE45-A310-09640C20F4E3}" destId="{03018721-B304-384B-9A0F-D66D1BA3B034}" srcOrd="0" destOrd="0" presId="urn:microsoft.com/office/officeart/2005/8/layout/radial6"/>
    <dgm:cxn modelId="{291C9CB4-62C9-2C49-86AE-A966A66C4FFD}" srcId="{43A3DFBB-C34B-7D46-B607-F730EFDC8398}" destId="{6917C416-A87D-534D-9593-0DFFAC13629F}" srcOrd="1" destOrd="0" parTransId="{A9A7DC95-9D0B-D648-8B43-44EAE62760E7}" sibTransId="{7B07221E-E69C-4A4D-B5E8-A5BF51A54C73}"/>
    <dgm:cxn modelId="{3761BAB7-356D-1547-AEEC-94D35A888FF0}" type="presOf" srcId="{6917C416-A87D-534D-9593-0DFFAC13629F}" destId="{122C4C9B-D1E9-B646-BD2D-FC10B8B364E5}" srcOrd="0" destOrd="0" presId="urn:microsoft.com/office/officeart/2005/8/layout/radial6"/>
    <dgm:cxn modelId="{46F2BBBA-6349-9E4E-B89A-469928A607C6}" type="presOf" srcId="{7B07221E-E69C-4A4D-B5E8-A5BF51A54C73}" destId="{B198786C-386F-3141-AD57-4C4DCD683BDF}" srcOrd="0" destOrd="0" presId="urn:microsoft.com/office/officeart/2005/8/layout/radial6"/>
    <dgm:cxn modelId="{0322B9F9-A378-9E4E-9A97-9850E9A864B0}" type="presOf" srcId="{3F8B3685-C871-234C-AB90-94A8C77BAB87}" destId="{BCE6B3D2-C528-484B-A02E-8334DCAD7030}" srcOrd="0" destOrd="0" presId="urn:microsoft.com/office/officeart/2005/8/layout/radial6"/>
    <dgm:cxn modelId="{E047BCD5-65D1-6F45-BBA6-179B0AED79FE}" type="presParOf" srcId="{4444C74C-1F8F-1D4F-B558-61D9C788E8AD}" destId="{B84B8E15-4B2B-8C44-B389-C1E29AAE67E9}" srcOrd="0" destOrd="0" presId="urn:microsoft.com/office/officeart/2005/8/layout/radial6"/>
    <dgm:cxn modelId="{946D7A26-C4EE-BD42-8EC7-04527D95CEDB}" type="presParOf" srcId="{4444C74C-1F8F-1D4F-B558-61D9C788E8AD}" destId="{03018721-B304-384B-9A0F-D66D1BA3B034}" srcOrd="1" destOrd="0" presId="urn:microsoft.com/office/officeart/2005/8/layout/radial6"/>
    <dgm:cxn modelId="{1DEBD3C7-AFD7-6741-ADCC-CB0A3B44CA2C}" type="presParOf" srcId="{4444C74C-1F8F-1D4F-B558-61D9C788E8AD}" destId="{410BC7EC-88D9-FD46-963E-AA4E96EF41B0}" srcOrd="2" destOrd="0" presId="urn:microsoft.com/office/officeart/2005/8/layout/radial6"/>
    <dgm:cxn modelId="{5B911249-B0D5-0C44-8404-76BD3DBBE55F}" type="presParOf" srcId="{4444C74C-1F8F-1D4F-B558-61D9C788E8AD}" destId="{BCE6B3D2-C528-484B-A02E-8334DCAD7030}" srcOrd="3" destOrd="0" presId="urn:microsoft.com/office/officeart/2005/8/layout/radial6"/>
    <dgm:cxn modelId="{81DCA5F4-A49E-8443-9F75-EC0F6F36A100}" type="presParOf" srcId="{4444C74C-1F8F-1D4F-B558-61D9C788E8AD}" destId="{122C4C9B-D1E9-B646-BD2D-FC10B8B364E5}" srcOrd="4" destOrd="0" presId="urn:microsoft.com/office/officeart/2005/8/layout/radial6"/>
    <dgm:cxn modelId="{DDDC05AA-5B38-E64A-823E-C73A85794603}" type="presParOf" srcId="{4444C74C-1F8F-1D4F-B558-61D9C788E8AD}" destId="{74A789C3-29B8-6044-A711-AA29B98F8ABA}" srcOrd="5" destOrd="0" presId="urn:microsoft.com/office/officeart/2005/8/layout/radial6"/>
    <dgm:cxn modelId="{224ECDA8-43C0-1446-B8CC-F066E9A5A0B9}" type="presParOf" srcId="{4444C74C-1F8F-1D4F-B558-61D9C788E8AD}" destId="{B198786C-386F-3141-AD57-4C4DCD683BDF}" srcOrd="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8786C-386F-3141-AD57-4C4DCD683BDF}">
      <dsp:nvSpPr>
        <dsp:cNvPr id="0" name=""/>
        <dsp:cNvSpPr/>
      </dsp:nvSpPr>
      <dsp:spPr>
        <a:xfrm>
          <a:off x="-44023" y="972853"/>
          <a:ext cx="4783706" cy="4783706"/>
        </a:xfrm>
        <a:prstGeom prst="blockArc">
          <a:avLst>
            <a:gd name="adj1" fmla="val 5400000"/>
            <a:gd name="adj2" fmla="val 16200000"/>
            <a:gd name="adj3" fmla="val 4638"/>
          </a:avLst>
        </a:prstGeom>
        <a:solidFill>
          <a:schemeClr val="accent3">
            <a:hueOff val="6181016"/>
            <a:satOff val="8730"/>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E6B3D2-C528-484B-A02E-8334DCAD7030}">
      <dsp:nvSpPr>
        <dsp:cNvPr id="0" name=""/>
        <dsp:cNvSpPr/>
      </dsp:nvSpPr>
      <dsp:spPr>
        <a:xfrm>
          <a:off x="-44023" y="972853"/>
          <a:ext cx="4783706" cy="4783706"/>
        </a:xfrm>
        <a:prstGeom prst="blockArc">
          <a:avLst>
            <a:gd name="adj1" fmla="val 16200000"/>
            <a:gd name="adj2" fmla="val 5400000"/>
            <a:gd name="adj3" fmla="val 463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4B8E15-4B2B-8C44-B389-C1E29AAE67E9}">
      <dsp:nvSpPr>
        <dsp:cNvPr id="0" name=""/>
        <dsp:cNvSpPr/>
      </dsp:nvSpPr>
      <dsp:spPr>
        <a:xfrm>
          <a:off x="1247284" y="2264161"/>
          <a:ext cx="2201090" cy="2201090"/>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Font typeface="Wingdings 2" panose="05020102010507070707" pitchFamily="18" charset="2"/>
            <a:buNone/>
          </a:pPr>
          <a:r>
            <a:rPr lang="es-CL" sz="2300" kern="1200" dirty="0"/>
            <a:t>Exageración en la visión utilitaria</a:t>
          </a:r>
          <a:endParaRPr lang="es-ES" sz="2300" kern="1200" dirty="0"/>
        </a:p>
      </dsp:txBody>
      <dsp:txXfrm>
        <a:off x="1569626" y="2586503"/>
        <a:ext cx="1556406" cy="1556406"/>
      </dsp:txXfrm>
    </dsp:sp>
    <dsp:sp modelId="{03018721-B304-384B-9A0F-D66D1BA3B034}">
      <dsp:nvSpPr>
        <dsp:cNvPr id="0" name=""/>
        <dsp:cNvSpPr/>
      </dsp:nvSpPr>
      <dsp:spPr>
        <a:xfrm>
          <a:off x="1577447" y="257939"/>
          <a:ext cx="1540763" cy="1540763"/>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S" sz="1900" kern="1200" dirty="0"/>
            <a:t>Leer para interpretar</a:t>
          </a:r>
        </a:p>
      </dsp:txBody>
      <dsp:txXfrm>
        <a:off x="1803087" y="483579"/>
        <a:ext cx="1089483" cy="1089483"/>
      </dsp:txXfrm>
    </dsp:sp>
    <dsp:sp modelId="{122C4C9B-D1E9-B646-BD2D-FC10B8B364E5}">
      <dsp:nvSpPr>
        <dsp:cNvPr id="0" name=""/>
        <dsp:cNvSpPr/>
      </dsp:nvSpPr>
      <dsp:spPr>
        <a:xfrm>
          <a:off x="1577447" y="4930711"/>
          <a:ext cx="1540763" cy="1540763"/>
        </a:xfrm>
        <a:prstGeom prst="ellipse">
          <a:avLst/>
        </a:prstGeom>
        <a:solidFill>
          <a:schemeClr val="accent3">
            <a:hueOff val="6181016"/>
            <a:satOff val="8730"/>
            <a:lumOff val="-39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S" sz="1900" kern="1200" dirty="0"/>
            <a:t>Leer para memorizar</a:t>
          </a:r>
        </a:p>
      </dsp:txBody>
      <dsp:txXfrm>
        <a:off x="1803087" y="5156351"/>
        <a:ext cx="1089483" cy="108948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9/2/21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13411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9/2/21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6648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9/2/21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155735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9/2/21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13913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9/2/21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13778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41664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08205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53167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14780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9/2/21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230678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9/2/21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85762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9/2/21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‹Nº›</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5763942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hf sldNum="0" hdr="0" ftr="0" dt="0"/>
  <p:txStyles>
    <p:titleStyle>
      <a:lvl1pPr algn="l" defTabSz="457200" rtl="0" eaLnBrk="1" latinLnBrk="0" hangingPunct="1">
        <a:lnSpc>
          <a:spcPct val="100000"/>
        </a:lnSpc>
        <a:spcBef>
          <a:spcPct val="0"/>
        </a:spcBef>
        <a:buNone/>
        <a:defRPr sz="32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24horas.cl/nacional/" TargetMode="External"/><Relationship Id="rId2" Type="http://schemas.openxmlformats.org/officeDocument/2006/relationships/hyperlink" Target="https://www.24horas.c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8BD4161-335A-4CCC-BBBD-9D33A7EC6244}"/>
              </a:ext>
            </a:extLst>
          </p:cNvPr>
          <p:cNvPicPr>
            <a:picLocks noChangeAspect="1"/>
          </p:cNvPicPr>
          <p:nvPr/>
        </p:nvPicPr>
        <p:blipFill rotWithShape="1">
          <a:blip r:embed="rId2">
            <a:alphaModFix/>
          </a:blip>
          <a:srcRect t="3271" b="12460"/>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E2EDC3F9-BBE3-45A8-BBC7-E154E21D9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090890"/>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C4F6D03-0EF6-9D41-A942-28A614C6165E}"/>
              </a:ext>
            </a:extLst>
          </p:cNvPr>
          <p:cNvSpPr>
            <a:spLocks noGrp="1"/>
          </p:cNvSpPr>
          <p:nvPr>
            <p:ph type="ctrTitle"/>
          </p:nvPr>
        </p:nvSpPr>
        <p:spPr>
          <a:xfrm>
            <a:off x="965201" y="3591034"/>
            <a:ext cx="10225530" cy="1475013"/>
          </a:xfrm>
        </p:spPr>
        <p:txBody>
          <a:bodyPr>
            <a:normAutofit/>
          </a:bodyPr>
          <a:lstStyle/>
          <a:p>
            <a:r>
              <a:rPr lang="es-CL" sz="4000" dirty="0">
                <a:solidFill>
                  <a:srgbClr val="002060"/>
                </a:solidFill>
              </a:rPr>
              <a:t>Problemas didácticos en Lenguaje y comunicación.</a:t>
            </a:r>
          </a:p>
        </p:txBody>
      </p:sp>
      <p:sp>
        <p:nvSpPr>
          <p:cNvPr id="3" name="Subtítulo 2">
            <a:extLst>
              <a:ext uri="{FF2B5EF4-FFF2-40B4-BE49-F238E27FC236}">
                <a16:creationId xmlns:a16="http://schemas.microsoft.com/office/drawing/2014/main" id="{5E436DAD-6667-C94A-A3A3-9E264AD43B91}"/>
              </a:ext>
            </a:extLst>
          </p:cNvPr>
          <p:cNvSpPr>
            <a:spLocks noGrp="1"/>
          </p:cNvSpPr>
          <p:nvPr>
            <p:ph type="subTitle" idx="1"/>
          </p:nvPr>
        </p:nvSpPr>
        <p:spPr>
          <a:xfrm>
            <a:off x="965200" y="5066048"/>
            <a:ext cx="10225530" cy="590321"/>
          </a:xfrm>
        </p:spPr>
        <p:txBody>
          <a:bodyPr>
            <a:normAutofit/>
          </a:bodyPr>
          <a:lstStyle/>
          <a:p>
            <a:r>
              <a:rPr lang="es-CL">
                <a:solidFill>
                  <a:schemeClr val="bg1"/>
                </a:solidFill>
              </a:rPr>
              <a:t>Taller de reflexión e investigación mención lenguaje.</a:t>
            </a:r>
          </a:p>
          <a:p>
            <a:endParaRPr lang="es-CL">
              <a:solidFill>
                <a:schemeClr val="bg1"/>
              </a:solidFill>
            </a:endParaRPr>
          </a:p>
        </p:txBody>
      </p:sp>
    </p:spTree>
    <p:extLst>
      <p:ext uri="{BB962C8B-B14F-4D97-AF65-F5344CB8AC3E}">
        <p14:creationId xmlns:p14="http://schemas.microsoft.com/office/powerpoint/2010/main" val="388692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Estándares de aprendizaje</a:t>
            </a:r>
          </a:p>
        </p:txBody>
      </p:sp>
      <p:sp>
        <p:nvSpPr>
          <p:cNvPr id="3" name="2 Marcador de contenido"/>
          <p:cNvSpPr>
            <a:spLocks noGrp="1"/>
          </p:cNvSpPr>
          <p:nvPr>
            <p:ph idx="1"/>
          </p:nvPr>
        </p:nvSpPr>
        <p:spPr/>
        <p:txBody>
          <a:bodyPr/>
          <a:lstStyle/>
          <a:p>
            <a:r>
              <a:rPr lang="es-CL" sz="2400" dirty="0"/>
              <a:t>Los Estándares comprenden tres Niveles de Aprendizaje para categorizar el logro alcanzado por los estudiantes en las evaluaciones nacionales. Estos son: </a:t>
            </a:r>
            <a:r>
              <a:rPr lang="es-CL" sz="2400" dirty="0">
                <a:solidFill>
                  <a:srgbClr val="7030A0"/>
                </a:solidFill>
              </a:rPr>
              <a:t>Nivel de Aprendizaje Adecuado,</a:t>
            </a:r>
            <a:r>
              <a:rPr lang="es-CL" sz="2400" dirty="0"/>
              <a:t> </a:t>
            </a:r>
            <a:r>
              <a:rPr lang="es-CL" sz="2400" dirty="0">
                <a:solidFill>
                  <a:schemeClr val="accent1">
                    <a:lumMod val="75000"/>
                  </a:schemeClr>
                </a:solidFill>
              </a:rPr>
              <a:t>Nivel de Aprendizaje Elemental </a:t>
            </a:r>
            <a:r>
              <a:rPr lang="es-CL" sz="2400" dirty="0"/>
              <a:t>y </a:t>
            </a:r>
            <a:r>
              <a:rPr lang="es-CL" sz="2400" dirty="0">
                <a:solidFill>
                  <a:schemeClr val="accent5">
                    <a:lumMod val="75000"/>
                  </a:schemeClr>
                </a:solidFill>
              </a:rPr>
              <a:t>Nivel de Aprendizaje Insuficiente</a:t>
            </a:r>
            <a:r>
              <a:rPr lang="es-CL" sz="2400" dirty="0"/>
              <a:t>.</a:t>
            </a:r>
          </a:p>
          <a:p>
            <a:r>
              <a:rPr lang="es-CL" sz="2400" dirty="0"/>
              <a:t>Los Estándares de Aprendizaje se elaboran basándose en el currículum vigente y se asocian al instrumento mediante el cual es evaluado su cumplimiento, en este caso, las pruebas SIMCE.</a:t>
            </a:r>
          </a:p>
        </p:txBody>
      </p:sp>
    </p:spTree>
    <p:extLst>
      <p:ext uri="{BB962C8B-B14F-4D97-AF65-F5344CB8AC3E}">
        <p14:creationId xmlns:p14="http://schemas.microsoft.com/office/powerpoint/2010/main" val="1826888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138A88A-F0C5-4736-B235-E6F41610CED1}"/>
              </a:ext>
            </a:extLst>
          </p:cNvPr>
          <p:cNvPicPr>
            <a:picLocks noChangeAspect="1"/>
          </p:cNvPicPr>
          <p:nvPr/>
        </p:nvPicPr>
        <p:blipFill rotWithShape="1">
          <a:blip r:embed="rId2"/>
          <a:srcRect l="30209" t="10990" r="32713" b="7974"/>
          <a:stretch/>
        </p:blipFill>
        <p:spPr>
          <a:xfrm>
            <a:off x="585440" y="357030"/>
            <a:ext cx="3566864" cy="4382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n 1">
            <a:extLst>
              <a:ext uri="{FF2B5EF4-FFF2-40B4-BE49-F238E27FC236}">
                <a16:creationId xmlns:a16="http://schemas.microsoft.com/office/drawing/2014/main" id="{440B1D08-1FEC-447C-A2A7-70A103A6BA38}"/>
              </a:ext>
            </a:extLst>
          </p:cNvPr>
          <p:cNvPicPr>
            <a:picLocks noChangeAspect="1"/>
          </p:cNvPicPr>
          <p:nvPr/>
        </p:nvPicPr>
        <p:blipFill rotWithShape="1">
          <a:blip r:embed="rId3"/>
          <a:srcRect l="27059" t="8681" r="29865" b="6250"/>
          <a:stretch/>
        </p:blipFill>
        <p:spPr>
          <a:xfrm>
            <a:off x="5390333" y="146009"/>
            <a:ext cx="3533055" cy="4325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n 3">
            <a:extLst>
              <a:ext uri="{FF2B5EF4-FFF2-40B4-BE49-F238E27FC236}">
                <a16:creationId xmlns:a16="http://schemas.microsoft.com/office/drawing/2014/main" id="{74505175-7841-457F-9B7C-045391BCED79}"/>
              </a:ext>
            </a:extLst>
          </p:cNvPr>
          <p:cNvPicPr>
            <a:picLocks noChangeAspect="1"/>
          </p:cNvPicPr>
          <p:nvPr/>
        </p:nvPicPr>
        <p:blipFill rotWithShape="1">
          <a:blip r:embed="rId4"/>
          <a:srcRect l="30695" t="15955" r="32951" b="7976"/>
          <a:stretch/>
        </p:blipFill>
        <p:spPr>
          <a:xfrm>
            <a:off x="2368872" y="1544003"/>
            <a:ext cx="3571181" cy="4556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a:extLst>
              <a:ext uri="{FF2B5EF4-FFF2-40B4-BE49-F238E27FC236}">
                <a16:creationId xmlns:a16="http://schemas.microsoft.com/office/drawing/2014/main" id="{C985D3AE-29A3-42A4-AC77-E83CC68D6A9D}"/>
              </a:ext>
            </a:extLst>
          </p:cNvPr>
          <p:cNvPicPr>
            <a:picLocks noChangeAspect="1"/>
          </p:cNvPicPr>
          <p:nvPr/>
        </p:nvPicPr>
        <p:blipFill rotWithShape="1">
          <a:blip r:embed="rId5"/>
          <a:srcRect l="35189" t="12820" r="36473" b="21169"/>
          <a:stretch/>
        </p:blipFill>
        <p:spPr>
          <a:xfrm>
            <a:off x="7999668" y="1372551"/>
            <a:ext cx="3609901" cy="4727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1 Título"/>
          <p:cNvSpPr txBox="1">
            <a:spLocks/>
          </p:cNvSpPr>
          <p:nvPr/>
        </p:nvSpPr>
        <p:spPr>
          <a:xfrm>
            <a:off x="442245" y="6100238"/>
            <a:ext cx="6350442" cy="639218"/>
          </a:xfrm>
          <a:prstGeom prst="rect">
            <a:avLst/>
          </a:prstGeom>
        </p:spPr>
        <p:txBody>
          <a:bodyPr/>
          <a:lstStyle>
            <a:lvl1pPr algn="l" rtl="0" eaLnBrk="1" fontAlgn="base" hangingPunct="1">
              <a:spcBef>
                <a:spcPct val="0"/>
              </a:spcBef>
              <a:spcAft>
                <a:spcPct val="0"/>
              </a:spcAft>
              <a:defRPr sz="3323" kern="1200">
                <a:solidFill>
                  <a:schemeClr val="accent1"/>
                </a:solidFill>
                <a:latin typeface="+mj-lt"/>
                <a:ea typeface="ＭＳ Ｐゴシック" charset="-128"/>
                <a:cs typeface="ＭＳ Ｐゴシック" charset="-128"/>
              </a:defRPr>
            </a:lvl1pPr>
            <a:lvl2pPr algn="l" rtl="0" eaLnBrk="1" fontAlgn="base" hangingPunct="1">
              <a:spcBef>
                <a:spcPct val="0"/>
              </a:spcBef>
              <a:spcAft>
                <a:spcPct val="0"/>
              </a:spcAft>
              <a:defRPr sz="3323">
                <a:solidFill>
                  <a:schemeClr val="accent1"/>
                </a:solidFill>
                <a:latin typeface="Rockwell" charset="0"/>
                <a:ea typeface="ＭＳ Ｐゴシック" charset="-128"/>
                <a:cs typeface="ＭＳ Ｐゴシック" charset="-128"/>
              </a:defRPr>
            </a:lvl2pPr>
            <a:lvl3pPr algn="l" rtl="0" eaLnBrk="1" fontAlgn="base" hangingPunct="1">
              <a:spcBef>
                <a:spcPct val="0"/>
              </a:spcBef>
              <a:spcAft>
                <a:spcPct val="0"/>
              </a:spcAft>
              <a:defRPr sz="3323">
                <a:solidFill>
                  <a:schemeClr val="accent1"/>
                </a:solidFill>
                <a:latin typeface="Rockwell" charset="0"/>
                <a:ea typeface="ＭＳ Ｐゴシック" charset="-128"/>
                <a:cs typeface="ＭＳ Ｐゴシック" charset="-128"/>
              </a:defRPr>
            </a:lvl3pPr>
            <a:lvl4pPr algn="l" rtl="0" eaLnBrk="1" fontAlgn="base" hangingPunct="1">
              <a:spcBef>
                <a:spcPct val="0"/>
              </a:spcBef>
              <a:spcAft>
                <a:spcPct val="0"/>
              </a:spcAft>
              <a:defRPr sz="3323">
                <a:solidFill>
                  <a:schemeClr val="accent1"/>
                </a:solidFill>
                <a:latin typeface="Rockwell" charset="0"/>
                <a:ea typeface="ＭＳ Ｐゴシック" charset="-128"/>
                <a:cs typeface="ＭＳ Ｐゴシック" charset="-128"/>
              </a:defRPr>
            </a:lvl4pPr>
            <a:lvl5pPr algn="l" rtl="0" eaLnBrk="1" fontAlgn="base" hangingPunct="1">
              <a:spcBef>
                <a:spcPct val="0"/>
              </a:spcBef>
              <a:spcAft>
                <a:spcPct val="0"/>
              </a:spcAft>
              <a:defRPr sz="3323">
                <a:solidFill>
                  <a:schemeClr val="accent1"/>
                </a:solidFill>
                <a:latin typeface="Rockwell" charset="0"/>
                <a:ea typeface="ＭＳ Ｐゴシック" charset="-128"/>
                <a:cs typeface="ＭＳ Ｐゴシック" charset="-128"/>
              </a:defRPr>
            </a:lvl5pPr>
            <a:lvl6pPr marL="422041" algn="l" rtl="0" eaLnBrk="1" fontAlgn="base" hangingPunct="1">
              <a:spcBef>
                <a:spcPct val="0"/>
              </a:spcBef>
              <a:spcAft>
                <a:spcPct val="0"/>
              </a:spcAft>
              <a:defRPr sz="3323">
                <a:solidFill>
                  <a:schemeClr val="accent1"/>
                </a:solidFill>
                <a:latin typeface="Rockwell" charset="0"/>
                <a:ea typeface="ＭＳ Ｐゴシック" charset="-128"/>
                <a:cs typeface="ＭＳ Ｐゴシック" charset="-128"/>
              </a:defRPr>
            </a:lvl6pPr>
            <a:lvl7pPr marL="844083" algn="l" rtl="0" eaLnBrk="1" fontAlgn="base" hangingPunct="1">
              <a:spcBef>
                <a:spcPct val="0"/>
              </a:spcBef>
              <a:spcAft>
                <a:spcPct val="0"/>
              </a:spcAft>
              <a:defRPr sz="3323">
                <a:solidFill>
                  <a:schemeClr val="accent1"/>
                </a:solidFill>
                <a:latin typeface="Rockwell" charset="0"/>
                <a:ea typeface="ＭＳ Ｐゴシック" charset="-128"/>
                <a:cs typeface="ＭＳ Ｐゴシック" charset="-128"/>
              </a:defRPr>
            </a:lvl7pPr>
            <a:lvl8pPr marL="1266124" algn="l" rtl="0" eaLnBrk="1" fontAlgn="base" hangingPunct="1">
              <a:spcBef>
                <a:spcPct val="0"/>
              </a:spcBef>
              <a:spcAft>
                <a:spcPct val="0"/>
              </a:spcAft>
              <a:defRPr sz="3323">
                <a:solidFill>
                  <a:schemeClr val="accent1"/>
                </a:solidFill>
                <a:latin typeface="Rockwell" charset="0"/>
                <a:ea typeface="ＭＳ Ｐゴシック" charset="-128"/>
                <a:cs typeface="ＭＳ Ｐゴシック" charset="-128"/>
              </a:defRPr>
            </a:lvl8pPr>
            <a:lvl9pPr marL="1688165" algn="l" rtl="0" eaLnBrk="1" fontAlgn="base" hangingPunct="1">
              <a:spcBef>
                <a:spcPct val="0"/>
              </a:spcBef>
              <a:spcAft>
                <a:spcPct val="0"/>
              </a:spcAft>
              <a:defRPr sz="3323">
                <a:solidFill>
                  <a:schemeClr val="accent1"/>
                </a:solidFill>
                <a:latin typeface="Rockwell" charset="0"/>
                <a:ea typeface="ＭＳ Ｐゴシック" charset="-128"/>
                <a:cs typeface="ＭＳ Ｐゴシック" charset="-128"/>
              </a:defRPr>
            </a:lvl9pPr>
          </a:lstStyle>
          <a:p>
            <a:r>
              <a:rPr lang="es-CL" sz="3600"/>
              <a:t>Estándares de aprendizaje. </a:t>
            </a:r>
            <a:br>
              <a:rPr lang="es-CL" sz="3600"/>
            </a:br>
            <a:endParaRPr lang="es-CL" dirty="0"/>
          </a:p>
        </p:txBody>
      </p:sp>
    </p:spTree>
    <p:extLst>
      <p:ext uri="{BB962C8B-B14F-4D97-AF65-F5344CB8AC3E}">
        <p14:creationId xmlns:p14="http://schemas.microsoft.com/office/powerpoint/2010/main" val="2022938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840B332-E4A8-40A8-9F9E-15B396051556}"/>
              </a:ext>
            </a:extLst>
          </p:cNvPr>
          <p:cNvPicPr>
            <a:picLocks noChangeAspect="1"/>
          </p:cNvPicPr>
          <p:nvPr/>
        </p:nvPicPr>
        <p:blipFill rotWithShape="1">
          <a:blip r:embed="rId2"/>
          <a:srcRect l="47505" t="28237" r="36526" b="19586"/>
          <a:stretch/>
        </p:blipFill>
        <p:spPr>
          <a:xfrm>
            <a:off x="8300985" y="123399"/>
            <a:ext cx="3563007" cy="6544601"/>
          </a:xfrm>
          <a:prstGeom prst="rect">
            <a:avLst/>
          </a:prstGeom>
          <a:ln>
            <a:noFill/>
          </a:ln>
          <a:effectLst>
            <a:outerShdw blurRad="292100" dist="139700" dir="2700000" algn="tl" rotWithShape="0">
              <a:srgbClr val="333333">
                <a:alpha val="65000"/>
              </a:srgbClr>
            </a:outerShdw>
          </a:effectLst>
        </p:spPr>
      </p:pic>
      <p:pic>
        <p:nvPicPr>
          <p:cNvPr id="3" name="Imagen 2">
            <a:extLst>
              <a:ext uri="{FF2B5EF4-FFF2-40B4-BE49-F238E27FC236}">
                <a16:creationId xmlns:a16="http://schemas.microsoft.com/office/drawing/2014/main" id="{65FDAD06-79D5-4CBA-804E-D1AE12AFB63A}"/>
              </a:ext>
            </a:extLst>
          </p:cNvPr>
          <p:cNvPicPr>
            <a:picLocks noChangeAspect="1"/>
          </p:cNvPicPr>
          <p:nvPr/>
        </p:nvPicPr>
        <p:blipFill rotWithShape="1">
          <a:blip r:embed="rId3"/>
          <a:srcRect l="34086" t="16677" r="50236" b="25646"/>
          <a:stretch/>
        </p:blipFill>
        <p:spPr>
          <a:xfrm>
            <a:off x="4812425" y="123400"/>
            <a:ext cx="3121572" cy="6456529"/>
          </a:xfrm>
          <a:prstGeom prst="rect">
            <a:avLst/>
          </a:prstGeom>
          <a:ln>
            <a:noFill/>
          </a:ln>
          <a:effectLst>
            <a:outerShdw blurRad="292100" dist="139700" dir="2700000" algn="tl" rotWithShape="0">
              <a:srgbClr val="333333">
                <a:alpha val="65000"/>
              </a:srgbClr>
            </a:outerShdw>
          </a:effectLst>
        </p:spPr>
      </p:pic>
      <p:pic>
        <p:nvPicPr>
          <p:cNvPr id="4" name="Imagen 3">
            <a:extLst>
              <a:ext uri="{FF2B5EF4-FFF2-40B4-BE49-F238E27FC236}">
                <a16:creationId xmlns:a16="http://schemas.microsoft.com/office/drawing/2014/main" id="{71B7FC6F-C10D-4C55-B0EC-A5601741192C}"/>
              </a:ext>
            </a:extLst>
          </p:cNvPr>
          <p:cNvPicPr>
            <a:picLocks noChangeAspect="1"/>
          </p:cNvPicPr>
          <p:nvPr/>
        </p:nvPicPr>
        <p:blipFill rotWithShape="1">
          <a:blip r:embed="rId4"/>
          <a:srcRect l="51050" t="23539" r="33440" b="34957"/>
          <a:stretch/>
        </p:blipFill>
        <p:spPr>
          <a:xfrm>
            <a:off x="151708" y="183202"/>
            <a:ext cx="4270520" cy="6424997"/>
          </a:xfrm>
          <a:prstGeom prst="rect">
            <a:avLst/>
          </a:prstGeom>
          <a:ln>
            <a:noFill/>
          </a:ln>
          <a:effectLst>
            <a:outerShdw blurRad="292100" dist="139700" dir="2700000" algn="tl" rotWithShape="0">
              <a:srgbClr val="333333">
                <a:alpha val="65000"/>
              </a:srgbClr>
            </a:outerShdw>
          </a:effectLst>
        </p:spPr>
      </p:pic>
      <p:sp>
        <p:nvSpPr>
          <p:cNvPr id="5" name="Elipse 4"/>
          <p:cNvSpPr/>
          <p:nvPr/>
        </p:nvSpPr>
        <p:spPr>
          <a:xfrm>
            <a:off x="4047067" y="2777068"/>
            <a:ext cx="4277127" cy="3831132"/>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s-ES_tradnl"/>
          </a:p>
        </p:txBody>
      </p:sp>
      <p:sp>
        <p:nvSpPr>
          <p:cNvPr id="6" name="Elipse 5"/>
          <p:cNvSpPr/>
          <p:nvPr/>
        </p:nvSpPr>
        <p:spPr>
          <a:xfrm>
            <a:off x="7933997" y="2541402"/>
            <a:ext cx="4148667" cy="4066797"/>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s-ES_tradnl"/>
          </a:p>
        </p:txBody>
      </p:sp>
    </p:spTree>
    <p:extLst>
      <p:ext uri="{BB962C8B-B14F-4D97-AF65-F5344CB8AC3E}">
        <p14:creationId xmlns:p14="http://schemas.microsoft.com/office/powerpoint/2010/main" val="1189282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p:tgtEl>
                                          <p:spTgt spid="6"/>
                                        </p:tgtEl>
                                        <p:attrNameLst>
                                          <p:attrName>ppt_y</p:attrName>
                                        </p:attrNameLst>
                                      </p:cBhvr>
                                      <p:tavLst>
                                        <p:tav tm="0">
                                          <p:val>
                                            <p:strVal val="#ppt_y+#ppt_h*1.125000"/>
                                          </p:val>
                                        </p:tav>
                                        <p:tav tm="100000">
                                          <p:val>
                                            <p:strVal val="#ppt_y"/>
                                          </p:val>
                                        </p:tav>
                                      </p:tavLst>
                                    </p:anim>
                                    <p:animEffect transition="in" filter="wipe(up)">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7845E-DABD-7346-B2BC-491119AB3E48}"/>
              </a:ext>
            </a:extLst>
          </p:cNvPr>
          <p:cNvSpPr>
            <a:spLocks noGrp="1"/>
          </p:cNvSpPr>
          <p:nvPr>
            <p:ph type="title"/>
          </p:nvPr>
        </p:nvSpPr>
        <p:spPr>
          <a:xfrm>
            <a:off x="1118825" y="292623"/>
            <a:ext cx="10515600" cy="1325563"/>
          </a:xfrm>
        </p:spPr>
        <p:txBody>
          <a:bodyPr/>
          <a:lstStyle/>
          <a:p>
            <a:pPr algn="ctr"/>
            <a:r>
              <a:rPr lang="es-CL" b="1" dirty="0">
                <a:solidFill>
                  <a:srgbClr val="00B0F0"/>
                </a:solidFill>
              </a:rPr>
              <a:t>Inferencias en los Géneros Discursivos.</a:t>
            </a:r>
          </a:p>
        </p:txBody>
      </p:sp>
      <p:sp>
        <p:nvSpPr>
          <p:cNvPr id="4" name="Rectángulo 3">
            <a:extLst>
              <a:ext uri="{FF2B5EF4-FFF2-40B4-BE49-F238E27FC236}">
                <a16:creationId xmlns:a16="http://schemas.microsoft.com/office/drawing/2014/main" id="{BCA8A13A-5D88-1442-8F35-3CC9E42FA875}"/>
              </a:ext>
            </a:extLst>
          </p:cNvPr>
          <p:cNvSpPr/>
          <p:nvPr/>
        </p:nvSpPr>
        <p:spPr>
          <a:xfrm>
            <a:off x="690465" y="1414083"/>
            <a:ext cx="11104847" cy="2123658"/>
          </a:xfrm>
          <a:prstGeom prst="rect">
            <a:avLst/>
          </a:prstGeom>
        </p:spPr>
        <p:txBody>
          <a:bodyPr wrap="square">
            <a:spAutoFit/>
          </a:bodyPr>
          <a:lstStyle/>
          <a:p>
            <a:pPr algn="r"/>
            <a:r>
              <a:rPr lang="es-CL" sz="2800" dirty="0">
                <a:solidFill>
                  <a:schemeClr val="tx2">
                    <a:lumMod val="40000"/>
                    <a:lumOff val="60000"/>
                  </a:schemeClr>
                </a:solidFill>
                <a:latin typeface="Gill Sans MT" panose="020B0502020104020203" pitchFamily="34" charset="0"/>
              </a:rPr>
              <a:t>“(…)</a:t>
            </a:r>
            <a:r>
              <a:rPr lang="es-CL" sz="4000" dirty="0">
                <a:solidFill>
                  <a:schemeClr val="accent1">
                    <a:lumMod val="60000"/>
                    <a:lumOff val="40000"/>
                  </a:schemeClr>
                </a:solidFill>
                <a:latin typeface="Gill Sans MT" panose="020B0502020104020203" pitchFamily="34" charset="0"/>
              </a:rPr>
              <a:t>comprender</a:t>
            </a:r>
            <a:r>
              <a:rPr lang="es-CL" sz="2800" dirty="0">
                <a:solidFill>
                  <a:schemeClr val="tx2">
                    <a:lumMod val="40000"/>
                    <a:lumOff val="60000"/>
                  </a:schemeClr>
                </a:solidFill>
                <a:latin typeface="Gill Sans MT" panose="020B0502020104020203" pitchFamily="34" charset="0"/>
              </a:rPr>
              <a:t> uno u otro género discursivo </a:t>
            </a:r>
            <a:r>
              <a:rPr lang="es-CL" sz="4400" dirty="0">
                <a:solidFill>
                  <a:schemeClr val="accent1">
                    <a:lumMod val="60000"/>
                    <a:lumOff val="40000"/>
                  </a:schemeClr>
                </a:solidFill>
                <a:latin typeface="Gill Sans MT" panose="020B0502020104020203" pitchFamily="34" charset="0"/>
              </a:rPr>
              <a:t>no</a:t>
            </a:r>
            <a:r>
              <a:rPr lang="es-CL" sz="2800" dirty="0">
                <a:solidFill>
                  <a:schemeClr val="tx2">
                    <a:lumMod val="40000"/>
                    <a:lumOff val="60000"/>
                  </a:schemeClr>
                </a:solidFill>
                <a:latin typeface="Gill Sans MT" panose="020B0502020104020203" pitchFamily="34" charset="0"/>
              </a:rPr>
              <a:t> necesariamente requiere </a:t>
            </a:r>
            <a:r>
              <a:rPr lang="es-CL" sz="4400" dirty="0">
                <a:solidFill>
                  <a:schemeClr val="accent1">
                    <a:lumMod val="60000"/>
                    <a:lumOff val="40000"/>
                  </a:schemeClr>
                </a:solidFill>
                <a:latin typeface="Gill Sans MT" panose="020B0502020104020203" pitchFamily="34" charset="0"/>
              </a:rPr>
              <a:t>los mismos procesos inferenciales</a:t>
            </a:r>
            <a:r>
              <a:rPr lang="es-CL" sz="4400" dirty="0">
                <a:solidFill>
                  <a:schemeClr val="tx2">
                    <a:lumMod val="40000"/>
                    <a:lumOff val="60000"/>
                  </a:schemeClr>
                </a:solidFill>
                <a:latin typeface="Gill Sans MT" panose="020B0502020104020203" pitchFamily="34" charset="0"/>
              </a:rPr>
              <a:t> </a:t>
            </a:r>
            <a:r>
              <a:rPr lang="es-CL" sz="2800" dirty="0">
                <a:solidFill>
                  <a:schemeClr val="tx2">
                    <a:lumMod val="40000"/>
                    <a:lumOff val="60000"/>
                  </a:schemeClr>
                </a:solidFill>
                <a:latin typeface="Gill Sans MT" panose="020B0502020104020203" pitchFamily="34" charset="0"/>
              </a:rPr>
              <a:t>y muy posiblemente </a:t>
            </a:r>
            <a:r>
              <a:rPr lang="es-CL" sz="4400" dirty="0">
                <a:solidFill>
                  <a:schemeClr val="accent1">
                    <a:lumMod val="60000"/>
                    <a:lumOff val="40000"/>
                  </a:schemeClr>
                </a:solidFill>
                <a:latin typeface="Gill Sans MT" panose="020B0502020104020203" pitchFamily="34" charset="0"/>
              </a:rPr>
              <a:t>tampoco las mismas estrategias</a:t>
            </a:r>
            <a:r>
              <a:rPr lang="es-CL" sz="2800" dirty="0">
                <a:solidFill>
                  <a:schemeClr val="tx2">
                    <a:lumMod val="40000"/>
                    <a:lumOff val="60000"/>
                  </a:schemeClr>
                </a:solidFill>
                <a:latin typeface="Gill Sans MT" panose="020B0502020104020203" pitchFamily="34" charset="0"/>
              </a:rPr>
              <a:t>.”</a:t>
            </a:r>
            <a:endParaRPr lang="es-CL" sz="2800" dirty="0">
              <a:solidFill>
                <a:schemeClr val="tx2">
                  <a:lumMod val="40000"/>
                  <a:lumOff val="60000"/>
                </a:schemeClr>
              </a:solidFill>
            </a:endParaRPr>
          </a:p>
        </p:txBody>
      </p:sp>
      <p:sp>
        <p:nvSpPr>
          <p:cNvPr id="5" name="CuadroTexto 4">
            <a:extLst>
              <a:ext uri="{FF2B5EF4-FFF2-40B4-BE49-F238E27FC236}">
                <a16:creationId xmlns:a16="http://schemas.microsoft.com/office/drawing/2014/main" id="{352911F5-56DC-D34C-A4A3-4B2176654707}"/>
              </a:ext>
            </a:extLst>
          </p:cNvPr>
          <p:cNvSpPr txBox="1"/>
          <p:nvPr/>
        </p:nvSpPr>
        <p:spPr>
          <a:xfrm>
            <a:off x="7616283" y="4455099"/>
            <a:ext cx="3607595" cy="584775"/>
          </a:xfrm>
          <a:prstGeom prst="rect">
            <a:avLst/>
          </a:prstGeom>
          <a:noFill/>
        </p:spPr>
        <p:txBody>
          <a:bodyPr wrap="square" rtlCol="0">
            <a:spAutoFit/>
          </a:bodyPr>
          <a:lstStyle/>
          <a:p>
            <a:r>
              <a:rPr lang="es-CL" sz="3200" dirty="0">
                <a:solidFill>
                  <a:schemeClr val="accent1">
                    <a:lumMod val="60000"/>
                    <a:lumOff val="40000"/>
                  </a:schemeClr>
                </a:solidFill>
              </a:rPr>
              <a:t>(Parodi, 2011)</a:t>
            </a:r>
          </a:p>
        </p:txBody>
      </p:sp>
    </p:spTree>
    <p:extLst>
      <p:ext uri="{BB962C8B-B14F-4D97-AF65-F5344CB8AC3E}">
        <p14:creationId xmlns:p14="http://schemas.microsoft.com/office/powerpoint/2010/main" val="4190208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4C49C-8DB8-6744-A6AE-DAE0832E0C0A}"/>
              </a:ext>
            </a:extLst>
          </p:cNvPr>
          <p:cNvSpPr>
            <a:spLocks noGrp="1"/>
          </p:cNvSpPr>
          <p:nvPr>
            <p:ph type="title"/>
          </p:nvPr>
        </p:nvSpPr>
        <p:spPr>
          <a:xfrm>
            <a:off x="829412" y="0"/>
            <a:ext cx="10075985" cy="519112"/>
          </a:xfrm>
        </p:spPr>
        <p:txBody>
          <a:bodyPr>
            <a:normAutofit fontScale="90000"/>
          </a:bodyPr>
          <a:lstStyle/>
          <a:p>
            <a:pPr algn="ctr"/>
            <a:r>
              <a:rPr lang="es-CL" dirty="0"/>
              <a:t>Géneros Discursivos y comprensión.</a:t>
            </a:r>
          </a:p>
        </p:txBody>
      </p:sp>
      <p:pic>
        <p:nvPicPr>
          <p:cNvPr id="4" name="Imagen 3">
            <a:extLst>
              <a:ext uri="{FF2B5EF4-FFF2-40B4-BE49-F238E27FC236}">
                <a16:creationId xmlns:a16="http://schemas.microsoft.com/office/drawing/2014/main" id="{F21FC6DE-8E82-714B-8D1E-682D8E035CF0}"/>
              </a:ext>
            </a:extLst>
          </p:cNvPr>
          <p:cNvPicPr>
            <a:picLocks noChangeAspect="1"/>
          </p:cNvPicPr>
          <p:nvPr/>
        </p:nvPicPr>
        <p:blipFill>
          <a:blip r:embed="rId2"/>
          <a:stretch>
            <a:fillRect/>
          </a:stretch>
        </p:blipFill>
        <p:spPr>
          <a:xfrm>
            <a:off x="1691310" y="749300"/>
            <a:ext cx="1993392" cy="304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Imagen 6">
            <a:extLst>
              <a:ext uri="{FF2B5EF4-FFF2-40B4-BE49-F238E27FC236}">
                <a16:creationId xmlns:a16="http://schemas.microsoft.com/office/drawing/2014/main" id="{D17B0F91-2D4C-FC48-8DC6-EDA4A2D2F199}"/>
              </a:ext>
            </a:extLst>
          </p:cNvPr>
          <p:cNvPicPr>
            <a:picLocks noChangeAspect="1"/>
          </p:cNvPicPr>
          <p:nvPr/>
        </p:nvPicPr>
        <p:blipFill>
          <a:blip r:embed="rId3"/>
          <a:stretch>
            <a:fillRect/>
          </a:stretch>
        </p:blipFill>
        <p:spPr>
          <a:xfrm>
            <a:off x="7165437" y="921544"/>
            <a:ext cx="2745432" cy="35496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CuadroTexto 8">
            <a:extLst>
              <a:ext uri="{FF2B5EF4-FFF2-40B4-BE49-F238E27FC236}">
                <a16:creationId xmlns:a16="http://schemas.microsoft.com/office/drawing/2014/main" id="{28ACA309-BD01-3542-BF5F-704E68121A23}"/>
              </a:ext>
            </a:extLst>
          </p:cNvPr>
          <p:cNvSpPr txBox="1"/>
          <p:nvPr/>
        </p:nvSpPr>
        <p:spPr>
          <a:xfrm>
            <a:off x="829412" y="3995678"/>
            <a:ext cx="3717188" cy="2862322"/>
          </a:xfrm>
          <a:prstGeom prst="rect">
            <a:avLst/>
          </a:prstGeom>
          <a:noFill/>
        </p:spPr>
        <p:txBody>
          <a:bodyPr wrap="square" rtlCol="0">
            <a:spAutoFit/>
          </a:bodyPr>
          <a:lstStyle/>
          <a:p>
            <a:pPr algn="ctr"/>
            <a:r>
              <a:rPr lang="es-CL" dirty="0">
                <a:solidFill>
                  <a:schemeClr val="accent3">
                    <a:lumMod val="75000"/>
                  </a:schemeClr>
                </a:solidFill>
              </a:rPr>
              <a:t>Inferencias de causa-consecuencia</a:t>
            </a:r>
          </a:p>
          <a:p>
            <a:pPr algn="ctr"/>
            <a:r>
              <a:rPr lang="es-CL" dirty="0">
                <a:solidFill>
                  <a:srgbClr val="FF0000"/>
                </a:solidFill>
              </a:rPr>
              <a:t>Inferencia de sentimientos.</a:t>
            </a:r>
          </a:p>
          <a:p>
            <a:pPr algn="ctr"/>
            <a:r>
              <a:rPr lang="es-CL" dirty="0">
                <a:solidFill>
                  <a:srgbClr val="FFC000"/>
                </a:solidFill>
              </a:rPr>
              <a:t>Interpretación de ambientes.</a:t>
            </a:r>
          </a:p>
          <a:p>
            <a:pPr algn="ctr"/>
            <a:r>
              <a:rPr lang="es-CL" dirty="0">
                <a:solidFill>
                  <a:schemeClr val="accent3">
                    <a:lumMod val="50000"/>
                  </a:schemeClr>
                </a:solidFill>
              </a:rPr>
              <a:t>Secuencia temporal</a:t>
            </a:r>
          </a:p>
          <a:p>
            <a:pPr algn="ctr"/>
            <a:endParaRPr lang="es-CL" dirty="0">
              <a:solidFill>
                <a:schemeClr val="accent3">
                  <a:lumMod val="50000"/>
                </a:schemeClr>
              </a:solidFill>
            </a:endParaRPr>
          </a:p>
          <a:p>
            <a:pPr algn="ctr"/>
            <a:r>
              <a:rPr lang="es-CL" dirty="0">
                <a:solidFill>
                  <a:srgbClr val="C00000"/>
                </a:solidFill>
              </a:rPr>
              <a:t>Inferencia del mensaje, moraleja o propósito comunicativo.</a:t>
            </a:r>
          </a:p>
          <a:p>
            <a:pPr algn="ctr"/>
            <a:r>
              <a:rPr lang="es-CL" dirty="0">
                <a:solidFill>
                  <a:schemeClr val="bg2">
                    <a:lumMod val="25000"/>
                  </a:schemeClr>
                </a:solidFill>
              </a:rPr>
              <a:t>Ideología del autor</a:t>
            </a:r>
          </a:p>
          <a:p>
            <a:endParaRPr lang="es-CL" dirty="0"/>
          </a:p>
        </p:txBody>
      </p:sp>
      <p:sp>
        <p:nvSpPr>
          <p:cNvPr id="10" name="Rectángulo 9">
            <a:extLst>
              <a:ext uri="{FF2B5EF4-FFF2-40B4-BE49-F238E27FC236}">
                <a16:creationId xmlns:a16="http://schemas.microsoft.com/office/drawing/2014/main" id="{06E9AF54-DD1D-AE49-9079-337E4FE6585F}"/>
              </a:ext>
            </a:extLst>
          </p:cNvPr>
          <p:cNvSpPr/>
          <p:nvPr/>
        </p:nvSpPr>
        <p:spPr>
          <a:xfrm>
            <a:off x="5490153" y="4707553"/>
            <a:ext cx="6096000" cy="1200329"/>
          </a:xfrm>
          <a:prstGeom prst="rect">
            <a:avLst/>
          </a:prstGeom>
        </p:spPr>
        <p:txBody>
          <a:bodyPr>
            <a:spAutoFit/>
          </a:bodyPr>
          <a:lstStyle/>
          <a:p>
            <a:pPr algn="ctr"/>
            <a:r>
              <a:rPr lang="es-CL" dirty="0">
                <a:solidFill>
                  <a:schemeClr val="accent5">
                    <a:lumMod val="75000"/>
                  </a:schemeClr>
                </a:solidFill>
              </a:rPr>
              <a:t>Síntesis local y global.</a:t>
            </a:r>
          </a:p>
          <a:p>
            <a:pPr algn="ctr"/>
            <a:r>
              <a:rPr lang="es-CL" dirty="0">
                <a:solidFill>
                  <a:schemeClr val="accent2">
                    <a:lumMod val="40000"/>
                    <a:lumOff val="60000"/>
                  </a:schemeClr>
                </a:solidFill>
              </a:rPr>
              <a:t>Inferencia de léxico</a:t>
            </a:r>
          </a:p>
          <a:p>
            <a:pPr algn="ctr"/>
            <a:r>
              <a:rPr lang="es-CL" dirty="0">
                <a:solidFill>
                  <a:schemeClr val="tx1">
                    <a:lumMod val="65000"/>
                    <a:lumOff val="35000"/>
                  </a:schemeClr>
                </a:solidFill>
              </a:rPr>
              <a:t>Distinción entre lo principal y secundario.</a:t>
            </a:r>
          </a:p>
          <a:p>
            <a:pPr algn="ctr"/>
            <a:r>
              <a:rPr lang="es-CL" dirty="0">
                <a:solidFill>
                  <a:srgbClr val="7030A0"/>
                </a:solidFill>
              </a:rPr>
              <a:t>Construcción de la idea global</a:t>
            </a:r>
            <a:endParaRPr lang="es-CL" dirty="0"/>
          </a:p>
        </p:txBody>
      </p:sp>
    </p:spTree>
    <p:extLst>
      <p:ext uri="{BB962C8B-B14F-4D97-AF65-F5344CB8AC3E}">
        <p14:creationId xmlns:p14="http://schemas.microsoft.com/office/powerpoint/2010/main" val="29582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blinds(horizontal)">
                                      <p:cBhvr>
                                        <p:cTn id="13" dur="500"/>
                                        <p:tgtEl>
                                          <p:spTgt spid="9">
                                            <p:txEl>
                                              <p:pRg st="0" end="0"/>
                                            </p:txEl>
                                          </p:spTgt>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linds(horizontal)">
                                      <p:cBhvr>
                                        <p:cTn id="17" dur="500"/>
                                        <p:tgtEl>
                                          <p:spTgt spid="9">
                                            <p:txEl>
                                              <p:pRg st="1" end="1"/>
                                            </p:txEl>
                                          </p:spTgt>
                                        </p:tgtEl>
                                      </p:cBhvr>
                                    </p:animEffect>
                                  </p:childTnLst>
                                </p:cTn>
                              </p:par>
                            </p:childTnLst>
                          </p:cTn>
                        </p:par>
                        <p:par>
                          <p:cTn id="18" fill="hold">
                            <p:stCondLst>
                              <p:cond delay="1000"/>
                            </p:stCondLst>
                            <p:childTnLst>
                              <p:par>
                                <p:cTn id="19" presetID="3" presetClass="entr" presetSubtype="10" fill="hold"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blinds(horizontal)">
                                      <p:cBhvr>
                                        <p:cTn id="21" dur="500"/>
                                        <p:tgtEl>
                                          <p:spTgt spid="9">
                                            <p:txEl>
                                              <p:pRg st="2" end="2"/>
                                            </p:txEl>
                                          </p:spTgt>
                                        </p:tgtEl>
                                      </p:cBhvr>
                                    </p:animEffect>
                                  </p:childTnLst>
                                </p:cTn>
                              </p:par>
                            </p:childTnLst>
                          </p:cTn>
                        </p:par>
                        <p:par>
                          <p:cTn id="22" fill="hold">
                            <p:stCondLst>
                              <p:cond delay="1500"/>
                            </p:stCondLst>
                            <p:childTnLst>
                              <p:par>
                                <p:cTn id="23" presetID="3" presetClass="entr" presetSubtype="10" fill="hold"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blinds(horizontal)">
                                      <p:cBhvr>
                                        <p:cTn id="25" dur="500"/>
                                        <p:tgtEl>
                                          <p:spTgt spid="9">
                                            <p:txEl>
                                              <p:pRg st="3" end="3"/>
                                            </p:txEl>
                                          </p:spTgt>
                                        </p:tgtEl>
                                      </p:cBhvr>
                                    </p:animEffect>
                                  </p:childTnLst>
                                </p:cTn>
                              </p:par>
                            </p:childTnLst>
                          </p:cTn>
                        </p:par>
                        <p:par>
                          <p:cTn id="26" fill="hold">
                            <p:stCondLst>
                              <p:cond delay="2000"/>
                            </p:stCondLst>
                            <p:childTnLst>
                              <p:par>
                                <p:cTn id="27" presetID="3" presetClass="entr" presetSubtype="10" fill="hold" nodeType="after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blinds(horizontal)">
                                      <p:cBhvr>
                                        <p:cTn id="29" dur="500"/>
                                        <p:tgtEl>
                                          <p:spTgt spid="9">
                                            <p:txEl>
                                              <p:pRg st="5" end="5"/>
                                            </p:txEl>
                                          </p:spTgt>
                                        </p:tgtEl>
                                      </p:cBhvr>
                                    </p:animEffect>
                                  </p:childTnLst>
                                </p:cTn>
                              </p:par>
                            </p:childTnLst>
                          </p:cTn>
                        </p:par>
                        <p:par>
                          <p:cTn id="30" fill="hold">
                            <p:stCondLst>
                              <p:cond delay="2500"/>
                            </p:stCondLst>
                            <p:childTnLst>
                              <p:par>
                                <p:cTn id="31" presetID="3" presetClass="entr" presetSubtype="10" fill="hold" nodeType="after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blinds(horizontal)">
                                      <p:cBhvr>
                                        <p:cTn id="33" dur="500"/>
                                        <p:tgtEl>
                                          <p:spTgt spid="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blinds(horizontal)">
                                      <p:cBhvr>
                                        <p:cTn id="43" dur="500"/>
                                        <p:tgtEl>
                                          <p:spTgt spid="10">
                                            <p:txEl>
                                              <p:pRg st="0" end="0"/>
                                            </p:txEl>
                                          </p:spTgt>
                                        </p:tgtEl>
                                      </p:cBhvr>
                                    </p:animEffect>
                                  </p:childTnLst>
                                </p:cTn>
                              </p:par>
                            </p:childTnLst>
                          </p:cTn>
                        </p:par>
                        <p:par>
                          <p:cTn id="44" fill="hold">
                            <p:stCondLst>
                              <p:cond delay="500"/>
                            </p:stCondLst>
                            <p:childTnLst>
                              <p:par>
                                <p:cTn id="45" presetID="3" presetClass="entr" presetSubtype="10" fill="hold" nodeType="after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blinds(horizontal)">
                                      <p:cBhvr>
                                        <p:cTn id="47" dur="500"/>
                                        <p:tgtEl>
                                          <p:spTgt spid="10">
                                            <p:txEl>
                                              <p:pRg st="1" end="1"/>
                                            </p:txEl>
                                          </p:spTgt>
                                        </p:tgtEl>
                                      </p:cBhvr>
                                    </p:animEffect>
                                  </p:childTnLst>
                                </p:cTn>
                              </p:par>
                            </p:childTnLst>
                          </p:cTn>
                        </p:par>
                        <p:par>
                          <p:cTn id="48" fill="hold">
                            <p:stCondLst>
                              <p:cond delay="1000"/>
                            </p:stCondLst>
                            <p:childTnLst>
                              <p:par>
                                <p:cTn id="49" presetID="3" presetClass="entr" presetSubtype="10" fill="hold" nodeType="afterEffect">
                                  <p:stCondLst>
                                    <p:cond delay="0"/>
                                  </p:stCondLst>
                                  <p:childTnLst>
                                    <p:set>
                                      <p:cBhvr>
                                        <p:cTn id="50" dur="1" fill="hold">
                                          <p:stCondLst>
                                            <p:cond delay="0"/>
                                          </p:stCondLst>
                                        </p:cTn>
                                        <p:tgtEl>
                                          <p:spTgt spid="10">
                                            <p:txEl>
                                              <p:pRg st="2" end="2"/>
                                            </p:txEl>
                                          </p:spTgt>
                                        </p:tgtEl>
                                        <p:attrNameLst>
                                          <p:attrName>style.visibility</p:attrName>
                                        </p:attrNameLst>
                                      </p:cBhvr>
                                      <p:to>
                                        <p:strVal val="visible"/>
                                      </p:to>
                                    </p:set>
                                    <p:animEffect transition="in" filter="blinds(horizontal)">
                                      <p:cBhvr>
                                        <p:cTn id="51" dur="500"/>
                                        <p:tgtEl>
                                          <p:spTgt spid="10">
                                            <p:txEl>
                                              <p:pRg st="2" end="2"/>
                                            </p:txEl>
                                          </p:spTgt>
                                        </p:tgtEl>
                                      </p:cBhvr>
                                    </p:animEffect>
                                  </p:childTnLst>
                                </p:cTn>
                              </p:par>
                            </p:childTnLst>
                          </p:cTn>
                        </p:par>
                        <p:par>
                          <p:cTn id="52" fill="hold">
                            <p:stCondLst>
                              <p:cond delay="1500"/>
                            </p:stCondLst>
                            <p:childTnLst>
                              <p:par>
                                <p:cTn id="53" presetID="3" presetClass="entr" presetSubtype="10" fill="hold" nodeType="afterEffect">
                                  <p:stCondLst>
                                    <p:cond delay="0"/>
                                  </p:stCondLst>
                                  <p:childTnLst>
                                    <p:set>
                                      <p:cBhvr>
                                        <p:cTn id="54" dur="1" fill="hold">
                                          <p:stCondLst>
                                            <p:cond delay="0"/>
                                          </p:stCondLst>
                                        </p:cTn>
                                        <p:tgtEl>
                                          <p:spTgt spid="10">
                                            <p:txEl>
                                              <p:pRg st="3" end="3"/>
                                            </p:txEl>
                                          </p:spTgt>
                                        </p:tgtEl>
                                        <p:attrNameLst>
                                          <p:attrName>style.visibility</p:attrName>
                                        </p:attrNameLst>
                                      </p:cBhvr>
                                      <p:to>
                                        <p:strVal val="visible"/>
                                      </p:to>
                                    </p:set>
                                    <p:animEffect transition="in" filter="blinds(horizontal)">
                                      <p:cBhvr>
                                        <p:cTn id="55"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00DA9-8F0C-114E-B569-CB8AAB0648AA}"/>
              </a:ext>
            </a:extLst>
          </p:cNvPr>
          <p:cNvSpPr>
            <a:spLocks noGrp="1"/>
          </p:cNvSpPr>
          <p:nvPr>
            <p:ph type="title"/>
          </p:nvPr>
        </p:nvSpPr>
        <p:spPr>
          <a:xfrm>
            <a:off x="1809750" y="461963"/>
            <a:ext cx="3117850" cy="608013"/>
          </a:xfrm>
        </p:spPr>
        <p:txBody>
          <a:bodyPr/>
          <a:lstStyle/>
          <a:p>
            <a:pPr>
              <a:defRPr/>
            </a:pPr>
            <a:r>
              <a:rPr lang="es-CL" sz="2800" dirty="0"/>
              <a:t>Ejemplo.</a:t>
            </a:r>
          </a:p>
        </p:txBody>
      </p:sp>
      <p:sp>
        <p:nvSpPr>
          <p:cNvPr id="4" name="Rectángulo 3">
            <a:extLst>
              <a:ext uri="{FF2B5EF4-FFF2-40B4-BE49-F238E27FC236}">
                <a16:creationId xmlns:a16="http://schemas.microsoft.com/office/drawing/2014/main" id="{1A120F8B-26D6-2F43-87EA-66A8ADB3578D}"/>
              </a:ext>
            </a:extLst>
          </p:cNvPr>
          <p:cNvSpPr>
            <a:spLocks noChangeArrowheads="1"/>
          </p:cNvSpPr>
          <p:nvPr/>
        </p:nvSpPr>
        <p:spPr bwMode="auto">
          <a:xfrm>
            <a:off x="1722439" y="836614"/>
            <a:ext cx="8747125"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CL" altLang="es-CL" u="sng">
                <a:latin typeface="CharterITC"/>
                <a:cs typeface="Times New Roman" panose="02020603050405020304" pitchFamily="18" charset="0"/>
              </a:rPr>
              <a:t>Estrés </a:t>
            </a:r>
            <a:endParaRPr lang="es-CL" altLang="es-CL" sz="2000" u="sng">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es-CL" altLang="es-CL" sz="2800">
                <a:latin typeface="CharterITC"/>
                <a:cs typeface="Times New Roman" panose="02020603050405020304" pitchFamily="18" charset="0"/>
              </a:rPr>
              <a:t>Como toda la gente, el Metro también se estresa. Horacio,</a:t>
            </a:r>
            <a:br>
              <a:rPr lang="es-CL" altLang="es-CL" sz="2800">
                <a:latin typeface="CharterITC"/>
                <a:cs typeface="Times New Roman" panose="02020603050405020304" pitchFamily="18" charset="0"/>
              </a:rPr>
            </a:br>
            <a:r>
              <a:rPr lang="es-CL" altLang="es-CL" sz="2800">
                <a:latin typeface="CharterITC"/>
                <a:cs typeface="Times New Roman" panose="02020603050405020304" pitchFamily="18" charset="0"/>
              </a:rPr>
              <a:t>así se llamaba el vagón, se aburrió un día de tanto calor, ruido, caras largas, discusiones y agarrones. Entonces decidió desengancharse de los otros vagones, salirse de la vía e ir a la superficie. Y así lo hizo. En la estación Universidad de Chile salió, estrellando y rompiendo pasamanos, vitrinas y murallas. El sonido era espantoso, aunque no faltó el despistado con audífonos que no se dio ni cuenta. En el Paseo Ahumada, los transeúntes no lo dejaron tranquilo sacándole fotos. Creyeron que era una intervención urbana. </a:t>
            </a:r>
            <a:endParaRPr lang="es-CL" altLang="es-CL" sz="2000">
              <a:latin typeface="Times New Roman" panose="02020603050405020304" pitchFamily="18" charset="0"/>
              <a:cs typeface="Times New Roman" panose="02020603050405020304" pitchFamily="18" charset="0"/>
            </a:endParaRPr>
          </a:p>
          <a:p>
            <a:pPr algn="r" eaLnBrk="1" hangingPunct="1">
              <a:spcBef>
                <a:spcPct val="0"/>
              </a:spcBef>
              <a:buClrTx/>
              <a:buSzTx/>
              <a:buFontTx/>
              <a:buNone/>
            </a:pPr>
            <a:r>
              <a:rPr lang="es-CL" altLang="es-CL" sz="2800" i="1">
                <a:latin typeface="CharterITC"/>
                <a:cs typeface="Times New Roman" panose="02020603050405020304" pitchFamily="18" charset="0"/>
              </a:rPr>
              <a:t>Fanny Fuenzalida, 14 años, Pudahuel </a:t>
            </a:r>
            <a:endParaRPr lang="es-CL" altLang="es-CL" sz="2000">
              <a:latin typeface="Times New Roman" panose="02020603050405020304" pitchFamily="18" charset="0"/>
              <a:cs typeface="Times New Roman" panose="02020603050405020304" pitchFamily="18" charset="0"/>
            </a:endParaRPr>
          </a:p>
        </p:txBody>
      </p:sp>
      <p:sp>
        <p:nvSpPr>
          <p:cNvPr id="5" name="Rectangle 8">
            <a:extLst>
              <a:ext uri="{FF2B5EF4-FFF2-40B4-BE49-F238E27FC236}">
                <a16:creationId xmlns:a16="http://schemas.microsoft.com/office/drawing/2014/main" id="{EE9DC513-D8CB-9545-BEC9-A9DA9DCF9410}"/>
              </a:ext>
            </a:extLst>
          </p:cNvPr>
          <p:cNvSpPr>
            <a:spLocks noChangeArrowheads="1"/>
          </p:cNvSpPr>
          <p:nvPr/>
        </p:nvSpPr>
        <p:spPr bwMode="auto">
          <a:xfrm>
            <a:off x="1552575" y="6088064"/>
            <a:ext cx="2743200" cy="769937"/>
          </a:xfrm>
          <a:prstGeom prst="rect">
            <a:avLst/>
          </a:prstGeom>
          <a:solidFill>
            <a:srgbClr val="FF0000"/>
          </a:solidFill>
          <a:ln w="9525">
            <a:solidFill>
              <a:srgbClr val="00B0F0"/>
            </a:solidFill>
            <a:miter lim="800000"/>
            <a:headEnd/>
            <a:tailEnd/>
          </a:ln>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 altLang="es-CL" sz="2400"/>
              <a:t>Personajes</a:t>
            </a:r>
          </a:p>
        </p:txBody>
      </p:sp>
      <p:sp>
        <p:nvSpPr>
          <p:cNvPr id="6" name="Rectangle 6">
            <a:extLst>
              <a:ext uri="{FF2B5EF4-FFF2-40B4-BE49-F238E27FC236}">
                <a16:creationId xmlns:a16="http://schemas.microsoft.com/office/drawing/2014/main" id="{85E686FA-0DCC-294A-98DE-307F02CD38DD}"/>
              </a:ext>
            </a:extLst>
          </p:cNvPr>
          <p:cNvSpPr>
            <a:spLocks noChangeArrowheads="1"/>
          </p:cNvSpPr>
          <p:nvPr/>
        </p:nvSpPr>
        <p:spPr bwMode="auto">
          <a:xfrm>
            <a:off x="4379913" y="6113464"/>
            <a:ext cx="2881312" cy="7207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 altLang="es-CL" sz="2400"/>
              <a:t>Ambiente </a:t>
            </a:r>
          </a:p>
        </p:txBody>
      </p:sp>
      <p:sp>
        <p:nvSpPr>
          <p:cNvPr id="7" name="Rectangle 7">
            <a:extLst>
              <a:ext uri="{FF2B5EF4-FFF2-40B4-BE49-F238E27FC236}">
                <a16:creationId xmlns:a16="http://schemas.microsoft.com/office/drawing/2014/main" id="{E98E889C-0405-2E4F-89AF-0299EFE0B267}"/>
              </a:ext>
            </a:extLst>
          </p:cNvPr>
          <p:cNvSpPr>
            <a:spLocks noChangeArrowheads="1"/>
          </p:cNvSpPr>
          <p:nvPr/>
        </p:nvSpPr>
        <p:spPr bwMode="auto">
          <a:xfrm>
            <a:off x="7345364" y="6113464"/>
            <a:ext cx="3322637" cy="719137"/>
          </a:xfrm>
          <a:prstGeom prst="rect">
            <a:avLst/>
          </a:prstGeom>
          <a:solidFill>
            <a:srgbClr val="00B050"/>
          </a:solidFill>
          <a:ln w="9525">
            <a:solidFill>
              <a:schemeClr val="tx1"/>
            </a:solidFill>
            <a:miter lim="800000"/>
            <a:headEnd/>
            <a:tailEnd/>
          </a:ln>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 altLang="es-CL" sz="2400"/>
              <a:t>Acción</a:t>
            </a:r>
            <a:endParaRPr lang="es-ES" altLang="es-CL" sz="1800"/>
          </a:p>
        </p:txBody>
      </p:sp>
      <p:sp>
        <p:nvSpPr>
          <p:cNvPr id="8" name="Elipse 7">
            <a:extLst>
              <a:ext uri="{FF2B5EF4-FFF2-40B4-BE49-F238E27FC236}">
                <a16:creationId xmlns:a16="http://schemas.microsoft.com/office/drawing/2014/main" id="{80B85852-6016-8E4C-8225-A8919124F690}"/>
              </a:ext>
            </a:extLst>
          </p:cNvPr>
          <p:cNvSpPr/>
          <p:nvPr/>
        </p:nvSpPr>
        <p:spPr bwMode="auto">
          <a:xfrm>
            <a:off x="9048751" y="1341439"/>
            <a:ext cx="1439863" cy="503237"/>
          </a:xfrm>
          <a:prstGeom prst="ellipse">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s-CL">
              <a:solidFill>
                <a:schemeClr val="tx1"/>
              </a:solidFill>
            </a:endParaRPr>
          </a:p>
        </p:txBody>
      </p:sp>
      <p:sp>
        <p:nvSpPr>
          <p:cNvPr id="9" name="Elipse 8">
            <a:extLst>
              <a:ext uri="{FF2B5EF4-FFF2-40B4-BE49-F238E27FC236}">
                <a16:creationId xmlns:a16="http://schemas.microsoft.com/office/drawing/2014/main" id="{C67757F5-5E0B-D246-A219-F2761079AA3B}"/>
              </a:ext>
            </a:extLst>
          </p:cNvPr>
          <p:cNvSpPr/>
          <p:nvPr/>
        </p:nvSpPr>
        <p:spPr bwMode="auto">
          <a:xfrm>
            <a:off x="3944938" y="1773239"/>
            <a:ext cx="1439862" cy="503237"/>
          </a:xfrm>
          <a:prstGeom prst="ellipse">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s-CL">
              <a:solidFill>
                <a:schemeClr val="tx1"/>
              </a:solidFill>
            </a:endParaRPr>
          </a:p>
        </p:txBody>
      </p:sp>
      <p:sp>
        <p:nvSpPr>
          <p:cNvPr id="10" name="Elipse 9">
            <a:extLst>
              <a:ext uri="{FF2B5EF4-FFF2-40B4-BE49-F238E27FC236}">
                <a16:creationId xmlns:a16="http://schemas.microsoft.com/office/drawing/2014/main" id="{5D5477D4-1CF9-D447-8D59-E0F0C4438ACD}"/>
              </a:ext>
            </a:extLst>
          </p:cNvPr>
          <p:cNvSpPr/>
          <p:nvPr/>
        </p:nvSpPr>
        <p:spPr bwMode="auto">
          <a:xfrm>
            <a:off x="4224339" y="4329114"/>
            <a:ext cx="4175125" cy="504825"/>
          </a:xfrm>
          <a:prstGeom prst="ellipse">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s-CL">
              <a:solidFill>
                <a:schemeClr val="tx1"/>
              </a:solidFill>
            </a:endParaRPr>
          </a:p>
        </p:txBody>
      </p:sp>
      <p:sp>
        <p:nvSpPr>
          <p:cNvPr id="11" name="Elipse 10">
            <a:extLst>
              <a:ext uri="{FF2B5EF4-FFF2-40B4-BE49-F238E27FC236}">
                <a16:creationId xmlns:a16="http://schemas.microsoft.com/office/drawing/2014/main" id="{180F892E-B3B8-3842-A742-B7CA8F57C210}"/>
              </a:ext>
            </a:extLst>
          </p:cNvPr>
          <p:cNvSpPr/>
          <p:nvPr/>
        </p:nvSpPr>
        <p:spPr bwMode="auto">
          <a:xfrm>
            <a:off x="6969125" y="4791076"/>
            <a:ext cx="2655888" cy="504825"/>
          </a:xfrm>
          <a:prstGeom prst="ellipse">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s-CL">
              <a:solidFill>
                <a:schemeClr val="tx1"/>
              </a:solidFill>
            </a:endParaRPr>
          </a:p>
        </p:txBody>
      </p:sp>
      <p:sp>
        <p:nvSpPr>
          <p:cNvPr id="12" name="Rectángulo 11">
            <a:extLst>
              <a:ext uri="{FF2B5EF4-FFF2-40B4-BE49-F238E27FC236}">
                <a16:creationId xmlns:a16="http://schemas.microsoft.com/office/drawing/2014/main" id="{4EF71066-0CFF-E040-8EDB-BA81B8D2DBF7}"/>
              </a:ext>
            </a:extLst>
          </p:cNvPr>
          <p:cNvSpPr/>
          <p:nvPr/>
        </p:nvSpPr>
        <p:spPr bwMode="auto">
          <a:xfrm>
            <a:off x="1703389" y="3506788"/>
            <a:ext cx="3582987" cy="431800"/>
          </a:xfrm>
          <a:prstGeom prst="rect">
            <a:avLst/>
          </a:prstGeom>
          <a:noFill/>
          <a:ln w="66675" cap="flat" cmpd="sng" algn="ctr">
            <a:solidFill>
              <a:schemeClr val="accent5">
                <a:lumMod val="90000"/>
              </a:schemeClr>
            </a:solidFill>
            <a:prstDash val="solid"/>
            <a:round/>
            <a:headEnd type="none" w="med" len="med"/>
            <a:tailEnd type="none" w="med" len="med"/>
          </a:ln>
          <a:effectLst/>
        </p:spPr>
        <p:txBody>
          <a:bodyPr/>
          <a:lstStyle/>
          <a:p>
            <a:pPr eaLnBrk="1" hangingPunct="1">
              <a:defRPr/>
            </a:pPr>
            <a:endParaRPr lang="es-CL"/>
          </a:p>
        </p:txBody>
      </p:sp>
      <p:sp>
        <p:nvSpPr>
          <p:cNvPr id="13" name="Rectángulo 12">
            <a:extLst>
              <a:ext uri="{FF2B5EF4-FFF2-40B4-BE49-F238E27FC236}">
                <a16:creationId xmlns:a16="http://schemas.microsoft.com/office/drawing/2014/main" id="{9E37001E-76BD-8E40-A481-0D81F54A5D61}"/>
              </a:ext>
            </a:extLst>
          </p:cNvPr>
          <p:cNvSpPr/>
          <p:nvPr/>
        </p:nvSpPr>
        <p:spPr bwMode="auto">
          <a:xfrm>
            <a:off x="8040689" y="3074988"/>
            <a:ext cx="2376487" cy="431800"/>
          </a:xfrm>
          <a:prstGeom prst="rect">
            <a:avLst/>
          </a:prstGeom>
          <a:noFill/>
          <a:ln w="66675" cap="flat" cmpd="sng" algn="ctr">
            <a:solidFill>
              <a:schemeClr val="accent5">
                <a:lumMod val="90000"/>
              </a:schemeClr>
            </a:solidFill>
            <a:prstDash val="solid"/>
            <a:round/>
            <a:headEnd type="none" w="med" len="med"/>
            <a:tailEnd type="none" w="med" len="med"/>
          </a:ln>
          <a:effectLst/>
        </p:spPr>
        <p:txBody>
          <a:bodyPr/>
          <a:lstStyle/>
          <a:p>
            <a:pPr eaLnBrk="1" hangingPunct="1">
              <a:defRPr/>
            </a:pPr>
            <a:endParaRPr lang="es-CL"/>
          </a:p>
        </p:txBody>
      </p:sp>
      <p:sp>
        <p:nvSpPr>
          <p:cNvPr id="14" name="Rectángulo 13">
            <a:extLst>
              <a:ext uri="{FF2B5EF4-FFF2-40B4-BE49-F238E27FC236}">
                <a16:creationId xmlns:a16="http://schemas.microsoft.com/office/drawing/2014/main" id="{9226FB6D-B681-614B-98F2-1FBA4CAC0CD9}"/>
              </a:ext>
            </a:extLst>
          </p:cNvPr>
          <p:cNvSpPr/>
          <p:nvPr/>
        </p:nvSpPr>
        <p:spPr bwMode="auto">
          <a:xfrm>
            <a:off x="3368675" y="4760913"/>
            <a:ext cx="3582988" cy="431800"/>
          </a:xfrm>
          <a:prstGeom prst="rect">
            <a:avLst/>
          </a:prstGeom>
          <a:noFill/>
          <a:ln w="66675" cap="flat" cmpd="sng" algn="ctr">
            <a:solidFill>
              <a:schemeClr val="accent5">
                <a:lumMod val="90000"/>
              </a:schemeClr>
            </a:solidFill>
            <a:prstDash val="solid"/>
            <a:round/>
            <a:headEnd type="none" w="med" len="med"/>
            <a:tailEnd type="none" w="med" len="med"/>
          </a:ln>
          <a:effectLst/>
        </p:spPr>
        <p:txBody>
          <a:bodyPr/>
          <a:lstStyle/>
          <a:p>
            <a:pPr eaLnBrk="1" hangingPunct="1">
              <a:defRPr/>
            </a:pPr>
            <a:endParaRPr lang="es-CL"/>
          </a:p>
        </p:txBody>
      </p:sp>
      <p:sp>
        <p:nvSpPr>
          <p:cNvPr id="15" name="Rectángulo 14">
            <a:extLst>
              <a:ext uri="{FF2B5EF4-FFF2-40B4-BE49-F238E27FC236}">
                <a16:creationId xmlns:a16="http://schemas.microsoft.com/office/drawing/2014/main" id="{FBCF4E11-A7FC-2D4F-A3BB-253914E20656}"/>
              </a:ext>
            </a:extLst>
          </p:cNvPr>
          <p:cNvSpPr/>
          <p:nvPr/>
        </p:nvSpPr>
        <p:spPr bwMode="auto">
          <a:xfrm>
            <a:off x="4818063" y="1363663"/>
            <a:ext cx="4176712" cy="431800"/>
          </a:xfrm>
          <a:prstGeom prst="rect">
            <a:avLst/>
          </a:prstGeom>
          <a:noFill/>
          <a:ln w="66675" cap="flat" cmpd="sng" algn="ctr">
            <a:solidFill>
              <a:schemeClr val="accent5">
                <a:lumMod val="90000"/>
              </a:schemeClr>
            </a:solidFill>
            <a:prstDash val="solid"/>
            <a:round/>
            <a:headEnd type="none" w="med" len="med"/>
            <a:tailEnd type="none" w="med" len="med"/>
          </a:ln>
          <a:effectLst/>
        </p:spPr>
        <p:txBody>
          <a:bodyPr/>
          <a:lstStyle/>
          <a:p>
            <a:pPr eaLnBrk="1" hangingPunct="1">
              <a:defRPr/>
            </a:pPr>
            <a:endParaRPr lang="es-CL"/>
          </a:p>
        </p:txBody>
      </p:sp>
      <p:sp>
        <p:nvSpPr>
          <p:cNvPr id="16" name="Rectángulo 15">
            <a:extLst>
              <a:ext uri="{FF2B5EF4-FFF2-40B4-BE49-F238E27FC236}">
                <a16:creationId xmlns:a16="http://schemas.microsoft.com/office/drawing/2014/main" id="{D866130B-E712-A24E-A64B-F381B7EC4C34}"/>
              </a:ext>
            </a:extLst>
          </p:cNvPr>
          <p:cNvSpPr/>
          <p:nvPr/>
        </p:nvSpPr>
        <p:spPr bwMode="auto">
          <a:xfrm>
            <a:off x="1722439" y="5221289"/>
            <a:ext cx="8766175" cy="788987"/>
          </a:xfrm>
          <a:prstGeom prst="rect">
            <a:avLst/>
          </a:prstGeom>
          <a:noFill/>
          <a:ln w="66675" cap="flat" cmpd="sng" algn="ctr">
            <a:solidFill>
              <a:schemeClr val="accent5">
                <a:lumMod val="90000"/>
              </a:schemeClr>
            </a:solidFill>
            <a:prstDash val="solid"/>
            <a:round/>
            <a:headEnd type="none" w="med" len="med"/>
            <a:tailEnd type="none" w="med" len="med"/>
          </a:ln>
          <a:effectLst/>
        </p:spPr>
        <p:txBody>
          <a:bodyPr/>
          <a:lstStyle/>
          <a:p>
            <a:pPr eaLnBrk="1" hangingPunct="1">
              <a:defRPr/>
            </a:pPr>
            <a:endParaRPr lang="es-CL"/>
          </a:p>
        </p:txBody>
      </p:sp>
      <p:sp>
        <p:nvSpPr>
          <p:cNvPr id="3" name="Elipse 2">
            <a:extLst>
              <a:ext uri="{FF2B5EF4-FFF2-40B4-BE49-F238E27FC236}">
                <a16:creationId xmlns:a16="http://schemas.microsoft.com/office/drawing/2014/main" id="{A7A09C7F-2A86-024E-91A7-8049EC28EF92}"/>
              </a:ext>
            </a:extLst>
          </p:cNvPr>
          <p:cNvSpPr/>
          <p:nvPr/>
        </p:nvSpPr>
        <p:spPr>
          <a:xfrm>
            <a:off x="10202071" y="228601"/>
            <a:ext cx="1989929" cy="10572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dirty="0"/>
              <a:t>¿Qué sentimientos evidencia Horacio? </a:t>
            </a:r>
          </a:p>
        </p:txBody>
      </p:sp>
      <p:sp>
        <p:nvSpPr>
          <p:cNvPr id="18" name="Elipse 17">
            <a:extLst>
              <a:ext uri="{FF2B5EF4-FFF2-40B4-BE49-F238E27FC236}">
                <a16:creationId xmlns:a16="http://schemas.microsoft.com/office/drawing/2014/main" id="{61539887-7784-9B40-9C83-FE6E5A806272}"/>
              </a:ext>
            </a:extLst>
          </p:cNvPr>
          <p:cNvSpPr/>
          <p:nvPr/>
        </p:nvSpPr>
        <p:spPr>
          <a:xfrm>
            <a:off x="-68455" y="4232275"/>
            <a:ext cx="1742675" cy="10572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dirty="0"/>
              <a:t>¿Cómo describirías este lugar?</a:t>
            </a:r>
          </a:p>
        </p:txBody>
      </p:sp>
    </p:spTree>
    <p:extLst>
      <p:ext uri="{BB962C8B-B14F-4D97-AF65-F5344CB8AC3E}">
        <p14:creationId xmlns:p14="http://schemas.microsoft.com/office/powerpoint/2010/main" val="2546635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dissolve">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in)">
                                      <p:cBhvr>
                                        <p:cTn id="50" dur="2000"/>
                                        <p:tgtEl>
                                          <p:spTgt spid="1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ircle(in)">
                                      <p:cBhvr>
                                        <p:cTn id="55" dur="2000"/>
                                        <p:tgtEl>
                                          <p:spTgt spid="1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circle(in)">
                                      <p:cBhvr>
                                        <p:cTn id="60" dur="2000"/>
                                        <p:tgtEl>
                                          <p:spTgt spid="1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circle(in)">
                                      <p:cBhvr>
                                        <p:cTn id="65" dur="20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ppt_x"/>
                                          </p:val>
                                        </p:tav>
                                        <p:tav tm="100000">
                                          <p:val>
                                            <p:strVal val="#ppt_x"/>
                                          </p:val>
                                        </p:tav>
                                      </p:tavLst>
                                    </p:anim>
                                    <p:anim calcmode="lin" valueType="num">
                                      <p:cBhvr additive="base">
                                        <p:cTn id="7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down)">
                                      <p:cBhvr>
                                        <p:cTn id="76" dur="580">
                                          <p:stCondLst>
                                            <p:cond delay="0"/>
                                          </p:stCondLst>
                                        </p:cTn>
                                        <p:tgtEl>
                                          <p:spTgt spid="7"/>
                                        </p:tgtEl>
                                      </p:cBhvr>
                                    </p:animEffect>
                                    <p:anim calcmode="lin" valueType="num">
                                      <p:cBhvr>
                                        <p:cTn id="7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2" dur="26">
                                          <p:stCondLst>
                                            <p:cond delay="650"/>
                                          </p:stCondLst>
                                        </p:cTn>
                                        <p:tgtEl>
                                          <p:spTgt spid="7"/>
                                        </p:tgtEl>
                                      </p:cBhvr>
                                      <p:to x="100000" y="60000"/>
                                    </p:animScale>
                                    <p:animScale>
                                      <p:cBhvr>
                                        <p:cTn id="83" dur="166" decel="50000">
                                          <p:stCondLst>
                                            <p:cond delay="676"/>
                                          </p:stCondLst>
                                        </p:cTn>
                                        <p:tgtEl>
                                          <p:spTgt spid="7"/>
                                        </p:tgtEl>
                                      </p:cBhvr>
                                      <p:to x="100000" y="100000"/>
                                    </p:animScale>
                                    <p:animScale>
                                      <p:cBhvr>
                                        <p:cTn id="84" dur="26">
                                          <p:stCondLst>
                                            <p:cond delay="1312"/>
                                          </p:stCondLst>
                                        </p:cTn>
                                        <p:tgtEl>
                                          <p:spTgt spid="7"/>
                                        </p:tgtEl>
                                      </p:cBhvr>
                                      <p:to x="100000" y="80000"/>
                                    </p:animScale>
                                    <p:animScale>
                                      <p:cBhvr>
                                        <p:cTn id="85" dur="166" decel="50000">
                                          <p:stCondLst>
                                            <p:cond delay="1338"/>
                                          </p:stCondLst>
                                        </p:cTn>
                                        <p:tgtEl>
                                          <p:spTgt spid="7"/>
                                        </p:tgtEl>
                                      </p:cBhvr>
                                      <p:to x="100000" y="100000"/>
                                    </p:animScale>
                                    <p:animScale>
                                      <p:cBhvr>
                                        <p:cTn id="86" dur="26">
                                          <p:stCondLst>
                                            <p:cond delay="1642"/>
                                          </p:stCondLst>
                                        </p:cTn>
                                        <p:tgtEl>
                                          <p:spTgt spid="7"/>
                                        </p:tgtEl>
                                      </p:cBhvr>
                                      <p:to x="100000" y="90000"/>
                                    </p:animScale>
                                    <p:animScale>
                                      <p:cBhvr>
                                        <p:cTn id="87" dur="166" decel="50000">
                                          <p:stCondLst>
                                            <p:cond delay="1668"/>
                                          </p:stCondLst>
                                        </p:cTn>
                                        <p:tgtEl>
                                          <p:spTgt spid="7"/>
                                        </p:tgtEl>
                                      </p:cBhvr>
                                      <p:to x="100000" y="100000"/>
                                    </p:animScale>
                                    <p:animScale>
                                      <p:cBhvr>
                                        <p:cTn id="88" dur="26">
                                          <p:stCondLst>
                                            <p:cond delay="1808"/>
                                          </p:stCondLst>
                                        </p:cTn>
                                        <p:tgtEl>
                                          <p:spTgt spid="7"/>
                                        </p:tgtEl>
                                      </p:cBhvr>
                                      <p:to x="100000" y="95000"/>
                                    </p:animScale>
                                    <p:animScale>
                                      <p:cBhvr>
                                        <p:cTn id="8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3"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BE13-DB9A-6F4C-8212-13A5DDE15C3A}"/>
              </a:ext>
            </a:extLst>
          </p:cNvPr>
          <p:cNvSpPr>
            <a:spLocks noGrp="1"/>
          </p:cNvSpPr>
          <p:nvPr>
            <p:ph type="title"/>
          </p:nvPr>
        </p:nvSpPr>
        <p:spPr>
          <a:xfrm>
            <a:off x="1722439" y="467519"/>
            <a:ext cx="3117850" cy="608013"/>
          </a:xfrm>
        </p:spPr>
        <p:txBody>
          <a:bodyPr/>
          <a:lstStyle/>
          <a:p>
            <a:pPr>
              <a:defRPr/>
            </a:pPr>
            <a:r>
              <a:rPr lang="es-CL" sz="2800" dirty="0"/>
              <a:t>Ejemplo.</a:t>
            </a:r>
          </a:p>
        </p:txBody>
      </p:sp>
      <p:sp>
        <p:nvSpPr>
          <p:cNvPr id="24579" name="Rectángulo 3">
            <a:extLst>
              <a:ext uri="{FF2B5EF4-FFF2-40B4-BE49-F238E27FC236}">
                <a16:creationId xmlns:a16="http://schemas.microsoft.com/office/drawing/2014/main" id="{0898545A-18F2-0E46-A60F-A40795216F3B}"/>
              </a:ext>
            </a:extLst>
          </p:cNvPr>
          <p:cNvSpPr>
            <a:spLocks noChangeArrowheads="1"/>
          </p:cNvSpPr>
          <p:nvPr/>
        </p:nvSpPr>
        <p:spPr bwMode="auto">
          <a:xfrm>
            <a:off x="1722439" y="836614"/>
            <a:ext cx="8747125"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CL" altLang="es-CL" u="sng">
                <a:latin typeface="CharterITC"/>
                <a:cs typeface="Times New Roman" panose="02020603050405020304" pitchFamily="18" charset="0"/>
              </a:rPr>
              <a:t>Estrés </a:t>
            </a:r>
            <a:endParaRPr lang="es-CL" altLang="es-CL" sz="2000" u="sng">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es-CL" altLang="es-CL" sz="2800">
                <a:latin typeface="CharterITC"/>
                <a:cs typeface="Times New Roman" panose="02020603050405020304" pitchFamily="18" charset="0"/>
              </a:rPr>
              <a:t>Como toda la gente, el Metro también se estresa. Horacio,</a:t>
            </a:r>
            <a:br>
              <a:rPr lang="es-CL" altLang="es-CL" sz="2800">
                <a:latin typeface="CharterITC"/>
                <a:cs typeface="Times New Roman" panose="02020603050405020304" pitchFamily="18" charset="0"/>
              </a:rPr>
            </a:br>
            <a:r>
              <a:rPr lang="es-CL" altLang="es-CL" sz="2800">
                <a:latin typeface="CharterITC"/>
                <a:cs typeface="Times New Roman" panose="02020603050405020304" pitchFamily="18" charset="0"/>
              </a:rPr>
              <a:t>así se llamaba el vagón, se aburrió un día de tanto calor, ruido, caras largas, discusiones y agarrones. Entonces decidió desengancharse de los otros vagones, salirse de la vía e ir a la superficie. Y así lo hizo. En la estación Universidad de Chile salió, estrellando y rompiendo pasamanos, vitrinas y murallas. El sonido era espantoso, aunque no faltó el despistado con audífonos que no se dio ni cuenta. En el Paseo Ahumada, los transeúntes no lo dejaron tranquilo sacándole fotos. Creyeron que era una intervención urbana. </a:t>
            </a:r>
            <a:endParaRPr lang="es-CL" altLang="es-CL" sz="2000">
              <a:latin typeface="Times New Roman" panose="02020603050405020304" pitchFamily="18" charset="0"/>
              <a:cs typeface="Times New Roman" panose="02020603050405020304" pitchFamily="18" charset="0"/>
            </a:endParaRPr>
          </a:p>
          <a:p>
            <a:pPr algn="r" eaLnBrk="1" hangingPunct="1">
              <a:spcBef>
                <a:spcPct val="0"/>
              </a:spcBef>
              <a:buClrTx/>
              <a:buSzTx/>
              <a:buFontTx/>
              <a:buNone/>
            </a:pPr>
            <a:r>
              <a:rPr lang="es-CL" altLang="es-CL" sz="2800" i="1">
                <a:latin typeface="CharterITC"/>
                <a:cs typeface="Times New Roman" panose="02020603050405020304" pitchFamily="18" charset="0"/>
              </a:rPr>
              <a:t>Fanny Fuenzalida, 14 años, Pudahuel </a:t>
            </a:r>
            <a:endParaRPr lang="es-CL" altLang="es-CL" sz="2000">
              <a:latin typeface="Times New Roman" panose="02020603050405020304" pitchFamily="18" charset="0"/>
              <a:cs typeface="Times New Roman" panose="02020603050405020304" pitchFamily="18" charset="0"/>
            </a:endParaRPr>
          </a:p>
        </p:txBody>
      </p:sp>
      <p:sp>
        <p:nvSpPr>
          <p:cNvPr id="24580" name="Rectangle 8">
            <a:extLst>
              <a:ext uri="{FF2B5EF4-FFF2-40B4-BE49-F238E27FC236}">
                <a16:creationId xmlns:a16="http://schemas.microsoft.com/office/drawing/2014/main" id="{FCAB9E57-1335-FA49-84F8-71236E7D2FFB}"/>
              </a:ext>
            </a:extLst>
          </p:cNvPr>
          <p:cNvSpPr>
            <a:spLocks noChangeArrowheads="1"/>
          </p:cNvSpPr>
          <p:nvPr/>
        </p:nvSpPr>
        <p:spPr bwMode="auto">
          <a:xfrm>
            <a:off x="1552575" y="6088064"/>
            <a:ext cx="2743200" cy="769937"/>
          </a:xfrm>
          <a:prstGeom prst="rect">
            <a:avLst/>
          </a:prstGeom>
          <a:solidFill>
            <a:srgbClr val="FF0000"/>
          </a:solidFill>
          <a:ln w="9525">
            <a:solidFill>
              <a:srgbClr val="00B0F0"/>
            </a:solidFill>
            <a:miter lim="800000"/>
            <a:headEnd/>
            <a:tailEnd/>
          </a:ln>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 altLang="es-CL" sz="2400"/>
              <a:t>Personajes</a:t>
            </a:r>
          </a:p>
        </p:txBody>
      </p:sp>
      <p:sp>
        <p:nvSpPr>
          <p:cNvPr id="24581" name="Rectangle 6">
            <a:extLst>
              <a:ext uri="{FF2B5EF4-FFF2-40B4-BE49-F238E27FC236}">
                <a16:creationId xmlns:a16="http://schemas.microsoft.com/office/drawing/2014/main" id="{F360959E-512B-2A4E-9C60-C510A04AEA22}"/>
              </a:ext>
            </a:extLst>
          </p:cNvPr>
          <p:cNvSpPr>
            <a:spLocks noChangeArrowheads="1"/>
          </p:cNvSpPr>
          <p:nvPr/>
        </p:nvSpPr>
        <p:spPr bwMode="auto">
          <a:xfrm>
            <a:off x="4379913" y="6113464"/>
            <a:ext cx="2881312" cy="7207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 altLang="es-CL" sz="2400"/>
              <a:t>Ambiente </a:t>
            </a:r>
          </a:p>
        </p:txBody>
      </p:sp>
      <p:sp>
        <p:nvSpPr>
          <p:cNvPr id="24582" name="Rectangle 7">
            <a:extLst>
              <a:ext uri="{FF2B5EF4-FFF2-40B4-BE49-F238E27FC236}">
                <a16:creationId xmlns:a16="http://schemas.microsoft.com/office/drawing/2014/main" id="{6284097D-C995-FE4D-A106-114E1F1CE511}"/>
              </a:ext>
            </a:extLst>
          </p:cNvPr>
          <p:cNvSpPr>
            <a:spLocks noChangeArrowheads="1"/>
          </p:cNvSpPr>
          <p:nvPr/>
        </p:nvSpPr>
        <p:spPr bwMode="auto">
          <a:xfrm>
            <a:off x="7345364" y="6113464"/>
            <a:ext cx="3322637" cy="719137"/>
          </a:xfrm>
          <a:prstGeom prst="rect">
            <a:avLst/>
          </a:prstGeom>
          <a:solidFill>
            <a:srgbClr val="00B050"/>
          </a:solidFill>
          <a:ln w="9525">
            <a:solidFill>
              <a:schemeClr val="tx1"/>
            </a:solidFill>
            <a:miter lim="800000"/>
            <a:headEnd/>
            <a:tailEnd/>
          </a:ln>
        </p:spPr>
        <p:txBody>
          <a:bodyPr wrap="none" anchor="ct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lgn="ctr" eaLnBrk="1" hangingPunct="1">
              <a:spcBef>
                <a:spcPct val="0"/>
              </a:spcBef>
              <a:buClrTx/>
              <a:buSzTx/>
              <a:buFontTx/>
              <a:buNone/>
            </a:pPr>
            <a:r>
              <a:rPr lang="es-ES" altLang="es-CL" sz="2400"/>
              <a:t>Acción</a:t>
            </a:r>
            <a:endParaRPr lang="es-ES" altLang="es-CL" sz="1800"/>
          </a:p>
        </p:txBody>
      </p:sp>
      <p:sp>
        <p:nvSpPr>
          <p:cNvPr id="3" name="Rectángulo 2">
            <a:extLst>
              <a:ext uri="{FF2B5EF4-FFF2-40B4-BE49-F238E27FC236}">
                <a16:creationId xmlns:a16="http://schemas.microsoft.com/office/drawing/2014/main" id="{5B30F69A-B358-104F-A984-46B55B79BC9E}"/>
              </a:ext>
            </a:extLst>
          </p:cNvPr>
          <p:cNvSpPr/>
          <p:nvPr/>
        </p:nvSpPr>
        <p:spPr bwMode="auto">
          <a:xfrm>
            <a:off x="1698625" y="1412876"/>
            <a:ext cx="8770938" cy="1192213"/>
          </a:xfrm>
          <a:prstGeom prst="rect">
            <a:avLst/>
          </a:prstGeom>
          <a:noFill/>
          <a:ln w="66675">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s-CL">
              <a:solidFill>
                <a:schemeClr val="tx1"/>
              </a:solidFill>
            </a:endParaRPr>
          </a:p>
        </p:txBody>
      </p:sp>
      <p:sp>
        <p:nvSpPr>
          <p:cNvPr id="17" name="Rectángulo 16">
            <a:extLst>
              <a:ext uri="{FF2B5EF4-FFF2-40B4-BE49-F238E27FC236}">
                <a16:creationId xmlns:a16="http://schemas.microsoft.com/office/drawing/2014/main" id="{5A653E7D-A2F5-9846-B133-68EB2C029547}"/>
              </a:ext>
            </a:extLst>
          </p:cNvPr>
          <p:cNvSpPr/>
          <p:nvPr/>
        </p:nvSpPr>
        <p:spPr bwMode="auto">
          <a:xfrm>
            <a:off x="1685925" y="2636838"/>
            <a:ext cx="8770938" cy="863600"/>
          </a:xfrm>
          <a:prstGeom prst="rect">
            <a:avLst/>
          </a:prstGeom>
          <a:noFill/>
          <a:ln w="66675">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s-CL">
              <a:solidFill>
                <a:schemeClr val="tx1"/>
              </a:solidFill>
            </a:endParaRPr>
          </a:p>
        </p:txBody>
      </p:sp>
      <p:sp>
        <p:nvSpPr>
          <p:cNvPr id="18" name="Rectángulo 17">
            <a:extLst>
              <a:ext uri="{FF2B5EF4-FFF2-40B4-BE49-F238E27FC236}">
                <a16:creationId xmlns:a16="http://schemas.microsoft.com/office/drawing/2014/main" id="{55853511-0260-124E-819A-2A51156753A6}"/>
              </a:ext>
            </a:extLst>
          </p:cNvPr>
          <p:cNvSpPr/>
          <p:nvPr/>
        </p:nvSpPr>
        <p:spPr bwMode="auto">
          <a:xfrm>
            <a:off x="1716089" y="3451226"/>
            <a:ext cx="8770937" cy="1268413"/>
          </a:xfrm>
          <a:prstGeom prst="rect">
            <a:avLst/>
          </a:prstGeom>
          <a:noFill/>
          <a:ln w="66675">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s-CL">
              <a:solidFill>
                <a:schemeClr val="tx1"/>
              </a:solidFill>
            </a:endParaRPr>
          </a:p>
        </p:txBody>
      </p:sp>
      <p:sp>
        <p:nvSpPr>
          <p:cNvPr id="19" name="Rectángulo 18">
            <a:extLst>
              <a:ext uri="{FF2B5EF4-FFF2-40B4-BE49-F238E27FC236}">
                <a16:creationId xmlns:a16="http://schemas.microsoft.com/office/drawing/2014/main" id="{89B63137-6AFB-DD4C-8E2E-2B8F71340C97}"/>
              </a:ext>
            </a:extLst>
          </p:cNvPr>
          <p:cNvSpPr/>
          <p:nvPr/>
        </p:nvSpPr>
        <p:spPr bwMode="auto">
          <a:xfrm>
            <a:off x="1716089" y="4752976"/>
            <a:ext cx="8770937" cy="1268413"/>
          </a:xfrm>
          <a:prstGeom prst="rect">
            <a:avLst/>
          </a:prstGeom>
          <a:noFill/>
          <a:ln w="66675">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s-CL">
              <a:solidFill>
                <a:schemeClr val="tx1"/>
              </a:solidFill>
            </a:endParaRPr>
          </a:p>
        </p:txBody>
      </p:sp>
      <p:sp>
        <p:nvSpPr>
          <p:cNvPr id="11" name="Elipse 10">
            <a:extLst>
              <a:ext uri="{FF2B5EF4-FFF2-40B4-BE49-F238E27FC236}">
                <a16:creationId xmlns:a16="http://schemas.microsoft.com/office/drawing/2014/main" id="{16ED4654-2B19-3240-8ED8-E48EB7A08BCE}"/>
              </a:ext>
            </a:extLst>
          </p:cNvPr>
          <p:cNvSpPr/>
          <p:nvPr/>
        </p:nvSpPr>
        <p:spPr>
          <a:xfrm>
            <a:off x="-44050" y="4868863"/>
            <a:ext cx="1742675" cy="10572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dirty="0"/>
              <a:t>¿Al final Horacio consiguió su objetivo?</a:t>
            </a:r>
          </a:p>
        </p:txBody>
      </p:sp>
      <p:sp>
        <p:nvSpPr>
          <p:cNvPr id="12" name="Elipse 11">
            <a:extLst>
              <a:ext uri="{FF2B5EF4-FFF2-40B4-BE49-F238E27FC236}">
                <a16:creationId xmlns:a16="http://schemas.microsoft.com/office/drawing/2014/main" id="{8EAD5350-BF0F-5840-9648-F758DCDB2859}"/>
              </a:ext>
            </a:extLst>
          </p:cNvPr>
          <p:cNvSpPr/>
          <p:nvPr/>
        </p:nvSpPr>
        <p:spPr>
          <a:xfrm>
            <a:off x="10449325" y="2486818"/>
            <a:ext cx="1742675" cy="10572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400" dirty="0"/>
              <a:t>¿Por qué Horacio realiza esta acción?</a:t>
            </a:r>
          </a:p>
        </p:txBody>
      </p:sp>
    </p:spTree>
    <p:extLst>
      <p:ext uri="{BB962C8B-B14F-4D97-AF65-F5344CB8AC3E}">
        <p14:creationId xmlns:p14="http://schemas.microsoft.com/office/powerpoint/2010/main" val="3368037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ppt_y</p:attrName>
                                        </p:attrNameLst>
                                      </p:cBhvr>
                                      <p:tavLst>
                                        <p:tav tm="0">
                                          <p:val>
                                            <p:strVal val="#ppt_y+#ppt_h*1.125000"/>
                                          </p:val>
                                        </p:tav>
                                        <p:tav tm="100000">
                                          <p:val>
                                            <p:strVal val="#ppt_y"/>
                                          </p:val>
                                        </p:tav>
                                      </p:tavLst>
                                    </p:anim>
                                    <p:animEffect transition="in" filter="wipe(up)">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p:tgtEl>
                                          <p:spTgt spid="18"/>
                                        </p:tgtEl>
                                        <p:attrNameLst>
                                          <p:attrName>ppt_y</p:attrName>
                                        </p:attrNameLst>
                                      </p:cBhvr>
                                      <p:tavLst>
                                        <p:tav tm="0">
                                          <p:val>
                                            <p:strVal val="#ppt_y+#ppt_h*1.125000"/>
                                          </p:val>
                                        </p:tav>
                                        <p:tav tm="100000">
                                          <p:val>
                                            <p:strVal val="#ppt_y"/>
                                          </p:val>
                                        </p:tav>
                                      </p:tavLst>
                                    </p:anim>
                                    <p:animEffect transition="in" filter="wipe(up)">
                                      <p:cBhvr>
                                        <p:cTn id="25" dur="500"/>
                                        <p:tgtEl>
                                          <p:spTgt spid="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ppt_y</p:attrName>
                                        </p:attrNameLst>
                                      </p:cBhvr>
                                      <p:tavLst>
                                        <p:tav tm="0">
                                          <p:val>
                                            <p:strVal val="#ppt_y+#ppt_h*1.125000"/>
                                          </p:val>
                                        </p:tav>
                                        <p:tav tm="100000">
                                          <p:val>
                                            <p:strVal val="#ppt_y"/>
                                          </p:val>
                                        </p:tav>
                                      </p:tavLst>
                                    </p:anim>
                                    <p:animEffect transition="in" filter="wipe(up)">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955D5A3-EBFF-D64A-A967-96502558009D}"/>
              </a:ext>
            </a:extLst>
          </p:cNvPr>
          <p:cNvSpPr/>
          <p:nvPr/>
        </p:nvSpPr>
        <p:spPr>
          <a:xfrm>
            <a:off x="1694213" y="441896"/>
            <a:ext cx="8411688" cy="1508105"/>
          </a:xfrm>
          <a:prstGeom prst="rect">
            <a:avLst/>
          </a:prstGeom>
        </p:spPr>
        <p:txBody>
          <a:bodyPr wrap="square">
            <a:spAutoFit/>
          </a:bodyPr>
          <a:lstStyle/>
          <a:p>
            <a:r>
              <a:rPr lang="es-CL" b="0" i="0" u="none" strike="noStrike" cap="all" dirty="0">
                <a:solidFill>
                  <a:srgbClr val="B3B3B3"/>
                </a:solidFill>
                <a:effectLst/>
                <a:latin typeface="fira sans"/>
                <a:hlinkClick r:id="rId2"/>
              </a:rPr>
              <a:t>HOME</a:t>
            </a:r>
            <a:endParaRPr lang="es-CL" b="0" i="0" u="none" strike="noStrike" cap="all" dirty="0">
              <a:solidFill>
                <a:srgbClr val="4D5055"/>
              </a:solidFill>
              <a:effectLst/>
              <a:latin typeface="fira sans"/>
            </a:endParaRPr>
          </a:p>
          <a:p>
            <a:r>
              <a:rPr lang="es-CL" b="0" i="0" u="none" strike="noStrike" cap="all" dirty="0">
                <a:solidFill>
                  <a:srgbClr val="B3B3B3"/>
                </a:solidFill>
                <a:effectLst/>
                <a:latin typeface="fira sans"/>
                <a:hlinkClick r:id="rId3"/>
              </a:rPr>
              <a:t>NACIONAL</a:t>
            </a:r>
            <a:endParaRPr lang="es-CL" b="0" i="0" u="none" strike="noStrike" cap="all" dirty="0">
              <a:solidFill>
                <a:srgbClr val="393939"/>
              </a:solidFill>
              <a:effectLst/>
              <a:latin typeface="fira sans"/>
            </a:endParaRPr>
          </a:p>
          <a:p>
            <a:r>
              <a:rPr lang="es-CL" sz="2800" b="1" i="0" u="none" strike="noStrike" dirty="0">
                <a:solidFill>
                  <a:srgbClr val="4D5055"/>
                </a:solidFill>
                <a:effectLst/>
                <a:latin typeface="fira sans"/>
              </a:rPr>
              <a:t>Jardines infantiles por reapertura: "Nos suena más a reactivación económica" y no protege la salud</a:t>
            </a:r>
          </a:p>
        </p:txBody>
      </p:sp>
      <p:sp>
        <p:nvSpPr>
          <p:cNvPr id="5" name="Rectángulo 4">
            <a:extLst>
              <a:ext uri="{FF2B5EF4-FFF2-40B4-BE49-F238E27FC236}">
                <a16:creationId xmlns:a16="http://schemas.microsoft.com/office/drawing/2014/main" id="{3D01FDAE-07BE-4744-9CA8-82E61361E301}"/>
              </a:ext>
            </a:extLst>
          </p:cNvPr>
          <p:cNvSpPr/>
          <p:nvPr/>
        </p:nvSpPr>
        <p:spPr>
          <a:xfrm>
            <a:off x="2572987" y="2076685"/>
            <a:ext cx="6096000" cy="923330"/>
          </a:xfrm>
          <a:prstGeom prst="rect">
            <a:avLst/>
          </a:prstGeom>
        </p:spPr>
        <p:txBody>
          <a:bodyPr>
            <a:spAutoFit/>
          </a:bodyPr>
          <a:lstStyle/>
          <a:p>
            <a:r>
              <a:rPr lang="es-CL" b="0" i="0" u="none" strike="noStrike" dirty="0">
                <a:solidFill>
                  <a:srgbClr val="4D5055"/>
                </a:solidFill>
                <a:effectLst/>
                <a:latin typeface="oxygen"/>
              </a:rPr>
              <a:t>Controversia ha causado </a:t>
            </a:r>
            <a:r>
              <a:rPr lang="es-CL" b="1" i="0" u="none" strike="noStrike" dirty="0">
                <a:solidFill>
                  <a:srgbClr val="4D5055"/>
                </a:solidFill>
                <a:effectLst/>
                <a:latin typeface="oxygen"/>
              </a:rPr>
              <a:t>el regreso a clases fijado para este 1 de octubre en establecimientos educacionales de la región Metropolitana.</a:t>
            </a:r>
            <a:endParaRPr lang="es-CL" dirty="0"/>
          </a:p>
        </p:txBody>
      </p:sp>
      <p:sp>
        <p:nvSpPr>
          <p:cNvPr id="6" name="Rectángulo 5">
            <a:extLst>
              <a:ext uri="{FF2B5EF4-FFF2-40B4-BE49-F238E27FC236}">
                <a16:creationId xmlns:a16="http://schemas.microsoft.com/office/drawing/2014/main" id="{F8AF90F6-F941-3E4E-BF7C-002644E3673F}"/>
              </a:ext>
            </a:extLst>
          </p:cNvPr>
          <p:cNvSpPr/>
          <p:nvPr/>
        </p:nvSpPr>
        <p:spPr>
          <a:xfrm>
            <a:off x="2572987" y="3063751"/>
            <a:ext cx="6096000" cy="1200329"/>
          </a:xfrm>
          <a:prstGeom prst="rect">
            <a:avLst/>
          </a:prstGeom>
        </p:spPr>
        <p:txBody>
          <a:bodyPr>
            <a:spAutoFit/>
          </a:bodyPr>
          <a:lstStyle/>
          <a:p>
            <a:pPr algn="just"/>
            <a:r>
              <a:rPr lang="es-CL" b="0" i="0" u="none" strike="noStrike" dirty="0">
                <a:solidFill>
                  <a:srgbClr val="4D5055"/>
                </a:solidFill>
                <a:effectLst/>
                <a:latin typeface="oxygen"/>
              </a:rPr>
              <a:t>En ese sentido, la </a:t>
            </a:r>
            <a:r>
              <a:rPr lang="es-CL" b="1" i="0" u="none" strike="noStrike" dirty="0">
                <a:solidFill>
                  <a:srgbClr val="4D5055"/>
                </a:solidFill>
                <a:effectLst/>
                <a:latin typeface="oxygen"/>
              </a:rPr>
              <a:t>representante de los Jardines Particulares Unidos, Marcela Olivares, </a:t>
            </a:r>
            <a:r>
              <a:rPr lang="es-CL" b="0" i="0" u="none" strike="noStrike" dirty="0">
                <a:solidFill>
                  <a:srgbClr val="4D5055"/>
                </a:solidFill>
                <a:effectLst/>
                <a:latin typeface="oxygen"/>
              </a:rPr>
              <a:t>sostuvo a</a:t>
            </a:r>
            <a:r>
              <a:rPr lang="es-CL" b="1" i="0" u="none" strike="noStrike" dirty="0">
                <a:solidFill>
                  <a:srgbClr val="4D5055"/>
                </a:solidFill>
                <a:effectLst/>
                <a:latin typeface="oxygen"/>
              </a:rPr>
              <a:t> 24 Horas</a:t>
            </a:r>
            <a:r>
              <a:rPr lang="es-CL" b="0" i="0" u="none" strike="noStrike" dirty="0">
                <a:solidFill>
                  <a:srgbClr val="4D5055"/>
                </a:solidFill>
                <a:effectLst/>
                <a:latin typeface="oxygen"/>
              </a:rPr>
              <a:t> que es una decisión que se basa en la reactivación de la economía y que no protege la salud de los niños y del personal.</a:t>
            </a:r>
          </a:p>
        </p:txBody>
      </p:sp>
      <p:sp>
        <p:nvSpPr>
          <p:cNvPr id="7" name="Rectángulo 6">
            <a:extLst>
              <a:ext uri="{FF2B5EF4-FFF2-40B4-BE49-F238E27FC236}">
                <a16:creationId xmlns:a16="http://schemas.microsoft.com/office/drawing/2014/main" id="{CE79D8C2-6563-D448-8E7D-C0C9F5A4A0B6}"/>
              </a:ext>
            </a:extLst>
          </p:cNvPr>
          <p:cNvSpPr/>
          <p:nvPr/>
        </p:nvSpPr>
        <p:spPr>
          <a:xfrm>
            <a:off x="2572987" y="4327816"/>
            <a:ext cx="6096000" cy="1754326"/>
          </a:xfrm>
          <a:prstGeom prst="rect">
            <a:avLst/>
          </a:prstGeom>
        </p:spPr>
        <p:txBody>
          <a:bodyPr>
            <a:spAutoFit/>
          </a:bodyPr>
          <a:lstStyle/>
          <a:p>
            <a:pPr algn="just"/>
            <a:r>
              <a:rPr lang="es-CL" b="0" i="0" u="none" strike="noStrike" dirty="0">
                <a:solidFill>
                  <a:srgbClr val="4D5055"/>
                </a:solidFill>
                <a:effectLst/>
                <a:latin typeface="oxygen"/>
              </a:rPr>
              <a:t>"Nos parece sumamente curioso que sea el ministro de Hacienda quien hace el llamado para la reapertura y no el ministro de Educación, quien en este caso debería pronunciarse. </a:t>
            </a:r>
            <a:r>
              <a:rPr lang="es-CL" b="1" i="0" u="none" strike="noStrike" dirty="0">
                <a:solidFill>
                  <a:srgbClr val="4D5055"/>
                </a:solidFill>
                <a:effectLst/>
                <a:latin typeface="oxygen"/>
              </a:rPr>
              <a:t>A nosotros nos suena más a reactivación económica y no se está considerando la protección de la salud</a:t>
            </a:r>
            <a:r>
              <a:rPr lang="es-CL" b="0" i="0" u="none" strike="noStrike" dirty="0">
                <a:solidFill>
                  <a:srgbClr val="4D5055"/>
                </a:solidFill>
                <a:effectLst/>
                <a:latin typeface="oxygen"/>
              </a:rPr>
              <a:t>", afirmó.</a:t>
            </a:r>
            <a:endParaRPr lang="es-CL" dirty="0"/>
          </a:p>
        </p:txBody>
      </p:sp>
      <p:sp>
        <p:nvSpPr>
          <p:cNvPr id="8" name="Elipse 7">
            <a:extLst>
              <a:ext uri="{FF2B5EF4-FFF2-40B4-BE49-F238E27FC236}">
                <a16:creationId xmlns:a16="http://schemas.microsoft.com/office/drawing/2014/main" id="{07550697-478D-434E-A6A7-8E555D1811F7}"/>
              </a:ext>
            </a:extLst>
          </p:cNvPr>
          <p:cNvSpPr/>
          <p:nvPr/>
        </p:nvSpPr>
        <p:spPr>
          <a:xfrm>
            <a:off x="2398816" y="3063751"/>
            <a:ext cx="1710046" cy="36524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L" dirty="0"/>
          </a:p>
        </p:txBody>
      </p:sp>
      <p:sp>
        <p:nvSpPr>
          <p:cNvPr id="9" name="Rectángulo 8">
            <a:extLst>
              <a:ext uri="{FF2B5EF4-FFF2-40B4-BE49-F238E27FC236}">
                <a16:creationId xmlns:a16="http://schemas.microsoft.com/office/drawing/2014/main" id="{5A604F7D-BC8F-F047-86B3-635270ADA5FF}"/>
              </a:ext>
            </a:extLst>
          </p:cNvPr>
          <p:cNvSpPr/>
          <p:nvPr/>
        </p:nvSpPr>
        <p:spPr>
          <a:xfrm>
            <a:off x="441553" y="2728913"/>
            <a:ext cx="1870178" cy="700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Ordenador: de continuación.</a:t>
            </a:r>
          </a:p>
        </p:txBody>
      </p:sp>
      <p:sp>
        <p:nvSpPr>
          <p:cNvPr id="10" name="Elipse 9">
            <a:extLst>
              <a:ext uri="{FF2B5EF4-FFF2-40B4-BE49-F238E27FC236}">
                <a16:creationId xmlns:a16="http://schemas.microsoft.com/office/drawing/2014/main" id="{BDB4F2C7-B421-CF49-8B4A-9725CD4ACD95}"/>
              </a:ext>
            </a:extLst>
          </p:cNvPr>
          <p:cNvSpPr/>
          <p:nvPr/>
        </p:nvSpPr>
        <p:spPr>
          <a:xfrm>
            <a:off x="2572987" y="4316370"/>
            <a:ext cx="1298926" cy="36524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L" dirty="0"/>
          </a:p>
        </p:txBody>
      </p:sp>
      <p:sp>
        <p:nvSpPr>
          <p:cNvPr id="11" name="Rectángulo 10">
            <a:extLst>
              <a:ext uri="{FF2B5EF4-FFF2-40B4-BE49-F238E27FC236}">
                <a16:creationId xmlns:a16="http://schemas.microsoft.com/office/drawing/2014/main" id="{80D6CB1B-F94F-6540-AF48-78577CE8FEA1}"/>
              </a:ext>
            </a:extLst>
          </p:cNvPr>
          <p:cNvSpPr/>
          <p:nvPr/>
        </p:nvSpPr>
        <p:spPr>
          <a:xfrm>
            <a:off x="269978" y="4146309"/>
            <a:ext cx="1965553" cy="69921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Operador: punto de vista</a:t>
            </a:r>
          </a:p>
        </p:txBody>
      </p:sp>
      <p:sp>
        <p:nvSpPr>
          <p:cNvPr id="2" name="Cerrar llave 1">
            <a:extLst>
              <a:ext uri="{FF2B5EF4-FFF2-40B4-BE49-F238E27FC236}">
                <a16:creationId xmlns:a16="http://schemas.microsoft.com/office/drawing/2014/main" id="{691B681C-B928-3F40-A3D0-E96080E0F9D7}"/>
              </a:ext>
            </a:extLst>
          </p:cNvPr>
          <p:cNvSpPr/>
          <p:nvPr/>
        </p:nvSpPr>
        <p:spPr>
          <a:xfrm>
            <a:off x="8668987" y="2728913"/>
            <a:ext cx="513113" cy="1535167"/>
          </a:xfrm>
          <a:prstGeom prst="rightBrace">
            <a:avLst>
              <a:gd name="adj1" fmla="val 74797"/>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3" name="Elipse 2">
            <a:extLst>
              <a:ext uri="{FF2B5EF4-FFF2-40B4-BE49-F238E27FC236}">
                <a16:creationId xmlns:a16="http://schemas.microsoft.com/office/drawing/2014/main" id="{B4798823-639C-2F43-AEC4-3701A711A643}"/>
              </a:ext>
            </a:extLst>
          </p:cNvPr>
          <p:cNvSpPr/>
          <p:nvPr/>
        </p:nvSpPr>
        <p:spPr>
          <a:xfrm>
            <a:off x="9474199" y="2728913"/>
            <a:ext cx="2276247" cy="14173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¿Qué opinión tiene Marcela Olivares?</a:t>
            </a:r>
          </a:p>
        </p:txBody>
      </p:sp>
      <p:sp>
        <p:nvSpPr>
          <p:cNvPr id="12" name="Elipse 11">
            <a:extLst>
              <a:ext uri="{FF2B5EF4-FFF2-40B4-BE49-F238E27FC236}">
                <a16:creationId xmlns:a16="http://schemas.microsoft.com/office/drawing/2014/main" id="{223CDB0D-5E18-E441-A02A-BED927145956}"/>
              </a:ext>
            </a:extLst>
          </p:cNvPr>
          <p:cNvSpPr/>
          <p:nvPr/>
        </p:nvSpPr>
        <p:spPr>
          <a:xfrm>
            <a:off x="9474199" y="4496281"/>
            <a:ext cx="2276247" cy="14173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¿Por qué se menciona al ministro de hacienda?</a:t>
            </a:r>
          </a:p>
        </p:txBody>
      </p:sp>
      <p:sp>
        <p:nvSpPr>
          <p:cNvPr id="13" name="Cerrar llave 12">
            <a:extLst>
              <a:ext uri="{FF2B5EF4-FFF2-40B4-BE49-F238E27FC236}">
                <a16:creationId xmlns:a16="http://schemas.microsoft.com/office/drawing/2014/main" id="{6EC1BFC4-4405-9542-9143-628B53EE33BA}"/>
              </a:ext>
            </a:extLst>
          </p:cNvPr>
          <p:cNvSpPr/>
          <p:nvPr/>
        </p:nvSpPr>
        <p:spPr>
          <a:xfrm>
            <a:off x="8668986" y="4378510"/>
            <a:ext cx="513113" cy="1535167"/>
          </a:xfrm>
          <a:prstGeom prst="rightBrace">
            <a:avLst>
              <a:gd name="adj1" fmla="val 74797"/>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Tree>
    <p:extLst>
      <p:ext uri="{BB962C8B-B14F-4D97-AF65-F5344CB8AC3E}">
        <p14:creationId xmlns:p14="http://schemas.microsoft.com/office/powerpoint/2010/main" val="2757325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dissolve">
                                      <p:cBhvr>
                                        <p:cTn id="12" dur="500"/>
                                        <p:tgtEl>
                                          <p:spTgt spid="9">
                                            <p:bg/>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dissolv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allAtOnce" animBg="1"/>
      <p:bldP spid="10" grpId="0" animBg="1"/>
      <p:bldP spid="11" grpId="0" animBg="1"/>
      <p:bldP spid="2" grpId="0" animBg="1"/>
      <p:bldP spid="3"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C5FB0A6-2C6B-A742-9D12-0B0148C9335A}"/>
              </a:ext>
            </a:extLst>
          </p:cNvPr>
          <p:cNvSpPr/>
          <p:nvPr/>
        </p:nvSpPr>
        <p:spPr>
          <a:xfrm>
            <a:off x="2703616" y="755212"/>
            <a:ext cx="6096000" cy="4801314"/>
          </a:xfrm>
          <a:prstGeom prst="rect">
            <a:avLst/>
          </a:prstGeom>
        </p:spPr>
        <p:txBody>
          <a:bodyPr>
            <a:spAutoFit/>
          </a:bodyPr>
          <a:lstStyle/>
          <a:p>
            <a:r>
              <a:rPr lang="es-CL" b="0" i="0" u="none" strike="noStrike" dirty="0">
                <a:solidFill>
                  <a:srgbClr val="4D5055"/>
                </a:solidFill>
                <a:effectLst/>
                <a:latin typeface="oxygen"/>
              </a:rPr>
              <a:t>En ese mismo sentido, enfatizó que </a:t>
            </a:r>
            <a:r>
              <a:rPr lang="es-CL" b="1" i="0" u="none" strike="noStrike" dirty="0">
                <a:solidFill>
                  <a:srgbClr val="4D5055"/>
                </a:solidFill>
                <a:effectLst/>
                <a:latin typeface="oxygen"/>
              </a:rPr>
              <a:t>"no están las condiciones para retornar y reabrir los jardines infantiles.</a:t>
            </a:r>
            <a:r>
              <a:rPr lang="es-CL" b="0" i="0" u="none" strike="noStrike" dirty="0">
                <a:solidFill>
                  <a:srgbClr val="4D5055"/>
                </a:solidFill>
                <a:effectLst/>
                <a:latin typeface="oxygen"/>
              </a:rPr>
              <a:t> Además, se debe considerar que los equipos de trabajo viven en otras comunas y no necesariamente podrían encontrarse en una etapa de </a:t>
            </a:r>
            <a:r>
              <a:rPr lang="es-CL" b="0" i="0" u="none" strike="noStrike" dirty="0">
                <a:solidFill>
                  <a:srgbClr val="7030A0"/>
                </a:solidFill>
                <a:effectLst/>
                <a:latin typeface="oxygen"/>
              </a:rPr>
              <a:t>desconfinamiento</a:t>
            </a:r>
            <a:r>
              <a:rPr lang="es-CL" b="0" i="0" u="none" strike="noStrike" dirty="0">
                <a:solidFill>
                  <a:srgbClr val="4D5055"/>
                </a:solidFill>
                <a:effectLst/>
                <a:latin typeface="oxygen"/>
              </a:rPr>
              <a:t>".</a:t>
            </a:r>
          </a:p>
          <a:p>
            <a:pPr algn="just"/>
            <a:r>
              <a:rPr lang="es-CL" b="0" i="0" u="none" strike="noStrike" dirty="0">
                <a:solidFill>
                  <a:srgbClr val="4D5055"/>
                </a:solidFill>
                <a:effectLst/>
                <a:latin typeface="oxygen"/>
              </a:rPr>
              <a:t>Respecto de la reapertura, Olivares explicó que la capacidad de cada recinto debería ser del 50% y con una reducción del personal, lo que sería otro fuerte impacto en el sector, ya que según los datos que manejan,</a:t>
            </a:r>
            <a:r>
              <a:rPr lang="es-CL" b="1" i="0" u="none" strike="noStrike" dirty="0">
                <a:solidFill>
                  <a:srgbClr val="4D5055"/>
                </a:solidFill>
                <a:effectLst/>
                <a:latin typeface="oxygen"/>
              </a:rPr>
              <a:t> más del 80% de los establecimientos de este tipo estaría cerrando por falta de recursos.</a:t>
            </a:r>
            <a:endParaRPr lang="es-CL" b="0" i="0" u="none" strike="noStrike" dirty="0">
              <a:solidFill>
                <a:srgbClr val="4D5055"/>
              </a:solidFill>
              <a:effectLst/>
              <a:latin typeface="oxygen"/>
            </a:endParaRPr>
          </a:p>
          <a:p>
            <a:pPr algn="just"/>
            <a:r>
              <a:rPr lang="es-CL" b="0" i="0" u="none" strike="noStrike" dirty="0">
                <a:solidFill>
                  <a:srgbClr val="4D5055"/>
                </a:solidFill>
                <a:effectLst/>
                <a:latin typeface="oxygen"/>
              </a:rPr>
              <a:t>"Según nuestra base de datos,</a:t>
            </a:r>
            <a:r>
              <a:rPr lang="es-CL" b="1" i="0" u="none" strike="noStrike" dirty="0">
                <a:solidFill>
                  <a:srgbClr val="4D5055"/>
                </a:solidFill>
                <a:effectLst/>
                <a:latin typeface="oxygen"/>
              </a:rPr>
              <a:t> el 88% de los jardines infantiles cerraba entre los meses de septiembre y octubre.</a:t>
            </a:r>
            <a:r>
              <a:rPr lang="es-CL" b="0" i="0" u="none" strike="noStrike" dirty="0">
                <a:solidFill>
                  <a:srgbClr val="4D5055"/>
                </a:solidFill>
                <a:effectLst/>
                <a:latin typeface="oxygen"/>
              </a:rPr>
              <a:t> Es fácil ver en la región Metropolitana cómo día a día desaparecen jardines infantiles y salascunas y que hoy están a la venta. La carga económica ha sido enorme y es muy difícil sostenerla sobre nuestros hombros", señaló.</a:t>
            </a:r>
          </a:p>
        </p:txBody>
      </p:sp>
      <p:sp>
        <p:nvSpPr>
          <p:cNvPr id="3" name="Rectángulo 2">
            <a:extLst>
              <a:ext uri="{FF2B5EF4-FFF2-40B4-BE49-F238E27FC236}">
                <a16:creationId xmlns:a16="http://schemas.microsoft.com/office/drawing/2014/main" id="{2E3C544B-5510-6144-9C03-120037FBB62B}"/>
              </a:ext>
            </a:extLst>
          </p:cNvPr>
          <p:cNvSpPr/>
          <p:nvPr/>
        </p:nvSpPr>
        <p:spPr>
          <a:xfrm>
            <a:off x="2703616" y="5785791"/>
            <a:ext cx="6096000" cy="646331"/>
          </a:xfrm>
          <a:prstGeom prst="rect">
            <a:avLst/>
          </a:prstGeom>
        </p:spPr>
        <p:txBody>
          <a:bodyPr>
            <a:spAutoFit/>
          </a:bodyPr>
          <a:lstStyle/>
          <a:p>
            <a:pPr algn="just"/>
            <a:r>
              <a:rPr lang="es-CL" b="0" i="0" u="none" strike="noStrike" dirty="0">
                <a:solidFill>
                  <a:srgbClr val="4D5055"/>
                </a:solidFill>
                <a:effectLst/>
                <a:latin typeface="oxygen"/>
              </a:rPr>
              <a:t>Con lo anterior,</a:t>
            </a:r>
            <a:r>
              <a:rPr lang="es-CL" b="1" i="0" u="none" strike="noStrike" dirty="0">
                <a:solidFill>
                  <a:srgbClr val="4D5055"/>
                </a:solidFill>
                <a:effectLst/>
                <a:latin typeface="oxygen"/>
              </a:rPr>
              <a:t> cerca de 122 mil niños quedarían sin un establecimiento y 34 mil profesionales sin trabajo.</a:t>
            </a:r>
            <a:endParaRPr lang="es-CL" b="0" i="0" u="none" strike="noStrike" dirty="0">
              <a:solidFill>
                <a:srgbClr val="4D5055"/>
              </a:solidFill>
              <a:effectLst/>
              <a:latin typeface="oxygen"/>
            </a:endParaRPr>
          </a:p>
        </p:txBody>
      </p:sp>
      <p:sp>
        <p:nvSpPr>
          <p:cNvPr id="4" name="Elipse 3">
            <a:extLst>
              <a:ext uri="{FF2B5EF4-FFF2-40B4-BE49-F238E27FC236}">
                <a16:creationId xmlns:a16="http://schemas.microsoft.com/office/drawing/2014/main" id="{7D178A7F-EC41-C442-B5D5-74A259A44AA8}"/>
              </a:ext>
            </a:extLst>
          </p:cNvPr>
          <p:cNvSpPr/>
          <p:nvPr/>
        </p:nvSpPr>
        <p:spPr>
          <a:xfrm>
            <a:off x="2703615" y="755212"/>
            <a:ext cx="2254147" cy="36524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L" dirty="0"/>
          </a:p>
        </p:txBody>
      </p:sp>
      <p:sp>
        <p:nvSpPr>
          <p:cNvPr id="5" name="Rectángulo 4">
            <a:extLst>
              <a:ext uri="{FF2B5EF4-FFF2-40B4-BE49-F238E27FC236}">
                <a16:creationId xmlns:a16="http://schemas.microsoft.com/office/drawing/2014/main" id="{03779BFF-E73C-FE41-8B61-A6F2C15AB5ED}"/>
              </a:ext>
            </a:extLst>
          </p:cNvPr>
          <p:cNvSpPr/>
          <p:nvPr/>
        </p:nvSpPr>
        <p:spPr>
          <a:xfrm>
            <a:off x="527278" y="587792"/>
            <a:ext cx="1870178" cy="700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Ordenador: de continuación.</a:t>
            </a:r>
          </a:p>
        </p:txBody>
      </p:sp>
      <p:sp>
        <p:nvSpPr>
          <p:cNvPr id="6" name="Elipse 5">
            <a:extLst>
              <a:ext uri="{FF2B5EF4-FFF2-40B4-BE49-F238E27FC236}">
                <a16:creationId xmlns:a16="http://schemas.microsoft.com/office/drawing/2014/main" id="{6CFDCE03-5B1D-C54F-A072-B4C9637F1A99}"/>
              </a:ext>
            </a:extLst>
          </p:cNvPr>
          <p:cNvSpPr/>
          <p:nvPr/>
        </p:nvSpPr>
        <p:spPr>
          <a:xfrm>
            <a:off x="6923066" y="994988"/>
            <a:ext cx="1006497" cy="36524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L" dirty="0"/>
          </a:p>
        </p:txBody>
      </p:sp>
      <p:sp>
        <p:nvSpPr>
          <p:cNvPr id="7" name="Rectángulo 6">
            <a:extLst>
              <a:ext uri="{FF2B5EF4-FFF2-40B4-BE49-F238E27FC236}">
                <a16:creationId xmlns:a16="http://schemas.microsoft.com/office/drawing/2014/main" id="{5488E720-B09C-5A4F-9ECA-7EE0D1708D5F}"/>
              </a:ext>
            </a:extLst>
          </p:cNvPr>
          <p:cNvSpPr/>
          <p:nvPr/>
        </p:nvSpPr>
        <p:spPr>
          <a:xfrm>
            <a:off x="9177212" y="752454"/>
            <a:ext cx="1870178" cy="700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Ordenador: de Adición.</a:t>
            </a:r>
          </a:p>
        </p:txBody>
      </p:sp>
      <p:sp>
        <p:nvSpPr>
          <p:cNvPr id="8" name="Elipse 7">
            <a:extLst>
              <a:ext uri="{FF2B5EF4-FFF2-40B4-BE49-F238E27FC236}">
                <a16:creationId xmlns:a16="http://schemas.microsoft.com/office/drawing/2014/main" id="{A50F6B4A-E303-B14F-ABF6-010A6357906C}"/>
              </a:ext>
            </a:extLst>
          </p:cNvPr>
          <p:cNvSpPr/>
          <p:nvPr/>
        </p:nvSpPr>
        <p:spPr>
          <a:xfrm>
            <a:off x="3586935" y="2656323"/>
            <a:ext cx="4464866" cy="36524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L" dirty="0"/>
          </a:p>
        </p:txBody>
      </p:sp>
      <p:sp>
        <p:nvSpPr>
          <p:cNvPr id="10" name="Rectángulo 9">
            <a:extLst>
              <a:ext uri="{FF2B5EF4-FFF2-40B4-BE49-F238E27FC236}">
                <a16:creationId xmlns:a16="http://schemas.microsoft.com/office/drawing/2014/main" id="{7165A516-70CA-0E41-BF47-ABB1AD80662B}"/>
              </a:ext>
            </a:extLst>
          </p:cNvPr>
          <p:cNvSpPr/>
          <p:nvPr/>
        </p:nvSpPr>
        <p:spPr>
          <a:xfrm>
            <a:off x="431903" y="1909094"/>
            <a:ext cx="2004209" cy="111247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¿Por qué habría un fuerte impacto en el sector?</a:t>
            </a:r>
          </a:p>
        </p:txBody>
      </p:sp>
      <p:sp>
        <p:nvSpPr>
          <p:cNvPr id="11" name="Elipse 10">
            <a:extLst>
              <a:ext uri="{FF2B5EF4-FFF2-40B4-BE49-F238E27FC236}">
                <a16:creationId xmlns:a16="http://schemas.microsoft.com/office/drawing/2014/main" id="{E1659296-3664-A64D-8023-AC953ED31F16}"/>
              </a:ext>
            </a:extLst>
          </p:cNvPr>
          <p:cNvSpPr/>
          <p:nvPr/>
        </p:nvSpPr>
        <p:spPr>
          <a:xfrm>
            <a:off x="2589192" y="5737539"/>
            <a:ext cx="1839934" cy="36524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L" dirty="0"/>
          </a:p>
        </p:txBody>
      </p:sp>
      <p:sp>
        <p:nvSpPr>
          <p:cNvPr id="12" name="Rectángulo 11">
            <a:extLst>
              <a:ext uri="{FF2B5EF4-FFF2-40B4-BE49-F238E27FC236}">
                <a16:creationId xmlns:a16="http://schemas.microsoft.com/office/drawing/2014/main" id="{0919935A-DD79-A44B-9AB7-334398822FC4}"/>
              </a:ext>
            </a:extLst>
          </p:cNvPr>
          <p:cNvSpPr/>
          <p:nvPr/>
        </p:nvSpPr>
        <p:spPr>
          <a:xfrm>
            <a:off x="565934" y="5402701"/>
            <a:ext cx="1870178" cy="700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Ordenador: de Adición.</a:t>
            </a:r>
          </a:p>
        </p:txBody>
      </p:sp>
      <p:cxnSp>
        <p:nvCxnSpPr>
          <p:cNvPr id="13" name="Conector recto de flecha 12">
            <a:extLst>
              <a:ext uri="{FF2B5EF4-FFF2-40B4-BE49-F238E27FC236}">
                <a16:creationId xmlns:a16="http://schemas.microsoft.com/office/drawing/2014/main" id="{0CDD6009-2C0D-E541-8031-42B7F90C9444}"/>
              </a:ext>
            </a:extLst>
          </p:cNvPr>
          <p:cNvCxnSpPr/>
          <p:nvPr/>
        </p:nvCxnSpPr>
        <p:spPr>
          <a:xfrm>
            <a:off x="4622800" y="2032000"/>
            <a:ext cx="45544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Elipse 13">
            <a:extLst>
              <a:ext uri="{FF2B5EF4-FFF2-40B4-BE49-F238E27FC236}">
                <a16:creationId xmlns:a16="http://schemas.microsoft.com/office/drawing/2014/main" id="{41DA8365-B791-4449-8045-D551A2CA094B}"/>
              </a:ext>
            </a:extLst>
          </p:cNvPr>
          <p:cNvSpPr/>
          <p:nvPr/>
        </p:nvSpPr>
        <p:spPr>
          <a:xfrm>
            <a:off x="9369219" y="1683882"/>
            <a:ext cx="2476500" cy="102869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L" dirty="0"/>
              <a:t>¿Qué palabra podría reemplazarla?</a:t>
            </a:r>
          </a:p>
        </p:txBody>
      </p:sp>
    </p:spTree>
    <p:extLst>
      <p:ext uri="{BB962C8B-B14F-4D97-AF65-F5344CB8AC3E}">
        <p14:creationId xmlns:p14="http://schemas.microsoft.com/office/powerpoint/2010/main" val="4182002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dissolve">
                                      <p:cBhvr>
                                        <p:cTn id="12" dur="500"/>
                                        <p:tgtEl>
                                          <p:spTgt spid="5">
                                            <p:bg/>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dissolv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bg/>
                                          </p:spTgt>
                                        </p:tgtEl>
                                        <p:attrNameLst>
                                          <p:attrName>style.visibility</p:attrName>
                                        </p:attrNameLst>
                                      </p:cBhvr>
                                      <p:to>
                                        <p:strVal val="visible"/>
                                      </p:to>
                                    </p:set>
                                    <p:animEffect transition="in" filter="dissolve">
                                      <p:cBhvr>
                                        <p:cTn id="25" dur="500"/>
                                        <p:tgtEl>
                                          <p:spTgt spid="7">
                                            <p:bg/>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dissolve">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1" dur="1000" fill="hold"/>
                                        <p:tgtEl>
                                          <p:spTgt spid="14"/>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ircle(in)">
                                      <p:cBhvr>
                                        <p:cTn id="50" dur="2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dissolv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circle(in)">
                                      <p:cBhvr>
                                        <p:cTn id="60" dur="20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2">
                                            <p:bg/>
                                          </p:spTgt>
                                        </p:tgtEl>
                                        <p:attrNameLst>
                                          <p:attrName>style.visibility</p:attrName>
                                        </p:attrNameLst>
                                      </p:cBhvr>
                                      <p:to>
                                        <p:strVal val="visible"/>
                                      </p:to>
                                    </p:set>
                                    <p:animEffect transition="in" filter="dissolve">
                                      <p:cBhvr>
                                        <p:cTn id="65" dur="500"/>
                                        <p:tgtEl>
                                          <p:spTgt spid="12">
                                            <p:bg/>
                                          </p:spTgt>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2">
                                            <p:txEl>
                                              <p:pRg st="0" end="0"/>
                                            </p:txEl>
                                          </p:spTgt>
                                        </p:tgtEl>
                                        <p:attrNameLst>
                                          <p:attrName>style.visibility</p:attrName>
                                        </p:attrNameLst>
                                      </p:cBhvr>
                                      <p:to>
                                        <p:strVal val="visible"/>
                                      </p:to>
                                    </p:set>
                                    <p:animEffect transition="in" filter="dissolve">
                                      <p:cBhvr>
                                        <p:cTn id="6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allAtOnce" animBg="1"/>
      <p:bldP spid="6" grpId="0" animBg="1"/>
      <p:bldP spid="7" grpId="0" build="allAtOnce" animBg="1"/>
      <p:bldP spid="8" grpId="0" animBg="1"/>
      <p:bldP spid="10" grpId="0" animBg="1"/>
      <p:bldP spid="11" grpId="0" animBg="1"/>
      <p:bldP spid="12" grpId="0" build="allAtOnce"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4095C77-26E0-A14F-AFC2-96CB066BD1E5}"/>
              </a:ext>
            </a:extLst>
          </p:cNvPr>
          <p:cNvSpPr/>
          <p:nvPr/>
        </p:nvSpPr>
        <p:spPr>
          <a:xfrm>
            <a:off x="2964872" y="889705"/>
            <a:ext cx="6879216" cy="4708981"/>
          </a:xfrm>
          <a:prstGeom prst="rect">
            <a:avLst/>
          </a:prstGeom>
        </p:spPr>
        <p:txBody>
          <a:bodyPr wrap="square">
            <a:spAutoFit/>
          </a:bodyPr>
          <a:lstStyle/>
          <a:p>
            <a:pPr algn="just"/>
            <a:r>
              <a:rPr lang="es-CL" sz="2000" b="0" i="0" u="none" strike="noStrike" dirty="0">
                <a:solidFill>
                  <a:srgbClr val="4D5055"/>
                </a:solidFill>
                <a:effectLst/>
                <a:latin typeface="oxygen"/>
              </a:rPr>
              <a:t>En cuanto a la posible ayuda gubernamental, Olivares precisó que no se ha tenido ningún tipo de consideración. "Estábamos pidiendo una subvención a fin de proteger la educación inicial (...) </a:t>
            </a:r>
            <a:r>
              <a:rPr lang="es-CL" sz="2000" b="1" i="0" u="none" strike="noStrike" dirty="0">
                <a:solidFill>
                  <a:srgbClr val="4D5055"/>
                </a:solidFill>
                <a:effectLst/>
                <a:latin typeface="oxygen"/>
              </a:rPr>
              <a:t>El Presidente siempre ha dicho que los niños primero, pero lamentablemente nos hemos encargado de decir que él ha olvidado esta promesa y que va a dejar a la deriva la educación inicial"</a:t>
            </a:r>
            <a:r>
              <a:rPr lang="es-CL" sz="2000" b="0" i="0" u="none" strike="noStrike" dirty="0">
                <a:solidFill>
                  <a:srgbClr val="4D5055"/>
                </a:solidFill>
                <a:effectLst/>
                <a:latin typeface="oxygen"/>
              </a:rPr>
              <a:t>, agregó.</a:t>
            </a:r>
          </a:p>
          <a:p>
            <a:pPr algn="just"/>
            <a:r>
              <a:rPr lang="es-CL" sz="2000" b="0" i="0" u="none" strike="noStrike" dirty="0">
                <a:solidFill>
                  <a:srgbClr val="4D5055"/>
                </a:solidFill>
                <a:effectLst/>
                <a:latin typeface="oxygen"/>
              </a:rPr>
              <a:t>Por último, manifestó que "</a:t>
            </a:r>
            <a:r>
              <a:rPr lang="es-CL" sz="2000" b="1" i="0" u="none" strike="noStrike" dirty="0">
                <a:solidFill>
                  <a:srgbClr val="4D5055"/>
                </a:solidFill>
                <a:effectLst/>
                <a:latin typeface="oxygen"/>
              </a:rPr>
              <a:t>se nos ha ofrecido apoyar un proyecto de subvención a los niveles medios a cambio de recibir algún aporte o subsidio en uno o dos años.</a:t>
            </a:r>
            <a:r>
              <a:rPr lang="es-CL" sz="2000" b="0" i="0" u="none" strike="noStrike" dirty="0">
                <a:solidFill>
                  <a:srgbClr val="4D5055"/>
                </a:solidFill>
                <a:effectLst/>
                <a:latin typeface="oxygen"/>
              </a:rPr>
              <a:t> Nos parece impresentable, primero porque </a:t>
            </a:r>
            <a:r>
              <a:rPr lang="es-CL" sz="2000" b="1" i="0" u="none" strike="noStrike" dirty="0">
                <a:solidFill>
                  <a:srgbClr val="4D5055"/>
                </a:solidFill>
                <a:effectLst/>
                <a:latin typeface="oxygen"/>
              </a:rPr>
              <a:t>es el anuncio del fin de la educación primaria. Implicaría que los niños a los 2 años podrían ingresar al colegio. </a:t>
            </a:r>
            <a:r>
              <a:rPr lang="es-CL" sz="2000" b="0" i="0" u="none" strike="noStrike" dirty="0">
                <a:solidFill>
                  <a:srgbClr val="4D5055"/>
                </a:solidFill>
                <a:effectLst/>
                <a:latin typeface="oxygen"/>
              </a:rPr>
              <a:t>Contradice todo lo que los niños necesitan para su buen desarrollo. Chile sería el primer lugar en el mundo en el que los niños se escolarizarían a los dos años".</a:t>
            </a:r>
          </a:p>
        </p:txBody>
      </p:sp>
      <p:sp>
        <p:nvSpPr>
          <p:cNvPr id="4" name="Rectángulo 3">
            <a:extLst>
              <a:ext uri="{FF2B5EF4-FFF2-40B4-BE49-F238E27FC236}">
                <a16:creationId xmlns:a16="http://schemas.microsoft.com/office/drawing/2014/main" id="{D323E14C-EA7C-9F4C-AB78-44C05B915356}"/>
              </a:ext>
            </a:extLst>
          </p:cNvPr>
          <p:cNvSpPr/>
          <p:nvPr/>
        </p:nvSpPr>
        <p:spPr>
          <a:xfrm>
            <a:off x="2682194" y="5688805"/>
            <a:ext cx="2080306" cy="700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¿Cuál es el tema de la noticia?</a:t>
            </a:r>
          </a:p>
        </p:txBody>
      </p:sp>
      <p:sp>
        <p:nvSpPr>
          <p:cNvPr id="5" name="Rectángulo 4">
            <a:extLst>
              <a:ext uri="{FF2B5EF4-FFF2-40B4-BE49-F238E27FC236}">
                <a16:creationId xmlns:a16="http://schemas.microsoft.com/office/drawing/2014/main" id="{9406C512-7B18-D94E-8B85-D66E042A1C47}"/>
              </a:ext>
            </a:extLst>
          </p:cNvPr>
          <p:cNvSpPr/>
          <p:nvPr/>
        </p:nvSpPr>
        <p:spPr>
          <a:xfrm>
            <a:off x="10226447" y="3594237"/>
            <a:ext cx="1965553" cy="699211"/>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Operador: punto de vista</a:t>
            </a:r>
          </a:p>
        </p:txBody>
      </p:sp>
      <p:sp>
        <p:nvSpPr>
          <p:cNvPr id="6" name="Elipse 5">
            <a:extLst>
              <a:ext uri="{FF2B5EF4-FFF2-40B4-BE49-F238E27FC236}">
                <a16:creationId xmlns:a16="http://schemas.microsoft.com/office/drawing/2014/main" id="{CE6F010A-C15C-0048-9978-7200DA77230D}"/>
              </a:ext>
            </a:extLst>
          </p:cNvPr>
          <p:cNvSpPr/>
          <p:nvPr/>
        </p:nvSpPr>
        <p:spPr>
          <a:xfrm>
            <a:off x="8478611" y="3594237"/>
            <a:ext cx="1497033" cy="36524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L" dirty="0"/>
          </a:p>
        </p:txBody>
      </p:sp>
      <p:sp>
        <p:nvSpPr>
          <p:cNvPr id="7" name="Rectángulo 6">
            <a:extLst>
              <a:ext uri="{FF2B5EF4-FFF2-40B4-BE49-F238E27FC236}">
                <a16:creationId xmlns:a16="http://schemas.microsoft.com/office/drawing/2014/main" id="{C6C24830-9C73-CB48-8D1C-A8061ED7EBFE}"/>
              </a:ext>
            </a:extLst>
          </p:cNvPr>
          <p:cNvSpPr/>
          <p:nvPr/>
        </p:nvSpPr>
        <p:spPr>
          <a:xfrm>
            <a:off x="7519648" y="5597891"/>
            <a:ext cx="3122951" cy="1045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¿Qué opinas acerca del desconfinamiento de los jardines infantiles?</a:t>
            </a:r>
          </a:p>
        </p:txBody>
      </p:sp>
    </p:spTree>
    <p:extLst>
      <p:ext uri="{BB962C8B-B14F-4D97-AF65-F5344CB8AC3E}">
        <p14:creationId xmlns:p14="http://schemas.microsoft.com/office/powerpoint/2010/main" val="122054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bg/>
                                          </p:spTgt>
                                        </p:tgtEl>
                                        <p:attrNameLst>
                                          <p:attrName>style.visibility</p:attrName>
                                        </p:attrNameLst>
                                      </p:cBhvr>
                                      <p:to>
                                        <p:strVal val="visible"/>
                                      </p:to>
                                    </p:set>
                                    <p:animEffect transition="in" filter="dissolve">
                                      <p:cBhvr>
                                        <p:cTn id="25" dur="500"/>
                                        <p:tgtEl>
                                          <p:spTgt spid="7">
                                            <p:bg/>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dissolve">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animBg="1"/>
      <p:bldP spid="6" grpId="0" animBg="1"/>
      <p:bldP spid="7"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8AA794-8F2D-BB4A-BC84-3233548E65FC}"/>
              </a:ext>
            </a:extLst>
          </p:cNvPr>
          <p:cNvSpPr>
            <a:spLocks noGrp="1"/>
          </p:cNvSpPr>
          <p:nvPr>
            <p:ph type="title"/>
          </p:nvPr>
        </p:nvSpPr>
        <p:spPr/>
        <p:txBody>
          <a:bodyPr/>
          <a:lstStyle/>
          <a:p>
            <a:r>
              <a:rPr lang="es-CL" dirty="0"/>
              <a:t>Objetivo</a:t>
            </a:r>
          </a:p>
        </p:txBody>
      </p:sp>
      <p:sp>
        <p:nvSpPr>
          <p:cNvPr id="3" name="Marcador de contenido 2">
            <a:extLst>
              <a:ext uri="{FF2B5EF4-FFF2-40B4-BE49-F238E27FC236}">
                <a16:creationId xmlns:a16="http://schemas.microsoft.com/office/drawing/2014/main" id="{5F01EF41-940D-7645-9733-510EF200F8E6}"/>
              </a:ext>
            </a:extLst>
          </p:cNvPr>
          <p:cNvSpPr>
            <a:spLocks noGrp="1"/>
          </p:cNvSpPr>
          <p:nvPr>
            <p:ph idx="1"/>
          </p:nvPr>
        </p:nvSpPr>
        <p:spPr>
          <a:xfrm>
            <a:off x="581192" y="1890876"/>
            <a:ext cx="11029615" cy="3634486"/>
          </a:xfrm>
        </p:spPr>
        <p:txBody>
          <a:bodyPr>
            <a:normAutofit/>
          </a:bodyPr>
          <a:lstStyle/>
          <a:p>
            <a:pPr algn="just"/>
            <a:r>
              <a:rPr lang="es-CL" sz="2800" dirty="0"/>
              <a:t>Analizar problemas didácticos en los ejes de Lectura, desde la perspectiva del Enfoque Comunicativo y Sociocultural.</a:t>
            </a:r>
          </a:p>
        </p:txBody>
      </p:sp>
    </p:spTree>
    <p:extLst>
      <p:ext uri="{BB962C8B-B14F-4D97-AF65-F5344CB8AC3E}">
        <p14:creationId xmlns:p14="http://schemas.microsoft.com/office/powerpoint/2010/main" val="1121185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AE8A1A-BF46-F140-BDDD-E6105E7A352D}"/>
              </a:ext>
            </a:extLst>
          </p:cNvPr>
          <p:cNvSpPr>
            <a:spLocks noGrp="1"/>
          </p:cNvSpPr>
          <p:nvPr>
            <p:ph type="title"/>
          </p:nvPr>
        </p:nvSpPr>
        <p:spPr>
          <a:xfrm>
            <a:off x="581192" y="702156"/>
            <a:ext cx="11029616" cy="612294"/>
          </a:xfrm>
        </p:spPr>
        <p:txBody>
          <a:bodyPr/>
          <a:lstStyle/>
          <a:p>
            <a:r>
              <a:rPr lang="es-CL" dirty="0"/>
              <a:t>Problemas en el eje de lectura.</a:t>
            </a:r>
          </a:p>
        </p:txBody>
      </p:sp>
      <p:sp>
        <p:nvSpPr>
          <p:cNvPr id="3" name="Marcador de contenido 2">
            <a:extLst>
              <a:ext uri="{FF2B5EF4-FFF2-40B4-BE49-F238E27FC236}">
                <a16:creationId xmlns:a16="http://schemas.microsoft.com/office/drawing/2014/main" id="{F5015C91-B2E7-0F4A-B303-DDE91939BCC5}"/>
              </a:ext>
            </a:extLst>
          </p:cNvPr>
          <p:cNvSpPr>
            <a:spLocks noGrp="1"/>
          </p:cNvSpPr>
          <p:nvPr>
            <p:ph idx="1"/>
          </p:nvPr>
        </p:nvSpPr>
        <p:spPr>
          <a:xfrm>
            <a:off x="252580" y="1439333"/>
            <a:ext cx="6862596" cy="2800350"/>
          </a:xfrm>
        </p:spPr>
        <p:txBody>
          <a:bodyPr>
            <a:normAutofit/>
          </a:bodyPr>
          <a:lstStyle/>
          <a:p>
            <a:pPr marL="0" indent="0" algn="ctr">
              <a:buNone/>
            </a:pPr>
            <a:r>
              <a:rPr lang="es-CL" sz="2000" dirty="0"/>
              <a:t>“Leer sirve quizá ante todo para elaborar sentido, dar forma a la propia experiencia, o a su parte de sombra, o a su verdad interior, secreta; para crear un margen de maniobra, ser un poco más sujeto de su historia; para abrir un camino hacia territorios de la fantasía sin los cuales no hay pensamiento, no hay creatividad.” (Lomas, 2017: 92)</a:t>
            </a:r>
          </a:p>
        </p:txBody>
      </p:sp>
      <p:graphicFrame>
        <p:nvGraphicFramePr>
          <p:cNvPr id="5" name="Diagrama 4">
            <a:extLst>
              <a:ext uri="{FF2B5EF4-FFF2-40B4-BE49-F238E27FC236}">
                <a16:creationId xmlns:a16="http://schemas.microsoft.com/office/drawing/2014/main" id="{4450FDC2-BC13-F04A-A3B0-69A5F9E4F958}"/>
              </a:ext>
            </a:extLst>
          </p:cNvPr>
          <p:cNvGraphicFramePr/>
          <p:nvPr>
            <p:extLst>
              <p:ext uri="{D42A27DB-BD31-4B8C-83A1-F6EECF244321}">
                <p14:modId xmlns:p14="http://schemas.microsoft.com/office/powerpoint/2010/main" val="4121996928"/>
              </p:ext>
            </p:extLst>
          </p:nvPr>
        </p:nvGraphicFramePr>
        <p:xfrm>
          <a:off x="7258050" y="342900"/>
          <a:ext cx="4695659" cy="6729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lipse 5">
            <a:extLst>
              <a:ext uri="{FF2B5EF4-FFF2-40B4-BE49-F238E27FC236}">
                <a16:creationId xmlns:a16="http://schemas.microsoft.com/office/drawing/2014/main" id="{9C72867B-1DFB-C743-B370-A21940B74AFE}"/>
              </a:ext>
            </a:extLst>
          </p:cNvPr>
          <p:cNvSpPr/>
          <p:nvPr/>
        </p:nvSpPr>
        <p:spPr>
          <a:xfrm>
            <a:off x="1271588" y="4364566"/>
            <a:ext cx="5072063" cy="1885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dirty="0"/>
              <a:t>Lectura Crítica</a:t>
            </a:r>
          </a:p>
        </p:txBody>
      </p:sp>
    </p:spTree>
    <p:extLst>
      <p:ext uri="{BB962C8B-B14F-4D97-AF65-F5344CB8AC3E}">
        <p14:creationId xmlns:p14="http://schemas.microsoft.com/office/powerpoint/2010/main" val="334688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5" name="Picture 1" descr="page8image64119552">
            <a:extLst>
              <a:ext uri="{FF2B5EF4-FFF2-40B4-BE49-F238E27FC236}">
                <a16:creationId xmlns:a16="http://schemas.microsoft.com/office/drawing/2014/main" id="{9AA49EA9-FE5E-7E45-B864-EC5F7219C9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1139" y="705593"/>
            <a:ext cx="5331481" cy="3106834"/>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EEE3F140-02CB-4BBC-ABC0-8BF046C9D1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36050"/>
            <a:ext cx="0" cy="1645920"/>
          </a:xfrm>
          <a:prstGeom prst="line">
            <a:avLst/>
          </a:prstGeom>
          <a:ln w="19050">
            <a:solidFill>
              <a:srgbClr val="465359"/>
            </a:solidFill>
          </a:ln>
        </p:spPr>
        <p:style>
          <a:lnRef idx="1">
            <a:schemeClr val="accent1"/>
          </a:lnRef>
          <a:fillRef idx="0">
            <a:schemeClr val="accent1"/>
          </a:fillRef>
          <a:effectRef idx="0">
            <a:schemeClr val="accent1"/>
          </a:effectRef>
          <a:fontRef idx="minor">
            <a:schemeClr val="tx1"/>
          </a:fontRef>
        </p:style>
      </p:cxnSp>
      <p:pic>
        <p:nvPicPr>
          <p:cNvPr id="1026" name="Picture 2" descr="page8image64121792">
            <a:extLst>
              <a:ext uri="{FF2B5EF4-FFF2-40B4-BE49-F238E27FC236}">
                <a16:creationId xmlns:a16="http://schemas.microsoft.com/office/drawing/2014/main" id="{F8087B3C-4951-714B-AC20-F113A4880B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7735" y="610729"/>
            <a:ext cx="5331478" cy="329656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F2F66394-94A0-6946-9EFD-05ECFDA69549}"/>
              </a:ext>
            </a:extLst>
          </p:cNvPr>
          <p:cNvSpPr>
            <a:spLocks noGrp="1"/>
          </p:cNvSpPr>
          <p:nvPr>
            <p:ph type="title"/>
          </p:nvPr>
        </p:nvSpPr>
        <p:spPr>
          <a:xfrm>
            <a:off x="679600" y="4596992"/>
            <a:ext cx="3353432" cy="1607013"/>
          </a:xfrm>
        </p:spPr>
        <p:txBody>
          <a:bodyPr anchor="ctr">
            <a:normAutofit/>
          </a:bodyPr>
          <a:lstStyle/>
          <a:p>
            <a:r>
              <a:rPr lang="es-CL">
                <a:solidFill>
                  <a:srgbClr val="FFFFFF"/>
                </a:solidFill>
              </a:rPr>
              <a:t>Problemas en el eje de lectura</a:t>
            </a:r>
          </a:p>
        </p:txBody>
      </p:sp>
      <p:sp>
        <p:nvSpPr>
          <p:cNvPr id="3" name="Marcador de contenido 2">
            <a:extLst>
              <a:ext uri="{FF2B5EF4-FFF2-40B4-BE49-F238E27FC236}">
                <a16:creationId xmlns:a16="http://schemas.microsoft.com/office/drawing/2014/main" id="{2282FDD6-9A27-7844-B330-E8D183E34D4D}"/>
              </a:ext>
            </a:extLst>
          </p:cNvPr>
          <p:cNvSpPr>
            <a:spLocks noGrp="1"/>
          </p:cNvSpPr>
          <p:nvPr>
            <p:ph idx="1"/>
          </p:nvPr>
        </p:nvSpPr>
        <p:spPr>
          <a:xfrm>
            <a:off x="4271491" y="4596992"/>
            <a:ext cx="7240909" cy="1607012"/>
          </a:xfrm>
        </p:spPr>
        <p:txBody>
          <a:bodyPr>
            <a:normAutofit/>
          </a:bodyPr>
          <a:lstStyle/>
          <a:p>
            <a:r>
              <a:rPr lang="es-CL">
                <a:solidFill>
                  <a:srgbClr val="FFFFFF"/>
                </a:solidFill>
              </a:rPr>
              <a:t>Sobre abundancia de evaluaciones y estrategias didácticas de tipo psicométricas v/s las de tipo edumétricas</a:t>
            </a:r>
          </a:p>
        </p:txBody>
      </p:sp>
    </p:spTree>
    <p:extLst>
      <p:ext uri="{BB962C8B-B14F-4D97-AF65-F5344CB8AC3E}">
        <p14:creationId xmlns:p14="http://schemas.microsoft.com/office/powerpoint/2010/main" val="252753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circle(in)">
                                      <p:cBhvr>
                                        <p:cTn id="7" dur="2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ssolv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C3D78-5EA1-5B40-84A1-53E1CB637903}"/>
              </a:ext>
            </a:extLst>
          </p:cNvPr>
          <p:cNvSpPr>
            <a:spLocks noGrp="1"/>
          </p:cNvSpPr>
          <p:nvPr>
            <p:ph type="title"/>
          </p:nvPr>
        </p:nvSpPr>
        <p:spPr/>
        <p:txBody>
          <a:bodyPr/>
          <a:lstStyle/>
          <a:p>
            <a:r>
              <a:rPr lang="es-CL" dirty="0"/>
              <a:t>Problemas en el Eje de LECTURA.</a:t>
            </a:r>
          </a:p>
        </p:txBody>
      </p:sp>
      <p:pic>
        <p:nvPicPr>
          <p:cNvPr id="5" name="Marcador de contenido 4" descr="Imagen que contiene captura de pantalla, pájaro, árbol, ave&#10;&#10;Descripción generada automáticamente">
            <a:extLst>
              <a:ext uri="{FF2B5EF4-FFF2-40B4-BE49-F238E27FC236}">
                <a16:creationId xmlns:a16="http://schemas.microsoft.com/office/drawing/2014/main" id="{FFD4C5F3-532D-8245-A395-01A25B194EC6}"/>
              </a:ext>
            </a:extLst>
          </p:cNvPr>
          <p:cNvPicPr>
            <a:picLocks noGrp="1" noChangeAspect="1"/>
          </p:cNvPicPr>
          <p:nvPr>
            <p:ph idx="1"/>
          </p:nvPr>
        </p:nvPicPr>
        <p:blipFill>
          <a:blip r:embed="rId2"/>
          <a:stretch>
            <a:fillRect/>
          </a:stretch>
        </p:blipFill>
        <p:spPr>
          <a:xfrm>
            <a:off x="250337" y="2610961"/>
            <a:ext cx="5540014" cy="2661127"/>
          </a:xfrm>
        </p:spPr>
      </p:pic>
      <p:sp>
        <p:nvSpPr>
          <p:cNvPr id="6" name="CuadroTexto 5">
            <a:extLst>
              <a:ext uri="{FF2B5EF4-FFF2-40B4-BE49-F238E27FC236}">
                <a16:creationId xmlns:a16="http://schemas.microsoft.com/office/drawing/2014/main" id="{5151E372-A753-2640-9D2C-0BD0BB67044A}"/>
              </a:ext>
            </a:extLst>
          </p:cNvPr>
          <p:cNvSpPr txBox="1"/>
          <p:nvPr/>
        </p:nvSpPr>
        <p:spPr>
          <a:xfrm>
            <a:off x="5686425" y="3829050"/>
            <a:ext cx="885825" cy="523220"/>
          </a:xfrm>
          <a:prstGeom prst="rect">
            <a:avLst/>
          </a:prstGeom>
          <a:noFill/>
        </p:spPr>
        <p:txBody>
          <a:bodyPr wrap="square" rtlCol="0">
            <a:spAutoFit/>
          </a:bodyPr>
          <a:lstStyle/>
          <a:p>
            <a:r>
              <a:rPr lang="es-CL" sz="2800" dirty="0">
                <a:solidFill>
                  <a:srgbClr val="FF0000"/>
                </a:solidFill>
              </a:rPr>
              <a:t>V/S</a:t>
            </a:r>
          </a:p>
        </p:txBody>
      </p:sp>
      <p:pic>
        <p:nvPicPr>
          <p:cNvPr id="7" name="Imagen 6">
            <a:extLst>
              <a:ext uri="{FF2B5EF4-FFF2-40B4-BE49-F238E27FC236}">
                <a16:creationId xmlns:a16="http://schemas.microsoft.com/office/drawing/2014/main" id="{BC82CF8B-A5F2-9545-AA95-195DB00AF8FC}"/>
              </a:ext>
            </a:extLst>
          </p:cNvPr>
          <p:cNvPicPr>
            <a:picLocks noChangeAspect="1"/>
          </p:cNvPicPr>
          <p:nvPr/>
        </p:nvPicPr>
        <p:blipFill>
          <a:blip r:embed="rId3"/>
          <a:stretch>
            <a:fillRect/>
          </a:stretch>
        </p:blipFill>
        <p:spPr>
          <a:xfrm>
            <a:off x="8227706" y="927821"/>
            <a:ext cx="3402013" cy="2474191"/>
          </a:xfrm>
          <a:prstGeom prst="rect">
            <a:avLst/>
          </a:prstGeom>
        </p:spPr>
      </p:pic>
      <p:pic>
        <p:nvPicPr>
          <p:cNvPr id="8" name="Imagen 7">
            <a:extLst>
              <a:ext uri="{FF2B5EF4-FFF2-40B4-BE49-F238E27FC236}">
                <a16:creationId xmlns:a16="http://schemas.microsoft.com/office/drawing/2014/main" id="{012827A9-032A-AB4D-A24A-0C0906C3B250}"/>
              </a:ext>
            </a:extLst>
          </p:cNvPr>
          <p:cNvPicPr>
            <a:picLocks noChangeAspect="1"/>
          </p:cNvPicPr>
          <p:nvPr/>
        </p:nvPicPr>
        <p:blipFill>
          <a:blip r:embed="rId4"/>
          <a:stretch>
            <a:fillRect/>
          </a:stretch>
        </p:blipFill>
        <p:spPr>
          <a:xfrm>
            <a:off x="6972788" y="3805075"/>
            <a:ext cx="4025900" cy="2324100"/>
          </a:xfrm>
          <a:prstGeom prst="rect">
            <a:avLst/>
          </a:prstGeom>
        </p:spPr>
      </p:pic>
    </p:spTree>
    <p:extLst>
      <p:ext uri="{BB962C8B-B14F-4D97-AF65-F5344CB8AC3E}">
        <p14:creationId xmlns:p14="http://schemas.microsoft.com/office/powerpoint/2010/main" val="145212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D257BA-E634-9049-8379-552B02BC90A7}"/>
              </a:ext>
            </a:extLst>
          </p:cNvPr>
          <p:cNvSpPr>
            <a:spLocks noGrp="1"/>
          </p:cNvSpPr>
          <p:nvPr>
            <p:ph type="title"/>
          </p:nvPr>
        </p:nvSpPr>
        <p:spPr/>
        <p:txBody>
          <a:bodyPr>
            <a:normAutofit/>
          </a:bodyPr>
          <a:lstStyle/>
          <a:p>
            <a:r>
              <a:rPr lang="es-CL" sz="4000" dirty="0"/>
              <a:t>pROBLEMAS EN EL EJE DE LECTURA</a:t>
            </a:r>
          </a:p>
        </p:txBody>
      </p:sp>
      <p:sp>
        <p:nvSpPr>
          <p:cNvPr id="3" name="Marcador de contenido 2">
            <a:extLst>
              <a:ext uri="{FF2B5EF4-FFF2-40B4-BE49-F238E27FC236}">
                <a16:creationId xmlns:a16="http://schemas.microsoft.com/office/drawing/2014/main" id="{658FA146-5E92-5C4E-877A-AC31AAC6A8FA}"/>
              </a:ext>
            </a:extLst>
          </p:cNvPr>
          <p:cNvSpPr>
            <a:spLocks noGrp="1"/>
          </p:cNvSpPr>
          <p:nvPr>
            <p:ph idx="1"/>
          </p:nvPr>
        </p:nvSpPr>
        <p:spPr>
          <a:xfrm>
            <a:off x="709780" y="2097532"/>
            <a:ext cx="11029615" cy="3634486"/>
          </a:xfrm>
        </p:spPr>
        <p:txBody>
          <a:bodyPr>
            <a:normAutofit lnSpcReduction="10000"/>
          </a:bodyPr>
          <a:lstStyle/>
          <a:p>
            <a:r>
              <a:rPr lang="es-CL" sz="3200" dirty="0"/>
              <a:t>LA MOTIVACIÓN:</a:t>
            </a:r>
          </a:p>
          <a:p>
            <a:pPr lvl="1"/>
            <a:r>
              <a:rPr lang="es-CL" sz="2800" dirty="0"/>
              <a:t>No se consulta ni utiliza los intereses y experiencias de los y las estudiantes para los planteamientos de tareas de lectura.</a:t>
            </a:r>
          </a:p>
          <a:p>
            <a:pPr lvl="1"/>
            <a:r>
              <a:rPr lang="es-CL" sz="2800" dirty="0"/>
              <a:t>No se valida los géneros discursivos que los y las estudiantes utilizan para el trabajo de comprensión.</a:t>
            </a:r>
          </a:p>
          <a:p>
            <a:pPr lvl="1"/>
            <a:r>
              <a:rPr lang="es-CL" sz="2800" dirty="0"/>
              <a:t>Falta de sentido de las tareas de lectura: no tienen un objetivo concreto, real y claro (ABP)</a:t>
            </a:r>
          </a:p>
        </p:txBody>
      </p:sp>
    </p:spTree>
    <p:extLst>
      <p:ext uri="{BB962C8B-B14F-4D97-AF65-F5344CB8AC3E}">
        <p14:creationId xmlns:p14="http://schemas.microsoft.com/office/powerpoint/2010/main" val="65234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A6CB3-4AE5-E646-BD07-E4DA4D1813CC}"/>
              </a:ext>
            </a:extLst>
          </p:cNvPr>
          <p:cNvSpPr>
            <a:spLocks noGrp="1"/>
          </p:cNvSpPr>
          <p:nvPr>
            <p:ph type="title"/>
          </p:nvPr>
        </p:nvSpPr>
        <p:spPr/>
        <p:txBody>
          <a:bodyPr/>
          <a:lstStyle/>
          <a:p>
            <a:r>
              <a:rPr lang="es-CL" dirty="0"/>
              <a:t>Conclusión</a:t>
            </a:r>
          </a:p>
        </p:txBody>
      </p:sp>
      <p:sp>
        <p:nvSpPr>
          <p:cNvPr id="3" name="Marcador de contenido 2">
            <a:extLst>
              <a:ext uri="{FF2B5EF4-FFF2-40B4-BE49-F238E27FC236}">
                <a16:creationId xmlns:a16="http://schemas.microsoft.com/office/drawing/2014/main" id="{F7D28181-FBAF-F64A-8A06-9F520D5D8A7A}"/>
              </a:ext>
            </a:extLst>
          </p:cNvPr>
          <p:cNvSpPr>
            <a:spLocks noGrp="1"/>
          </p:cNvSpPr>
          <p:nvPr>
            <p:ph idx="1"/>
          </p:nvPr>
        </p:nvSpPr>
        <p:spPr/>
        <p:txBody>
          <a:bodyPr>
            <a:normAutofit/>
          </a:bodyPr>
          <a:lstStyle/>
          <a:p>
            <a:r>
              <a:rPr lang="es-CL" sz="2800" dirty="0"/>
              <a:t>¿Qué otros problemas didácticos podríamos encontrar en el proceso </a:t>
            </a:r>
            <a:r>
              <a:rPr lang="es-CL" sz="2800"/>
              <a:t>de enseñanza - aprendizaje </a:t>
            </a:r>
            <a:r>
              <a:rPr lang="es-CL" sz="2800" dirty="0"/>
              <a:t>del eje de lectura?</a:t>
            </a:r>
          </a:p>
        </p:txBody>
      </p:sp>
    </p:spTree>
    <p:extLst>
      <p:ext uri="{BB962C8B-B14F-4D97-AF65-F5344CB8AC3E}">
        <p14:creationId xmlns:p14="http://schemas.microsoft.com/office/powerpoint/2010/main" val="445125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08BD4-6ECC-2642-B2C8-2657010DCAB8}"/>
              </a:ext>
            </a:extLst>
          </p:cNvPr>
          <p:cNvSpPr>
            <a:spLocks noGrp="1"/>
          </p:cNvSpPr>
          <p:nvPr>
            <p:ph type="title"/>
          </p:nvPr>
        </p:nvSpPr>
        <p:spPr/>
        <p:txBody>
          <a:bodyPr/>
          <a:lstStyle/>
          <a:p>
            <a:pPr algn="ctr"/>
            <a:r>
              <a:rPr lang="es-CL" dirty="0"/>
              <a:t>Planteamientos basales del enfoque comunicativo y sociocultural.</a:t>
            </a:r>
          </a:p>
        </p:txBody>
      </p:sp>
      <p:sp>
        <p:nvSpPr>
          <p:cNvPr id="4" name="Elipse 3">
            <a:extLst>
              <a:ext uri="{FF2B5EF4-FFF2-40B4-BE49-F238E27FC236}">
                <a16:creationId xmlns:a16="http://schemas.microsoft.com/office/drawing/2014/main" id="{56E96545-CDF5-A54A-BF16-715C03EEE10E}"/>
              </a:ext>
            </a:extLst>
          </p:cNvPr>
          <p:cNvSpPr/>
          <p:nvPr/>
        </p:nvSpPr>
        <p:spPr>
          <a:xfrm>
            <a:off x="3074193" y="2000250"/>
            <a:ext cx="6043613" cy="2071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dirty="0"/>
              <a:t>El desarrollo de la Competencia Comunicativa</a:t>
            </a:r>
          </a:p>
        </p:txBody>
      </p:sp>
      <p:sp>
        <p:nvSpPr>
          <p:cNvPr id="5" name="Rectángulo 4">
            <a:extLst>
              <a:ext uri="{FF2B5EF4-FFF2-40B4-BE49-F238E27FC236}">
                <a16:creationId xmlns:a16="http://schemas.microsoft.com/office/drawing/2014/main" id="{AFBF8B38-6616-8047-9A6A-EB7C717DF020}"/>
              </a:ext>
            </a:extLst>
          </p:cNvPr>
          <p:cNvSpPr/>
          <p:nvPr/>
        </p:nvSpPr>
        <p:spPr>
          <a:xfrm>
            <a:off x="1704973" y="4195048"/>
            <a:ext cx="9282113" cy="400110"/>
          </a:xfrm>
          <a:prstGeom prst="rect">
            <a:avLst/>
          </a:prstGeom>
        </p:spPr>
        <p:txBody>
          <a:bodyPr wrap="square">
            <a:spAutoFit/>
          </a:bodyPr>
          <a:lstStyle/>
          <a:p>
            <a:pPr algn="ctr">
              <a:spcBef>
                <a:spcPts val="875"/>
              </a:spcBef>
            </a:pPr>
            <a:r>
              <a:rPr lang="es-CL" sz="2000" dirty="0">
                <a:solidFill>
                  <a:schemeClr val="tx2">
                    <a:lumMod val="75000"/>
                    <a:lumOff val="25000"/>
                  </a:schemeClr>
                </a:solidFill>
                <a:latin typeface="Calibri" panose="020F0502020204030204" pitchFamily="34" charset="0"/>
              </a:rPr>
              <a:t>- Los ejercicios de clase recrean situaciones reales o verosímiles de comunicación</a:t>
            </a:r>
          </a:p>
        </p:txBody>
      </p:sp>
      <p:sp>
        <p:nvSpPr>
          <p:cNvPr id="7" name="Rectángulo 6">
            <a:extLst>
              <a:ext uri="{FF2B5EF4-FFF2-40B4-BE49-F238E27FC236}">
                <a16:creationId xmlns:a16="http://schemas.microsoft.com/office/drawing/2014/main" id="{25EE1323-5C0B-4B49-BAF5-AED6CC4C0DDF}"/>
              </a:ext>
            </a:extLst>
          </p:cNvPr>
          <p:cNvSpPr/>
          <p:nvPr/>
        </p:nvSpPr>
        <p:spPr>
          <a:xfrm>
            <a:off x="1976436" y="4595158"/>
            <a:ext cx="8739188" cy="707886"/>
          </a:xfrm>
          <a:prstGeom prst="rect">
            <a:avLst/>
          </a:prstGeom>
        </p:spPr>
        <p:txBody>
          <a:bodyPr wrap="square">
            <a:spAutoFit/>
          </a:bodyPr>
          <a:lstStyle/>
          <a:p>
            <a:pPr algn="ctr"/>
            <a:r>
              <a:rPr lang="es-CL" dirty="0">
                <a:solidFill>
                  <a:schemeClr val="tx2">
                    <a:lumMod val="75000"/>
                    <a:lumOff val="25000"/>
                  </a:schemeClr>
                </a:solidFill>
                <a:latin typeface="Calibri" panose="020F0502020204030204" pitchFamily="34" charset="0"/>
              </a:rPr>
              <a:t>- </a:t>
            </a:r>
            <a:r>
              <a:rPr lang="es-CL" sz="2000" dirty="0">
                <a:solidFill>
                  <a:schemeClr val="tx2">
                    <a:lumMod val="75000"/>
                    <a:lumOff val="25000"/>
                  </a:schemeClr>
                </a:solidFill>
                <a:latin typeface="Calibri" panose="020F0502020204030204" pitchFamily="34" charset="0"/>
              </a:rPr>
              <a:t>Los alumnos/as trabajan a menudo por parejas o en grupos. Es la mejor manera de organizar siTuaciones de comunicación en el aula. </a:t>
            </a:r>
          </a:p>
        </p:txBody>
      </p:sp>
      <p:sp>
        <p:nvSpPr>
          <p:cNvPr id="8" name="Rectángulo 7">
            <a:extLst>
              <a:ext uri="{FF2B5EF4-FFF2-40B4-BE49-F238E27FC236}">
                <a16:creationId xmlns:a16="http://schemas.microsoft.com/office/drawing/2014/main" id="{0E4EE79F-3A8F-BF4E-B3A1-CD0C99C12AD3}"/>
              </a:ext>
            </a:extLst>
          </p:cNvPr>
          <p:cNvSpPr/>
          <p:nvPr/>
        </p:nvSpPr>
        <p:spPr>
          <a:xfrm>
            <a:off x="1976436" y="5379988"/>
            <a:ext cx="8739188" cy="1323439"/>
          </a:xfrm>
          <a:prstGeom prst="rect">
            <a:avLst/>
          </a:prstGeom>
        </p:spPr>
        <p:txBody>
          <a:bodyPr wrap="square">
            <a:spAutoFit/>
          </a:bodyPr>
          <a:lstStyle/>
          <a:p>
            <a:pPr algn="ctr"/>
            <a:r>
              <a:rPr lang="es-CL" sz="2000" dirty="0">
                <a:solidFill>
                  <a:schemeClr val="tx2">
                    <a:lumMod val="75000"/>
                    <a:lumOff val="25000"/>
                  </a:schemeClr>
                </a:solidFill>
                <a:latin typeface="Calibri" panose="020F0502020204030204" pitchFamily="34" charset="0"/>
              </a:rPr>
              <a:t>- Las actividades tienen como foco el aprendizaje procedimental y actitudinal del uso de los Géneros Discursivos, reflexionando acerca de los componentes de estos (participantes, propósito comunicativo, superestructura prototípica, características gramaticales, léxicas y ortográficas).</a:t>
            </a:r>
          </a:p>
        </p:txBody>
      </p:sp>
    </p:spTree>
    <p:extLst>
      <p:ext uri="{BB962C8B-B14F-4D97-AF65-F5344CB8AC3E}">
        <p14:creationId xmlns:p14="http://schemas.microsoft.com/office/powerpoint/2010/main" val="428297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Scale>
                                      <p:cBhvr>
                                        <p:cTn id="1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gtEl>
                                        <p:attrNameLst>
                                          <p:attrName>ppt_x</p:attrName>
                                          <p:attrName>ppt_y</p:attrName>
                                        </p:attrNameLst>
                                      </p:cBhvr>
                                    </p:animMotion>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p:tgtEl>
                                          <p:spTgt spid="8"/>
                                        </p:tgtEl>
                                        <p:attrNameLst>
                                          <p:attrName>ppt_y</p:attrName>
                                        </p:attrNameLst>
                                      </p:cBhvr>
                                      <p:tavLst>
                                        <p:tav tm="0">
                                          <p:val>
                                            <p:strVal val="#ppt_y+#ppt_h*1.125000"/>
                                          </p:val>
                                        </p:tav>
                                        <p:tav tm="100000">
                                          <p:val>
                                            <p:strVal val="#ppt_y"/>
                                          </p:val>
                                        </p:tav>
                                      </p:tavLst>
                                    </p:anim>
                                    <p:animEffect transition="in" filter="wipe(up)">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4" name="Imagen 3">
            <a:extLst>
              <a:ext uri="{FF2B5EF4-FFF2-40B4-BE49-F238E27FC236}">
                <a16:creationId xmlns:a16="http://schemas.microsoft.com/office/drawing/2014/main" id="{E600A8EB-47B6-314A-A74B-62C355AB2D43}"/>
              </a:ext>
            </a:extLst>
          </p:cNvPr>
          <p:cNvPicPr>
            <a:picLocks noChangeAspect="1"/>
          </p:cNvPicPr>
          <p:nvPr/>
        </p:nvPicPr>
        <p:blipFill rotWithShape="1">
          <a:blip r:embed="rId2"/>
          <a:srcRect t="10113" b="5617"/>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C131CB9E-08F1-DD4B-9B88-B3D64F9CD8A7}"/>
              </a:ext>
            </a:extLst>
          </p:cNvPr>
          <p:cNvSpPr>
            <a:spLocks noGrp="1"/>
          </p:cNvSpPr>
          <p:nvPr>
            <p:ph type="title"/>
          </p:nvPr>
        </p:nvSpPr>
        <p:spPr>
          <a:xfrm>
            <a:off x="321734" y="352338"/>
            <a:ext cx="11548532" cy="4198700"/>
          </a:xfrm>
        </p:spPr>
        <p:txBody>
          <a:bodyPr vert="horz" lIns="91440" tIns="45720" rIns="91440" bIns="45720" rtlCol="0" anchor="t">
            <a:normAutofit/>
          </a:bodyPr>
          <a:lstStyle/>
          <a:p>
            <a:r>
              <a:rPr lang="en-US" sz="11500">
                <a:solidFill>
                  <a:schemeClr val="bg1"/>
                </a:solidFill>
              </a:rPr>
              <a:t>lectura</a:t>
            </a:r>
          </a:p>
        </p:txBody>
      </p:sp>
      <p:sp>
        <p:nvSpPr>
          <p:cNvPr id="20" name="Rectangle 19">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63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captura de pantalla&#10;&#10;&#10;&#10;Descripción generada automáticamente">
            <a:extLst>
              <a:ext uri="{FF2B5EF4-FFF2-40B4-BE49-F238E27FC236}">
                <a16:creationId xmlns:a16="http://schemas.microsoft.com/office/drawing/2014/main" id="{05716094-4EFE-2D4D-A683-D8E24915E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1875299" cy="6197600"/>
          </a:xfrm>
          <a:prstGeom prst="rect">
            <a:avLst/>
          </a:prstGeom>
        </p:spPr>
      </p:pic>
    </p:spTree>
    <p:extLst>
      <p:ext uri="{BB962C8B-B14F-4D97-AF65-F5344CB8AC3E}">
        <p14:creationId xmlns:p14="http://schemas.microsoft.com/office/powerpoint/2010/main" val="1722380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Objetivos de Aprendizaje</a:t>
            </a:r>
          </a:p>
        </p:txBody>
      </p:sp>
      <p:sp>
        <p:nvSpPr>
          <p:cNvPr id="3" name="2 Marcador de contenido"/>
          <p:cNvSpPr>
            <a:spLocks noGrp="1"/>
          </p:cNvSpPr>
          <p:nvPr>
            <p:ph idx="1"/>
          </p:nvPr>
        </p:nvSpPr>
        <p:spPr>
          <a:xfrm>
            <a:off x="736502" y="2010881"/>
            <a:ext cx="10075985" cy="4144963"/>
          </a:xfrm>
        </p:spPr>
        <p:txBody>
          <a:bodyPr>
            <a:normAutofit fontScale="92500"/>
          </a:bodyPr>
          <a:lstStyle/>
          <a:p>
            <a:r>
              <a:rPr lang="es-CL" sz="2400" dirty="0"/>
              <a:t>Definen para cada asignatura los aprendizajes terminales esperables para cada año escolar.</a:t>
            </a:r>
          </a:p>
          <a:p>
            <a:r>
              <a:rPr lang="es-CL" sz="2400" dirty="0"/>
              <a:t>Se refieren a habilidades, actitudes y conocimientos que han sido seleccionados considerando que entreguen a los estudiantes las herramientas cognitivas y no cognitivas necesarias para su desarrollo integral.</a:t>
            </a:r>
          </a:p>
          <a:p>
            <a:r>
              <a:rPr lang="es-CL" sz="2400" dirty="0"/>
              <a:t>En la formulación de los Objetivos de Aprendizaje se relacionan habilidades, conocimientos y actitudes (específicamente en asignaturas que no son Lenguaje y Comunicación)</a:t>
            </a:r>
          </a:p>
          <a:p>
            <a:r>
              <a:rPr lang="es-CL" sz="2400" dirty="0"/>
              <a:t>Objetivos de Aprendizaje como integración de conocimientos, habilidades y actitudes</a:t>
            </a:r>
          </a:p>
          <a:p>
            <a:endParaRPr lang="es-CL" sz="2400" dirty="0"/>
          </a:p>
        </p:txBody>
      </p:sp>
    </p:spTree>
    <p:extLst>
      <p:ext uri="{BB962C8B-B14F-4D97-AF65-F5344CB8AC3E}">
        <p14:creationId xmlns:p14="http://schemas.microsoft.com/office/powerpoint/2010/main" val="1764767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Objetivos Didácticos.</a:t>
            </a:r>
          </a:p>
        </p:txBody>
      </p:sp>
      <p:sp>
        <p:nvSpPr>
          <p:cNvPr id="3" name="Marcador de contenido 2"/>
          <p:cNvSpPr>
            <a:spLocks noGrp="1"/>
          </p:cNvSpPr>
          <p:nvPr>
            <p:ph idx="1"/>
          </p:nvPr>
        </p:nvSpPr>
        <p:spPr>
          <a:xfrm>
            <a:off x="1267066" y="2201779"/>
            <a:ext cx="10075985" cy="4144963"/>
          </a:xfrm>
        </p:spPr>
        <p:txBody>
          <a:bodyPr/>
          <a:lstStyle/>
          <a:p>
            <a:r>
              <a:rPr lang="es-ES_tradnl" dirty="0"/>
              <a:t>Derivan de los OA de las Bases Curriculares y de los indicadores de logro.</a:t>
            </a:r>
          </a:p>
          <a:p>
            <a:r>
              <a:rPr lang="es-ES_tradnl" dirty="0"/>
              <a:t>Se redacta en función de lo que debe lograr el/la estudiante en la clase</a:t>
            </a:r>
          </a:p>
          <a:p>
            <a:r>
              <a:rPr lang="es-ES_tradnl" dirty="0"/>
              <a:t>Deben ser específicos, observables, evaluables</a:t>
            </a:r>
          </a:p>
          <a:p>
            <a:r>
              <a:rPr lang="es-ES_tradnl" dirty="0"/>
              <a:t>Responde a la pregunta ¿Qué será capaz de hacer/conocer el/la estudiante cuando finalice el proceso de enseñanza-aprendizaje?</a:t>
            </a:r>
          </a:p>
          <a:p>
            <a:r>
              <a:rPr lang="es-ES_tradnl" dirty="0"/>
              <a:t>Objetivo didáctico= Acción observable + Situación </a:t>
            </a:r>
          </a:p>
          <a:p>
            <a:r>
              <a:rPr lang="es-ES_tradnl" dirty="0"/>
              <a:t>             </a:t>
            </a:r>
            <a:r>
              <a:rPr lang="es-ES_tradnl" i="1" dirty="0"/>
              <a:t>= Describir al personaje central del cuento escribiendo un párrafo. </a:t>
            </a:r>
          </a:p>
          <a:p>
            <a:pPr marL="0" indent="0">
              <a:buNone/>
            </a:pPr>
            <a:r>
              <a:rPr lang="es-ES_tradnl" i="1" dirty="0"/>
              <a:t>              = Identificar las características físicas y psicológicas de los personajes de una fábula.</a:t>
            </a:r>
          </a:p>
          <a:p>
            <a:pPr marL="0" indent="0">
              <a:buNone/>
            </a:pPr>
            <a:r>
              <a:rPr lang="es-ES_tradnl" i="1" dirty="0"/>
              <a:t>              = Enseñar las características de algunos textos </a:t>
            </a:r>
          </a:p>
          <a:p>
            <a:pPr marL="0" indent="0">
              <a:buNone/>
            </a:pPr>
            <a:endParaRPr lang="es-ES_tradnl" dirty="0"/>
          </a:p>
          <a:p>
            <a:endParaRPr lang="es-ES_tradnl" dirty="0"/>
          </a:p>
        </p:txBody>
      </p:sp>
      <p:sp>
        <p:nvSpPr>
          <p:cNvPr id="4" name="Multiplicación 3">
            <a:extLst>
              <a:ext uri="{FF2B5EF4-FFF2-40B4-BE49-F238E27FC236}">
                <a16:creationId xmlns:a16="http://schemas.microsoft.com/office/drawing/2014/main" id="{DEF072BC-1820-0E4C-805E-6043AB4560A6}"/>
              </a:ext>
            </a:extLst>
          </p:cNvPr>
          <p:cNvSpPr/>
          <p:nvPr/>
        </p:nvSpPr>
        <p:spPr>
          <a:xfrm>
            <a:off x="1847620" y="5282993"/>
            <a:ext cx="3687417" cy="924339"/>
          </a:xfrm>
          <a:prstGeom prst="mathMultiply">
            <a:avLst/>
          </a:prstGeom>
          <a:solidFill>
            <a:schemeClr val="accent2"/>
          </a:solidFill>
          <a:ln w="9525">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L">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641484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411480"/>
            <a:ext cx="11029616" cy="1188720"/>
          </a:xfrm>
        </p:spPr>
        <p:txBody>
          <a:bodyPr/>
          <a:lstStyle/>
          <a:p>
            <a:r>
              <a:rPr lang="en-GB" dirty="0" err="1"/>
              <a:t>Indicadores</a:t>
            </a:r>
            <a:r>
              <a:rPr lang="en-GB" dirty="0"/>
              <a:t> de </a:t>
            </a:r>
            <a:r>
              <a:rPr lang="en-GB" dirty="0" err="1"/>
              <a:t>logro</a:t>
            </a:r>
            <a:r>
              <a:rPr lang="en-GB" dirty="0"/>
              <a:t> (</a:t>
            </a:r>
            <a:r>
              <a:rPr lang="en-GB" dirty="0" err="1"/>
              <a:t>Programa</a:t>
            </a:r>
            <a:r>
              <a:rPr lang="en-GB" dirty="0"/>
              <a:t> de </a:t>
            </a:r>
            <a:r>
              <a:rPr lang="en-GB" dirty="0" err="1"/>
              <a:t>Estudio</a:t>
            </a:r>
            <a:r>
              <a:rPr lang="en-GB" dirty="0"/>
              <a:t>)</a:t>
            </a:r>
          </a:p>
        </p:txBody>
      </p:sp>
      <p:sp>
        <p:nvSpPr>
          <p:cNvPr id="3" name="Content Placeholder 2"/>
          <p:cNvSpPr>
            <a:spLocks noGrp="1"/>
          </p:cNvSpPr>
          <p:nvPr>
            <p:ph idx="1"/>
          </p:nvPr>
        </p:nvSpPr>
        <p:spPr/>
        <p:txBody>
          <a:bodyPr/>
          <a:lstStyle/>
          <a:p>
            <a:r>
              <a:rPr lang="en-GB" sz="2800" dirty="0"/>
              <a:t>Para </a:t>
            </a:r>
            <a:r>
              <a:rPr lang="en-GB" sz="2800" dirty="0" err="1"/>
              <a:t>cada</a:t>
            </a:r>
            <a:r>
              <a:rPr lang="en-GB" sz="2800" dirty="0"/>
              <a:t> </a:t>
            </a:r>
            <a:r>
              <a:rPr lang="en-GB" sz="2800" dirty="0" err="1"/>
              <a:t>objetivo</a:t>
            </a:r>
            <a:r>
              <a:rPr lang="en-GB" sz="2800" dirty="0"/>
              <a:t> se </a:t>
            </a:r>
            <a:r>
              <a:rPr lang="en-GB" sz="2800" dirty="0" err="1"/>
              <a:t>sugiere</a:t>
            </a:r>
            <a:r>
              <a:rPr lang="en-GB" sz="2800" dirty="0"/>
              <a:t> un  conjunto de </a:t>
            </a:r>
            <a:r>
              <a:rPr lang="en-GB" sz="2800" dirty="0" err="1"/>
              <a:t>indicadores</a:t>
            </a:r>
            <a:r>
              <a:rPr lang="en-GB" sz="2800" dirty="0"/>
              <a:t> de </a:t>
            </a:r>
            <a:r>
              <a:rPr lang="en-GB" sz="2800" dirty="0" err="1"/>
              <a:t>logro</a:t>
            </a:r>
            <a:r>
              <a:rPr lang="en-GB" sz="2800" dirty="0"/>
              <a:t>. </a:t>
            </a:r>
          </a:p>
          <a:p>
            <a:r>
              <a:rPr lang="en-GB" sz="2800" dirty="0"/>
              <a:t>Dan </a:t>
            </a:r>
            <a:r>
              <a:rPr lang="en-GB" sz="2800" dirty="0" err="1"/>
              <a:t>cuante</a:t>
            </a:r>
            <a:r>
              <a:rPr lang="en-GB" sz="2800" dirty="0"/>
              <a:t> de las </a:t>
            </a:r>
            <a:r>
              <a:rPr lang="en-GB" sz="2800" dirty="0" err="1"/>
              <a:t>diversas</a:t>
            </a:r>
            <a:r>
              <a:rPr lang="en-GB" sz="2800" dirty="0"/>
              <a:t> </a:t>
            </a:r>
            <a:r>
              <a:rPr lang="en-GB" sz="2800" dirty="0" err="1"/>
              <a:t>maneras</a:t>
            </a:r>
            <a:r>
              <a:rPr lang="en-GB" sz="2800" dirty="0"/>
              <a:t> </a:t>
            </a:r>
            <a:r>
              <a:rPr lang="en-GB" sz="2800" dirty="0" err="1"/>
              <a:t>en</a:t>
            </a:r>
            <a:r>
              <a:rPr lang="en-GB" sz="2800" dirty="0"/>
              <a:t> que el </a:t>
            </a:r>
            <a:r>
              <a:rPr lang="en-GB" sz="2800" dirty="0" err="1"/>
              <a:t>estudiante</a:t>
            </a:r>
            <a:r>
              <a:rPr lang="en-GB" sz="2800" dirty="0"/>
              <a:t> </a:t>
            </a:r>
            <a:r>
              <a:rPr lang="en-GB" sz="2800" dirty="0" err="1"/>
              <a:t>puede</a:t>
            </a:r>
            <a:r>
              <a:rPr lang="en-GB" sz="2800" dirty="0"/>
              <a:t> </a:t>
            </a:r>
            <a:r>
              <a:rPr lang="en-GB" sz="2800" dirty="0" err="1"/>
              <a:t>demostrar</a:t>
            </a:r>
            <a:r>
              <a:rPr lang="en-GB" sz="2800" dirty="0"/>
              <a:t> que ha </a:t>
            </a:r>
            <a:r>
              <a:rPr lang="en-GB" sz="2800" dirty="0" err="1"/>
              <a:t>aprendido</a:t>
            </a:r>
            <a:r>
              <a:rPr lang="en-GB" sz="2800" dirty="0"/>
              <a:t>. </a:t>
            </a:r>
          </a:p>
        </p:txBody>
      </p:sp>
      <p:pic>
        <p:nvPicPr>
          <p:cNvPr id="4" name="Picture 3"/>
          <p:cNvPicPr>
            <a:picLocks noChangeAspect="1"/>
          </p:cNvPicPr>
          <p:nvPr/>
        </p:nvPicPr>
        <p:blipFill rotWithShape="1">
          <a:blip r:embed="rId2"/>
          <a:srcRect l="7500" t="23320" r="11907" b="8772"/>
          <a:stretch/>
        </p:blipFill>
        <p:spPr>
          <a:xfrm>
            <a:off x="664312" y="1600200"/>
            <a:ext cx="9825897" cy="4654826"/>
          </a:xfrm>
          <a:prstGeom prst="rect">
            <a:avLst/>
          </a:prstGeom>
        </p:spPr>
      </p:pic>
    </p:spTree>
    <p:extLst>
      <p:ext uri="{BB962C8B-B14F-4D97-AF65-F5344CB8AC3E}">
        <p14:creationId xmlns:p14="http://schemas.microsoft.com/office/powerpoint/2010/main" val="3991968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600" dirty="0"/>
              <a:t>Estándares de aprendizaje. </a:t>
            </a:r>
            <a:br>
              <a:rPr lang="es-CL" sz="3600" dirty="0"/>
            </a:br>
            <a:endParaRPr lang="es-CL" dirty="0"/>
          </a:p>
        </p:txBody>
      </p:sp>
      <p:sp>
        <p:nvSpPr>
          <p:cNvPr id="3" name="2 Marcador de contenido"/>
          <p:cNvSpPr>
            <a:spLocks noGrp="1"/>
          </p:cNvSpPr>
          <p:nvPr>
            <p:ph idx="1"/>
          </p:nvPr>
        </p:nvSpPr>
        <p:spPr>
          <a:xfrm>
            <a:off x="3736428" y="1981206"/>
            <a:ext cx="7003869" cy="4144963"/>
          </a:xfrm>
        </p:spPr>
        <p:txBody>
          <a:bodyPr>
            <a:normAutofit lnSpcReduction="10000"/>
          </a:bodyPr>
          <a:lstStyle/>
          <a:p>
            <a:r>
              <a:rPr lang="es-CL" dirty="0"/>
              <a:t>Determinar qué tan adecuados son los aprendizajes de los estudiantes en relación con los objetivos planteados en el currículum.</a:t>
            </a:r>
          </a:p>
          <a:p>
            <a:r>
              <a:rPr lang="es-CL" dirty="0"/>
              <a:t>La incorporación de Estándares de Aprendizaje al sistema educativo responde a la ley que establece el Sistema Nacional de Aseguramiento de la Calidad de la Educación </a:t>
            </a:r>
            <a:r>
              <a:rPr lang="es-CL" dirty="0" err="1"/>
              <a:t>Parvularia</a:t>
            </a:r>
            <a:r>
              <a:rPr lang="es-CL" dirty="0"/>
              <a:t>, Básica y Media y su Fiscalización, la que introduce la </a:t>
            </a:r>
            <a:r>
              <a:rPr lang="es-CL" dirty="0" err="1"/>
              <a:t>responsabilización</a:t>
            </a:r>
            <a:r>
              <a:rPr lang="es-CL" dirty="0"/>
              <a:t> de los establecimientos por sus resultados de aprendizaje.</a:t>
            </a:r>
          </a:p>
          <a:p>
            <a:r>
              <a:rPr lang="es-CL" dirty="0"/>
              <a:t>Asimismo, los Estándares de Aprendizaje representan una continuación de la política de entregar los resultados SIMCE asociados a categorías de logro, con el fin de apoyar la gestión pedagógica en los establecimientos.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76" t="17766" r="34602" b="8434"/>
          <a:stretch/>
        </p:blipFill>
        <p:spPr bwMode="auto">
          <a:xfrm>
            <a:off x="522389" y="1842654"/>
            <a:ext cx="2581030" cy="332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641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DividendVTI">
  <a:themeElements>
    <a:clrScheme name="AnalogousFromLightSeed_2SEEDS">
      <a:dk1>
        <a:srgbClr val="000000"/>
      </a:dk1>
      <a:lt1>
        <a:srgbClr val="FFFFFF"/>
      </a:lt1>
      <a:dk2>
        <a:srgbClr val="233A3D"/>
      </a:dk2>
      <a:lt2>
        <a:srgbClr val="E2E4E8"/>
      </a:lt2>
      <a:accent1>
        <a:srgbClr val="C39959"/>
      </a:accent1>
      <a:accent2>
        <a:srgbClr val="D6907F"/>
      </a:accent2>
      <a:accent3>
        <a:srgbClr val="A4A565"/>
      </a:accent3>
      <a:accent4>
        <a:srgbClr val="59AF98"/>
      </a:accent4>
      <a:accent5>
        <a:srgbClr val="5DAEBB"/>
      </a:accent5>
      <a:accent6>
        <a:srgbClr val="6996CF"/>
      </a:accent6>
      <a:hlink>
        <a:srgbClr val="6682AC"/>
      </a:hlink>
      <a:folHlink>
        <a:srgbClr val="7F7F7F"/>
      </a:folHlink>
    </a:clrScheme>
    <a:fontScheme name="Dividend">
      <a:maj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1001</TotalTime>
  <Words>1706</Words>
  <Application>Microsoft Macintosh PowerPoint</Application>
  <PresentationFormat>Panorámica</PresentationFormat>
  <Paragraphs>109</Paragraphs>
  <Slides>24</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24</vt:i4>
      </vt:variant>
    </vt:vector>
  </HeadingPairs>
  <TitlesOfParts>
    <vt:vector size="34" baseType="lpstr">
      <vt:lpstr>Calibri</vt:lpstr>
      <vt:lpstr>CharterITC</vt:lpstr>
      <vt:lpstr>fira sans</vt:lpstr>
      <vt:lpstr>Gill Sans MT</vt:lpstr>
      <vt:lpstr>oxygen</vt:lpstr>
      <vt:lpstr>Tahoma</vt:lpstr>
      <vt:lpstr>Times New Roman</vt:lpstr>
      <vt:lpstr>Tw Cen MT</vt:lpstr>
      <vt:lpstr>Wingdings 2</vt:lpstr>
      <vt:lpstr>DividendVTI</vt:lpstr>
      <vt:lpstr>Problemas didácticos en Lenguaje y comunicación.</vt:lpstr>
      <vt:lpstr>Objetivo</vt:lpstr>
      <vt:lpstr>Planteamientos basales del enfoque comunicativo y sociocultural.</vt:lpstr>
      <vt:lpstr>lectura</vt:lpstr>
      <vt:lpstr>Presentación de PowerPoint</vt:lpstr>
      <vt:lpstr>Objetivos de Aprendizaje</vt:lpstr>
      <vt:lpstr>Objetivos Didácticos.</vt:lpstr>
      <vt:lpstr>Indicadores de logro (Programa de Estudio)</vt:lpstr>
      <vt:lpstr>Estándares de aprendizaje.  </vt:lpstr>
      <vt:lpstr>Estándares de aprendizaje</vt:lpstr>
      <vt:lpstr>Presentación de PowerPoint</vt:lpstr>
      <vt:lpstr>Presentación de PowerPoint</vt:lpstr>
      <vt:lpstr>Inferencias en los Géneros Discursivos.</vt:lpstr>
      <vt:lpstr>Géneros Discursivos y comprensión.</vt:lpstr>
      <vt:lpstr>Ejemplo.</vt:lpstr>
      <vt:lpstr>Ejemplo.</vt:lpstr>
      <vt:lpstr>Presentación de PowerPoint</vt:lpstr>
      <vt:lpstr>Presentación de PowerPoint</vt:lpstr>
      <vt:lpstr>Presentación de PowerPoint</vt:lpstr>
      <vt:lpstr>Problemas en el eje de lectura.</vt:lpstr>
      <vt:lpstr>Problemas en el eje de lectura</vt:lpstr>
      <vt:lpstr>Problemas en el Eje de LECTURA.</vt:lpstr>
      <vt:lpstr>pROBLEMAS EN EL EJE DE LECTURA</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Problemas didácticos en Lenguaje y comunicación.</dc:title>
  <dc:creator>Felipe Andrés Clavo Espinoza (felipe.clavo)</dc:creator>
  <cp:lastModifiedBy>Felipe Andrés Clavo Espinoza (felipe.clavo)</cp:lastModifiedBy>
  <cp:revision>7</cp:revision>
  <dcterms:created xsi:type="dcterms:W3CDTF">2020-09-23T15:05:00Z</dcterms:created>
  <dcterms:modified xsi:type="dcterms:W3CDTF">2021-09-02T21:34:38Z</dcterms:modified>
</cp:coreProperties>
</file>