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333" r:id="rId3"/>
    <p:sldId id="267" r:id="rId4"/>
    <p:sldId id="338" r:id="rId5"/>
    <p:sldId id="298" r:id="rId6"/>
    <p:sldId id="335" r:id="rId7"/>
    <p:sldId id="312" r:id="rId8"/>
    <p:sldId id="334" r:id="rId9"/>
    <p:sldId id="336" r:id="rId10"/>
    <p:sldId id="258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12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05FC5-73E1-49EE-8E6A-DEE0D90A17F0}" type="datetimeFigureOut">
              <a:rPr lang="es-CL" smtClean="0"/>
              <a:t>04-11-2020</a:t>
            </a:fld>
            <a:endParaRPr lang="es-C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2FB68-5365-45B5-8322-EB99EB5DEDA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463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>
            <a:extLst>
              <a:ext uri="{FF2B5EF4-FFF2-40B4-BE49-F238E27FC236}">
                <a16:creationId xmlns:a16="http://schemas.microsoft.com/office/drawing/2014/main" id="{AF324AF6-9FF1-4092-9638-2D3AFE5C96E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3F012872-22F0-4CFA-ADFA-83608072EABF}" type="slidenum">
              <a:rPr lang="es-ES" altLang="es-CL"/>
              <a:pPr/>
              <a:t>2</a:t>
            </a:fld>
            <a:endParaRPr lang="es-ES" altLang="es-CL"/>
          </a:p>
        </p:txBody>
      </p:sp>
      <p:sp>
        <p:nvSpPr>
          <p:cNvPr id="228353" name="Text Box 1">
            <a:extLst>
              <a:ext uri="{FF2B5EF4-FFF2-40B4-BE49-F238E27FC236}">
                <a16:creationId xmlns:a16="http://schemas.microsoft.com/office/drawing/2014/main" id="{276E1809-53F5-4AB9-A431-2A735CCD1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85800"/>
            <a:ext cx="4573588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0165" tIns="40083" rIns="80165" bIns="40083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latin typeface="+mn-lt"/>
              <a:ea typeface="+mn-ea"/>
            </a:endParaRPr>
          </a:p>
        </p:txBody>
      </p:sp>
      <p:sp>
        <p:nvSpPr>
          <p:cNvPr id="228354" name="Text Box 2">
            <a:extLst>
              <a:ext uri="{FF2B5EF4-FFF2-40B4-BE49-F238E27FC236}">
                <a16:creationId xmlns:a16="http://schemas.microsoft.com/office/drawing/2014/main" id="{5F9BAFEA-D2CE-4B1D-B2DD-7899DF4A6398}"/>
              </a:ext>
            </a:extLst>
          </p:cNvPr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9200" cy="4217988"/>
          </a:xfr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ea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2EC2A80-D4FD-4D68-B74A-6164D28E3591}" type="datetimeFigureOut">
              <a:rPr lang="es-CL" smtClean="0"/>
              <a:t>04-11-2020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58E17EB-592C-4F33-9CA9-3E0AB59C94E7}" type="slidenum">
              <a:rPr lang="es-CL" smtClean="0"/>
              <a:t>‹#›</a:t>
            </a:fld>
            <a:endParaRPr lang="es-CL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794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2A80-D4FD-4D68-B74A-6164D28E3591}" type="datetimeFigureOut">
              <a:rPr lang="es-CL" smtClean="0"/>
              <a:t>04-11-2020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E17EB-592C-4F33-9CA9-3E0AB59C94E7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9334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2A80-D4FD-4D68-B74A-6164D28E3591}" type="datetimeFigureOut">
              <a:rPr lang="es-CL" smtClean="0"/>
              <a:t>04-11-2020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E17EB-592C-4F33-9CA9-3E0AB59C94E7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1352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2A80-D4FD-4D68-B74A-6164D28E3591}" type="datetimeFigureOut">
              <a:rPr lang="es-CL" smtClean="0"/>
              <a:t>04-11-2020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E17EB-592C-4F33-9CA9-3E0AB59C94E7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1677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2A80-D4FD-4D68-B74A-6164D28E3591}" type="datetimeFigureOut">
              <a:rPr lang="es-CL" smtClean="0"/>
              <a:t>04-11-2020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E17EB-592C-4F33-9CA9-3E0AB59C94E7}" type="slidenum">
              <a:rPr lang="es-CL" smtClean="0"/>
              <a:t>‹#›</a:t>
            </a:fld>
            <a:endParaRPr lang="es-CL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8227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2A80-D4FD-4D68-B74A-6164D28E3591}" type="datetimeFigureOut">
              <a:rPr lang="es-CL" smtClean="0"/>
              <a:t>04-11-2020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E17EB-592C-4F33-9CA9-3E0AB59C94E7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7687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2A80-D4FD-4D68-B74A-6164D28E3591}" type="datetimeFigureOut">
              <a:rPr lang="es-CL" smtClean="0"/>
              <a:t>04-11-2020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E17EB-592C-4F33-9CA9-3E0AB59C94E7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3531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2A80-D4FD-4D68-B74A-6164D28E3591}" type="datetimeFigureOut">
              <a:rPr lang="es-CL" smtClean="0"/>
              <a:t>04-11-2020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E17EB-592C-4F33-9CA9-3E0AB59C94E7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8854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2A80-D4FD-4D68-B74A-6164D28E3591}" type="datetimeFigureOut">
              <a:rPr lang="es-CL" smtClean="0"/>
              <a:t>04-11-2020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E17EB-592C-4F33-9CA9-3E0AB59C94E7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61578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2A80-D4FD-4D68-B74A-6164D28E3591}" type="datetimeFigureOut">
              <a:rPr lang="es-CL" smtClean="0"/>
              <a:t>04-11-2020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E17EB-592C-4F33-9CA9-3E0AB59C94E7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432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2A80-D4FD-4D68-B74A-6164D28E3591}" type="datetimeFigureOut">
              <a:rPr lang="es-CL" smtClean="0"/>
              <a:t>04-11-2020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E17EB-592C-4F33-9CA9-3E0AB59C94E7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3146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C2EC2A80-D4FD-4D68-B74A-6164D28E3591}" type="datetimeFigureOut">
              <a:rPr lang="es-CL" smtClean="0"/>
              <a:t>04-11-2020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258E17EB-592C-4F33-9CA9-3E0AB59C94E7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4334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0AEF9-EBAD-4BB1-9C3B-A37BBB3B49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CL" sz="3100" b="1" dirty="0">
                <a:latin typeface="Arial" pitchFamily="34" charset="0"/>
                <a:cs typeface="Arial" pitchFamily="34" charset="0"/>
              </a:rPr>
              <a:t>Gestión de la organización escolar </a:t>
            </a:r>
            <a:br>
              <a:rPr lang="es-CL" sz="3100" b="1" dirty="0">
                <a:latin typeface="Arial" pitchFamily="34" charset="0"/>
                <a:cs typeface="Arial" pitchFamily="34" charset="0"/>
              </a:rPr>
            </a:br>
            <a:r>
              <a:rPr lang="es-CL" sz="3100" b="1" dirty="0">
                <a:latin typeface="Arial" pitchFamily="34" charset="0"/>
                <a:cs typeface="Arial" pitchFamily="34" charset="0"/>
              </a:rPr>
              <a:t>Analizar el sistema educativo desde las perspectivas pedagógicas, financieras y administrativas</a:t>
            </a:r>
            <a:r>
              <a:rPr lang="es-CL" sz="3100" dirty="0"/>
              <a:t>.</a:t>
            </a:r>
            <a:br>
              <a:rPr lang="es-CL" dirty="0"/>
            </a:br>
            <a:endParaRPr lang="es-C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423D5F-CD76-4A82-B36E-1B39E04D75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Profesoras :</a:t>
            </a:r>
          </a:p>
          <a:p>
            <a:r>
              <a:rPr lang="es-ES" dirty="0"/>
              <a:t>Hortencia Morales C.</a:t>
            </a:r>
          </a:p>
          <a:p>
            <a:r>
              <a:rPr lang="es-ES" dirty="0"/>
              <a:t>Angélica Beltrán R.</a:t>
            </a:r>
          </a:p>
          <a:p>
            <a:r>
              <a:rPr lang="es-ES" dirty="0"/>
              <a:t>Noviembre 2020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375578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DDEB7-51FD-4E6C-80DE-BC1E62E08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1F3035-6FAE-46C8-B076-E97965632E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3974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80377-D044-479E-8D44-E91AE7F70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D64598-BDE4-4B8F-B2A4-FC70A79C03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7193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>
            <a:extLst>
              <a:ext uri="{FF2B5EF4-FFF2-40B4-BE49-F238E27FC236}">
                <a16:creationId xmlns:a16="http://schemas.microsoft.com/office/drawing/2014/main" id="{107A9599-0896-4C41-B063-D497986AA7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719" y="0"/>
            <a:ext cx="10261519" cy="7587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Flecha izquierda y derecha"/>
          <p:cNvSpPr/>
          <p:nvPr/>
        </p:nvSpPr>
        <p:spPr>
          <a:xfrm>
            <a:off x="-39127" y="3158965"/>
            <a:ext cx="8940824" cy="677763"/>
          </a:xfrm>
          <a:prstGeom prst="left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61246" y="3356992"/>
            <a:ext cx="601447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s-CL" sz="1600" b="1" dirty="0">
                <a:solidFill>
                  <a:schemeClr val="bg1">
                    <a:lumMod val="95000"/>
                  </a:schemeClr>
                </a:solidFill>
              </a:rPr>
              <a:t>2000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896205" y="3356992"/>
            <a:ext cx="601447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s-CL" sz="1600" b="1" dirty="0">
                <a:solidFill>
                  <a:schemeClr val="bg1">
                    <a:lumMod val="95000"/>
                  </a:schemeClr>
                </a:solidFill>
              </a:rPr>
              <a:t>2003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555778" y="3356992"/>
            <a:ext cx="601447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s-CL" sz="1600" b="1" dirty="0">
                <a:solidFill>
                  <a:schemeClr val="bg1">
                    <a:lumMod val="95000"/>
                  </a:schemeClr>
                </a:solidFill>
              </a:rPr>
              <a:t>2005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336365" y="3356992"/>
            <a:ext cx="601447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s-CL" sz="1600" b="1" dirty="0">
                <a:solidFill>
                  <a:schemeClr val="bg1">
                    <a:lumMod val="95000"/>
                  </a:schemeClr>
                </a:solidFill>
              </a:rPr>
              <a:t>2008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5280580" y="3291661"/>
            <a:ext cx="601447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s-CL" sz="1600" b="1" dirty="0">
                <a:solidFill>
                  <a:schemeClr val="bg1">
                    <a:lumMod val="95000"/>
                  </a:schemeClr>
                </a:solidFill>
              </a:rPr>
              <a:t>2011</a:t>
            </a:r>
          </a:p>
        </p:txBody>
      </p:sp>
      <p:cxnSp>
        <p:nvCxnSpPr>
          <p:cNvPr id="18" name="17 Conector angular"/>
          <p:cNvCxnSpPr/>
          <p:nvPr/>
        </p:nvCxnSpPr>
        <p:spPr>
          <a:xfrm rot="16200000" flipV="1">
            <a:off x="-10490" y="2530113"/>
            <a:ext cx="1110489" cy="46545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Rectángulo"/>
          <p:cNvSpPr/>
          <p:nvPr/>
        </p:nvSpPr>
        <p:spPr>
          <a:xfrm>
            <a:off x="187349" y="794948"/>
            <a:ext cx="1865908" cy="1384995"/>
          </a:xfrm>
          <a:prstGeom prst="rect">
            <a:avLst/>
          </a:prstGeom>
          <a:ln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algn="just"/>
            <a:r>
              <a:rPr lang="es-CL" sz="1200" b="1" dirty="0">
                <a:solidFill>
                  <a:schemeClr val="accent5">
                    <a:lumMod val="50000"/>
                  </a:schemeClr>
                </a:solidFill>
              </a:rPr>
              <a:t>A partir del año 2000.</a:t>
            </a:r>
          </a:p>
          <a:p>
            <a:pPr algn="just"/>
            <a:r>
              <a:rPr lang="es-CL" sz="1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Podemos</a:t>
            </a:r>
            <a:r>
              <a:rPr lang="es-CL" sz="1200" b="1" dirty="0">
                <a:solidFill>
                  <a:schemeClr val="accent5">
                    <a:lumMod val="50000"/>
                  </a:schemeClr>
                </a:solidFill>
              </a:rPr>
              <a:t> identificar que las políticas educativas comienzan a focalizarse intensamente en el aula, lugar estratégico dónde deben llegar las reformas.</a:t>
            </a:r>
          </a:p>
        </p:txBody>
      </p:sp>
      <p:sp>
        <p:nvSpPr>
          <p:cNvPr id="22" name="21 Rectángulo"/>
          <p:cNvSpPr/>
          <p:nvPr/>
        </p:nvSpPr>
        <p:spPr>
          <a:xfrm>
            <a:off x="0" y="4152047"/>
            <a:ext cx="1865908" cy="1754326"/>
          </a:xfrm>
          <a:prstGeom prst="rect">
            <a:avLst/>
          </a:prstGeom>
          <a:ln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algn="just"/>
            <a:r>
              <a:rPr lang="es-CL" sz="1200" b="1" dirty="0">
                <a:solidFill>
                  <a:schemeClr val="accent5">
                    <a:lumMod val="50000"/>
                  </a:schemeClr>
                </a:solidFill>
              </a:rPr>
              <a:t>También comienza un fuerte debate sobre los problemas de gestión en las escuelas del sistema escolar público chileno. Comienzan a nacer los primeros factores que apuntan al «accountability»</a:t>
            </a:r>
          </a:p>
        </p:txBody>
      </p:sp>
      <p:cxnSp>
        <p:nvCxnSpPr>
          <p:cNvPr id="23" name="22 Conector recto de flecha"/>
          <p:cNvCxnSpPr/>
          <p:nvPr/>
        </p:nvCxnSpPr>
        <p:spPr>
          <a:xfrm flipV="1">
            <a:off x="1425550" y="2915654"/>
            <a:ext cx="0" cy="4024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angular"/>
          <p:cNvCxnSpPr/>
          <p:nvPr/>
        </p:nvCxnSpPr>
        <p:spPr>
          <a:xfrm rot="5400000" flipH="1" flipV="1">
            <a:off x="1528489" y="2697322"/>
            <a:ext cx="1419839" cy="6907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1023 Conector recto de flecha"/>
          <p:cNvCxnSpPr/>
          <p:nvPr/>
        </p:nvCxnSpPr>
        <p:spPr>
          <a:xfrm>
            <a:off x="744075" y="3822139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33 Rectángulo"/>
          <p:cNvSpPr/>
          <p:nvPr/>
        </p:nvSpPr>
        <p:spPr>
          <a:xfrm>
            <a:off x="2020550" y="934270"/>
            <a:ext cx="18659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200" b="1" u="sng" dirty="0">
                <a:solidFill>
                  <a:schemeClr val="accent5">
                    <a:lumMod val="50000"/>
                  </a:schemeClr>
                </a:solidFill>
              </a:rPr>
              <a:t>SACGE: </a:t>
            </a:r>
          </a:p>
          <a:p>
            <a:r>
              <a:rPr lang="es-CL" sz="1200" b="1" dirty="0">
                <a:solidFill>
                  <a:schemeClr val="accent5">
                    <a:lumMod val="50000"/>
                  </a:schemeClr>
                </a:solidFill>
              </a:rPr>
              <a:t>Sistema de </a:t>
            </a:r>
            <a:r>
              <a:rPr lang="es-CL" sz="1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Aseguramiento</a:t>
            </a:r>
            <a:r>
              <a:rPr lang="es-CL" sz="1200" b="1" dirty="0">
                <a:solidFill>
                  <a:schemeClr val="accent5">
                    <a:lumMod val="50000"/>
                  </a:schemeClr>
                </a:solidFill>
              </a:rPr>
              <a:t> de la calidad de la gestión escolar</a:t>
            </a:r>
          </a:p>
        </p:txBody>
      </p:sp>
      <p:sp>
        <p:nvSpPr>
          <p:cNvPr id="37" name="36 Rectángulo"/>
          <p:cNvSpPr/>
          <p:nvPr/>
        </p:nvSpPr>
        <p:spPr>
          <a:xfrm>
            <a:off x="1176125" y="3356992"/>
            <a:ext cx="601447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s-CL" sz="1600" b="1" dirty="0">
                <a:solidFill>
                  <a:schemeClr val="bg1">
                    <a:lumMod val="95000"/>
                  </a:schemeClr>
                </a:solidFill>
              </a:rPr>
              <a:t>2002</a:t>
            </a:r>
          </a:p>
        </p:txBody>
      </p:sp>
      <p:sp>
        <p:nvSpPr>
          <p:cNvPr id="39" name="38 Rectángulo"/>
          <p:cNvSpPr/>
          <p:nvPr/>
        </p:nvSpPr>
        <p:spPr>
          <a:xfrm>
            <a:off x="744075" y="2381981"/>
            <a:ext cx="18659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200" b="1" u="sng" dirty="0">
                <a:solidFill>
                  <a:schemeClr val="accent5">
                    <a:lumMod val="50000"/>
                  </a:schemeClr>
                </a:solidFill>
              </a:rPr>
              <a:t>Marco para la buena </a:t>
            </a:r>
            <a:r>
              <a:rPr lang="es-CL" sz="1200" b="1" u="sng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Enseñanza</a:t>
            </a:r>
            <a:r>
              <a:rPr lang="es-CL" sz="1200" b="1" u="sng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  <p:cxnSp>
        <p:nvCxnSpPr>
          <p:cNvPr id="1029" name="1028 Conector recto"/>
          <p:cNvCxnSpPr/>
          <p:nvPr/>
        </p:nvCxnSpPr>
        <p:spPr>
          <a:xfrm>
            <a:off x="1032107" y="3246077"/>
            <a:ext cx="0" cy="6480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/>
          <p:nvPr/>
        </p:nvCxnSpPr>
        <p:spPr>
          <a:xfrm>
            <a:off x="1752187" y="3246077"/>
            <a:ext cx="0" cy="6480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recto"/>
          <p:cNvCxnSpPr/>
          <p:nvPr/>
        </p:nvCxnSpPr>
        <p:spPr>
          <a:xfrm>
            <a:off x="2472267" y="3246077"/>
            <a:ext cx="0" cy="6480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"/>
          <p:cNvCxnSpPr/>
          <p:nvPr/>
        </p:nvCxnSpPr>
        <p:spPr>
          <a:xfrm>
            <a:off x="3120339" y="3246077"/>
            <a:ext cx="0" cy="6480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"/>
          <p:cNvCxnSpPr/>
          <p:nvPr/>
        </p:nvCxnSpPr>
        <p:spPr>
          <a:xfrm>
            <a:off x="3912427" y="3246077"/>
            <a:ext cx="0" cy="6480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"/>
          <p:cNvCxnSpPr/>
          <p:nvPr/>
        </p:nvCxnSpPr>
        <p:spPr>
          <a:xfrm>
            <a:off x="4560499" y="3246077"/>
            <a:ext cx="0" cy="6480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47 Conector recto"/>
          <p:cNvCxnSpPr/>
          <p:nvPr/>
        </p:nvCxnSpPr>
        <p:spPr>
          <a:xfrm>
            <a:off x="5208571" y="3246077"/>
            <a:ext cx="0" cy="6480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"/>
          <p:cNvCxnSpPr/>
          <p:nvPr/>
        </p:nvCxnSpPr>
        <p:spPr>
          <a:xfrm>
            <a:off x="5856643" y="3246077"/>
            <a:ext cx="0" cy="6480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Conector recto"/>
          <p:cNvCxnSpPr/>
          <p:nvPr/>
        </p:nvCxnSpPr>
        <p:spPr>
          <a:xfrm>
            <a:off x="7800859" y="3246077"/>
            <a:ext cx="0" cy="6480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recto"/>
          <p:cNvCxnSpPr/>
          <p:nvPr/>
        </p:nvCxnSpPr>
        <p:spPr>
          <a:xfrm>
            <a:off x="6504715" y="3246077"/>
            <a:ext cx="0" cy="6480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recto"/>
          <p:cNvCxnSpPr/>
          <p:nvPr/>
        </p:nvCxnSpPr>
        <p:spPr>
          <a:xfrm>
            <a:off x="7224795" y="3246077"/>
            <a:ext cx="0" cy="6480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/>
          <p:nvPr/>
        </p:nvCxnSpPr>
        <p:spPr>
          <a:xfrm>
            <a:off x="8376923" y="3246077"/>
            <a:ext cx="0" cy="6480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60 Rectángulo"/>
          <p:cNvSpPr/>
          <p:nvPr/>
        </p:nvSpPr>
        <p:spPr>
          <a:xfrm>
            <a:off x="2320455" y="4831994"/>
            <a:ext cx="14015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200" b="1" u="sng" dirty="0">
                <a:solidFill>
                  <a:schemeClr val="accent5">
                    <a:lumMod val="50000"/>
                  </a:schemeClr>
                </a:solidFill>
              </a:rPr>
              <a:t>Marco para la </a:t>
            </a:r>
            <a:r>
              <a:rPr lang="es-CL" sz="1200" b="1" u="sng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Buena</a:t>
            </a:r>
            <a:r>
              <a:rPr lang="es-CL" sz="1200" b="1" u="sng" dirty="0">
                <a:solidFill>
                  <a:schemeClr val="accent5">
                    <a:lumMod val="50000"/>
                  </a:schemeClr>
                </a:solidFill>
              </a:rPr>
              <a:t> Dirección de Establecimientos</a:t>
            </a:r>
            <a:endParaRPr lang="es-CL" sz="1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62" name="61 Conector recto de flecha"/>
          <p:cNvCxnSpPr/>
          <p:nvPr/>
        </p:nvCxnSpPr>
        <p:spPr>
          <a:xfrm>
            <a:off x="2856500" y="3659829"/>
            <a:ext cx="0" cy="10714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76 Conector recto de flecha"/>
          <p:cNvCxnSpPr/>
          <p:nvPr/>
        </p:nvCxnSpPr>
        <p:spPr>
          <a:xfrm flipV="1">
            <a:off x="4334175" y="2629492"/>
            <a:ext cx="0" cy="6498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6" name="1045 Conector angular"/>
          <p:cNvCxnSpPr/>
          <p:nvPr/>
        </p:nvCxnSpPr>
        <p:spPr>
          <a:xfrm rot="16200000" flipH="1">
            <a:off x="3139583" y="4170771"/>
            <a:ext cx="1626821" cy="58875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81 Rectángulo"/>
          <p:cNvSpPr/>
          <p:nvPr/>
        </p:nvSpPr>
        <p:spPr>
          <a:xfrm>
            <a:off x="3805667" y="5379291"/>
            <a:ext cx="12512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sz="1200" b="1" dirty="0">
                <a:solidFill>
                  <a:schemeClr val="accent5">
                    <a:lumMod val="50000"/>
                  </a:schemeClr>
                </a:solidFill>
              </a:rPr>
              <a:t>Se </a:t>
            </a:r>
            <a:r>
              <a:rPr lang="es-CL" sz="1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promulga</a:t>
            </a:r>
            <a:r>
              <a:rPr lang="es-CL" sz="1200" b="1" dirty="0">
                <a:solidFill>
                  <a:schemeClr val="accent5">
                    <a:lumMod val="50000"/>
                  </a:schemeClr>
                </a:solidFill>
              </a:rPr>
              <a:t> la Ley 20.248 </a:t>
            </a:r>
            <a:r>
              <a:rPr lang="es-CL" sz="1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SEP</a:t>
            </a:r>
            <a:r>
              <a:rPr lang="es-CL" sz="1200" b="1" dirty="0">
                <a:solidFill>
                  <a:schemeClr val="accent5">
                    <a:lumMod val="50000"/>
                  </a:schemeClr>
                </a:solidFill>
              </a:rPr>
              <a:t> Febrero de 2008</a:t>
            </a:r>
          </a:p>
        </p:txBody>
      </p:sp>
      <p:cxnSp>
        <p:nvCxnSpPr>
          <p:cNvPr id="55" name="54 Conector recto de flecha"/>
          <p:cNvCxnSpPr>
            <a:cxnSpLocks/>
          </p:cNvCxnSpPr>
          <p:nvPr/>
        </p:nvCxnSpPr>
        <p:spPr>
          <a:xfrm>
            <a:off x="4981616" y="3651739"/>
            <a:ext cx="166372" cy="9105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57 Rectángulo"/>
          <p:cNvSpPr/>
          <p:nvPr/>
        </p:nvSpPr>
        <p:spPr>
          <a:xfrm>
            <a:off x="5051560" y="4748954"/>
            <a:ext cx="12512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sz="1200" b="1" dirty="0">
                <a:solidFill>
                  <a:schemeClr val="accent5">
                    <a:lumMod val="50000"/>
                  </a:schemeClr>
                </a:solidFill>
              </a:rPr>
              <a:t>Se promulga la Ley 20.529 SAC: Sistema de </a:t>
            </a:r>
            <a:r>
              <a:rPr lang="es-CL" sz="1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Aseguramiento</a:t>
            </a:r>
            <a:r>
              <a:rPr lang="es-CL" sz="1200" b="1" dirty="0">
                <a:solidFill>
                  <a:schemeClr val="accent5">
                    <a:lumMod val="50000"/>
                  </a:schemeClr>
                </a:solidFill>
              </a:rPr>
              <a:t> de la Calidad de la Educación.</a:t>
            </a:r>
          </a:p>
        </p:txBody>
      </p:sp>
      <p:cxnSp>
        <p:nvCxnSpPr>
          <p:cNvPr id="74" name="73 Conector recto de flecha"/>
          <p:cNvCxnSpPr/>
          <p:nvPr/>
        </p:nvCxnSpPr>
        <p:spPr>
          <a:xfrm>
            <a:off x="8294513" y="376817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68 Rectángulo"/>
          <p:cNvSpPr/>
          <p:nvPr/>
        </p:nvSpPr>
        <p:spPr>
          <a:xfrm>
            <a:off x="3699335" y="1993967"/>
            <a:ext cx="11933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200" b="1" dirty="0">
                <a:solidFill>
                  <a:schemeClr val="accent5">
                    <a:lumMod val="50000"/>
                  </a:schemeClr>
                </a:solidFill>
              </a:rPr>
              <a:t>LGE:</a:t>
            </a:r>
          </a:p>
          <a:p>
            <a:r>
              <a:rPr lang="es-CL" sz="1200" b="1" dirty="0">
                <a:solidFill>
                  <a:schemeClr val="accent5">
                    <a:lumMod val="50000"/>
                  </a:schemeClr>
                </a:solidFill>
              </a:rPr>
              <a:t>General de Educación</a:t>
            </a:r>
          </a:p>
          <a:p>
            <a:r>
              <a:rPr lang="es-CL" sz="1200" b="1" dirty="0" err="1">
                <a:solidFill>
                  <a:schemeClr val="accent5">
                    <a:lumMod val="50000"/>
                  </a:schemeClr>
                </a:solidFill>
              </a:rPr>
              <a:t>N°</a:t>
            </a:r>
            <a:r>
              <a:rPr lang="es-CL" sz="1200" b="1" dirty="0">
                <a:solidFill>
                  <a:schemeClr val="accent5">
                    <a:lumMod val="50000"/>
                  </a:schemeClr>
                </a:solidFill>
              </a:rPr>
              <a:t> 20.370/2009</a:t>
            </a:r>
          </a:p>
        </p:txBody>
      </p:sp>
      <p:cxnSp>
        <p:nvCxnSpPr>
          <p:cNvPr id="70" name="69 Conector recto de flecha"/>
          <p:cNvCxnSpPr>
            <a:cxnSpLocks/>
          </p:cNvCxnSpPr>
          <p:nvPr/>
        </p:nvCxnSpPr>
        <p:spPr>
          <a:xfrm flipV="1">
            <a:off x="6038263" y="2426132"/>
            <a:ext cx="0" cy="926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74 Rectángulo"/>
          <p:cNvSpPr/>
          <p:nvPr/>
        </p:nvSpPr>
        <p:spPr>
          <a:xfrm>
            <a:off x="5615264" y="751126"/>
            <a:ext cx="9228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200" b="1" dirty="0">
                <a:solidFill>
                  <a:schemeClr val="accent5">
                    <a:lumMod val="50000"/>
                  </a:schemeClr>
                </a:solidFill>
              </a:rPr>
              <a:t>Entra en </a:t>
            </a:r>
            <a:r>
              <a:rPr lang="es-CL" sz="1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operación</a:t>
            </a:r>
            <a:r>
              <a:rPr lang="es-CL" sz="1200" b="1" dirty="0">
                <a:solidFill>
                  <a:schemeClr val="accent5">
                    <a:lumMod val="50000"/>
                  </a:schemeClr>
                </a:solidFill>
              </a:rPr>
              <a:t>: Agencia de Calidad de la Educación</a:t>
            </a:r>
          </a:p>
        </p:txBody>
      </p:sp>
      <p:sp>
        <p:nvSpPr>
          <p:cNvPr id="81" name="80 Rectángulo"/>
          <p:cNvSpPr/>
          <p:nvPr/>
        </p:nvSpPr>
        <p:spPr>
          <a:xfrm>
            <a:off x="5358880" y="2080368"/>
            <a:ext cx="13587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200" b="1" dirty="0">
                <a:solidFill>
                  <a:schemeClr val="accent5">
                    <a:lumMod val="50000"/>
                  </a:schemeClr>
                </a:solidFill>
              </a:rPr>
              <a:t>Superintendencia </a:t>
            </a:r>
          </a:p>
        </p:txBody>
      </p:sp>
      <p:cxnSp>
        <p:nvCxnSpPr>
          <p:cNvPr id="83" name="82 Conector recto de flecha"/>
          <p:cNvCxnSpPr/>
          <p:nvPr/>
        </p:nvCxnSpPr>
        <p:spPr>
          <a:xfrm flipV="1">
            <a:off x="8160899" y="3068054"/>
            <a:ext cx="0" cy="20208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1 Título"/>
          <p:cNvSpPr>
            <a:spLocks noGrp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>
                <a:solidFill>
                  <a:srgbClr val="002060"/>
                </a:solidFill>
                <a:latin typeface="+mn-lt"/>
              </a:rPr>
              <a:t>Normativa </a:t>
            </a:r>
            <a:r>
              <a:rPr lang="es-CL" sz="3200" b="1" dirty="0">
                <a:solidFill>
                  <a:srgbClr val="002060"/>
                </a:solidFill>
                <a:latin typeface="+mn-lt"/>
              </a:rPr>
              <a:t>en Educación en Chile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0187D3-2D94-42CC-8311-AB0B78D88051}"/>
              </a:ext>
            </a:extLst>
          </p:cNvPr>
          <p:cNvSpPr txBox="1"/>
          <p:nvPr/>
        </p:nvSpPr>
        <p:spPr>
          <a:xfrm>
            <a:off x="3946083" y="3352222"/>
            <a:ext cx="6796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chemeClr val="bg1"/>
                </a:solidFill>
              </a:rPr>
              <a:t>2009</a:t>
            </a:r>
            <a:endParaRPr lang="es-CL" sz="16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50BC54-866A-4DED-AD35-7A13F4E4C144}"/>
              </a:ext>
            </a:extLst>
          </p:cNvPr>
          <p:cNvSpPr txBox="1"/>
          <p:nvPr/>
        </p:nvSpPr>
        <p:spPr>
          <a:xfrm>
            <a:off x="4602722" y="3328983"/>
            <a:ext cx="6796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chemeClr val="bg1"/>
                </a:solidFill>
              </a:rPr>
              <a:t>2010</a:t>
            </a:r>
            <a:endParaRPr lang="es-CL" sz="1600" dirty="0">
              <a:solidFill>
                <a:schemeClr val="bg1"/>
              </a:solidFill>
            </a:endParaRPr>
          </a:p>
        </p:txBody>
      </p:sp>
      <p:sp>
        <p:nvSpPr>
          <p:cNvPr id="85" name="13 Rectángulo">
            <a:extLst>
              <a:ext uri="{FF2B5EF4-FFF2-40B4-BE49-F238E27FC236}">
                <a16:creationId xmlns:a16="http://schemas.microsoft.com/office/drawing/2014/main" id="{1F06600D-FDC2-46F1-87B0-21C6D30BBB4B}"/>
              </a:ext>
            </a:extLst>
          </p:cNvPr>
          <p:cNvSpPr/>
          <p:nvPr/>
        </p:nvSpPr>
        <p:spPr>
          <a:xfrm>
            <a:off x="5853212" y="3328983"/>
            <a:ext cx="601447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s-CL" sz="1600" b="1" dirty="0">
                <a:solidFill>
                  <a:schemeClr val="bg1">
                    <a:lumMod val="95000"/>
                  </a:schemeClr>
                </a:solidFill>
              </a:rPr>
              <a:t>2012</a:t>
            </a:r>
          </a:p>
        </p:txBody>
      </p:sp>
      <p:cxnSp>
        <p:nvCxnSpPr>
          <p:cNvPr id="86" name="69 Conector recto de flecha">
            <a:extLst>
              <a:ext uri="{FF2B5EF4-FFF2-40B4-BE49-F238E27FC236}">
                <a16:creationId xmlns:a16="http://schemas.microsoft.com/office/drawing/2014/main" id="{6402C26A-2438-414F-B53A-79D80A14501E}"/>
              </a:ext>
            </a:extLst>
          </p:cNvPr>
          <p:cNvCxnSpPr>
            <a:cxnSpLocks/>
          </p:cNvCxnSpPr>
          <p:nvPr/>
        </p:nvCxnSpPr>
        <p:spPr>
          <a:xfrm>
            <a:off x="5600727" y="3704859"/>
            <a:ext cx="1215726" cy="864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C19F418-C9EB-4AE2-A991-351E13D33C48}"/>
              </a:ext>
            </a:extLst>
          </p:cNvPr>
          <p:cNvSpPr txBox="1"/>
          <p:nvPr/>
        </p:nvSpPr>
        <p:spPr>
          <a:xfrm>
            <a:off x="6536388" y="4539897"/>
            <a:ext cx="1344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chemeClr val="accent5">
                    <a:lumMod val="50000"/>
                  </a:schemeClr>
                </a:solidFill>
              </a:rPr>
              <a:t>Ley sobre Violencia Escolar </a:t>
            </a:r>
          </a:p>
          <a:p>
            <a:r>
              <a:rPr lang="es-ES" sz="1200" b="1" dirty="0" err="1">
                <a:solidFill>
                  <a:schemeClr val="accent5">
                    <a:lumMod val="50000"/>
                  </a:schemeClr>
                </a:solidFill>
              </a:rPr>
              <a:t>N°</a:t>
            </a:r>
            <a:r>
              <a:rPr lang="es-ES" sz="1200" b="1" dirty="0">
                <a:solidFill>
                  <a:schemeClr val="accent5">
                    <a:lumMod val="50000"/>
                  </a:schemeClr>
                </a:solidFill>
              </a:rPr>
              <a:t> 20536/2011</a:t>
            </a:r>
            <a:endParaRPr lang="es-CL" sz="1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CDFCD31-7C36-4BA0-BE92-2828CABAA742}"/>
              </a:ext>
            </a:extLst>
          </p:cNvPr>
          <p:cNvSpPr txBox="1"/>
          <p:nvPr/>
        </p:nvSpPr>
        <p:spPr>
          <a:xfrm flipH="1">
            <a:off x="6561928" y="3396059"/>
            <a:ext cx="612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chemeClr val="bg1"/>
                </a:solidFill>
              </a:rPr>
              <a:t>2015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endParaRPr lang="es-CL" sz="1600" dirty="0">
              <a:solidFill>
                <a:schemeClr val="bg1"/>
              </a:solidFill>
            </a:endParaRPr>
          </a:p>
        </p:txBody>
      </p:sp>
      <p:cxnSp>
        <p:nvCxnSpPr>
          <p:cNvPr id="88" name="69 Conector recto de flecha">
            <a:extLst>
              <a:ext uri="{FF2B5EF4-FFF2-40B4-BE49-F238E27FC236}">
                <a16:creationId xmlns:a16="http://schemas.microsoft.com/office/drawing/2014/main" id="{B63F9F8F-68CF-44B8-812F-CA9E1569F75A}"/>
              </a:ext>
            </a:extLst>
          </p:cNvPr>
          <p:cNvCxnSpPr>
            <a:cxnSpLocks/>
          </p:cNvCxnSpPr>
          <p:nvPr/>
        </p:nvCxnSpPr>
        <p:spPr>
          <a:xfrm flipV="1">
            <a:off x="7057438" y="2428514"/>
            <a:ext cx="0" cy="926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743AAF8-B53B-4431-A55C-65FC71D93837}"/>
              </a:ext>
            </a:extLst>
          </p:cNvPr>
          <p:cNvSpPr txBox="1"/>
          <p:nvPr/>
        </p:nvSpPr>
        <p:spPr>
          <a:xfrm flipH="1">
            <a:off x="6536388" y="1090588"/>
            <a:ext cx="1276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rgbClr val="002060"/>
                </a:solidFill>
              </a:rPr>
              <a:t>Ley de inclusión N°20.845 </a:t>
            </a:r>
          </a:p>
          <a:p>
            <a:r>
              <a:rPr lang="es-ES" sz="1200" b="1" dirty="0">
                <a:solidFill>
                  <a:srgbClr val="002060"/>
                </a:solidFill>
              </a:rPr>
              <a:t>Decreto 83 /2015 </a:t>
            </a:r>
          </a:p>
          <a:p>
            <a:r>
              <a:rPr lang="es-ES" sz="1200" b="1" dirty="0">
                <a:solidFill>
                  <a:srgbClr val="002060"/>
                </a:solidFill>
              </a:rPr>
              <a:t>Diversificación de la enseñanza </a:t>
            </a:r>
            <a:endParaRPr lang="es-CL" sz="1200" b="1" dirty="0">
              <a:solidFill>
                <a:srgbClr val="002060"/>
              </a:solidFill>
            </a:endParaRPr>
          </a:p>
        </p:txBody>
      </p:sp>
      <p:cxnSp>
        <p:nvCxnSpPr>
          <p:cNvPr id="89" name="69 Conector recto de flecha">
            <a:extLst>
              <a:ext uri="{FF2B5EF4-FFF2-40B4-BE49-F238E27FC236}">
                <a16:creationId xmlns:a16="http://schemas.microsoft.com/office/drawing/2014/main" id="{89EE9FE7-1033-4998-8433-1BEE42B3F386}"/>
              </a:ext>
            </a:extLst>
          </p:cNvPr>
          <p:cNvCxnSpPr>
            <a:cxnSpLocks/>
          </p:cNvCxnSpPr>
          <p:nvPr/>
        </p:nvCxnSpPr>
        <p:spPr>
          <a:xfrm flipV="1">
            <a:off x="7657513" y="2357366"/>
            <a:ext cx="429212" cy="9507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69 Conector recto de flecha">
            <a:extLst>
              <a:ext uri="{FF2B5EF4-FFF2-40B4-BE49-F238E27FC236}">
                <a16:creationId xmlns:a16="http://schemas.microsoft.com/office/drawing/2014/main" id="{84921392-8A06-439B-8998-86544E5442DD}"/>
              </a:ext>
            </a:extLst>
          </p:cNvPr>
          <p:cNvCxnSpPr>
            <a:cxnSpLocks/>
          </p:cNvCxnSpPr>
          <p:nvPr/>
        </p:nvCxnSpPr>
        <p:spPr>
          <a:xfrm flipV="1">
            <a:off x="4942534" y="1619250"/>
            <a:ext cx="0" cy="16508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C0C7D1A-154C-491C-A1D1-527C9D5FC306}"/>
              </a:ext>
            </a:extLst>
          </p:cNvPr>
          <p:cNvSpPr txBox="1"/>
          <p:nvPr/>
        </p:nvSpPr>
        <p:spPr>
          <a:xfrm flipH="1">
            <a:off x="4526837" y="1052737"/>
            <a:ext cx="1005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rgbClr val="002060"/>
                </a:solidFill>
              </a:rPr>
              <a:t>Decreto N°170 /2010</a:t>
            </a:r>
            <a:endParaRPr lang="es-CL" sz="1200" b="1" dirty="0">
              <a:solidFill>
                <a:srgbClr val="00206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20460B4-3AEB-457A-B413-1C3E98921ED8}"/>
              </a:ext>
            </a:extLst>
          </p:cNvPr>
          <p:cNvSpPr txBox="1"/>
          <p:nvPr/>
        </p:nvSpPr>
        <p:spPr>
          <a:xfrm>
            <a:off x="7176357" y="3365281"/>
            <a:ext cx="7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chemeClr val="bg1"/>
                </a:solidFill>
              </a:rPr>
              <a:t>2018</a:t>
            </a:r>
            <a:endParaRPr lang="es-CL" sz="1600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3ADB8C5-55F7-4267-9A9E-43874B7F2A22}"/>
              </a:ext>
            </a:extLst>
          </p:cNvPr>
          <p:cNvSpPr txBox="1"/>
          <p:nvPr/>
        </p:nvSpPr>
        <p:spPr>
          <a:xfrm>
            <a:off x="7812738" y="1013602"/>
            <a:ext cx="11973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rgbClr val="002060"/>
                </a:solidFill>
              </a:rPr>
              <a:t>Decreto </a:t>
            </a:r>
            <a:r>
              <a:rPr lang="es-ES" sz="1200" b="1" dirty="0" err="1">
                <a:solidFill>
                  <a:srgbClr val="002060"/>
                </a:solidFill>
              </a:rPr>
              <a:t>N°</a:t>
            </a:r>
            <a:r>
              <a:rPr lang="es-ES" sz="1200" b="1" dirty="0">
                <a:solidFill>
                  <a:srgbClr val="002060"/>
                </a:solidFill>
              </a:rPr>
              <a:t> 67/2018</a:t>
            </a:r>
          </a:p>
          <a:p>
            <a:r>
              <a:rPr lang="es-ES" sz="1200" b="1" dirty="0">
                <a:solidFill>
                  <a:srgbClr val="002060"/>
                </a:solidFill>
              </a:rPr>
              <a:t>Fortalecimiento de la evaluación en el aula </a:t>
            </a:r>
            <a:endParaRPr lang="es-CL" sz="1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47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/>
      <p:bldP spid="8" grpId="0"/>
      <p:bldP spid="9" grpId="0"/>
      <p:bldP spid="15" grpId="0"/>
      <p:bldP spid="20" grpId="0" animBg="1"/>
      <p:bldP spid="22" grpId="0" animBg="1"/>
      <p:bldP spid="34" grpId="0"/>
      <p:bldP spid="37" grpId="0"/>
      <p:bldP spid="39" grpId="0"/>
      <p:bldP spid="61" grpId="0"/>
      <p:bldP spid="82" grpId="0"/>
      <p:bldP spid="58" grpId="0"/>
      <p:bldP spid="69" grpId="0"/>
      <p:bldP spid="75" grpId="0"/>
      <p:bldP spid="81" grpId="0"/>
      <p:bldP spid="8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6DB558B-75EA-44E8-A311-E3420838A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3200" b="1" dirty="0">
                <a:solidFill>
                  <a:srgbClr val="005A88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¿Cómo ha cambiado el aprendizaje?</a:t>
            </a:r>
            <a:endParaRPr lang="es-CL" sz="3200" b="1" dirty="0">
              <a:solidFill>
                <a:srgbClr val="005A88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6251DD3-A758-41D6-B5BC-4BA8C4CDCE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8683" y="1429010"/>
            <a:ext cx="3566160" cy="777240"/>
          </a:xfrm>
        </p:spPr>
        <p:txBody>
          <a:bodyPr>
            <a:normAutofit/>
          </a:bodyPr>
          <a:lstStyle/>
          <a:p>
            <a:pPr algn="ctr"/>
            <a:r>
              <a:rPr lang="es-E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Siglo XIX</a:t>
            </a:r>
            <a:endParaRPr lang="es-CL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9605233-1435-4A70-8BA5-EA320403AB06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52" y="2566341"/>
            <a:ext cx="2847975" cy="1600200"/>
          </a:xfrm>
          <a:prstGeom prst="rect">
            <a:avLst/>
          </a:prstGeom>
          <a:noFill/>
          <a:ln w="57150">
            <a:solidFill>
              <a:srgbClr val="005A88"/>
            </a:solidFill>
          </a:ln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254EF0-2326-44D7-9B39-A46F72A04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00600" y="1730266"/>
            <a:ext cx="3566160" cy="777240"/>
          </a:xfrm>
        </p:spPr>
        <p:txBody>
          <a:bodyPr>
            <a:normAutofit/>
          </a:bodyPr>
          <a:lstStyle/>
          <a:p>
            <a:pPr algn="ctr"/>
            <a:r>
              <a:rPr lang="es-E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Siglo XXI</a:t>
            </a:r>
            <a:endParaRPr lang="es-CL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AA03A87-6945-4490-97E4-123FA55C3F44}"/>
              </a:ext>
            </a:extLst>
          </p:cNvPr>
          <p:cNvPicPr>
            <a:picLocks noGrp="1"/>
          </p:cNvPicPr>
          <p:nvPr>
            <p:ph sz="quarter" idx="4"/>
          </p:nvPr>
        </p:nvPicPr>
        <p:blipFill rotWithShape="1">
          <a:blip r:embed="rId3"/>
          <a:srcRect l="21837" t="21842" r="24983" b="22484"/>
          <a:stretch/>
        </p:blipFill>
        <p:spPr bwMode="auto">
          <a:xfrm>
            <a:off x="580552" y="4420422"/>
            <a:ext cx="3565525" cy="2099665"/>
          </a:xfrm>
          <a:prstGeom prst="rect">
            <a:avLst/>
          </a:prstGeom>
          <a:ln w="57150">
            <a:solidFill>
              <a:srgbClr val="005A88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ED8271-6D61-4F12-9AA1-3B118CADF63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642" y="2472414"/>
            <a:ext cx="2651758" cy="1790700"/>
          </a:xfrm>
          <a:prstGeom prst="rect">
            <a:avLst/>
          </a:prstGeom>
          <a:noFill/>
          <a:ln w="57150">
            <a:solidFill>
              <a:srgbClr val="005A88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31B5AB8-330E-45AD-A7CA-363C09D16EA4}"/>
              </a:ext>
            </a:extLst>
          </p:cNvPr>
          <p:cNvPicPr/>
          <p:nvPr/>
        </p:nvPicPr>
        <p:blipFill rotWithShape="1">
          <a:blip r:embed="rId5"/>
          <a:srcRect l="17651" t="19111" r="19892" b="17723"/>
          <a:stretch/>
        </p:blipFill>
        <p:spPr bwMode="auto">
          <a:xfrm>
            <a:off x="4710371" y="4519099"/>
            <a:ext cx="3505200" cy="1993900"/>
          </a:xfrm>
          <a:prstGeom prst="rect">
            <a:avLst/>
          </a:prstGeom>
          <a:ln w="57150">
            <a:solidFill>
              <a:srgbClr val="005A88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8712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82C91EC-0F41-4379-A463-C47289A85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470" y="258113"/>
            <a:ext cx="7406640" cy="1049692"/>
          </a:xfrm>
        </p:spPr>
        <p:txBody>
          <a:bodyPr/>
          <a:lstStyle/>
          <a:p>
            <a:r>
              <a:rPr lang="es-ES" dirty="0">
                <a:solidFill>
                  <a:srgbClr val="005A88"/>
                </a:solidFill>
              </a:rPr>
              <a:t>    </a:t>
            </a:r>
            <a:r>
              <a:rPr lang="es-ES" dirty="0">
                <a:solidFill>
                  <a:srgbClr val="005A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Existe relación entre……</a:t>
            </a:r>
            <a:endParaRPr lang="es-CL" dirty="0">
              <a:solidFill>
                <a:srgbClr val="005A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22D159B-42C4-409B-9D33-5150A75926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757" y="1848297"/>
            <a:ext cx="3566160" cy="777240"/>
          </a:xfrm>
          <a:ln w="57150">
            <a:solidFill>
              <a:srgbClr val="005A88"/>
            </a:solidFill>
          </a:ln>
        </p:spPr>
        <p:txBody>
          <a:bodyPr>
            <a:normAutofit fontScale="92500" lnSpcReduction="10000"/>
          </a:bodyPr>
          <a:lstStyle/>
          <a:p>
            <a:endParaRPr lang="es-C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s-C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OBJETIVOS DE DESARROLLO SOSTENIBLE (</a:t>
            </a:r>
            <a:r>
              <a:rPr lang="es-C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ODDS)</a:t>
            </a:r>
          </a:p>
          <a:p>
            <a:endParaRPr lang="es-CL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E6977F4-F631-4B62-A9A7-3B8569A83D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46667" cy="3515254"/>
          </a:xfrm>
          <a:ln w="57150">
            <a:solidFill>
              <a:srgbClr val="005A88"/>
            </a:solidFill>
          </a:ln>
        </p:spPr>
        <p:txBody>
          <a:bodyPr>
            <a:normAutofit fontScale="85000" lnSpcReduction="10000"/>
          </a:bodyPr>
          <a:lstStyle/>
          <a:p>
            <a:pPr marL="34290" indent="0">
              <a:buNone/>
            </a:pPr>
            <a:endParaRPr lang="es-CL" sz="1800" b="1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Verdana" panose="020B0604030504040204" pitchFamily="34" charset="0"/>
            </a:endParaRPr>
          </a:p>
          <a:p>
            <a:pPr marL="34290" indent="0">
              <a:buNone/>
            </a:pPr>
            <a:endParaRPr lang="es-CL" sz="1800" b="1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Verdana" panose="020B0604030504040204" pitchFamily="34" charset="0"/>
            </a:endParaRPr>
          </a:p>
          <a:p>
            <a:pPr marL="34290" indent="0">
              <a:buNone/>
            </a:pPr>
            <a:endParaRPr lang="es-CL" sz="1800" b="1" dirty="0">
              <a:solidFill>
                <a:srgbClr val="000000"/>
              </a:solidFill>
              <a:latin typeface="Calibri" panose="020F0502020204030204" pitchFamily="34" charset="0"/>
              <a:ea typeface="Verdana" panose="020B0604030504040204" pitchFamily="34" charset="0"/>
            </a:endParaRPr>
          </a:p>
          <a:p>
            <a:pPr marL="34290" indent="0">
              <a:buNone/>
            </a:pPr>
            <a:endParaRPr lang="es-CL" sz="1800" b="1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Verdana" panose="020B0604030504040204" pitchFamily="34" charset="0"/>
            </a:endParaRPr>
          </a:p>
          <a:p>
            <a:pPr marL="34290" indent="0">
              <a:buNone/>
            </a:pPr>
            <a:endParaRPr lang="es-CL" sz="1800" b="1" dirty="0">
              <a:solidFill>
                <a:srgbClr val="000000"/>
              </a:solidFill>
              <a:latin typeface="Calibri" panose="020F0502020204030204" pitchFamily="34" charset="0"/>
              <a:ea typeface="Verdana" panose="020B0604030504040204" pitchFamily="34" charset="0"/>
            </a:endParaRPr>
          </a:p>
          <a:p>
            <a:pPr marL="34290" indent="0">
              <a:buNone/>
            </a:pPr>
            <a:endParaRPr lang="es-CL" sz="1800" b="1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Verdana" panose="020B060403050404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C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C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s-C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https://www.un.org/sustainabledevelopment/es/objetivos-de-desarrollo-sostenible/</a:t>
            </a:r>
          </a:p>
          <a:p>
            <a:pPr marL="34290" indent="0">
              <a:buNone/>
            </a:pPr>
            <a:endParaRPr lang="es-CL" sz="1800" b="1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Verdana" panose="020B0604030504040204" pitchFamily="34" charset="0"/>
            </a:endParaRPr>
          </a:p>
          <a:p>
            <a:endParaRPr lang="es-CL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5C41862-2ECB-4EC2-81E7-A517C1C19C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1732" y="1848297"/>
            <a:ext cx="3566160" cy="777240"/>
          </a:xfrm>
          <a:ln w="57150">
            <a:solidFill>
              <a:srgbClr val="005A88"/>
            </a:solidFill>
          </a:ln>
        </p:spPr>
        <p:txBody>
          <a:bodyPr>
            <a:normAutofit fontScale="92500" lnSpcReduction="10000"/>
          </a:bodyPr>
          <a:lstStyle/>
          <a:p>
            <a:pPr algn="ctr"/>
            <a:r>
              <a:rPr lang="es-ES" dirty="0"/>
              <a:t>BASES 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CURRICULARES</a:t>
            </a:r>
            <a:r>
              <a:rPr lang="es-ES" dirty="0"/>
              <a:t> (BBCC)</a:t>
            </a:r>
            <a:endParaRPr lang="es-CL" dirty="0"/>
          </a:p>
        </p:txBody>
      </p:sp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00EFD5BD-33AC-4FFE-9AF0-F5B79CADAEF8}"/>
              </a:ext>
            </a:extLst>
          </p:cNvPr>
          <p:cNvPicPr>
            <a:picLocks noGrp="1"/>
          </p:cNvPicPr>
          <p:nvPr>
            <p:ph sz="quarter" idx="4"/>
          </p:nvPr>
        </p:nvPicPr>
        <p:blipFill rotWithShape="1">
          <a:blip r:embed="rId2"/>
          <a:srcRect l="28513" t="16497" r="9934" b="6859"/>
          <a:stretch/>
        </p:blipFill>
        <p:spPr bwMode="auto">
          <a:xfrm>
            <a:off x="4699962" y="2750179"/>
            <a:ext cx="3565525" cy="3515255"/>
          </a:xfrm>
          <a:prstGeom prst="rect">
            <a:avLst/>
          </a:prstGeom>
          <a:ln w="57150">
            <a:solidFill>
              <a:srgbClr val="005A88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5A35C76-54BC-4F95-A478-E10C3179EA00}"/>
              </a:ext>
            </a:extLst>
          </p:cNvPr>
          <p:cNvPicPr/>
          <p:nvPr/>
        </p:nvPicPr>
        <p:blipFill rotWithShape="1">
          <a:blip r:embed="rId3"/>
          <a:srcRect l="21498" t="15087" r="23851" b="10883"/>
          <a:stretch/>
        </p:blipFill>
        <p:spPr bwMode="auto">
          <a:xfrm>
            <a:off x="1106805" y="2728462"/>
            <a:ext cx="3067050" cy="2336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8241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6DB558B-75EA-44E8-A311-E3420838A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5100" y="252768"/>
            <a:ext cx="7406640" cy="1356360"/>
          </a:xfrm>
        </p:spPr>
        <p:txBody>
          <a:bodyPr>
            <a:normAutofit fontScale="90000"/>
          </a:bodyPr>
          <a:lstStyle/>
          <a:p>
            <a:pPr algn="ctr"/>
            <a:br>
              <a:rPr lang="es-CL" sz="3200" b="1" spc="100" dirty="0">
                <a:solidFill>
                  <a:srgbClr val="00877C"/>
                </a:solidFill>
                <a:effectLst/>
                <a:latin typeface="Calibri" panose="020F0502020204030204" pitchFamily="34" charset="0"/>
                <a:ea typeface="Verdana" panose="020B0604030504040204" pitchFamily="34" charset="0"/>
              </a:rPr>
            </a:br>
            <a:br>
              <a:rPr lang="es-CL" sz="3200" b="1" spc="100" dirty="0">
                <a:solidFill>
                  <a:srgbClr val="00877C"/>
                </a:solidFill>
                <a:effectLst/>
                <a:latin typeface="Calibri" panose="020F0502020204030204" pitchFamily="34" charset="0"/>
                <a:ea typeface="Verdana" panose="020B0604030504040204" pitchFamily="34" charset="0"/>
              </a:rPr>
            </a:br>
            <a:r>
              <a:rPr lang="es-ES" sz="3200" b="0" i="0" dirty="0">
                <a:solidFill>
                  <a:srgbClr val="005A88"/>
                </a:solidFill>
                <a:effectLst/>
                <a:latin typeface="Roboto"/>
              </a:rPr>
              <a:t>Decreto 67/2018 Evaluación, Calificación y Promoción.</a:t>
            </a:r>
            <a:br>
              <a:rPr lang="es-ES" sz="1400" b="0" i="0" dirty="0">
                <a:solidFill>
                  <a:srgbClr val="005A88"/>
                </a:solidFill>
                <a:effectLst/>
                <a:latin typeface="Roboto"/>
              </a:rPr>
            </a:br>
            <a:br>
              <a:rPr lang="es-CL" sz="3200" b="1" spc="100" dirty="0">
                <a:solidFill>
                  <a:srgbClr val="00877C"/>
                </a:solidFill>
                <a:effectLst/>
                <a:latin typeface="Calibri" panose="020F0502020204030204" pitchFamily="34" charset="0"/>
                <a:ea typeface="Verdana" panose="020B0604030504040204" pitchFamily="34" charset="0"/>
              </a:rPr>
            </a:br>
            <a:br>
              <a:rPr lang="es-CL" sz="3200" spc="100" dirty="0">
                <a:solidFill>
                  <a:srgbClr val="00877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s-CL" sz="32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04A1EDD-9F03-423B-9D10-1D5C591526C7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/>
          <a:srcRect l="33733" t="10581" r="33693" b="15543"/>
          <a:stretch/>
        </p:blipFill>
        <p:spPr bwMode="auto">
          <a:xfrm>
            <a:off x="2630741" y="1447800"/>
            <a:ext cx="3882518" cy="4953000"/>
          </a:xfrm>
          <a:prstGeom prst="rect">
            <a:avLst/>
          </a:prstGeom>
          <a:ln w="57150">
            <a:solidFill>
              <a:srgbClr val="3F9C36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8598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6DB558B-75EA-44E8-A311-E3420838A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338643"/>
            <a:ext cx="6858000" cy="1185357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>
                <a:solidFill>
                  <a:srgbClr val="005A88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 evaluación y sus principios …..</a:t>
            </a:r>
            <a:endParaRPr lang="es-CL" sz="3200" b="1" dirty="0">
              <a:solidFill>
                <a:srgbClr val="005A88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7" name="Imagen 2" descr="evaluacion competencias XXI.png">
            <a:extLst>
              <a:ext uri="{FF2B5EF4-FFF2-40B4-BE49-F238E27FC236}">
                <a16:creationId xmlns:a16="http://schemas.microsoft.com/office/drawing/2014/main" id="{3B0ABEE8-EC49-4634-B21D-C6FD8BC95D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1" y="1905000"/>
            <a:ext cx="51054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0BC5DC7-6808-4266-BA63-F05D834F024B}"/>
              </a:ext>
            </a:extLst>
          </p:cNvPr>
          <p:cNvSpPr txBox="1"/>
          <p:nvPr/>
        </p:nvSpPr>
        <p:spPr>
          <a:xfrm>
            <a:off x="4114800" y="610766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Juan José Vergara, Aprendo por que quiero”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35263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486912A-2A20-4C16-94B2-5CD2E006C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8866" y="384365"/>
            <a:ext cx="7403161" cy="987237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600" b="1" dirty="0">
                <a:solidFill>
                  <a:srgbClr val="005A88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¿Estamos enseñando lo que necesitan nuestros estudiantes hoy?????</a:t>
            </a:r>
            <a:br>
              <a:rPr lang="es-CL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s-CL" sz="2400" b="1" dirty="0">
              <a:solidFill>
                <a:srgbClr val="00877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BDD350D-10F9-4971-AD32-09B23E104555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/>
          <a:srcRect l="24779" t="18750" r="27133" b="17742"/>
          <a:stretch/>
        </p:blipFill>
        <p:spPr bwMode="auto">
          <a:xfrm>
            <a:off x="898476" y="1490959"/>
            <a:ext cx="7026374" cy="52197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21267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255650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52</TotalTime>
  <Words>297</Words>
  <Application>Microsoft Office PowerPoint</Application>
  <PresentationFormat>On-screen Show (4:3)</PresentationFormat>
  <Paragraphs>60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Corbel</vt:lpstr>
      <vt:lpstr>Roboto</vt:lpstr>
      <vt:lpstr>Times New Roman</vt:lpstr>
      <vt:lpstr>Basis</vt:lpstr>
      <vt:lpstr>Gestión de la organización escolar  Analizar el sistema educativo desde las perspectivas pedagógicas, financieras y administrativas. </vt:lpstr>
      <vt:lpstr>PowerPoint Presentation</vt:lpstr>
      <vt:lpstr>Normativa en Educación en Chile </vt:lpstr>
      <vt:lpstr>¿Cómo ha cambiado el aprendizaje?</vt:lpstr>
      <vt:lpstr>    Existe relación entre……</vt:lpstr>
      <vt:lpstr>  Decreto 67/2018 Evaluación, Calificación y Promoción.   </vt:lpstr>
      <vt:lpstr>La evaluación y sus principios …..</vt:lpstr>
      <vt:lpstr>¿Estamos enseñando lo que necesitan nuestros estudiantes hoy?????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Gestión de la organización escolar  Analizar el sistema educativo desde las perspectivas pedagógicas, financieras y administrativas.</dc:title>
  <dc:creator>Angy</dc:creator>
  <cp:lastModifiedBy>Angy</cp:lastModifiedBy>
  <cp:revision>7</cp:revision>
  <dcterms:created xsi:type="dcterms:W3CDTF">2020-11-04T16:39:56Z</dcterms:created>
  <dcterms:modified xsi:type="dcterms:W3CDTF">2020-11-04T17:32:25Z</dcterms:modified>
</cp:coreProperties>
</file>