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0" r:id="rId7"/>
    <p:sldId id="261" r:id="rId8"/>
    <p:sldId id="262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7D56-D920-4D9E-93F2-CC024473F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536FA-D3A4-484F-9544-44730087E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8EB95-22BE-4C3F-B019-2334CFC6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97611-58D0-4482-A5F1-ABE7CE7C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F6872-E3E2-4100-97E0-E9A5AB1F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4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9571-9C9D-4ECE-BF6D-9D1C71EA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2C6EE-1EF2-45C7-AC57-E2E02FB2E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705B-B55E-404F-8950-52C4CE65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B1798-4D3F-46BD-ACE2-53313043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A4D86-015A-4E0B-978C-D5383872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3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2F0C5-6A4C-4C4C-9797-86F4DA318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16FDC-DC51-4BE1-8096-7F19FB267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F6D9-B21C-4169-A168-DAB30408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6A38-0554-4BD0-9B26-0172B159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5274B-D3CD-45E4-BE69-72A69E94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48F6-ED97-4056-83C7-5C7C32A4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F923-1FBB-48F5-82CD-4788812D6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E418E-B6C9-4BA7-A196-00B0834C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C3A6E-2098-47AF-A73A-42FA4048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3C4AC-1A79-4FC6-B571-5D31FE23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1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6BB4-6C98-4B88-ADC4-D3C9C36E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85E1-A895-4AB2-8F28-5A9D7621E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38F20-B438-410D-AB2C-44FA25C3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F189E-DB1F-48AA-B9E1-8447240E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7A20E-2D2C-4B08-8CF9-98EEA941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2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2A33-D4B5-431F-B593-B7BF84A4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134C-084B-4706-918A-F22901448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FA84A-5B01-4083-AD7D-FEB33D8F2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2B217-D973-461C-8B20-065E0622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57219-A8A8-40B0-A9D3-B44EB704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B0E3F-E01D-4913-936C-8B00BE35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5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14A0-E098-4BAD-8243-F73FFCEE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3299F-C88A-427C-AD72-D2E2A3992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E0141-BC1A-4F2A-8FD7-7D573FEA8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6EF3D-5894-48A8-881A-DAC10AAC0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CF6E4-23AE-4378-8B80-41CFD7B43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B00F5-7B74-4A67-8488-E5117480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65D1C-24EF-4A0C-B009-16A78B1F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D89C4-56E4-44E3-B9FE-A2EE7E92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49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FFDD-8656-4503-BE5C-5A87700E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1EAC3-9952-4687-ADAF-2D160FD4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E240F-2147-4915-B226-B803D4F2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5FD98-1AE6-4C6C-B5F2-D55C387B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9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18C0E-B5CC-420F-9195-3F1959CB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1D3A6-3023-440D-9D9B-AC74F3D0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3EBFB-86B7-4B98-B213-CDE3CC4E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6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E491-C60A-4B8C-8CB5-190B1C37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67DA-4A1B-4D1B-A97E-D0E153F0B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03341-D264-452C-BC0F-4DA22B650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F71F0-2D33-4F73-8098-39944392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F7D1A-C059-4C69-A63E-6F91EABF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7BC22-62AA-4701-BEA7-7717924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8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8B5B-809B-44F6-9476-B8EC7A06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60BCF-15BC-4362-BA7A-9C4B8B0A7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179EE-26B7-488D-9B50-A2AE81CDF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05287-8DD6-415A-97ED-818B8D79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481C4-DC1D-4D7E-AE2F-7C11F69D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4C9EE-1D2F-4E1B-B0BE-B69F0E30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FACC2-0286-408B-A115-0643096A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8CA38-924D-4C7C-A5A9-49E53B88C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BCC86-00AD-4762-8892-D9868CB39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2CA34-1E7D-49E4-8BB7-ABCE2A0CD12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9C79-D84E-4BFC-96E6-38EA92725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5181A-6E44-41E0-90B7-DF49818EB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BB26-4322-4A8E-BEB2-82323081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blosanmartin@uchile.c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ree&#10;&#10;Description automatically generated">
            <a:extLst>
              <a:ext uri="{FF2B5EF4-FFF2-40B4-BE49-F238E27FC236}">
                <a16:creationId xmlns:a16="http://schemas.microsoft.com/office/drawing/2014/main" id="{91F1EF45-F2BF-4006-84E2-B3F1D7180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2" r="3" b="599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928BF-553F-49C5-BED1-3F52D9C18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en-GB" sz="4700" dirty="0">
                <a:solidFill>
                  <a:schemeClr val="bg1"/>
                </a:solidFill>
              </a:rPr>
              <a:t>The Gothic in English-Speaking Fiction: Terror, Horror, and Other Aesthetic Forms of Fear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431651-8337-4076-A67F-5E44FE7FA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r"/>
            <a:r>
              <a:rPr lang="en-GB" dirty="0">
                <a:solidFill>
                  <a:schemeClr val="bg1"/>
                </a:solidFill>
              </a:rPr>
              <a:t>Pablo San Martín</a:t>
            </a:r>
          </a:p>
          <a:p>
            <a:pPr algn="r"/>
            <a:r>
              <a:rPr lang="en-GB" dirty="0">
                <a:solidFill>
                  <a:schemeClr val="bg1"/>
                </a:solidFill>
                <a:hlinkClick r:id="rId3"/>
              </a:rPr>
              <a:t>pablosanmartin@uchile.cl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28A7BD-E8F8-4C16-81FB-43E82E05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Critical Essay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356A66-2182-47AA-A245-092F475C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Final result of a Research Project with progressive submissions.</a:t>
            </a:r>
          </a:p>
          <a:p>
            <a:endParaRPr lang="en-GB" dirty="0"/>
          </a:p>
          <a:p>
            <a:r>
              <a:rPr lang="en-GB" b="1" dirty="0"/>
              <a:t>Stages: </a:t>
            </a:r>
            <a:r>
              <a:rPr lang="en-GB" dirty="0"/>
              <a:t>Topic Proposal, Annotated Bibliography, Outline or Draft Introduction and Critical Essay</a:t>
            </a:r>
          </a:p>
          <a:p>
            <a:endParaRPr lang="en-GB" dirty="0"/>
          </a:p>
          <a:p>
            <a:r>
              <a:rPr lang="en-GB" b="1" dirty="0"/>
              <a:t>Research Training: </a:t>
            </a:r>
            <a:r>
              <a:rPr lang="en-GB" dirty="0"/>
              <a:t>Finding Sources, Using Literary Criticism, Writing Plan</a:t>
            </a:r>
          </a:p>
          <a:p>
            <a:endParaRPr lang="en-GB" dirty="0"/>
          </a:p>
          <a:p>
            <a:r>
              <a:rPr lang="en-GB" b="1" dirty="0"/>
              <a:t>Requirements: </a:t>
            </a:r>
            <a:r>
              <a:rPr lang="en-GB" dirty="0"/>
              <a:t>2,000 words, personal reading of a topic, aspect or issue covered in the seminar, compare two literary works and aptly engage with at least 4 relevant pieces of criticism.</a:t>
            </a:r>
          </a:p>
        </p:txBody>
      </p:sp>
    </p:spTree>
    <p:extLst>
      <p:ext uri="{BB962C8B-B14F-4D97-AF65-F5344CB8AC3E}">
        <p14:creationId xmlns:p14="http://schemas.microsoft.com/office/powerpoint/2010/main" val="32781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470EC5F3-912D-4C65-B522-E68CAEDE3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5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C0980-E767-4E27-BB34-0883DAC2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6596"/>
            <a:ext cx="10515600" cy="5244808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r>
              <a:rPr lang="en-GB" sz="5400" dirty="0">
                <a:latin typeface="+mj-lt"/>
              </a:rPr>
              <a:t>What does ‘Gothic’ mean?</a:t>
            </a:r>
          </a:p>
        </p:txBody>
      </p:sp>
    </p:spTree>
    <p:extLst>
      <p:ext uri="{BB962C8B-B14F-4D97-AF65-F5344CB8AC3E}">
        <p14:creationId xmlns:p14="http://schemas.microsoft.com/office/powerpoint/2010/main" val="397722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BC5F-F6CF-4DE3-9293-09B8EEEE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56D8-6D77-4242-B1C8-15AA9C49E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GB" sz="3600" dirty="0"/>
              <a:t>Reading List</a:t>
            </a:r>
          </a:p>
          <a:p>
            <a:pPr marL="857250" indent="-857250">
              <a:buFont typeface="+mj-lt"/>
              <a:buAutoNum type="romanUcPeriod"/>
            </a:pPr>
            <a:endParaRPr lang="en-GB" sz="3600" dirty="0"/>
          </a:p>
          <a:p>
            <a:pPr marL="857250" indent="-857250">
              <a:buFont typeface="+mj-lt"/>
              <a:buAutoNum type="romanUcPeriod"/>
            </a:pPr>
            <a:r>
              <a:rPr lang="en-GB" sz="3600" dirty="0"/>
              <a:t>Methodology</a:t>
            </a:r>
          </a:p>
          <a:p>
            <a:pPr marL="1314450" lvl="1" indent="-857250">
              <a:buFont typeface="+mj-lt"/>
              <a:buAutoNum type="romanUcPeriod"/>
            </a:pPr>
            <a:endParaRPr lang="en-GB" sz="3600" dirty="0"/>
          </a:p>
          <a:p>
            <a:pPr marL="857250" indent="-857250">
              <a:buFont typeface="+mj-lt"/>
              <a:buAutoNum type="romanUcPeriod"/>
            </a:pPr>
            <a:r>
              <a:rPr lang="en-GB" sz="3600" dirty="0"/>
              <a:t>Assessment</a:t>
            </a:r>
          </a:p>
          <a:p>
            <a:pPr marL="857250" indent="-857250">
              <a:buFont typeface="+mj-lt"/>
              <a:buAutoNum type="romanUcPeriod"/>
            </a:pPr>
            <a:endParaRPr lang="en-GB" sz="3600" dirty="0"/>
          </a:p>
          <a:p>
            <a:pPr marL="857250" indent="-857250">
              <a:buFont typeface="+mj-lt"/>
              <a:buAutoNum type="romanUcPeriod"/>
            </a:pPr>
            <a:r>
              <a:rPr lang="en-GB" sz="3600" dirty="0"/>
              <a:t>Introductory Activity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64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9C27-D98B-429F-B98B-7A58EE22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Reading 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62B1E-2E73-450F-92B5-807E3D423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78732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Literary Texts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F04FDC-920C-499C-89AE-574865B283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The Castle of Otranto</a:t>
            </a:r>
          </a:p>
          <a:p>
            <a:pPr marL="0" indent="0">
              <a:buNone/>
            </a:pPr>
            <a:r>
              <a:rPr lang="en-GB" i="1" dirty="0" err="1"/>
              <a:t>Vathek</a:t>
            </a:r>
            <a:endParaRPr lang="en-GB" i="1" dirty="0"/>
          </a:p>
          <a:p>
            <a:pPr marL="0" indent="0">
              <a:buNone/>
            </a:pPr>
            <a:r>
              <a:rPr lang="en-GB" i="1" dirty="0"/>
              <a:t>The Romance of the Forest</a:t>
            </a:r>
          </a:p>
          <a:p>
            <a:pPr marL="0" indent="0">
              <a:buNone/>
            </a:pPr>
            <a:r>
              <a:rPr lang="en-GB" i="1" dirty="0"/>
              <a:t>Frankenstein</a:t>
            </a:r>
          </a:p>
          <a:p>
            <a:pPr marL="0" indent="0">
              <a:buNone/>
            </a:pPr>
            <a:r>
              <a:rPr lang="en-GB" i="1" dirty="0" err="1"/>
              <a:t>Carmilla</a:t>
            </a:r>
            <a:endParaRPr lang="en-GB" i="1" dirty="0"/>
          </a:p>
          <a:p>
            <a:pPr marL="0" indent="0">
              <a:buNone/>
            </a:pPr>
            <a:r>
              <a:rPr lang="en-GB" dirty="0"/>
              <a:t>‘The Yellow Wallpaper’ and other short stories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4F04CF-47B2-443B-B3A3-7A6CD72A6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8677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Aesthetic Theory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DAE99A-5B93-4343-AC45-3A03CF51EF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Sublime: Edmund Burke</a:t>
            </a:r>
          </a:p>
          <a:p>
            <a:pPr marL="0" indent="0">
              <a:buNone/>
            </a:pPr>
            <a:r>
              <a:rPr lang="en-GB" dirty="0"/>
              <a:t>The Grotesque: Edwards and </a:t>
            </a:r>
            <a:r>
              <a:rPr lang="en-GB" dirty="0" err="1"/>
              <a:t>Graulund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Terror and Horror: Ann Radcliffe </a:t>
            </a:r>
          </a:p>
          <a:p>
            <a:pPr marL="0" indent="0">
              <a:buNone/>
            </a:pPr>
            <a:r>
              <a:rPr lang="en-GB" dirty="0"/>
              <a:t>Technophobia: Daniel </a:t>
            </a:r>
            <a:r>
              <a:rPr lang="en-GB" dirty="0" err="1"/>
              <a:t>Dinello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 Uncanny: Sigmund Freud</a:t>
            </a:r>
          </a:p>
          <a:p>
            <a:pPr marL="0" indent="0">
              <a:buNone/>
            </a:pPr>
            <a:r>
              <a:rPr lang="en-GB" dirty="0"/>
              <a:t>The Female Gothic: Ellen Ledoux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4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34F1-7728-4C84-90B3-55C32247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764" y="365125"/>
            <a:ext cx="5013036" cy="1325563"/>
          </a:xfrm>
        </p:spPr>
        <p:txBody>
          <a:bodyPr/>
          <a:lstStyle/>
          <a:p>
            <a:pPr algn="ctr"/>
            <a:r>
              <a:rPr lang="en-GB" b="1" dirty="0"/>
              <a:t>Reading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F43C-C858-4B20-8402-1C0ADDC4D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765" y="1816388"/>
            <a:ext cx="5013035" cy="4351338"/>
          </a:xfrm>
        </p:spPr>
        <p:txBody>
          <a:bodyPr>
            <a:normAutofit/>
          </a:bodyPr>
          <a:lstStyle/>
          <a:p>
            <a:r>
              <a:rPr lang="en-GB" dirty="0"/>
              <a:t>In 18C and early 19C, fiction was regarded as a minor genre and gendered female (in both its authorship and readership).</a:t>
            </a:r>
          </a:p>
          <a:p>
            <a:endParaRPr lang="en-GB" dirty="0"/>
          </a:p>
          <a:p>
            <a:r>
              <a:rPr lang="en-GB" dirty="0"/>
              <a:t>During the romantic period, the novel acquires greater cultural reputation and its gender dynamics changes.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67C01-35A0-4C18-B727-A8BD6CD8064E}"/>
              </a:ext>
            </a:extLst>
          </p:cNvPr>
          <p:cNvSpPr/>
          <p:nvPr/>
        </p:nvSpPr>
        <p:spPr>
          <a:xfrm>
            <a:off x="212436" y="203200"/>
            <a:ext cx="5883564" cy="6419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BC7537-9E1F-418D-8F38-AD8BE175BF59}"/>
              </a:ext>
            </a:extLst>
          </p:cNvPr>
          <p:cNvSpPr txBox="1">
            <a:spLocks/>
          </p:cNvSpPr>
          <p:nvPr/>
        </p:nvSpPr>
        <p:spPr>
          <a:xfrm>
            <a:off x="457200" y="537874"/>
            <a:ext cx="5389417" cy="5807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‘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The illustrious poets also, annoyed by the platitude of prose, speedily relinquished their uncongenial task.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’</a:t>
            </a:r>
          </a:p>
          <a:p>
            <a:pPr marL="0" indent="0">
              <a:buNone/>
            </a:pPr>
            <a:endParaRPr lang="en-US" i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Mary Shelley, Introduction to the 1831 edition of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Frankenstein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  </a:t>
            </a:r>
            <a:endParaRPr lang="en-GB" i="1" dirty="0">
              <a:latin typeface="+mj-lt"/>
              <a:cs typeface="Times New Roman" panose="02020603050405020304" pitchFamily="18" charset="0"/>
            </a:endParaRP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356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34F1-7728-4C84-90B3-55C32247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Reading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F43C-C858-4B20-8402-1C0ADDC4D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Margree</a:t>
            </a:r>
            <a:r>
              <a:rPr lang="en-US" dirty="0"/>
              <a:t>, Victoria. </a:t>
            </a:r>
            <a:r>
              <a:rPr lang="en-US" i="1" dirty="0"/>
              <a:t>British Women’s Short Supernatural Fiction, 1860-1930: Our Own Ghostliness</a:t>
            </a:r>
            <a:r>
              <a:rPr lang="en-US" dirty="0"/>
              <a:t>. London: Palgrave, 2019.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Charlotte Riddell (1832-1906)</a:t>
            </a:r>
          </a:p>
          <a:p>
            <a:r>
              <a:rPr lang="en-GB" dirty="0"/>
              <a:t>Mary Elizabeth Braddon (1835-1915)</a:t>
            </a:r>
          </a:p>
          <a:p>
            <a:r>
              <a:rPr lang="en-GB" dirty="0"/>
              <a:t>Edith Nesbit (1858-1924)</a:t>
            </a:r>
          </a:p>
          <a:p>
            <a:r>
              <a:rPr lang="en-GB" dirty="0"/>
              <a:t>Alice Perrin (1867-1934)</a:t>
            </a:r>
          </a:p>
          <a:p>
            <a:r>
              <a:rPr lang="en-GB" dirty="0"/>
              <a:t>Violet Hunt (1862-1942) </a:t>
            </a:r>
          </a:p>
          <a:p>
            <a:r>
              <a:rPr lang="en-GB" dirty="0"/>
              <a:t>Eleanor Scott (1892-1965)</a:t>
            </a:r>
          </a:p>
        </p:txBody>
      </p:sp>
    </p:spTree>
    <p:extLst>
      <p:ext uri="{BB962C8B-B14F-4D97-AF65-F5344CB8AC3E}">
        <p14:creationId xmlns:p14="http://schemas.microsoft.com/office/powerpoint/2010/main" val="317503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765D-5E52-49F5-93BF-B23F677A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7B26B-4CC8-45C0-BF09-2E3DB127C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9207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Core Units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A058EB-A3AB-451A-B608-4EB8DC6448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Week 1</a:t>
            </a:r>
          </a:p>
          <a:p>
            <a:r>
              <a:rPr lang="en-GB" dirty="0"/>
              <a:t>Reading Journal</a:t>
            </a:r>
          </a:p>
          <a:p>
            <a:r>
              <a:rPr lang="en-GB" dirty="0"/>
              <a:t>Presentations on the literary text</a:t>
            </a:r>
          </a:p>
          <a:p>
            <a:r>
              <a:rPr lang="en-GB" dirty="0"/>
              <a:t>Debate in the comments section</a:t>
            </a:r>
          </a:p>
          <a:p>
            <a:pPr marL="0" indent="0">
              <a:buNone/>
            </a:pPr>
            <a:r>
              <a:rPr lang="en-GB" b="1" dirty="0"/>
              <a:t>Week 2</a:t>
            </a:r>
          </a:p>
          <a:p>
            <a:r>
              <a:rPr lang="en-GB" dirty="0"/>
              <a:t>Presentation on theory</a:t>
            </a:r>
          </a:p>
          <a:p>
            <a:r>
              <a:rPr lang="en-GB" dirty="0"/>
              <a:t>Debate in the comments section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A030AE-47C9-4C02-9A2C-BF04D9C31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8136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Research Project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85896D-242B-456B-B298-6648C60EC6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Topic Proposal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Annotated Bibliography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Overview or Introduction Draft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Critical Essay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44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4117A2-667B-4E1B-BB19-46D00337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Assessment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3A7F05-09C1-42B8-B35E-124F68DB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LcParenR"/>
            </a:pPr>
            <a:endParaRPr lang="en-GB" dirty="0"/>
          </a:p>
          <a:p>
            <a:pPr marL="514350" lvl="0" indent="-514350">
              <a:buFont typeface="+mj-lt"/>
              <a:buAutoNum type="alphaLcParenR"/>
            </a:pPr>
            <a:r>
              <a:rPr lang="en-GB" dirty="0"/>
              <a:t>Participation: 10%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dirty="0"/>
              <a:t>Reading Journal: 20%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dirty="0"/>
              <a:t>Presentation on a Literary Text: 15%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dirty="0"/>
              <a:t>Presentation on Theory: 15%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dirty="0"/>
              <a:t>Critical Essay: 40%</a:t>
            </a:r>
          </a:p>
        </p:txBody>
      </p:sp>
    </p:spTree>
    <p:extLst>
      <p:ext uri="{BB962C8B-B14F-4D97-AF65-F5344CB8AC3E}">
        <p14:creationId xmlns:p14="http://schemas.microsoft.com/office/powerpoint/2010/main" val="11420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7813-A79F-423E-8795-581FB9EE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Reading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94BB-C1ED-4895-86AB-E75750E7D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What is it?</a:t>
            </a:r>
          </a:p>
          <a:p>
            <a:r>
              <a:rPr lang="en-GB" dirty="0"/>
              <a:t>A record of what you experience while reading a literary text.</a:t>
            </a:r>
          </a:p>
          <a:p>
            <a:r>
              <a:rPr lang="en-GB" dirty="0"/>
              <a:t>3 entries of 100-150 words per text.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Learning Outcomes</a:t>
            </a:r>
          </a:p>
          <a:p>
            <a:r>
              <a:rPr lang="en-GB" dirty="0"/>
              <a:t>Delve into your own aesthetic experience.</a:t>
            </a:r>
          </a:p>
          <a:p>
            <a:r>
              <a:rPr lang="en-GB" dirty="0"/>
              <a:t>Sharpen your perceptiveness to the formal peculiarities of literary texts.</a:t>
            </a:r>
          </a:p>
          <a:p>
            <a:r>
              <a:rPr lang="en-GB" dirty="0"/>
              <a:t>Recall your initial reactions to inform your critical writing at </a:t>
            </a:r>
            <a:r>
              <a:rPr lang="en-GB"/>
              <a:t>later stages.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83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765D-5E52-49F5-93BF-B23F677A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Presentations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7B26B-4CC8-45C0-BF09-2E3DB127C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9207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Literary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A058EB-A3AB-451A-B608-4EB8DC6448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Personal reading of one important aspect of the text</a:t>
            </a:r>
          </a:p>
          <a:p>
            <a:r>
              <a:rPr lang="en-GB" dirty="0"/>
              <a:t>Arguments supported by the analysis and interpretation of passages (quotations)</a:t>
            </a:r>
          </a:p>
          <a:p>
            <a:r>
              <a:rPr lang="en-GB" dirty="0"/>
              <a:t>Critically engage with 2 relevant pieces of criticism</a:t>
            </a:r>
          </a:p>
          <a:p>
            <a:r>
              <a:rPr lang="en-GB" dirty="0"/>
              <a:t>Question(s) for debate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A030AE-47C9-4C02-9A2C-BF04D9C31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8136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Aesthetic Category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85896D-242B-456B-B298-6648C60EC6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Clear explanation of the main concepts and how they are presented by the author (summary or diagram)</a:t>
            </a:r>
          </a:p>
          <a:p>
            <a:r>
              <a:rPr lang="en-GB" dirty="0"/>
              <a:t>Examples of how the concepts could be applied</a:t>
            </a:r>
          </a:p>
          <a:p>
            <a:r>
              <a:rPr lang="en-GB" dirty="0"/>
              <a:t>Critical assessment of their usefulness to interpret literary texts</a:t>
            </a:r>
          </a:p>
        </p:txBody>
      </p:sp>
    </p:spTree>
    <p:extLst>
      <p:ext uri="{BB962C8B-B14F-4D97-AF65-F5344CB8AC3E}">
        <p14:creationId xmlns:p14="http://schemas.microsoft.com/office/powerpoint/2010/main" val="426451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502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Gothic in English-Speaking Fiction: Terror, Horror, and Other Aesthetic Forms of Fear</vt:lpstr>
      <vt:lpstr>Overview</vt:lpstr>
      <vt:lpstr>Reading List</vt:lpstr>
      <vt:lpstr>Reading List</vt:lpstr>
      <vt:lpstr>Reading List</vt:lpstr>
      <vt:lpstr>Methodology</vt:lpstr>
      <vt:lpstr>Assessment</vt:lpstr>
      <vt:lpstr>Reading Journal</vt:lpstr>
      <vt:lpstr>Presentations</vt:lpstr>
      <vt:lpstr>Critical Essay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ALBERTO SAN MARTIN VARELA (pablosanmartin)</dc:creator>
  <cp:lastModifiedBy>PABLO ALBERTO SAN MARTIN VARELA (pablosanmartin)</cp:lastModifiedBy>
  <cp:revision>51</cp:revision>
  <dcterms:created xsi:type="dcterms:W3CDTF">2020-04-16T23:43:46Z</dcterms:created>
  <dcterms:modified xsi:type="dcterms:W3CDTF">2020-04-17T15:55:23Z</dcterms:modified>
</cp:coreProperties>
</file>