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125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884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744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312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7691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85273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7774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87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30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34104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353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3EC25-7923-4995-9FE7-4A21A3FD70E3}" type="datetimeFigureOut">
              <a:rPr lang="es-CL" smtClean="0"/>
              <a:t>23-04-2020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B1195-9354-4704-83CF-005B42B3CD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574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35696" y="332656"/>
            <a:ext cx="6622504" cy="1008112"/>
          </a:xfrm>
        </p:spPr>
        <p:txBody>
          <a:bodyPr>
            <a:normAutofit/>
          </a:bodyPr>
          <a:lstStyle/>
          <a:p>
            <a:endParaRPr lang="es-CL" sz="3200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2771800" y="274115"/>
            <a:ext cx="5686400" cy="1066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dirty="0"/>
              <a:t>T</a:t>
            </a:r>
            <a:r>
              <a:rPr lang="es-CL" dirty="0" smtClean="0"/>
              <a:t>eoría la recepción</a:t>
            </a:r>
            <a:endParaRPr lang="es-CL" dirty="0"/>
          </a:p>
        </p:txBody>
      </p:sp>
      <p:sp>
        <p:nvSpPr>
          <p:cNvPr id="5" name="4 Rectángulo"/>
          <p:cNvSpPr/>
          <p:nvPr/>
        </p:nvSpPr>
        <p:spPr>
          <a:xfrm>
            <a:off x="3131840" y="1340768"/>
            <a:ext cx="29523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L" dirty="0" smtClean="0"/>
          </a:p>
          <a:p>
            <a:pPr marL="285750" indent="-285750">
              <a:buFontTx/>
              <a:buChar char="-"/>
            </a:pPr>
            <a:endParaRPr lang="es-CL" dirty="0"/>
          </a:p>
          <a:p>
            <a:pPr marL="285750" indent="-285750">
              <a:buFontTx/>
              <a:buChar char="-"/>
            </a:pPr>
            <a:r>
              <a:rPr lang="es-CL" b="1" dirty="0" smtClean="0"/>
              <a:t>El texto literario no es una entidad significativa siempre idéntica a si misma. </a:t>
            </a:r>
          </a:p>
          <a:p>
            <a:pPr marL="285750" indent="-285750">
              <a:buFontTx/>
              <a:buChar char="-"/>
            </a:pPr>
            <a:endParaRPr lang="es-CL" dirty="0" smtClean="0"/>
          </a:p>
          <a:p>
            <a:pPr marL="285750" indent="-285750">
              <a:buFontTx/>
              <a:buChar char="-"/>
            </a:pPr>
            <a:r>
              <a:rPr lang="es-CL" b="1" dirty="0" smtClean="0"/>
              <a:t>El significado de un texto literario no puede ser separado del lector. </a:t>
            </a:r>
          </a:p>
          <a:p>
            <a:pPr marL="285750" indent="-285750">
              <a:buFontTx/>
              <a:buChar char="-"/>
            </a:pPr>
            <a:endParaRPr lang="es-CL" b="1" dirty="0"/>
          </a:p>
          <a:p>
            <a:pPr marL="285750" indent="-285750">
              <a:buFontTx/>
              <a:buChar char="-"/>
            </a:pPr>
            <a:r>
              <a:rPr lang="es-CL" b="1" dirty="0" smtClean="0"/>
              <a:t>Lectura como instancia de conformación de significado (de sentido)</a:t>
            </a:r>
          </a:p>
          <a:p>
            <a:pPr marL="285750" indent="-285750">
              <a:buFontTx/>
              <a:buChar char="-"/>
            </a:pPr>
            <a:endParaRPr lang="es-CL" b="1" dirty="0" smtClean="0"/>
          </a:p>
          <a:p>
            <a:pPr marL="285750" indent="-285750">
              <a:buFontTx/>
              <a:buChar char="-"/>
            </a:pPr>
            <a:endParaRPr lang="es-CL" dirty="0"/>
          </a:p>
          <a:p>
            <a:pPr marL="285750" indent="-285750">
              <a:buFontTx/>
              <a:buChar char="-"/>
            </a:pPr>
            <a:endParaRPr lang="es-CL" dirty="0" smtClean="0"/>
          </a:p>
          <a:p>
            <a:pPr marL="285750" indent="-285750">
              <a:buFontTx/>
              <a:buChar char="-"/>
            </a:pPr>
            <a:endParaRPr lang="es-CL" dirty="0"/>
          </a:p>
          <a:p>
            <a:pPr marL="285750" indent="-285750">
              <a:buFontTx/>
              <a:buChar char="-"/>
            </a:pPr>
            <a:endParaRPr lang="es-CL" dirty="0" smtClean="0"/>
          </a:p>
          <a:p>
            <a:pPr marL="285750" indent="-285750">
              <a:buFontTx/>
              <a:buChar char="-"/>
            </a:pPr>
            <a:endParaRPr lang="es-CL" dirty="0"/>
          </a:p>
          <a:p>
            <a:pPr marL="285750" indent="-285750">
              <a:buFontTx/>
              <a:buChar char="-"/>
            </a:pPr>
            <a:r>
              <a:rPr lang="es-CL" dirty="0" smtClean="0"/>
              <a:t>- </a:t>
            </a:r>
          </a:p>
          <a:p>
            <a:pPr marL="285750" indent="-285750">
              <a:buFontTx/>
              <a:buChar char="-"/>
            </a:pPr>
            <a:endParaRPr lang="es-CL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1259632" y="5589240"/>
            <a:ext cx="6116724" cy="600472"/>
          </a:xfrm>
        </p:spPr>
        <p:txBody>
          <a:bodyPr>
            <a:normAutofit fontScale="70000" lnSpcReduction="20000"/>
          </a:bodyPr>
          <a:lstStyle/>
          <a:p>
            <a:r>
              <a:rPr lang="es-CL" b="1" dirty="0" smtClean="0"/>
              <a:t>Wolfang </a:t>
            </a:r>
            <a:r>
              <a:rPr lang="es-CL" b="1" dirty="0" err="1" smtClean="0"/>
              <a:t>Iser</a:t>
            </a:r>
            <a:r>
              <a:rPr lang="es-CL" b="1" dirty="0" smtClean="0"/>
              <a:t>, Hans Robert </a:t>
            </a:r>
            <a:r>
              <a:rPr lang="es-CL" b="1" dirty="0" err="1" smtClean="0"/>
              <a:t>Jauss</a:t>
            </a:r>
            <a:r>
              <a:rPr lang="es-CL" b="1" dirty="0" smtClean="0"/>
              <a:t>, </a:t>
            </a:r>
            <a:r>
              <a:rPr lang="es-CL" b="1" dirty="0" err="1" smtClean="0"/>
              <a:t>Umberto</a:t>
            </a:r>
            <a:r>
              <a:rPr lang="es-CL" b="1" dirty="0" smtClean="0"/>
              <a:t> Eco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2139204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/>
          <a:lstStyle/>
          <a:p>
            <a:r>
              <a:rPr lang="es-CL" dirty="0" smtClean="0"/>
              <a:t>Tipos de lector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908720"/>
            <a:ext cx="7931224" cy="5217443"/>
          </a:xfrm>
        </p:spPr>
        <p:txBody>
          <a:bodyPr>
            <a:normAutofit/>
          </a:bodyPr>
          <a:lstStyle/>
          <a:p>
            <a:r>
              <a:rPr lang="es-CL" dirty="0" smtClean="0"/>
              <a:t>Lector o espectador ingenuo</a:t>
            </a:r>
          </a:p>
          <a:p>
            <a:r>
              <a:rPr lang="es-CL" dirty="0" smtClean="0"/>
              <a:t>Lector implícito</a:t>
            </a:r>
          </a:p>
          <a:p>
            <a:r>
              <a:rPr lang="es-CL" dirty="0" smtClean="0"/>
              <a:t>Lector explícito</a:t>
            </a:r>
          </a:p>
          <a:p>
            <a:r>
              <a:rPr lang="es-CL" dirty="0" smtClean="0"/>
              <a:t>Lector ideal</a:t>
            </a:r>
          </a:p>
          <a:p>
            <a:r>
              <a:rPr lang="es-CL" dirty="0" smtClean="0"/>
              <a:t>Lector virtual</a:t>
            </a:r>
          </a:p>
          <a:p>
            <a:pPr marL="0" indent="0">
              <a:buNone/>
            </a:pPr>
            <a:endParaRPr lang="es-CL" dirty="0" smtClean="0"/>
          </a:p>
          <a:p>
            <a:r>
              <a:rPr lang="es-CL" dirty="0" smtClean="0"/>
              <a:t>Competencia del lector: </a:t>
            </a:r>
          </a:p>
          <a:p>
            <a:pPr>
              <a:buFontTx/>
              <a:buChar char="-"/>
            </a:pPr>
            <a:r>
              <a:rPr lang="es-CL" sz="1800" dirty="0" smtClean="0"/>
              <a:t>Género</a:t>
            </a:r>
          </a:p>
          <a:p>
            <a:pPr>
              <a:buFontTx/>
              <a:buChar char="-"/>
            </a:pPr>
            <a:r>
              <a:rPr lang="es-CL" sz="1800" dirty="0" smtClean="0"/>
              <a:t>Intertextual</a:t>
            </a:r>
          </a:p>
          <a:p>
            <a:pPr>
              <a:buFontTx/>
              <a:buChar char="-"/>
            </a:pPr>
            <a:r>
              <a:rPr lang="es-CL" sz="1800" dirty="0" smtClean="0"/>
              <a:t>Conocimiento </a:t>
            </a:r>
            <a:r>
              <a:rPr lang="es-CL" sz="1800" dirty="0" err="1" smtClean="0"/>
              <a:t>teorico</a:t>
            </a:r>
            <a:r>
              <a:rPr lang="es-CL" sz="1800" dirty="0" smtClean="0"/>
              <a:t> histórico</a:t>
            </a:r>
          </a:p>
          <a:p>
            <a:pPr>
              <a:buFontTx/>
              <a:buChar char="-"/>
            </a:pPr>
            <a:endParaRPr lang="es-CL" dirty="0" smtClean="0"/>
          </a:p>
          <a:p>
            <a:pPr>
              <a:buFontTx/>
              <a:buChar char="-"/>
            </a:pPr>
            <a:endParaRPr lang="es-CL" dirty="0" smtClean="0"/>
          </a:p>
          <a:p>
            <a:pPr>
              <a:buFontTx/>
              <a:buChar char="-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17909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Lectura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dirty="0" smtClean="0"/>
              <a:t>Instancia constitutiva de </a:t>
            </a:r>
            <a:r>
              <a:rPr lang="es-CL" smtClean="0"/>
              <a:t>significación textual</a:t>
            </a:r>
          </a:p>
          <a:p>
            <a:pPr marL="0" indent="0">
              <a:buNone/>
            </a:pPr>
            <a:endParaRPr lang="es-CL" dirty="0" smtClean="0"/>
          </a:p>
          <a:p>
            <a:pPr algn="just"/>
            <a:r>
              <a:rPr lang="es-CL" dirty="0" smtClean="0"/>
              <a:t>Las intenciones del autor nunca agotan el significado de una obra literaria o artística, a medida que la obra pasa de contexto cultural e histórico, se extraen de ella nuevos significados quizás nunca previstos por el autor ni por el publico lector de su época.</a:t>
            </a:r>
          </a:p>
          <a:p>
            <a:pPr algn="just"/>
            <a:endParaRPr lang="es-CL" dirty="0"/>
          </a:p>
          <a:p>
            <a:pPr marL="0" indent="0" algn="just">
              <a:buNone/>
            </a:pPr>
            <a:endParaRPr lang="es-CL" dirty="0" smtClean="0"/>
          </a:p>
          <a:p>
            <a:pPr algn="just"/>
            <a:r>
              <a:rPr lang="es-CL" dirty="0" smtClean="0"/>
              <a:t> Virtualidad significativa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71429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err="1" smtClean="0"/>
              <a:t>Guia</a:t>
            </a:r>
            <a:r>
              <a:rPr lang="es-CL" dirty="0" smtClean="0"/>
              <a:t> de lectura: Memorias de un perro escritas por su propia pata (1893)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000" dirty="0" smtClean="0"/>
              <a:t>Fijarse que características tienen los distintos espacios por los cuales deambula el perro, con excepción de la casa de Don Querubín.</a:t>
            </a:r>
          </a:p>
          <a:p>
            <a:r>
              <a:rPr lang="es-CL" sz="2000" dirty="0" smtClean="0"/>
              <a:t>Fijarse en la dimensión satírica, burlesca: Iglesia Católica, futres afrancesados (cuicos de la época), conservadores y liberales), diversos ámbitos y oficios.</a:t>
            </a:r>
          </a:p>
          <a:p>
            <a:r>
              <a:rPr lang="es-CL" sz="2000" dirty="0" smtClean="0"/>
              <a:t>¿Qué sentido tiene su nombre de pila «</a:t>
            </a:r>
            <a:r>
              <a:rPr lang="es-CL" sz="2000" dirty="0" err="1" smtClean="0"/>
              <a:t>rompecadenas</a:t>
            </a:r>
            <a:r>
              <a:rPr lang="es-CL" sz="2000" dirty="0" smtClean="0"/>
              <a:t>»?</a:t>
            </a:r>
          </a:p>
          <a:p>
            <a:r>
              <a:rPr lang="es-CL" sz="2000" dirty="0" smtClean="0"/>
              <a:t>¿En que sentido puede afirmarse que se lee una novela pero también se lee el género novela picaresca?</a:t>
            </a:r>
          </a:p>
          <a:p>
            <a:r>
              <a:rPr lang="es-CL" sz="2000" dirty="0" smtClean="0"/>
              <a:t>¿Puede hablarse de un espíritu festivo, popular y carnavalesco?</a:t>
            </a:r>
          </a:p>
          <a:p>
            <a:r>
              <a:rPr lang="es-CL" sz="2000" dirty="0" smtClean="0"/>
              <a:t>¿Cuál es la relación entre </a:t>
            </a:r>
            <a:r>
              <a:rPr lang="es-CL" sz="2000" dirty="0" err="1" smtClean="0"/>
              <a:t>Rompecadenas</a:t>
            </a:r>
            <a:r>
              <a:rPr lang="es-CL" sz="2000" dirty="0" smtClean="0"/>
              <a:t> y </a:t>
            </a:r>
            <a:r>
              <a:rPr lang="es-CL" sz="2000" dirty="0" err="1" smtClean="0"/>
              <a:t>musidora</a:t>
            </a:r>
            <a:r>
              <a:rPr lang="es-CL" sz="2000" dirty="0" smtClean="0"/>
              <a:t>? ¿Cómo cambia?</a:t>
            </a:r>
          </a:p>
          <a:p>
            <a:r>
              <a:rPr lang="es-CL" sz="2000" dirty="0" smtClean="0"/>
              <a:t>¿En que sentido puede considerarse a la novela como precursora de los derechos de los animales? Detectar episodio </a:t>
            </a:r>
            <a:r>
              <a:rPr lang="es-CL" sz="2000" dirty="0" smtClean="0"/>
              <a:t>específico. </a:t>
            </a:r>
            <a:endParaRPr lang="es-CL" sz="2000" dirty="0" smtClean="0"/>
          </a:p>
          <a:p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4942293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278</Words>
  <Application>Microsoft Office PowerPoint</Application>
  <PresentationFormat>Presentación en pantalla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Tipos de lector</vt:lpstr>
      <vt:lpstr>Lectura </vt:lpstr>
      <vt:lpstr>Guia de lectura: Memorias de un perro escritas por su propia pata (1893)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Teoría la recepcion</dc:title>
  <dc:creator>Bernardo</dc:creator>
  <cp:lastModifiedBy>Bernardo</cp:lastModifiedBy>
  <cp:revision>9</cp:revision>
  <dcterms:created xsi:type="dcterms:W3CDTF">2020-04-22T14:47:04Z</dcterms:created>
  <dcterms:modified xsi:type="dcterms:W3CDTF">2020-04-23T18:10:38Z</dcterms:modified>
</cp:coreProperties>
</file>