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7" r:id="rId2"/>
    <p:sldId id="319" r:id="rId3"/>
    <p:sldId id="290" r:id="rId4"/>
    <p:sldId id="296" r:id="rId5"/>
    <p:sldId id="298" r:id="rId6"/>
    <p:sldId id="299" r:id="rId7"/>
    <p:sldId id="300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01" r:id="rId18"/>
    <p:sldId id="320" r:id="rId19"/>
    <p:sldId id="318" r:id="rId20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2B5AD-D03F-994E-B566-CA993CF0D63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7A40-13F8-DC4C-B484-D85EDE16FB0F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50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A7A40-13F8-DC4C-B484-D85EDE16FB0F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016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88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964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395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s-C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07463-F7F2-8B4B-9764-0CC61CFD5D49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7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602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360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611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66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194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76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765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08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E75A8-D200-EC4A-8616-B4C595A6F626}" type="datetimeFigureOut">
              <a:rPr lang="es-ES" smtClean="0"/>
              <a:t>29-07-20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1F61E-F66A-0244-BBCF-9917D912E09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751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3100" y="1600200"/>
            <a:ext cx="6619448" cy="2133600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CC0000"/>
                </a:solidFill>
                <a:latin typeface="Times New Roman" charset="0"/>
              </a:rPr>
              <a:t>ESTRATEGIAS DE ENSEÑANZA Y APRENDIZAJE</a:t>
            </a:r>
            <a:endParaRPr lang="es-ES_tradnl" sz="3600" b="1" dirty="0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" dirty="0" smtClean="0"/>
              <a:t>Liliana Fuentes M.</a:t>
            </a:r>
          </a:p>
          <a:p>
            <a:pPr algn="r"/>
            <a:r>
              <a:rPr lang="es-ES" dirty="0" err="1" smtClean="0"/>
              <a:t>Depto</a:t>
            </a:r>
            <a:r>
              <a:rPr lang="es-ES" dirty="0" smtClean="0"/>
              <a:t> </a:t>
            </a:r>
            <a:r>
              <a:rPr lang="es-ES" dirty="0"/>
              <a:t>E</a:t>
            </a:r>
            <a:r>
              <a:rPr lang="es-ES" dirty="0" smtClean="0"/>
              <a:t>studios Pedagógicos</a:t>
            </a:r>
          </a:p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44" y="207642"/>
            <a:ext cx="1943100" cy="417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Times New Roman" charset="0"/>
              </a:rPr>
              <a:t>Estrategias posinstruccionales: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85800" y="2286000"/>
            <a:ext cx="7772400" cy="393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Se presentan después del contenido a aprender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permiten formar una visión sintética, integradora y/o crítica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permiten valorar su propio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preguntas intercaladas, resúmenes finales, mapas conceptuales, etc.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_tradnl" sz="2800" b="1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ES_tradnl">
                <a:latin typeface="Times New Roman" charset="0"/>
              </a:rPr>
              <a:t>Estrategias para activar conocimientos previos:</a:t>
            </a: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609600" y="1851025"/>
            <a:ext cx="8534400" cy="500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Se usan al inicio de la clase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incluyen también el establecimiento de objetivos e intención educativa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sirve para conocer lo que el alumno ya sabe y para usar ese conocimiento para construir el nuevo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ayuda a desarrollar expectativas adecuadas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ayuda a dar sentido o valor al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lluvia de ideas, enunciar objetivos, etc.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>
                <a:latin typeface="Times New Roman" charset="0"/>
              </a:rPr>
              <a:t>Estrategias para orientar la atención de los alumnos: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685800" y="2209800"/>
            <a:ext cx="8077200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Se usan para focalizar y mantener la atención de los alumnos durante el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pueden aplicarse de manera continua durante el aprendizaje (de tipo coinstruccional)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preguntas insertadas (durante una clase, un texto, etc.), uso de palabras clave, uso de ilustraciones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ES_tradnl">
                <a:latin typeface="Times New Roman" charset="0"/>
              </a:rPr>
              <a:t>Estrategias para organizar la información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382000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Permiten mayor contexto organizativo a la nueva información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mejoran la significatividad lógica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permiten la “construcción de conexiones internas” (en un mismo tema)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pueden emplearse en distintos momentos de la enseñanza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representación viso-espacial, mapas conceptuales, cuadros sinópticos, resúmenes, cuadros comparativos, esquemas, etc.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2800" b="1">
                <a:latin typeface="Times New Roman" charset="0"/>
              </a:rPr>
              <a:t>Estrategias para promover conexiones entre los conocimientos previos y la nueva información: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066800" y="1981200"/>
            <a:ext cx="76962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Permiten lograr mayor significatividad del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Permiten construir conexiones “externas” (de conocimientos diversos)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se recomienda usarlas antes y durante la enseñanza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incluyen los organizadores previos, comparativos y analogías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Ej: cuadros comparativos, ejemplos vivenciales, experiencias prácticas, etc.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>
                <a:solidFill>
                  <a:srgbClr val="CC0000"/>
                </a:solidFill>
                <a:latin typeface="Times New Roman" charset="0"/>
              </a:rPr>
              <a:t>METACOGNICIÓN</a:t>
            </a:r>
          </a:p>
        </p:txBody>
      </p:sp>
      <p:graphicFrame>
        <p:nvGraphicFramePr>
          <p:cNvPr id="55299" name="Object 3"/>
          <p:cNvGraphicFramePr>
            <a:graphicFrameLocks noGrp="1" noChangeAspect="1"/>
          </p:cNvGraphicFramePr>
          <p:nvPr>
            <p:ph type="dgm" idx="1"/>
          </p:nvPr>
        </p:nvGraphicFramePr>
        <p:xfrm>
          <a:off x="533400" y="2057400"/>
          <a:ext cx="8153400" cy="240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6" name="MS Org Chart" r:id="rId3" imgW="7767918" imgH="860612" progId="OrgPlusWOPX.4">
                  <p:embed followColorScheme="full"/>
                </p:oleObj>
              </mc:Choice>
              <mc:Fallback>
                <p:oleObj name="MS Org Chart" r:id="rId3" imgW="7767918" imgH="860612" progId="OrgPlusWOPX.4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8153400" cy="240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6"/>
          <p:cNvSpPr txBox="1">
            <a:spLocks noChangeArrowheads="1"/>
          </p:cNvSpPr>
          <p:nvPr/>
        </p:nvSpPr>
        <p:spPr bwMode="auto">
          <a:xfrm>
            <a:off x="990600" y="1219200"/>
            <a:ext cx="3200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>
                <a:solidFill>
                  <a:srgbClr val="CC0000"/>
                </a:solidFill>
              </a:rPr>
              <a:t>CONOCIMIENTO</a:t>
            </a:r>
          </a:p>
          <a:p>
            <a:pPr>
              <a:spcBef>
                <a:spcPct val="50000"/>
              </a:spcBef>
            </a:pPr>
            <a:r>
              <a:rPr lang="es-ES_tradnl" b="1">
                <a:solidFill>
                  <a:srgbClr val="CC0000"/>
                </a:solidFill>
              </a:rPr>
              <a:t>METACOGNITIVO</a:t>
            </a:r>
          </a:p>
        </p:txBody>
      </p:sp>
      <p:sp>
        <p:nvSpPr>
          <p:cNvPr id="56323" name="Text Box 7"/>
          <p:cNvSpPr txBox="1">
            <a:spLocks noChangeArrowheads="1"/>
          </p:cNvSpPr>
          <p:nvPr/>
        </p:nvSpPr>
        <p:spPr bwMode="auto">
          <a:xfrm>
            <a:off x="5410200" y="12192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>
                <a:solidFill>
                  <a:schemeClr val="accent2"/>
                </a:solidFill>
              </a:rPr>
              <a:t>REGULACIÓN METACOGNITIVA</a:t>
            </a:r>
          </a:p>
        </p:txBody>
      </p:sp>
      <p:sp>
        <p:nvSpPr>
          <p:cNvPr id="56324" name="Text Box 8"/>
          <p:cNvSpPr txBox="1">
            <a:spLocks noChangeArrowheads="1"/>
          </p:cNvSpPr>
          <p:nvPr/>
        </p:nvSpPr>
        <p:spPr bwMode="auto">
          <a:xfrm>
            <a:off x="533400" y="3505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personas</a:t>
            </a:r>
          </a:p>
        </p:txBody>
      </p:sp>
      <p:sp>
        <p:nvSpPr>
          <p:cNvPr id="56325" name="Text Box 9"/>
          <p:cNvSpPr txBox="1">
            <a:spLocks noChangeArrowheads="1"/>
          </p:cNvSpPr>
          <p:nvPr/>
        </p:nvSpPr>
        <p:spPr bwMode="auto">
          <a:xfrm>
            <a:off x="1752600" y="2971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tareas</a:t>
            </a:r>
          </a:p>
        </p:txBody>
      </p:sp>
      <p:sp>
        <p:nvSpPr>
          <p:cNvPr id="56326" name="Text Box 10"/>
          <p:cNvSpPr txBox="1">
            <a:spLocks noChangeArrowheads="1"/>
          </p:cNvSpPr>
          <p:nvPr/>
        </p:nvSpPr>
        <p:spPr bwMode="auto">
          <a:xfrm>
            <a:off x="2819400" y="3048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estrategias</a:t>
            </a:r>
          </a:p>
        </p:txBody>
      </p:sp>
      <p:sp>
        <p:nvSpPr>
          <p:cNvPr id="56327" name="Line 11"/>
          <p:cNvSpPr>
            <a:spLocks noChangeShapeType="1"/>
          </p:cNvSpPr>
          <p:nvPr/>
        </p:nvSpPr>
        <p:spPr bwMode="auto">
          <a:xfrm>
            <a:off x="1295400" y="2362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28" name="Line 12"/>
          <p:cNvSpPr>
            <a:spLocks noChangeShapeType="1"/>
          </p:cNvSpPr>
          <p:nvPr/>
        </p:nvSpPr>
        <p:spPr bwMode="auto">
          <a:xfrm>
            <a:off x="3276600" y="2286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29" name="Line 13"/>
          <p:cNvSpPr>
            <a:spLocks noChangeShapeType="1"/>
          </p:cNvSpPr>
          <p:nvPr/>
        </p:nvSpPr>
        <p:spPr bwMode="auto">
          <a:xfrm>
            <a:off x="2209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30" name="Text Box 14"/>
          <p:cNvSpPr txBox="1">
            <a:spLocks noChangeArrowheads="1"/>
          </p:cNvSpPr>
          <p:nvPr/>
        </p:nvSpPr>
        <p:spPr bwMode="auto">
          <a:xfrm>
            <a:off x="533400" y="4419600"/>
            <a:ext cx="2819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/>
              <a:t>Intraindividual</a:t>
            </a:r>
          </a:p>
          <a:p>
            <a:pPr>
              <a:spcBef>
                <a:spcPct val="50000"/>
              </a:spcBef>
            </a:pPr>
            <a:r>
              <a:rPr lang="es-ES_tradnl"/>
              <a:t>Interindividual</a:t>
            </a:r>
          </a:p>
          <a:p>
            <a:pPr>
              <a:spcBef>
                <a:spcPct val="50000"/>
              </a:spcBef>
            </a:pPr>
            <a:r>
              <a:rPr lang="es-ES_tradnl"/>
              <a:t>Universal</a:t>
            </a:r>
          </a:p>
        </p:txBody>
      </p:sp>
      <p:sp>
        <p:nvSpPr>
          <p:cNvPr id="56331" name="Line 15"/>
          <p:cNvSpPr>
            <a:spLocks noChangeShapeType="1"/>
          </p:cNvSpPr>
          <p:nvPr/>
        </p:nvSpPr>
        <p:spPr bwMode="auto">
          <a:xfrm>
            <a:off x="1295400" y="396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32" name="Text Box 16"/>
          <p:cNvSpPr txBox="1">
            <a:spLocks noChangeArrowheads="1"/>
          </p:cNvSpPr>
          <p:nvPr/>
        </p:nvSpPr>
        <p:spPr bwMode="auto">
          <a:xfrm>
            <a:off x="4953000" y="251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planificación</a:t>
            </a:r>
          </a:p>
        </p:txBody>
      </p:sp>
      <p:sp>
        <p:nvSpPr>
          <p:cNvPr id="56333" name="Text Box 17"/>
          <p:cNvSpPr txBox="1">
            <a:spLocks noChangeArrowheads="1"/>
          </p:cNvSpPr>
          <p:nvPr/>
        </p:nvSpPr>
        <p:spPr bwMode="auto">
          <a:xfrm>
            <a:off x="6400800" y="3352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monitoreo</a:t>
            </a:r>
          </a:p>
        </p:txBody>
      </p:sp>
      <p:sp>
        <p:nvSpPr>
          <p:cNvPr id="56334" name="Text Box 18"/>
          <p:cNvSpPr txBox="1">
            <a:spLocks noChangeArrowheads="1"/>
          </p:cNvSpPr>
          <p:nvPr/>
        </p:nvSpPr>
        <p:spPr bwMode="auto">
          <a:xfrm>
            <a:off x="7086600" y="4267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b="1"/>
              <a:t>Evaluación</a:t>
            </a:r>
          </a:p>
        </p:txBody>
      </p:sp>
      <p:sp>
        <p:nvSpPr>
          <p:cNvPr id="56335" name="Line 19"/>
          <p:cNvSpPr>
            <a:spLocks noChangeShapeType="1"/>
          </p:cNvSpPr>
          <p:nvPr/>
        </p:nvSpPr>
        <p:spPr bwMode="auto">
          <a:xfrm>
            <a:off x="5715000" y="2057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36" name="Line 20"/>
          <p:cNvSpPr>
            <a:spLocks noChangeShapeType="1"/>
          </p:cNvSpPr>
          <p:nvPr/>
        </p:nvSpPr>
        <p:spPr bwMode="auto">
          <a:xfrm>
            <a:off x="7086600" y="2057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56337" name="Line 21"/>
          <p:cNvSpPr>
            <a:spLocks noChangeShapeType="1"/>
          </p:cNvSpPr>
          <p:nvPr/>
        </p:nvSpPr>
        <p:spPr bwMode="auto">
          <a:xfrm>
            <a:off x="8077200" y="20574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396280"/>
              </p:ext>
            </p:extLst>
          </p:nvPr>
        </p:nvGraphicFramePr>
        <p:xfrm>
          <a:off x="720335" y="739354"/>
          <a:ext cx="7677263" cy="5346113"/>
        </p:xfrm>
        <a:graphic>
          <a:graphicData uri="http://schemas.openxmlformats.org/drawingml/2006/table">
            <a:tbl>
              <a:tblPr/>
              <a:tblGrid>
                <a:gridCol w="971809"/>
                <a:gridCol w="2866822"/>
                <a:gridCol w="1919316"/>
                <a:gridCol w="1919316"/>
              </a:tblGrid>
              <a:tr h="716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estrategia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Objetivo de apr sign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Estrategias de enseñanza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Estrategias de aprendizaje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938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Activar conocimientos previos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Motivar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Activar la atención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Plantear objetivos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Lluvia de ideas con la pregunta….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Contar una historia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Historia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Escribir en la pizarra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Habilidades para escuchar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Habilidades de memoria: recuperación información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151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Organizar información de manera lógica.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Mantener la motivación y atención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Ppt con imágenes y explicaciones.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Preguntas intercaladas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7162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post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Asignar sentido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Hacer resumen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Tarea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Organizador gráfico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Reflexi</a:t>
            </a:r>
            <a:r>
              <a:rPr lang="es-ES" dirty="0" smtClean="0"/>
              <a:t>ón </a:t>
            </a:r>
            <a:r>
              <a:rPr lang="es-ES" dirty="0" err="1" smtClean="0"/>
              <a:t>metacognitiva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C</a:t>
            </a:r>
            <a:r>
              <a:rPr lang="es-ES" dirty="0" smtClean="0"/>
              <a:t>ómo aprendo yo?</a:t>
            </a:r>
          </a:p>
          <a:p>
            <a:r>
              <a:rPr lang="es-ES" dirty="0" smtClean="0"/>
              <a:t>¿Qué aprendí en este curso?</a:t>
            </a:r>
          </a:p>
          <a:p>
            <a:r>
              <a:rPr lang="es-ES" dirty="0" smtClean="0"/>
              <a:t>¿Qué me gustó más?</a:t>
            </a:r>
          </a:p>
          <a:p>
            <a:r>
              <a:rPr lang="es-ES" dirty="0" smtClean="0"/>
              <a:t>¿Qué me gustó menos?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4803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Taller grupal 3 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En </a:t>
            </a:r>
            <a:r>
              <a:rPr lang="es-ES" dirty="0" smtClean="0"/>
              <a:t>grupos de 5 estudiantes elaboren una clase en base a algún contenido de su elección y plantéenla en términos de las estrategias de enseñanza y de aprendizaje que serán usadas.</a:t>
            </a:r>
          </a:p>
          <a:p>
            <a:r>
              <a:rPr lang="es-ES" dirty="0" smtClean="0"/>
              <a:t>Para eso se les pide completar el cuadro de estrategias de la diapositiva anterior</a:t>
            </a:r>
            <a:r>
              <a:rPr lang="es-ES" dirty="0" smtClean="0"/>
              <a:t>.</a:t>
            </a:r>
          </a:p>
          <a:p>
            <a:r>
              <a:rPr lang="es-ES" dirty="0" smtClean="0"/>
              <a:t>Finalmente agregar la reflexi</a:t>
            </a:r>
            <a:r>
              <a:rPr lang="es-ES" dirty="0" smtClean="0"/>
              <a:t>ón </a:t>
            </a:r>
            <a:r>
              <a:rPr lang="es-ES" dirty="0" err="1" smtClean="0"/>
              <a:t>metacognitiva</a:t>
            </a:r>
            <a:r>
              <a:rPr lang="es-ES" smtClean="0"/>
              <a:t>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715768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Objetivos: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b="1" dirty="0"/>
              <a:t>Conocer el concepto de estrategia y sus aplicaciones en distintos campos.</a:t>
            </a:r>
            <a:endParaRPr lang="es-CL" b="1" dirty="0"/>
          </a:p>
          <a:p>
            <a:pPr lvl="0"/>
            <a:r>
              <a:rPr lang="es-ES_tradnl" b="1" dirty="0"/>
              <a:t>Reflexionar acerca del uso de estrategias docentes en la sala de clases.</a:t>
            </a:r>
            <a:endParaRPr lang="es-CL" b="1" dirty="0"/>
          </a:p>
          <a:p>
            <a:pPr lvl="0"/>
            <a:r>
              <a:rPr lang="es-ES_tradnl" b="1" dirty="0" smtClean="0"/>
              <a:t>Aplicar </a:t>
            </a:r>
            <a:r>
              <a:rPr lang="es-ES_tradnl" b="1" dirty="0"/>
              <a:t>las estrategias de aprendizaje en los estudiantes como las habilidades que es posible desarrollar a partir de los contenidos.</a:t>
            </a:r>
            <a:endParaRPr lang="es-CL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104148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772400" cy="1143000"/>
          </a:xfrm>
        </p:spPr>
        <p:txBody>
          <a:bodyPr/>
          <a:lstStyle/>
          <a:p>
            <a:r>
              <a:rPr lang="es-ES_tradnl" sz="3600" b="1">
                <a:solidFill>
                  <a:srgbClr val="FF66CC"/>
                </a:solidFill>
                <a:latin typeface="Times New Roman" charset="0"/>
              </a:rPr>
              <a:t>CONTENIDOS  ESTRATEGICOS</a:t>
            </a:r>
            <a:endParaRPr lang="es-ES_tradnl" b="1">
              <a:solidFill>
                <a:srgbClr val="FF66CC"/>
              </a:solidFill>
              <a:latin typeface="Times New Roman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143000" y="1676400"/>
            <a:ext cx="71628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 dirty="0"/>
              <a:t>“ corresponden a una guía de las acciones a seguir, conscientes e intencionales, que el estudiante selecciona a fin de cumplir con una determinada tarea de aprendizaje </a:t>
            </a:r>
            <a:r>
              <a:rPr lang="es-ES_tradnl" sz="2800" b="1" dirty="0" smtClean="0"/>
              <a:t>” (</a:t>
            </a:r>
            <a:r>
              <a:rPr lang="es-ES_tradnl" sz="2800" b="1" dirty="0" err="1" smtClean="0"/>
              <a:t>Coll</a:t>
            </a:r>
            <a:r>
              <a:rPr lang="es-ES_tradnl" sz="2800" b="1" dirty="0" smtClean="0"/>
              <a:t> et </a:t>
            </a:r>
            <a:r>
              <a:rPr lang="es-ES_tradnl" sz="2800" b="1" dirty="0" err="1" smtClean="0"/>
              <a:t>all</a:t>
            </a:r>
            <a:r>
              <a:rPr lang="es-ES_tradnl" sz="2800" b="1" dirty="0" smtClean="0"/>
              <a:t>, 1992).</a:t>
            </a:r>
            <a:endParaRPr lang="es-ES_tradnl" sz="2800" b="1" dirty="0"/>
          </a:p>
          <a:p>
            <a:pPr>
              <a:spcBef>
                <a:spcPct val="50000"/>
              </a:spcBef>
              <a:buFontTx/>
              <a:buChar char="•"/>
            </a:pPr>
            <a:endParaRPr lang="es-ES_tradnl" sz="2800" b="1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 dirty="0"/>
              <a:t>Ejemplos: habilidad para la obtención de datos, habilidad para la organización de hechos, habilidad para la comunicación o presentación de informes, etc.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384973"/>
              </p:ext>
            </p:extLst>
          </p:nvPr>
        </p:nvGraphicFramePr>
        <p:xfrm>
          <a:off x="644511" y="933348"/>
          <a:ext cx="8132213" cy="59246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0" name="Diapositiva" r:id="rId3" imgW="2236163" imgH="3005439" progId="PowerPoint.Slide.8">
                  <p:embed/>
                </p:oleObj>
              </mc:Choice>
              <mc:Fallback>
                <p:oleObj name="Diapositiva" r:id="rId3" imgW="2236163" imgH="3005439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11" y="933348"/>
                        <a:ext cx="8132213" cy="59246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890942" y="386487"/>
            <a:ext cx="70706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rgbClr val="FF0000"/>
                </a:solidFill>
              </a:rPr>
              <a:t>Posibles estrategias de aprendizaje: </a:t>
            </a:r>
            <a:endParaRPr lang="es-E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37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</a:rPr>
              <a:t>ESTRATEGIAS DE ENSEÑANZA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981200" y="2362200"/>
            <a:ext cx="63246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sz="2800" b="1" dirty="0">
                <a:solidFill>
                  <a:srgbClr val="CC0000"/>
                </a:solidFill>
              </a:rPr>
              <a:t>Son los procedimientos o recursos utilizados por el agente de enseñanza para promover aprendizajes significativos. Su propósito es dotar a los alumnos de estrategias efectivas para el aprendizaje escolar.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s-ES_tradnl" sz="3200">
                <a:latin typeface="Times New Roman" charset="0"/>
              </a:rPr>
              <a:t>Las principales estrategias de enseñanza son: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447800" y="1524000"/>
            <a:ext cx="64008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 objetivos o propósitos del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resúmenes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ilustraciones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organizadores previos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preguntas intercaladas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pistas tipográficas y discursivas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analogías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mapas conceptuales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>
                <a:solidFill>
                  <a:srgbClr val="CC0000"/>
                </a:solidFill>
              </a:rPr>
              <a:t>uso de estructuras textuales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95400" y="1447800"/>
            <a:ext cx="5257800" cy="423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sz="3200"/>
              <a:t>TIPOS DE ESTRATEGIAS:</a:t>
            </a:r>
            <a:endParaRPr lang="es-ES_tradnl" sz="3200">
              <a:solidFill>
                <a:srgbClr val="CC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3200">
                <a:solidFill>
                  <a:srgbClr val="CC0000"/>
                </a:solidFill>
              </a:rPr>
              <a:t>preinstruccionales: se realizan antes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3200">
                <a:solidFill>
                  <a:srgbClr val="CC0000"/>
                </a:solidFill>
              </a:rPr>
              <a:t>coinstruccionales: se realizan durante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3200">
                <a:solidFill>
                  <a:srgbClr val="CC0000"/>
                </a:solidFill>
              </a:rPr>
              <a:t>posinstruccionales: se realizan después </a:t>
            </a:r>
          </a:p>
        </p:txBody>
      </p:sp>
      <p:sp>
        <p:nvSpPr>
          <p:cNvPr id="46083" name="AutoShape 3"/>
          <p:cNvSpPr>
            <a:spLocks/>
          </p:cNvSpPr>
          <p:nvPr/>
        </p:nvSpPr>
        <p:spPr bwMode="auto">
          <a:xfrm>
            <a:off x="6477000" y="2209800"/>
            <a:ext cx="381000" cy="3276600"/>
          </a:xfrm>
          <a:prstGeom prst="rightBrace">
            <a:avLst>
              <a:gd name="adj1" fmla="val 7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CL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934200" y="3352800"/>
            <a:ext cx="167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/>
              <a:t>De la enseñanza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Times New Roman" charset="0"/>
              </a:rPr>
              <a:t>Estrategias pre-instruccionales: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7848600" cy="393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Preparan y alertan al estudiante sobre qué y cómo va a aprender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activan conocimientos previos y experiencias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le permiten ubicarse en el contexto de aprendizaje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objetivos, organizadores previos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_tradnl" sz="28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latin typeface="Times New Roman" charset="0"/>
              </a:rPr>
              <a:t>Estrategias coinstruccionales:</a:t>
            </a: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1066800" y="1676400"/>
            <a:ext cx="6934200" cy="457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Apoyan los contenidos curriculares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detectan la información principal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mantienen la atención y la motivación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proponen la organización de la información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establece las relaciones entre contenidos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800" b="1">
                <a:solidFill>
                  <a:srgbClr val="CC0000"/>
                </a:solidFill>
              </a:rPr>
              <a:t>Ej: ilustraciones, mapas conceptuales,analogías,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749</Words>
  <Application>Microsoft Macintosh PowerPoint</Application>
  <PresentationFormat>Presentación en pantalla (4:3)</PresentationFormat>
  <Paragraphs>121</Paragraphs>
  <Slides>19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Tema de Office</vt:lpstr>
      <vt:lpstr>Diapositiva</vt:lpstr>
      <vt:lpstr>MS Org Chart</vt:lpstr>
      <vt:lpstr>ESTRATEGIAS DE ENSEÑANZA Y APRENDIZAJE</vt:lpstr>
      <vt:lpstr>Objetivos:</vt:lpstr>
      <vt:lpstr>CONTENIDOS  ESTRATEGICOS</vt:lpstr>
      <vt:lpstr>Presentación de PowerPoint</vt:lpstr>
      <vt:lpstr>ESTRATEGIAS DE ENSEÑANZA</vt:lpstr>
      <vt:lpstr>Las principales estrategias de enseñanza son:</vt:lpstr>
      <vt:lpstr>Presentación de PowerPoint</vt:lpstr>
      <vt:lpstr>Estrategias pre-instruccionales:</vt:lpstr>
      <vt:lpstr>Estrategias coinstruccionales:</vt:lpstr>
      <vt:lpstr>Estrategias posinstruccionales:</vt:lpstr>
      <vt:lpstr>Estrategias para activar conocimientos previos:</vt:lpstr>
      <vt:lpstr>Estrategias para orientar la atención de los alumnos:</vt:lpstr>
      <vt:lpstr>Estrategias para organizar la información</vt:lpstr>
      <vt:lpstr>Estrategias para promover conexiones entre los conocimientos previos y la nueva información:</vt:lpstr>
      <vt:lpstr>METACOGNICIÓN</vt:lpstr>
      <vt:lpstr>Presentación de PowerPoint</vt:lpstr>
      <vt:lpstr>Presentación de PowerPoint</vt:lpstr>
      <vt:lpstr>Reflexión metacognitiva</vt:lpstr>
      <vt:lpstr>Taller grupal 3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LILIANA FUENTES</dc:creator>
  <cp:lastModifiedBy>LILIANA FUENTES</cp:lastModifiedBy>
  <cp:revision>13</cp:revision>
  <dcterms:created xsi:type="dcterms:W3CDTF">2020-06-19T21:06:55Z</dcterms:created>
  <dcterms:modified xsi:type="dcterms:W3CDTF">2020-07-29T21:11:45Z</dcterms:modified>
</cp:coreProperties>
</file>