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6a7K4qgWfNlQz+H/JENni4T+t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c37c9021a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c37c9021a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c37c9021af_1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c37c9021af_1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c37c9021af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c37c9021af_1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37c9021af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c37c9021af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cHeny_KikFnXPCSBhzsLl53xyB8oDwUAUgC1vbPEJSX19HUw/viewform?usp=pp_ur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amboard.google.com/d/1E1Q_jLYbf3jyDIZbe1symtiypPjqhEWbg8Am64s4-3o/edit?usp=shari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amboard.google.com/d/1G5spiuoCheockVhcEgudWk6Ro4ckWz0iGAvBqSzAfa0/edit?usp=sharing" TargetMode="External"/><Relationship Id="rId4" Type="http://schemas.openxmlformats.org/officeDocument/2006/relationships/hyperlink" Target="https://jamboard.google.com/d/1VPETV68aVoi5nHx7GS2j6hdZCOU3f_v8M8eXKxRt5_s/edit?usp=sharin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c37c9021af_1_0"/>
          <p:cNvSpPr txBox="1">
            <a:spLocks noGrp="1"/>
          </p:cNvSpPr>
          <p:nvPr>
            <p:ph type="ctrTitle"/>
          </p:nvPr>
        </p:nvSpPr>
        <p:spPr>
          <a:xfrm>
            <a:off x="1318250" y="1904270"/>
            <a:ext cx="9144000" cy="1451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ES" sz="4400"/>
              <a:t>Taller de Reflexión e Investigación de la Práctica Mención Ciencias Naturales</a:t>
            </a:r>
            <a:endParaRPr sz="4400"/>
          </a:p>
        </p:txBody>
      </p:sp>
      <p:sp>
        <p:nvSpPr>
          <p:cNvPr id="85" name="Google Shape;85;gc37c9021af_1_0"/>
          <p:cNvSpPr txBox="1">
            <a:spLocks noGrp="1"/>
          </p:cNvSpPr>
          <p:nvPr>
            <p:ph type="subTitle" idx="1"/>
          </p:nvPr>
        </p:nvSpPr>
        <p:spPr>
          <a:xfrm>
            <a:off x="1318250" y="3664357"/>
            <a:ext cx="9586500" cy="2594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 sz="5525"/>
              <a:t>2021</a:t>
            </a:r>
            <a:endParaRPr sz="5525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 sz="5525"/>
              <a:t>Profesores:</a:t>
            </a:r>
            <a:endParaRPr sz="5525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 sz="5525"/>
              <a:t>Sulvy Cáceres</a:t>
            </a:r>
            <a:endParaRPr sz="5525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 sz="5525"/>
              <a:t>Natalie Gadal</a:t>
            </a:r>
            <a:endParaRPr sz="5525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 sz="5525"/>
              <a:t>Ivan Salinas</a:t>
            </a:r>
            <a:endParaRPr sz="5525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/>
              <a:t>Sesión 1 - 18 de marzo de 2021</a:t>
            </a:r>
            <a:endParaRPr/>
          </a:p>
        </p:txBody>
      </p:sp>
      <p:pic>
        <p:nvPicPr>
          <p:cNvPr id="86" name="Google Shape;86;gc37c9021af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300" y="223850"/>
            <a:ext cx="1962672" cy="137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c37c9021af_1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39906" y="223860"/>
            <a:ext cx="2640619" cy="137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c37c9021af_1_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Prácticas</a:t>
            </a:r>
            <a:endParaRPr/>
          </a:p>
        </p:txBody>
      </p:sp>
      <p:sp>
        <p:nvSpPr>
          <p:cNvPr id="221" name="Google Shape;221;gc37c9021af_1_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Foco en 5to y 6to básico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Duplas por profesor guía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2 a 3 centros por cada sección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Cualquiera de nosotres (profes de taller) podría ir a realizar la observación.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Plazo 15 de abril para presentaciones.</a:t>
            </a:r>
            <a:endParaRPr/>
          </a:p>
        </p:txBody>
      </p:sp>
      <p:sp>
        <p:nvSpPr>
          <p:cNvPr id="222" name="Google Shape;222;gc37c9021af_1_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c37c9021af_1_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Próxima semana</a:t>
            </a:r>
            <a:endParaRPr/>
          </a:p>
        </p:txBody>
      </p:sp>
      <p:sp>
        <p:nvSpPr>
          <p:cNvPr id="228" name="Google Shape;228;gc37c9021af_1_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Leer el currículo de ciencias y enviar una ficha de lectura (</a:t>
            </a:r>
            <a:r>
              <a:rPr lang="es-ES" b="1"/>
              <a:t>habrá instrucciones en u-cursos</a:t>
            </a:r>
            <a:r>
              <a:rPr lang="es-ES"/>
              <a:t>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(Excepcionalmente) Partiremos a las 15:30 por media hora. Luego a las 16:15 nos juntaremos de nuevo (¡Tenemos visita! Prepararse para una conversación con profesoras egresadas de la mención)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Cualquier consulta escribir por u-cursos. </a:t>
            </a:r>
            <a:endParaRPr/>
          </a:p>
        </p:txBody>
      </p:sp>
      <p:sp>
        <p:nvSpPr>
          <p:cNvPr id="229" name="Google Shape;229;gc37c9021af_1_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11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37c9021af_1_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¿Qué haremos hoy?</a:t>
            </a:r>
            <a:endParaRPr/>
          </a:p>
        </p:txBody>
      </p:sp>
      <p:sp>
        <p:nvSpPr>
          <p:cNvPr id="93" name="Google Shape;93;gc37c9021af_1_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Presentación de profesores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Actividad individual inicial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Actividad grupal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Presentación de panorama general del curso (programa, formas de trabajo)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ES"/>
              <a:t>Panorama general de evaluaciones calificadas</a:t>
            </a:r>
            <a:endParaRPr/>
          </a:p>
        </p:txBody>
      </p:sp>
      <p:sp>
        <p:nvSpPr>
          <p:cNvPr id="94" name="Google Shape;94;gc37c9021af_1_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ES"/>
              <a:t>Mi clase ideal de Ciencias Naturales</a:t>
            </a:r>
            <a:endParaRPr/>
          </a:p>
        </p:txBody>
      </p:sp>
      <p:sp>
        <p:nvSpPr>
          <p:cNvPr id="100" name="Google Shape;100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/>
              <a:t>Completa el formulario en el siguiente enlace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 u="sng">
                <a:solidFill>
                  <a:schemeClr val="hlink"/>
                </a:solidFill>
                <a:hlinkClick r:id="rId3"/>
              </a:rPr>
              <a:t>https://docs.google.com/forms/d/e/1FAIpQLScHeny_KikFnXPCSBhzsLl53xyB8oDwUAUgC1vbPEJSX19HUw/viewform?usp=pp_url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>
            <a:spLocks noGrp="1"/>
          </p:cNvSpPr>
          <p:nvPr>
            <p:ph type="body" idx="1"/>
          </p:nvPr>
        </p:nvSpPr>
        <p:spPr>
          <a:xfrm>
            <a:off x="838200" y="357809"/>
            <a:ext cx="10515600" cy="5819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10000"/>
          </a:bodyPr>
          <a:lstStyle/>
          <a:p>
            <a:pPr marL="2286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¿Qué necesito aprender para que mi clase ideal resulte? ¿qué experiencia necesito tener?</a:t>
            </a:r>
            <a:endParaRPr sz="32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Completar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Grupo 1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 u="sng">
                <a:solidFill>
                  <a:schemeClr val="hlink"/>
                </a:solidFill>
                <a:hlinkClick r:id="rId3"/>
              </a:rPr>
              <a:t>https://jamboard.google.com/d/1E1Q_jLYbf3jyDIZbe1symtiypPjqhEWbg8Am64s4-3o/edit?usp=sharing</a:t>
            </a: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Grupo 2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https://jamboard.google.com/d/1VPETV68aVoi5nHx7GS2j6hdZCOU3f_v8M8eXKxRt5_s/edit?usp=sharing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Grupo 3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https://jamboard.google.com/d/1VPETV68aVoi5nHx7GS2j6hdZCOU3f_v8M8eXKxRt5_s/edit?usp=sharing</a:t>
            </a: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Grupo 4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https://jamboard.google.com/d/1VPETV68aVoi5nHx7GS2j6hdZCOU3f_v8M8eXKxRt5_s/edit?usp=sharing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Grupo 5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https://jamboard.google.com/d/1G5spiuoCheockVhcEgudWk6Ro4ckWz0iGAvBqSzAfa0/edit?usp=sharing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Grupo 6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https://jamboard.google.com/d/1G5spiuoCheockVhcEgudWk6Ro4ckWz0iGAvBqSzAfa0/edit?usp=sharing</a:t>
            </a: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Grupo 7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ES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https://jamboard.google.com/d/1G5spiuoCheockVhcEgudWk6Ro4ckWz0iGAvBqSzAfa0/edit?usp=sharing</a:t>
            </a:r>
            <a:r>
              <a:rPr lang="es-E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>
            <a:spLocks noGrp="1"/>
          </p:cNvSpPr>
          <p:nvPr>
            <p:ph type="subTitle" idx="1"/>
          </p:nvPr>
        </p:nvSpPr>
        <p:spPr>
          <a:xfrm>
            <a:off x="1298713" y="262491"/>
            <a:ext cx="9144000" cy="1056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/>
              <a:t>Mención Ciencias Naturales 2021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/>
              <a:t>Universidad de Chile</a:t>
            </a:r>
            <a:endParaRPr/>
          </a:p>
        </p:txBody>
      </p:sp>
      <p:grpSp>
        <p:nvGrpSpPr>
          <p:cNvPr id="112" name="Google Shape;112;p3"/>
          <p:cNvGrpSpPr/>
          <p:nvPr/>
        </p:nvGrpSpPr>
        <p:grpSpPr>
          <a:xfrm>
            <a:off x="392077" y="1332837"/>
            <a:ext cx="11057324" cy="4802625"/>
            <a:chOff x="3457" y="13877"/>
            <a:chExt cx="11057324" cy="4802625"/>
          </a:xfrm>
        </p:grpSpPr>
        <p:sp>
          <p:nvSpPr>
            <p:cNvPr id="113" name="Google Shape;113;p3"/>
            <p:cNvSpPr/>
            <p:nvPr/>
          </p:nvSpPr>
          <p:spPr>
            <a:xfrm>
              <a:off x="3457" y="13877"/>
              <a:ext cx="3371135" cy="767474"/>
            </a:xfrm>
            <a:prstGeom prst="rect">
              <a:avLst/>
            </a:prstGeom>
            <a:solidFill>
              <a:schemeClr val="accent4"/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 txBox="1"/>
            <p:nvPr/>
          </p:nvSpPr>
          <p:spPr>
            <a:xfrm>
              <a:off x="3457" y="13877"/>
              <a:ext cx="3371135" cy="7674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9350" tIns="85325" rIns="149350" bIns="85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es-ES" sz="21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Aproximación al currículo de ciencias</a:t>
              </a:r>
              <a:endParaRPr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3457" y="781352"/>
              <a:ext cx="3371135" cy="4035150"/>
            </a:xfrm>
            <a:prstGeom prst="rect">
              <a:avLst/>
            </a:prstGeom>
            <a:solidFill>
              <a:srgbClr val="FFE8CA">
                <a:alpha val="89803"/>
              </a:srgbClr>
            </a:solidFill>
            <a:ln w="12700" cap="flat" cmpd="sng">
              <a:solidFill>
                <a:srgbClr val="FFE8CA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 txBox="1"/>
            <p:nvPr/>
          </p:nvSpPr>
          <p:spPr>
            <a:xfrm>
              <a:off x="3457" y="781352"/>
              <a:ext cx="3371135" cy="40351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2000" tIns="112000" rIns="149350" bIns="1680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Apropiación curricular de ciencias (quinto y sexto básico</a:t>
              </a:r>
              <a:r>
                <a:rPr lang="es-E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)</a:t>
              </a:r>
              <a:endPara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Ciclos de aprendizaje para la indagación en enseñanza de las ciencias.</a:t>
              </a:r>
              <a:endPara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Introducción a la planificación en una clase de ciencias.</a:t>
              </a:r>
              <a:endPara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Conocer ideas previas o concepciones alternativas de los estudiantes en las clases de ciencias. </a:t>
              </a:r>
              <a:endPara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3846552" y="13877"/>
              <a:ext cx="3371135" cy="767474"/>
            </a:xfrm>
            <a:prstGeom prst="rect">
              <a:avLst/>
            </a:prstGeom>
            <a:solidFill>
              <a:srgbClr val="2EE844"/>
            </a:solidFill>
            <a:ln w="12700" cap="flat" cmpd="sng">
              <a:solidFill>
                <a:srgbClr val="2EE84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 txBox="1"/>
            <p:nvPr/>
          </p:nvSpPr>
          <p:spPr>
            <a:xfrm>
              <a:off x="3846552" y="13877"/>
              <a:ext cx="3371135" cy="7674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9350" tIns="85325" rIns="149350" bIns="85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es-ES" sz="21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Aproximación a la práctica de ciencias</a:t>
              </a:r>
              <a:endParaRPr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3846552" y="781352"/>
              <a:ext cx="3371135" cy="4035150"/>
            </a:xfrm>
            <a:prstGeom prst="rect">
              <a:avLst/>
            </a:prstGeom>
            <a:solidFill>
              <a:srgbClr val="CBF7CF">
                <a:alpha val="89803"/>
              </a:srgbClr>
            </a:solidFill>
            <a:ln w="12700" cap="flat" cmpd="sng">
              <a:solidFill>
                <a:srgbClr val="CBF7CF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3846552" y="781352"/>
              <a:ext cx="3371135" cy="40351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2000" tIns="112000" rIns="149350" bIns="1680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Planificaciones en los cursos asignados.</a:t>
              </a:r>
              <a:endPara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Simulaciones de las planificaciones.</a:t>
              </a:r>
              <a:endPara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7689646" y="13877"/>
              <a:ext cx="3371135" cy="767474"/>
            </a:xfrm>
            <a:prstGeom prst="rect">
              <a:avLst/>
            </a:prstGeom>
            <a:solidFill>
              <a:srgbClr val="5999D5"/>
            </a:solidFill>
            <a:ln w="12700" cap="flat" cmpd="sng">
              <a:solidFill>
                <a:srgbClr val="5999D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3"/>
            <p:cNvSpPr txBox="1"/>
            <p:nvPr/>
          </p:nvSpPr>
          <p:spPr>
            <a:xfrm>
              <a:off x="7689646" y="13877"/>
              <a:ext cx="3371135" cy="7674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9350" tIns="85325" rIns="149350" bIns="85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es-ES" sz="21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Reflexión sobre la práctica</a:t>
              </a:r>
              <a:endParaRPr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7689646" y="781352"/>
              <a:ext cx="3371135" cy="4035150"/>
            </a:xfrm>
            <a:prstGeom prst="rect">
              <a:avLst/>
            </a:prstGeom>
            <a:solidFill>
              <a:srgbClr val="D0DCEE">
                <a:alpha val="89803"/>
              </a:srgbClr>
            </a:solidFill>
            <a:ln w="12700" cap="flat" cmpd="sng">
              <a:solidFill>
                <a:srgbClr val="D0DCEE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3"/>
            <p:cNvSpPr txBox="1"/>
            <p:nvPr/>
          </p:nvSpPr>
          <p:spPr>
            <a:xfrm>
              <a:off x="7689646" y="781352"/>
              <a:ext cx="3371135" cy="40351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2000" tIns="112000" rIns="149350" bIns="168000" anchor="t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Seminario de título, basado en inquietudes, s</a:t>
              </a:r>
              <a:r>
                <a:rPr lang="es-E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istematización y</a:t>
              </a: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la reflexión de</a:t>
              </a:r>
              <a:r>
                <a:rPr lang="es-E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la experiencia del</a:t>
              </a: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curso. </a:t>
              </a:r>
              <a:endPara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Char char="•"/>
              </a:pPr>
              <a:r>
                <a:rPr lang="es-ES" sz="2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Autoevaluación (incluida en seminar</a:t>
              </a:r>
              <a:r>
                <a:rPr lang="es-E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io de título)</a:t>
              </a:r>
              <a:endPara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Metodología de trabajo</a:t>
            </a:r>
            <a:endParaRPr/>
          </a:p>
        </p:txBody>
      </p:sp>
      <p:grpSp>
        <p:nvGrpSpPr>
          <p:cNvPr id="130" name="Google Shape;130;p4"/>
          <p:cNvGrpSpPr/>
          <p:nvPr/>
        </p:nvGrpSpPr>
        <p:grpSpPr>
          <a:xfrm>
            <a:off x="521252" y="1979065"/>
            <a:ext cx="5932556" cy="3626161"/>
            <a:chOff x="0" y="442"/>
            <a:chExt cx="5932556" cy="3626161"/>
          </a:xfrm>
        </p:grpSpPr>
        <p:sp>
          <p:nvSpPr>
            <p:cNvPr id="131" name="Google Shape;131;p4"/>
            <p:cNvSpPr/>
            <p:nvPr/>
          </p:nvSpPr>
          <p:spPr>
            <a:xfrm>
              <a:off x="2373022" y="442"/>
              <a:ext cx="3559534" cy="1726743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rgbClr val="FFE8CA">
                <a:alpha val="89803"/>
              </a:srgbClr>
            </a:solidFill>
            <a:ln w="12700" cap="flat" cmpd="sng">
              <a:solidFill>
                <a:srgbClr val="FFE8CA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 txBox="1"/>
            <p:nvPr/>
          </p:nvSpPr>
          <p:spPr>
            <a:xfrm>
              <a:off x="2373022" y="216285"/>
              <a:ext cx="2912005" cy="12950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Char char="•"/>
              </a:pPr>
              <a:r>
                <a:rPr lang="es-E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Reflexión sobre la práctica.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Char char="•"/>
              </a:pPr>
              <a:r>
                <a:rPr lang="es-E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Actividades varias. 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Char char="•"/>
              </a:pPr>
              <a:r>
                <a:rPr lang="es-E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Ensayo o model</a:t>
              </a:r>
              <a:r>
                <a:rPr lang="es-E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os</a:t>
              </a:r>
              <a:r>
                <a:rPr lang="es-E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de </a:t>
              </a:r>
              <a:r>
                <a:rPr lang="es-E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oportunidades de aprender ciencias</a:t>
              </a:r>
              <a:r>
                <a:rPr lang="es-E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0" y="442"/>
              <a:ext cx="2373022" cy="1726743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4"/>
            <p:cNvSpPr txBox="1"/>
            <p:nvPr/>
          </p:nvSpPr>
          <p:spPr>
            <a:xfrm>
              <a:off x="84293" y="84735"/>
              <a:ext cx="2204436" cy="15581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60950" rIns="121900" bIns="6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s-ES" sz="32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Trabajo sincrónico</a:t>
              </a:r>
              <a:endPara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2373022" y="1899860"/>
              <a:ext cx="3559534" cy="1726743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rgbClr val="D0DCEE">
                <a:alpha val="89803"/>
              </a:srgbClr>
            </a:solidFill>
            <a:ln w="12700" cap="flat" cmpd="sng">
              <a:solidFill>
                <a:srgbClr val="D0DCEE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 txBox="1"/>
            <p:nvPr/>
          </p:nvSpPr>
          <p:spPr>
            <a:xfrm>
              <a:off x="2373022" y="2115703"/>
              <a:ext cx="2912005" cy="12950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Char char="•"/>
              </a:pPr>
              <a:r>
                <a:rPr lang="es-E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Tutorías individuales o grupales.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Char char="•"/>
              </a:pPr>
              <a:r>
                <a:rPr lang="es-E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Trabajo personal o grupal en planificación.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Char char="•"/>
              </a:pPr>
              <a:r>
                <a:rPr lang="es-E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Lecturas previamente asignadas.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Char char="•"/>
              </a:pPr>
              <a:r>
                <a:rPr lang="es-E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Actividades varias.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0" y="1899860"/>
              <a:ext cx="2373022" cy="1726743"/>
            </a:xfrm>
            <a:prstGeom prst="roundRect">
              <a:avLst>
                <a:gd name="adj" fmla="val 16667"/>
              </a:avLst>
            </a:prstGeom>
            <a:solidFill>
              <a:srgbClr val="5999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 txBox="1"/>
            <p:nvPr/>
          </p:nvSpPr>
          <p:spPr>
            <a:xfrm>
              <a:off x="84293" y="1984153"/>
              <a:ext cx="2204436" cy="15581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60950" rIns="121900" bIns="6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s-ES" sz="32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Trabajo asincrónico</a:t>
              </a:r>
              <a:endPara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9" name="Google Shape;139;p4"/>
          <p:cNvSpPr/>
          <p:nvPr/>
        </p:nvSpPr>
        <p:spPr>
          <a:xfrm>
            <a:off x="6886714" y="2093842"/>
            <a:ext cx="4784034" cy="3127513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Sesiones de clase</a:t>
            </a:r>
            <a:endParaRPr sz="5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oogle Shape;145;p7"/>
          <p:cNvGrpSpPr/>
          <p:nvPr/>
        </p:nvGrpSpPr>
        <p:grpSpPr>
          <a:xfrm>
            <a:off x="761300" y="115500"/>
            <a:ext cx="6626999" cy="6626999"/>
            <a:chOff x="2161470" y="1200"/>
            <a:chExt cx="6626999" cy="6626999"/>
          </a:xfrm>
        </p:grpSpPr>
        <p:sp>
          <p:nvSpPr>
            <p:cNvPr id="146" name="Google Shape;146;p7"/>
            <p:cNvSpPr/>
            <p:nvPr/>
          </p:nvSpPr>
          <p:spPr>
            <a:xfrm>
              <a:off x="2923834" y="763564"/>
              <a:ext cx="5102271" cy="5102271"/>
            </a:xfrm>
            <a:prstGeom prst="blockArc">
              <a:avLst>
                <a:gd name="adj1" fmla="val 10800000"/>
                <a:gd name="adj2" fmla="val 16200000"/>
                <a:gd name="adj3" fmla="val 4637"/>
              </a:avLst>
            </a:prstGeom>
            <a:solidFill>
              <a:srgbClr val="6FA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7"/>
            <p:cNvSpPr/>
            <p:nvPr/>
          </p:nvSpPr>
          <p:spPr>
            <a:xfrm>
              <a:off x="2923834" y="763564"/>
              <a:ext cx="5102271" cy="5102271"/>
            </a:xfrm>
            <a:prstGeom prst="blockArc">
              <a:avLst>
                <a:gd name="adj1" fmla="val 5400000"/>
                <a:gd name="adj2" fmla="val 10800000"/>
                <a:gd name="adj3" fmla="val 4637"/>
              </a:avLst>
            </a:prstGeom>
            <a:solidFill>
              <a:srgbClr val="48BD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7"/>
            <p:cNvSpPr/>
            <p:nvPr/>
          </p:nvSpPr>
          <p:spPr>
            <a:xfrm>
              <a:off x="2923834" y="763564"/>
              <a:ext cx="5102271" cy="5102271"/>
            </a:xfrm>
            <a:prstGeom prst="blockArc">
              <a:avLst>
                <a:gd name="adj1" fmla="val 0"/>
                <a:gd name="adj2" fmla="val 5400000"/>
                <a:gd name="adj3" fmla="val 4637"/>
              </a:avLst>
            </a:prstGeom>
            <a:solidFill>
              <a:srgbClr val="50C9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7"/>
            <p:cNvSpPr/>
            <p:nvPr/>
          </p:nvSpPr>
          <p:spPr>
            <a:xfrm>
              <a:off x="2923834" y="763564"/>
              <a:ext cx="5102271" cy="5102271"/>
            </a:xfrm>
            <a:prstGeom prst="blockArc">
              <a:avLst>
                <a:gd name="adj1" fmla="val 16200000"/>
                <a:gd name="adj2" fmla="val 0"/>
                <a:gd name="adj3" fmla="val 4637"/>
              </a:avLst>
            </a:prstGeom>
            <a:solidFill>
              <a:srgbClr val="599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7"/>
            <p:cNvSpPr/>
            <p:nvPr/>
          </p:nvSpPr>
          <p:spPr>
            <a:xfrm>
              <a:off x="4301380" y="2141110"/>
              <a:ext cx="2347179" cy="2347179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7"/>
            <p:cNvSpPr txBox="1"/>
            <p:nvPr/>
          </p:nvSpPr>
          <p:spPr>
            <a:xfrm>
              <a:off x="4645116" y="2484846"/>
              <a:ext cx="1659707" cy="1659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200" tIns="29200" rIns="29200" bIns="29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es-ES" sz="2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Evaluaciones Calificadas</a:t>
              </a:r>
              <a:endParaRPr sz="2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7"/>
            <p:cNvSpPr/>
            <p:nvPr/>
          </p:nvSpPr>
          <p:spPr>
            <a:xfrm>
              <a:off x="4653457" y="1200"/>
              <a:ext cx="1643025" cy="1643025"/>
            </a:xfrm>
            <a:prstGeom prst="ellipse">
              <a:avLst/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7"/>
            <p:cNvSpPr txBox="1"/>
            <p:nvPr/>
          </p:nvSpPr>
          <p:spPr>
            <a:xfrm>
              <a:off x="4894072" y="241815"/>
              <a:ext cx="1161795" cy="11617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E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Entregas frecuentes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E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15%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7"/>
            <p:cNvSpPr/>
            <p:nvPr/>
          </p:nvSpPr>
          <p:spPr>
            <a:xfrm>
              <a:off x="7145444" y="2493187"/>
              <a:ext cx="1643025" cy="1643025"/>
            </a:xfrm>
            <a:prstGeom prst="ellipse">
              <a:avLst/>
            </a:prstGeom>
            <a:solidFill>
              <a:srgbClr val="45818E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7"/>
            <p:cNvSpPr txBox="1"/>
            <p:nvPr/>
          </p:nvSpPr>
          <p:spPr>
            <a:xfrm>
              <a:off x="7386059" y="2733802"/>
              <a:ext cx="1161795" cy="11617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E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Informe reflexivo de contexto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E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20%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7"/>
            <p:cNvSpPr/>
            <p:nvPr/>
          </p:nvSpPr>
          <p:spPr>
            <a:xfrm>
              <a:off x="4653457" y="4985174"/>
              <a:ext cx="1643025" cy="1643025"/>
            </a:xfrm>
            <a:prstGeom prst="ellipse">
              <a:avLst/>
            </a:prstGeom>
            <a:solidFill>
              <a:srgbClr val="48BD62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7"/>
            <p:cNvSpPr txBox="1"/>
            <p:nvPr/>
          </p:nvSpPr>
          <p:spPr>
            <a:xfrm>
              <a:off x="4894072" y="5225789"/>
              <a:ext cx="1161795" cy="11617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E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Desempeño</a:t>
              </a:r>
              <a:r>
                <a:rPr lang="es-E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Docen</a:t>
              </a:r>
              <a:r>
                <a:rPr lang="es-E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</a:t>
              </a:r>
              <a:r>
                <a:rPr lang="es-E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35%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7"/>
            <p:cNvSpPr/>
            <p:nvPr/>
          </p:nvSpPr>
          <p:spPr>
            <a:xfrm>
              <a:off x="2161470" y="2493187"/>
              <a:ext cx="1643025" cy="1643025"/>
            </a:xfrm>
            <a:prstGeom prst="ellipse">
              <a:avLst/>
            </a:prstGeom>
            <a:solidFill>
              <a:srgbClr val="6FAB46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7"/>
            <p:cNvSpPr txBox="1"/>
            <p:nvPr/>
          </p:nvSpPr>
          <p:spPr>
            <a:xfrm>
              <a:off x="2402085" y="2733802"/>
              <a:ext cx="1161795" cy="11617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E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Seminario de título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s-ES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30%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60" name="Google Shape;160;p7"/>
          <p:cNvCxnSpPr>
            <a:stCxn id="156" idx="6"/>
          </p:cNvCxnSpPr>
          <p:nvPr/>
        </p:nvCxnSpPr>
        <p:spPr>
          <a:xfrm rot="10800000" flipH="1">
            <a:off x="4896312" y="5916186"/>
            <a:ext cx="3076500" cy="4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1" name="Google Shape;161;p7"/>
          <p:cNvSpPr txBox="1"/>
          <p:nvPr/>
        </p:nvSpPr>
        <p:spPr>
          <a:xfrm>
            <a:off x="7972800" y="5395225"/>
            <a:ext cx="27603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-"/>
            </a:pPr>
            <a:r>
              <a:rPr lang="es-ES" sz="1500" b="1">
                <a:latin typeface="Calibri"/>
                <a:ea typeface="Calibri"/>
                <a:cs typeface="Calibri"/>
                <a:sym typeface="Calibri"/>
              </a:rPr>
              <a:t>Planificaciones</a:t>
            </a:r>
            <a:endParaRPr sz="15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-"/>
            </a:pPr>
            <a:r>
              <a:rPr lang="es-ES" sz="1500" b="1">
                <a:latin typeface="Calibri"/>
                <a:ea typeface="Calibri"/>
                <a:cs typeface="Calibri"/>
                <a:sym typeface="Calibri"/>
              </a:rPr>
              <a:t>Observación de implementación</a:t>
            </a:r>
            <a:endParaRPr sz="15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Calibri"/>
              <a:buChar char="-"/>
            </a:pPr>
            <a:r>
              <a:rPr lang="es-ES" sz="1500" b="1">
                <a:latin typeface="Calibri"/>
                <a:ea typeface="Calibri"/>
                <a:cs typeface="Calibri"/>
                <a:sym typeface="Calibri"/>
              </a:rPr>
              <a:t>Reflexión formativa</a:t>
            </a:r>
            <a:endParaRPr sz="15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"/>
          <p:cNvSpPr txBox="1">
            <a:spLocks noGrp="1"/>
          </p:cNvSpPr>
          <p:nvPr>
            <p:ph type="title"/>
          </p:nvPr>
        </p:nvSpPr>
        <p:spPr>
          <a:xfrm>
            <a:off x="838200" y="28561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Desempeño Docente (Práctica en Escuela)</a:t>
            </a:r>
            <a:endParaRPr/>
          </a:p>
        </p:txBody>
      </p:sp>
      <p:grpSp>
        <p:nvGrpSpPr>
          <p:cNvPr id="168" name="Google Shape;168;p5"/>
          <p:cNvGrpSpPr/>
          <p:nvPr/>
        </p:nvGrpSpPr>
        <p:grpSpPr>
          <a:xfrm>
            <a:off x="1689560" y="1665286"/>
            <a:ext cx="8125712" cy="3561502"/>
            <a:chOff x="2116" y="945620"/>
            <a:chExt cx="8125712" cy="3561502"/>
          </a:xfrm>
        </p:grpSpPr>
        <p:sp>
          <p:nvSpPr>
            <p:cNvPr id="169" name="Google Shape;169;p5"/>
            <p:cNvSpPr/>
            <p:nvPr/>
          </p:nvSpPr>
          <p:spPr>
            <a:xfrm>
              <a:off x="2116" y="2174875"/>
              <a:ext cx="2137833" cy="1068916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5"/>
            <p:cNvSpPr txBox="1"/>
            <p:nvPr/>
          </p:nvSpPr>
          <p:spPr>
            <a:xfrm>
              <a:off x="33423" y="2206182"/>
              <a:ext cx="2075219" cy="10063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s-E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Desempeño </a:t>
              </a:r>
              <a:r>
                <a:rPr lang="es-E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Docen</a:t>
              </a:r>
              <a:r>
                <a:rPr lang="es-E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5"/>
            <p:cNvSpPr/>
            <p:nvPr/>
          </p:nvSpPr>
          <p:spPr>
            <a:xfrm rot="-3310531">
              <a:off x="1818797" y="2076952"/>
              <a:ext cx="1497437" cy="35507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59998"/>
                  </a:moveTo>
                  <a:lnTo>
                    <a:pt x="120000" y="59998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 txBox="1"/>
            <p:nvPr/>
          </p:nvSpPr>
          <p:spPr>
            <a:xfrm rot="-3310531">
              <a:off x="2530080" y="2057270"/>
              <a:ext cx="74871" cy="7487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2995083" y="945620"/>
              <a:ext cx="2137833" cy="1068916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5"/>
            <p:cNvSpPr txBox="1"/>
            <p:nvPr/>
          </p:nvSpPr>
          <p:spPr>
            <a:xfrm>
              <a:off x="3026390" y="976927"/>
              <a:ext cx="2075219" cy="10063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s-E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Planificaciones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5132916" y="1462325"/>
              <a:ext cx="855133" cy="35507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59998"/>
                  </a:moveTo>
                  <a:lnTo>
                    <a:pt x="120000" y="59998"/>
                  </a:lnTo>
                </a:path>
              </a:pathLst>
            </a:custGeom>
            <a:noFill/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5"/>
            <p:cNvSpPr txBox="1"/>
            <p:nvPr/>
          </p:nvSpPr>
          <p:spPr>
            <a:xfrm>
              <a:off x="5539105" y="1458700"/>
              <a:ext cx="42756" cy="427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5988050" y="945620"/>
              <a:ext cx="2137833" cy="1068916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 txBox="1"/>
            <p:nvPr/>
          </p:nvSpPr>
          <p:spPr>
            <a:xfrm>
              <a:off x="6019357" y="976927"/>
              <a:ext cx="2075219" cy="10063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s-E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 Unidades de 4 clases cada una.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2139949" y="2691579"/>
              <a:ext cx="855133" cy="35507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59998"/>
                  </a:moveTo>
                  <a:lnTo>
                    <a:pt x="120000" y="59998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 txBox="1"/>
            <p:nvPr/>
          </p:nvSpPr>
          <p:spPr>
            <a:xfrm>
              <a:off x="2546138" y="2687955"/>
              <a:ext cx="42756" cy="427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2995083" y="2174875"/>
              <a:ext cx="2137833" cy="1068916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 txBox="1"/>
            <p:nvPr/>
          </p:nvSpPr>
          <p:spPr>
            <a:xfrm>
              <a:off x="3026390" y="2206182"/>
              <a:ext cx="2075219" cy="10063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s-E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Implementaciones 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5132916" y="2691579"/>
              <a:ext cx="843995" cy="35507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59998"/>
                  </a:moveTo>
                  <a:lnTo>
                    <a:pt x="120000" y="59998"/>
                  </a:lnTo>
                </a:path>
              </a:pathLst>
            </a:custGeom>
            <a:noFill/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5"/>
            <p:cNvSpPr txBox="1"/>
            <p:nvPr/>
          </p:nvSpPr>
          <p:spPr>
            <a:xfrm>
              <a:off x="5533814" y="2688233"/>
              <a:ext cx="42199" cy="421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5976912" y="2174875"/>
              <a:ext cx="2137833" cy="1068916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 txBox="1"/>
            <p:nvPr/>
          </p:nvSpPr>
          <p:spPr>
            <a:xfrm>
              <a:off x="6008219" y="2206182"/>
              <a:ext cx="2075219" cy="10063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s-E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Máximo 2 unidades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s-E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Mínimo 1 unidad 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5"/>
            <p:cNvSpPr/>
            <p:nvPr/>
          </p:nvSpPr>
          <p:spPr>
            <a:xfrm rot="3369698">
              <a:off x="1804962" y="3319461"/>
              <a:ext cx="1511853" cy="35507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59998"/>
                  </a:moveTo>
                  <a:lnTo>
                    <a:pt x="120000" y="59998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 txBox="1"/>
            <p:nvPr/>
          </p:nvSpPr>
          <p:spPr>
            <a:xfrm rot="3369698">
              <a:off x="2523092" y="3299418"/>
              <a:ext cx="75592" cy="75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endParaRPr sz="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2981828" y="3430638"/>
              <a:ext cx="2173364" cy="1068916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 txBox="1"/>
            <p:nvPr/>
          </p:nvSpPr>
          <p:spPr>
            <a:xfrm>
              <a:off x="3013135" y="3461945"/>
              <a:ext cx="2110750" cy="10063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s-E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Observaciones 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5989995" y="3438206"/>
              <a:ext cx="2137833" cy="1068916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 txBox="1"/>
            <p:nvPr/>
          </p:nvSpPr>
          <p:spPr>
            <a:xfrm>
              <a:off x="6021302" y="3469513"/>
              <a:ext cx="2075219" cy="10063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es-ES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 mínimo, 2 en caso de ser requerido.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93" name="Google Shape;193;p5"/>
          <p:cNvCxnSpPr/>
          <p:nvPr/>
        </p:nvCxnSpPr>
        <p:spPr>
          <a:xfrm>
            <a:off x="6824870" y="4651513"/>
            <a:ext cx="887896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4" name="Google Shape;19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oogle Shape;199;p6"/>
          <p:cNvGrpSpPr/>
          <p:nvPr/>
        </p:nvGrpSpPr>
        <p:grpSpPr>
          <a:xfrm>
            <a:off x="2675104" y="1064175"/>
            <a:ext cx="6755056" cy="5674810"/>
            <a:chOff x="2267346" y="1386"/>
            <a:chExt cx="3593306" cy="4476461"/>
          </a:xfrm>
        </p:grpSpPr>
        <p:sp>
          <p:nvSpPr>
            <p:cNvPr id="200" name="Google Shape;200;p6"/>
            <p:cNvSpPr/>
            <p:nvPr/>
          </p:nvSpPr>
          <p:spPr>
            <a:xfrm>
              <a:off x="2267346" y="1386"/>
              <a:ext cx="998140" cy="998140"/>
            </a:xfrm>
            <a:prstGeom prst="ellipse">
              <a:avLst/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6"/>
            <p:cNvSpPr txBox="1"/>
            <p:nvPr/>
          </p:nvSpPr>
          <p:spPr>
            <a:xfrm>
              <a:off x="2413520" y="147560"/>
              <a:ext cx="705792" cy="705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s-E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Problema de indagación de la práctica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6"/>
            <p:cNvSpPr/>
            <p:nvPr/>
          </p:nvSpPr>
          <p:spPr>
            <a:xfrm>
              <a:off x="2476956" y="1080576"/>
              <a:ext cx="578921" cy="578921"/>
            </a:xfrm>
            <a:prstGeom prst="mathPlus">
              <a:avLst>
                <a:gd name="adj1" fmla="val 23520"/>
              </a:avLst>
            </a:prstGeom>
            <a:solidFill>
              <a:srgbClr val="599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6"/>
            <p:cNvSpPr txBox="1"/>
            <p:nvPr/>
          </p:nvSpPr>
          <p:spPr>
            <a:xfrm>
              <a:off x="2553692" y="1301955"/>
              <a:ext cx="425449" cy="1361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Calibri"/>
                <a:buNone/>
              </a:pPr>
              <a:endPara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6"/>
            <p:cNvSpPr/>
            <p:nvPr/>
          </p:nvSpPr>
          <p:spPr>
            <a:xfrm>
              <a:off x="2267346" y="1740547"/>
              <a:ext cx="998140" cy="998140"/>
            </a:xfrm>
            <a:prstGeom prst="ellipse">
              <a:avLst/>
            </a:prstGeom>
            <a:solidFill>
              <a:srgbClr val="45818E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6"/>
            <p:cNvSpPr txBox="1"/>
            <p:nvPr/>
          </p:nvSpPr>
          <p:spPr>
            <a:xfrm>
              <a:off x="2413520" y="1886721"/>
              <a:ext cx="705792" cy="705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s-E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Sistematización de la práctica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2476956" y="2819736"/>
              <a:ext cx="578921" cy="578921"/>
            </a:xfrm>
            <a:prstGeom prst="mathPlus">
              <a:avLst>
                <a:gd name="adj1" fmla="val 23520"/>
              </a:avLst>
            </a:prstGeom>
            <a:solidFill>
              <a:srgbClr val="4CC3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6"/>
            <p:cNvSpPr txBox="1"/>
            <p:nvPr/>
          </p:nvSpPr>
          <p:spPr>
            <a:xfrm>
              <a:off x="2553692" y="3041115"/>
              <a:ext cx="425449" cy="1361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Calibri"/>
                <a:buNone/>
              </a:pPr>
              <a:endParaRPr sz="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6"/>
            <p:cNvSpPr/>
            <p:nvPr/>
          </p:nvSpPr>
          <p:spPr>
            <a:xfrm>
              <a:off x="2267346" y="3479707"/>
              <a:ext cx="998140" cy="998140"/>
            </a:xfrm>
            <a:prstGeom prst="ellipse">
              <a:avLst/>
            </a:prstGeom>
            <a:solidFill>
              <a:srgbClr val="48BD62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6"/>
            <p:cNvSpPr txBox="1"/>
            <p:nvPr/>
          </p:nvSpPr>
          <p:spPr>
            <a:xfrm>
              <a:off x="2413520" y="3625881"/>
              <a:ext cx="705792" cy="705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s-E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Reflexión sobre la práctica</a:t>
              </a: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3415208" y="2053963"/>
              <a:ext cx="317408" cy="37130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6FAB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6"/>
            <p:cNvSpPr txBox="1"/>
            <p:nvPr/>
          </p:nvSpPr>
          <p:spPr>
            <a:xfrm>
              <a:off x="3415208" y="2128225"/>
              <a:ext cx="222186" cy="2227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endPara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3864371" y="1241476"/>
              <a:ext cx="1996281" cy="1996281"/>
            </a:xfrm>
            <a:prstGeom prst="ellipse">
              <a:avLst/>
            </a:prstGeom>
            <a:solidFill>
              <a:srgbClr val="6FAB46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6"/>
            <p:cNvSpPr txBox="1"/>
            <p:nvPr/>
          </p:nvSpPr>
          <p:spPr>
            <a:xfrm>
              <a:off x="4156720" y="1533825"/>
              <a:ext cx="1411583" cy="14115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1750" tIns="31750" rIns="31750" bIns="317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500"/>
                <a:buFont typeface="Calibri"/>
                <a:buNone/>
              </a:pPr>
              <a:r>
                <a:rPr lang="es-ES" sz="25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Seminario de Título </a:t>
              </a:r>
              <a:endParaRPr sz="2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4" name="Google Shape;214;p6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933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Reflexión sobre la práctica</a:t>
            </a:r>
            <a:endParaRPr/>
          </a:p>
        </p:txBody>
      </p:sp>
      <p:sp>
        <p:nvSpPr>
          <p:cNvPr id="215" name="Google Shape;21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604</Words>
  <Application>Microsoft Office PowerPoint</Application>
  <PresentationFormat>Panorámica</PresentationFormat>
  <Paragraphs>101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Taller de Reflexión e Investigación de la Práctica Mención Ciencias Naturales</vt:lpstr>
      <vt:lpstr>¿Qué haremos hoy?</vt:lpstr>
      <vt:lpstr>Mi clase ideal de Ciencias Naturales</vt:lpstr>
      <vt:lpstr>Presentación de PowerPoint</vt:lpstr>
      <vt:lpstr>Presentación de PowerPoint</vt:lpstr>
      <vt:lpstr>Metodología de trabajo</vt:lpstr>
      <vt:lpstr>Presentación de PowerPoint</vt:lpstr>
      <vt:lpstr>Desempeño Docente (Práctica en Escuela)</vt:lpstr>
      <vt:lpstr>Reflexión sobre la práctica</vt:lpstr>
      <vt:lpstr>Prácticas</vt:lpstr>
      <vt:lpstr>Próxima semana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Reflexión e Investigación de la Práctica Mención Ciencias Naturales</dc:title>
  <dc:creator>Natalie Gadal</dc:creator>
  <cp:lastModifiedBy>Natalie Gadal</cp:lastModifiedBy>
  <cp:revision>1</cp:revision>
  <dcterms:created xsi:type="dcterms:W3CDTF">2021-03-18T01:24:49Z</dcterms:created>
  <dcterms:modified xsi:type="dcterms:W3CDTF">2021-03-23T02:45:28Z</dcterms:modified>
</cp:coreProperties>
</file>