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316" r:id="rId5"/>
    <p:sldId id="321" r:id="rId6"/>
    <p:sldId id="260" r:id="rId7"/>
    <p:sldId id="264" r:id="rId8"/>
    <p:sldId id="262" r:id="rId9"/>
    <p:sldId id="275" r:id="rId10"/>
    <p:sldId id="267" r:id="rId11"/>
    <p:sldId id="268" r:id="rId12"/>
    <p:sldId id="269" r:id="rId13"/>
    <p:sldId id="279" r:id="rId14"/>
    <p:sldId id="270" r:id="rId15"/>
    <p:sldId id="285" r:id="rId16"/>
    <p:sldId id="284" r:id="rId17"/>
    <p:sldId id="283" r:id="rId18"/>
    <p:sldId id="286" r:id="rId19"/>
    <p:sldId id="306" r:id="rId20"/>
    <p:sldId id="317" r:id="rId21"/>
    <p:sldId id="307" r:id="rId22"/>
    <p:sldId id="308" r:id="rId23"/>
    <p:sldId id="312" r:id="rId24"/>
    <p:sldId id="318" r:id="rId25"/>
    <p:sldId id="319" r:id="rId26"/>
    <p:sldId id="320" r:id="rId27"/>
    <p:sldId id="313" r:id="rId28"/>
    <p:sldId id="433" r:id="rId29"/>
    <p:sldId id="434" r:id="rId30"/>
    <p:sldId id="435" r:id="rId31"/>
    <p:sldId id="436" r:id="rId32"/>
    <p:sldId id="437" r:id="rId33"/>
    <p:sldId id="438" r:id="rId34"/>
    <p:sldId id="448" r:id="rId35"/>
    <p:sldId id="439" r:id="rId36"/>
    <p:sldId id="440" r:id="rId37"/>
    <p:sldId id="453" r:id="rId38"/>
    <p:sldId id="31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92758" autoAdjust="0"/>
  </p:normalViewPr>
  <p:slideViewPr>
    <p:cSldViewPr snapToGrid="0">
      <p:cViewPr varScale="1">
        <p:scale>
          <a:sx n="104" d="100"/>
          <a:sy n="104" d="100"/>
        </p:scale>
        <p:origin x="9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1ADBC-1764-4C88-8997-48FB85E32531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5EBFBF3-95F4-451C-A5D7-33796F70B1F8}">
      <dgm:prSet phldrT="[Texto]" custT="1"/>
      <dgm:spPr/>
      <dgm:t>
        <a:bodyPr/>
        <a:lstStyle/>
        <a:p>
          <a:r>
            <a:rPr lang="es-ES" sz="2000" dirty="0"/>
            <a:t>Poesía Dramática.</a:t>
          </a:r>
        </a:p>
      </dgm:t>
    </dgm:pt>
    <dgm:pt modelId="{E3ED476C-DA42-4556-ACF3-3AFBA63B2638}" type="parTrans" cxnId="{E9A19F01-EF5C-4B49-9959-AF14D8B68546}">
      <dgm:prSet/>
      <dgm:spPr/>
      <dgm:t>
        <a:bodyPr/>
        <a:lstStyle/>
        <a:p>
          <a:endParaRPr lang="es-ES"/>
        </a:p>
      </dgm:t>
    </dgm:pt>
    <dgm:pt modelId="{FFCA7194-508B-4261-9ABC-484FAF40E208}" type="sibTrans" cxnId="{E9A19F01-EF5C-4B49-9959-AF14D8B68546}">
      <dgm:prSet/>
      <dgm:spPr/>
      <dgm:t>
        <a:bodyPr/>
        <a:lstStyle/>
        <a:p>
          <a:endParaRPr lang="es-ES"/>
        </a:p>
      </dgm:t>
    </dgm:pt>
    <dgm:pt modelId="{C21C86BE-AF3F-458D-A100-82E1CD26341E}">
      <dgm:prSet phldrT="[Texto]" custT="1"/>
      <dgm:spPr/>
      <dgm:t>
        <a:bodyPr/>
        <a:lstStyle/>
        <a:p>
          <a:r>
            <a:rPr lang="es-ES" sz="2400" dirty="0"/>
            <a:t>Aristóteles</a:t>
          </a:r>
        </a:p>
      </dgm:t>
    </dgm:pt>
    <dgm:pt modelId="{7AF5D7F8-2069-4C51-A544-64CBDDDF2F44}" type="parTrans" cxnId="{9F6FAADD-3DD0-49CE-92F1-7515205A9795}">
      <dgm:prSet/>
      <dgm:spPr/>
      <dgm:t>
        <a:bodyPr/>
        <a:lstStyle/>
        <a:p>
          <a:endParaRPr lang="es-ES"/>
        </a:p>
      </dgm:t>
    </dgm:pt>
    <dgm:pt modelId="{5172472F-6414-4D3B-8E3F-B42B2F6FC1C8}" type="sibTrans" cxnId="{9F6FAADD-3DD0-49CE-92F1-7515205A9795}">
      <dgm:prSet/>
      <dgm:spPr/>
      <dgm:t>
        <a:bodyPr/>
        <a:lstStyle/>
        <a:p>
          <a:endParaRPr lang="es-ES"/>
        </a:p>
      </dgm:t>
    </dgm:pt>
    <dgm:pt modelId="{0389C8E0-04D4-4C59-8B71-742ABC5EDC93}">
      <dgm:prSet phldrT="[Texto]" custT="1"/>
      <dgm:spPr/>
      <dgm:t>
        <a:bodyPr/>
        <a:lstStyle/>
        <a:p>
          <a:r>
            <a:rPr lang="es-ES" sz="1600" dirty="0"/>
            <a:t>La poesía.</a:t>
          </a:r>
        </a:p>
      </dgm:t>
    </dgm:pt>
    <dgm:pt modelId="{5B322298-FFA5-46B2-BE2B-89BB88AB4B73}" type="parTrans" cxnId="{233A752D-5F98-444A-A3F0-A3C599D12335}">
      <dgm:prSet/>
      <dgm:spPr/>
      <dgm:t>
        <a:bodyPr/>
        <a:lstStyle/>
        <a:p>
          <a:endParaRPr lang="es-ES"/>
        </a:p>
      </dgm:t>
    </dgm:pt>
    <dgm:pt modelId="{DC9A788E-FB1A-48F5-BD86-E333F885C2D8}" type="sibTrans" cxnId="{233A752D-5F98-444A-A3F0-A3C599D12335}">
      <dgm:prSet/>
      <dgm:spPr/>
      <dgm:t>
        <a:bodyPr/>
        <a:lstStyle/>
        <a:p>
          <a:endParaRPr lang="es-ES"/>
        </a:p>
      </dgm:t>
    </dgm:pt>
    <dgm:pt modelId="{D945AE8B-68C0-48D3-A412-0E7048F7A361}">
      <dgm:prSet phldrT="[Texto]" custT="1"/>
      <dgm:spPr/>
      <dgm:t>
        <a:bodyPr/>
        <a:lstStyle/>
        <a:p>
          <a:r>
            <a:rPr lang="es-ES" sz="2000" dirty="0"/>
            <a:t>Poesía Lírica</a:t>
          </a:r>
        </a:p>
      </dgm:t>
    </dgm:pt>
    <dgm:pt modelId="{71B1DC19-0C7D-4297-8475-76140765425B}" type="parTrans" cxnId="{5D8301ED-661E-4FF1-B049-CFCE1E93DB81}">
      <dgm:prSet/>
      <dgm:spPr/>
      <dgm:t>
        <a:bodyPr/>
        <a:lstStyle/>
        <a:p>
          <a:endParaRPr lang="es-ES"/>
        </a:p>
      </dgm:t>
    </dgm:pt>
    <dgm:pt modelId="{DF71B2DD-72C4-4D57-993B-D2A660CA398F}" type="sibTrans" cxnId="{5D8301ED-661E-4FF1-B049-CFCE1E93DB81}">
      <dgm:prSet/>
      <dgm:spPr/>
      <dgm:t>
        <a:bodyPr/>
        <a:lstStyle/>
        <a:p>
          <a:endParaRPr lang="es-ES"/>
        </a:p>
      </dgm:t>
    </dgm:pt>
    <dgm:pt modelId="{19741F95-A07D-4B40-9089-0947E8424889}">
      <dgm:prSet phldrT="[Texto]" custT="1"/>
      <dgm:spPr/>
      <dgm:t>
        <a:bodyPr/>
        <a:lstStyle/>
        <a:p>
          <a:r>
            <a:rPr lang="es-ES" sz="2000" dirty="0"/>
            <a:t>Poesía Épica.</a:t>
          </a:r>
        </a:p>
      </dgm:t>
    </dgm:pt>
    <dgm:pt modelId="{7ACAB877-4D52-4846-BB0B-B1BB1048F7BE}" type="parTrans" cxnId="{3BC2FB85-CE05-40BA-A02E-AFE3A20AACA0}">
      <dgm:prSet/>
      <dgm:spPr/>
      <dgm:t>
        <a:bodyPr/>
        <a:lstStyle/>
        <a:p>
          <a:endParaRPr lang="es-ES"/>
        </a:p>
      </dgm:t>
    </dgm:pt>
    <dgm:pt modelId="{15E047B7-1F73-4BA3-8227-EC0756D10471}" type="sibTrans" cxnId="{3BC2FB85-CE05-40BA-A02E-AFE3A20AACA0}">
      <dgm:prSet/>
      <dgm:spPr/>
      <dgm:t>
        <a:bodyPr/>
        <a:lstStyle/>
        <a:p>
          <a:endParaRPr lang="es-ES"/>
        </a:p>
      </dgm:t>
    </dgm:pt>
    <dgm:pt modelId="{00F6143A-5D9F-4C8F-BC64-FDF771681DB9}">
      <dgm:prSet phldrT="[Texto]" custT="1"/>
      <dgm:spPr/>
      <dgm:t>
        <a:bodyPr/>
        <a:lstStyle/>
        <a:p>
          <a:r>
            <a:rPr lang="es-ES" sz="1600" dirty="0"/>
            <a:t>El drama</a:t>
          </a:r>
        </a:p>
      </dgm:t>
    </dgm:pt>
    <dgm:pt modelId="{0C686629-1FCE-471F-8E2F-2BB013657105}" type="parTrans" cxnId="{FE29CB00-1ED0-467F-95AD-B63B9F386DFB}">
      <dgm:prSet/>
      <dgm:spPr/>
      <dgm:t>
        <a:bodyPr/>
        <a:lstStyle/>
        <a:p>
          <a:endParaRPr lang="es-ES"/>
        </a:p>
      </dgm:t>
    </dgm:pt>
    <dgm:pt modelId="{B7713306-2912-4A47-B4D7-C56BBA8F7C6F}" type="sibTrans" cxnId="{FE29CB00-1ED0-467F-95AD-B63B9F386DFB}">
      <dgm:prSet/>
      <dgm:spPr/>
      <dgm:t>
        <a:bodyPr/>
        <a:lstStyle/>
        <a:p>
          <a:endParaRPr lang="es-ES"/>
        </a:p>
      </dgm:t>
    </dgm:pt>
    <dgm:pt modelId="{739C66EE-1C24-4C30-BFCF-1699F7D912C5}">
      <dgm:prSet phldrT="[Texto]" custT="1"/>
      <dgm:spPr/>
      <dgm:t>
        <a:bodyPr/>
        <a:lstStyle/>
        <a:p>
          <a:r>
            <a:rPr lang="es-ES" sz="1600" dirty="0"/>
            <a:t>La comedia.</a:t>
          </a:r>
        </a:p>
      </dgm:t>
    </dgm:pt>
    <dgm:pt modelId="{3A62156C-B643-45DC-B07B-E9A738B4A2F7}" type="parTrans" cxnId="{124204DB-307E-4B97-8C63-A2E66BB55614}">
      <dgm:prSet/>
      <dgm:spPr/>
      <dgm:t>
        <a:bodyPr/>
        <a:lstStyle/>
        <a:p>
          <a:endParaRPr lang="es-ES"/>
        </a:p>
      </dgm:t>
    </dgm:pt>
    <dgm:pt modelId="{F9A4ED1B-4128-458E-AB53-EAD36C1F6A36}" type="sibTrans" cxnId="{124204DB-307E-4B97-8C63-A2E66BB55614}">
      <dgm:prSet/>
      <dgm:spPr/>
      <dgm:t>
        <a:bodyPr/>
        <a:lstStyle/>
        <a:p>
          <a:endParaRPr lang="es-ES"/>
        </a:p>
      </dgm:t>
    </dgm:pt>
    <dgm:pt modelId="{3CB3CD78-E49A-4389-9679-F772D4BD338A}">
      <dgm:prSet phldrT="[Texto]" custT="1"/>
      <dgm:spPr/>
      <dgm:t>
        <a:bodyPr/>
        <a:lstStyle/>
        <a:p>
          <a:r>
            <a:rPr lang="es-ES" sz="2400" dirty="0"/>
            <a:t>Platón</a:t>
          </a:r>
        </a:p>
        <a:p>
          <a:r>
            <a:rPr lang="es-ES" sz="2400" dirty="0"/>
            <a:t>(poesía)</a:t>
          </a:r>
        </a:p>
      </dgm:t>
    </dgm:pt>
    <dgm:pt modelId="{A8F5C037-457A-4EE3-99B2-8A79968D1CBE}" type="sibTrans" cxnId="{8CD68060-C545-4BFE-8AA1-17E05D1DE229}">
      <dgm:prSet/>
      <dgm:spPr/>
      <dgm:t>
        <a:bodyPr/>
        <a:lstStyle/>
        <a:p>
          <a:endParaRPr lang="es-ES"/>
        </a:p>
      </dgm:t>
    </dgm:pt>
    <dgm:pt modelId="{9FB220EB-200B-4205-ABE3-4D7288B7E721}" type="parTrans" cxnId="{8CD68060-C545-4BFE-8AA1-17E05D1DE229}">
      <dgm:prSet/>
      <dgm:spPr/>
      <dgm:t>
        <a:bodyPr/>
        <a:lstStyle/>
        <a:p>
          <a:endParaRPr lang="es-ES"/>
        </a:p>
      </dgm:t>
    </dgm:pt>
    <dgm:pt modelId="{C5F1F91F-B12D-4C4C-8118-0573172688DE}">
      <dgm:prSet phldrT="[Texto]"/>
      <dgm:spPr/>
      <dgm:t>
        <a:bodyPr/>
        <a:lstStyle/>
        <a:p>
          <a:r>
            <a:rPr lang="es-ES" dirty="0"/>
            <a:t>Roma </a:t>
          </a:r>
        </a:p>
        <a:p>
          <a:r>
            <a:rPr lang="es-ES" dirty="0"/>
            <a:t>Ciceroniana</a:t>
          </a:r>
        </a:p>
      </dgm:t>
    </dgm:pt>
    <dgm:pt modelId="{BCB3A2C3-3EE6-4870-B3E4-D61B9134FE20}" type="sibTrans" cxnId="{B94F40E3-EF0F-405B-AF4C-921385760F97}">
      <dgm:prSet/>
      <dgm:spPr/>
      <dgm:t>
        <a:bodyPr/>
        <a:lstStyle/>
        <a:p>
          <a:endParaRPr lang="es-ES"/>
        </a:p>
      </dgm:t>
    </dgm:pt>
    <dgm:pt modelId="{66D66743-6EB0-4D91-871F-DBC9ACCA3FE1}" type="parTrans" cxnId="{B94F40E3-EF0F-405B-AF4C-921385760F97}">
      <dgm:prSet/>
      <dgm:spPr/>
      <dgm:t>
        <a:bodyPr/>
        <a:lstStyle/>
        <a:p>
          <a:endParaRPr lang="es-ES"/>
        </a:p>
      </dgm:t>
    </dgm:pt>
    <dgm:pt modelId="{82AF7C26-5135-446F-A80A-F51A730896C1}">
      <dgm:prSet phldrT="[Texto]" custT="1"/>
      <dgm:spPr/>
      <dgm:t>
        <a:bodyPr/>
        <a:lstStyle/>
        <a:p>
          <a:r>
            <a:rPr lang="es-ES" sz="1600" dirty="0"/>
            <a:t>La tragedia</a:t>
          </a:r>
        </a:p>
      </dgm:t>
    </dgm:pt>
    <dgm:pt modelId="{0AF407DE-AC22-44ED-B170-436381C2DAFE}" type="parTrans" cxnId="{036B4608-E17D-4D52-9D89-02BABDA73E06}">
      <dgm:prSet/>
      <dgm:spPr/>
      <dgm:t>
        <a:bodyPr/>
        <a:lstStyle/>
        <a:p>
          <a:endParaRPr lang="es-ES"/>
        </a:p>
      </dgm:t>
    </dgm:pt>
    <dgm:pt modelId="{836C9798-1CC4-4F75-BBA2-2F27E82EB8DE}" type="sibTrans" cxnId="{036B4608-E17D-4D52-9D89-02BABDA73E06}">
      <dgm:prSet/>
      <dgm:spPr/>
      <dgm:t>
        <a:bodyPr/>
        <a:lstStyle/>
        <a:p>
          <a:endParaRPr lang="es-ES"/>
        </a:p>
      </dgm:t>
    </dgm:pt>
    <dgm:pt modelId="{C48C8C75-8FE9-4314-ACE7-1B7EDDA3539D}">
      <dgm:prSet/>
      <dgm:spPr/>
      <dgm:t>
        <a:bodyPr/>
        <a:lstStyle/>
        <a:p>
          <a:r>
            <a:rPr lang="es-ES" dirty="0"/>
            <a:t>La palabra pública como instrumento de deliberación y persuasión política y jurídica.</a:t>
          </a:r>
        </a:p>
      </dgm:t>
    </dgm:pt>
    <dgm:pt modelId="{61C0AFAE-8BA6-4669-91B1-3683AF0F8466}" type="parTrans" cxnId="{34808604-9321-4D0D-9B5C-D1E52F7A1519}">
      <dgm:prSet/>
      <dgm:spPr/>
      <dgm:t>
        <a:bodyPr/>
        <a:lstStyle/>
        <a:p>
          <a:endParaRPr lang="es-ES"/>
        </a:p>
      </dgm:t>
    </dgm:pt>
    <dgm:pt modelId="{827AC4E7-3A8E-441A-8477-7B67F60417EA}" type="sibTrans" cxnId="{34808604-9321-4D0D-9B5C-D1E52F7A1519}">
      <dgm:prSet/>
      <dgm:spPr/>
      <dgm:t>
        <a:bodyPr/>
        <a:lstStyle/>
        <a:p>
          <a:endParaRPr lang="es-ES"/>
        </a:p>
      </dgm:t>
    </dgm:pt>
    <dgm:pt modelId="{A97BC8B3-3C26-4528-B298-985B77E08D55}" type="pres">
      <dgm:prSet presAssocID="{3E41ADBC-1764-4C88-8997-48FB85E32531}" presName="Name0" presStyleCnt="0">
        <dgm:presLayoutVars>
          <dgm:dir/>
          <dgm:animLvl val="lvl"/>
          <dgm:resizeHandles/>
        </dgm:presLayoutVars>
      </dgm:prSet>
      <dgm:spPr/>
    </dgm:pt>
    <dgm:pt modelId="{013CF3EB-C53F-4C23-B05E-B891694897ED}" type="pres">
      <dgm:prSet presAssocID="{3CB3CD78-E49A-4389-9679-F772D4BD338A}" presName="linNode" presStyleCnt="0"/>
      <dgm:spPr/>
    </dgm:pt>
    <dgm:pt modelId="{16689D13-AA92-435E-9502-299584F87052}" type="pres">
      <dgm:prSet presAssocID="{3CB3CD78-E49A-4389-9679-F772D4BD338A}" presName="parentShp" presStyleLbl="node1" presStyleIdx="0" presStyleCnt="3">
        <dgm:presLayoutVars>
          <dgm:bulletEnabled val="1"/>
        </dgm:presLayoutVars>
      </dgm:prSet>
      <dgm:spPr/>
    </dgm:pt>
    <dgm:pt modelId="{3F110AD5-831F-4692-B499-5BE625ABAA8C}" type="pres">
      <dgm:prSet presAssocID="{3CB3CD78-E49A-4389-9679-F772D4BD338A}" presName="childShp" presStyleLbl="bgAccFollowNode1" presStyleIdx="0" presStyleCnt="3">
        <dgm:presLayoutVars>
          <dgm:bulletEnabled val="1"/>
        </dgm:presLayoutVars>
      </dgm:prSet>
      <dgm:spPr/>
    </dgm:pt>
    <dgm:pt modelId="{D942939A-55BA-4391-8BC4-BDBA9DC186CD}" type="pres">
      <dgm:prSet presAssocID="{A8F5C037-457A-4EE3-99B2-8A79968D1CBE}" presName="spacing" presStyleCnt="0"/>
      <dgm:spPr/>
    </dgm:pt>
    <dgm:pt modelId="{D9291B72-9614-4BC7-9580-6E44B43E88E8}" type="pres">
      <dgm:prSet presAssocID="{C21C86BE-AF3F-458D-A100-82E1CD26341E}" presName="linNode" presStyleCnt="0"/>
      <dgm:spPr/>
    </dgm:pt>
    <dgm:pt modelId="{788805C5-B3CD-49C7-BB1B-A073C69E2611}" type="pres">
      <dgm:prSet presAssocID="{C21C86BE-AF3F-458D-A100-82E1CD26341E}" presName="parentShp" presStyleLbl="node1" presStyleIdx="1" presStyleCnt="3">
        <dgm:presLayoutVars>
          <dgm:bulletEnabled val="1"/>
        </dgm:presLayoutVars>
      </dgm:prSet>
      <dgm:spPr/>
    </dgm:pt>
    <dgm:pt modelId="{750F158D-F8FE-4688-B799-3E49FB4C4443}" type="pres">
      <dgm:prSet presAssocID="{C21C86BE-AF3F-458D-A100-82E1CD26341E}" presName="childShp" presStyleLbl="bgAccFollowNode1" presStyleIdx="1" presStyleCnt="3" custScaleY="134901">
        <dgm:presLayoutVars>
          <dgm:bulletEnabled val="1"/>
        </dgm:presLayoutVars>
      </dgm:prSet>
      <dgm:spPr/>
    </dgm:pt>
    <dgm:pt modelId="{99DBA807-501C-4CFC-8EBA-EA4896EB896A}" type="pres">
      <dgm:prSet presAssocID="{5172472F-6414-4D3B-8E3F-B42B2F6FC1C8}" presName="spacing" presStyleCnt="0"/>
      <dgm:spPr/>
    </dgm:pt>
    <dgm:pt modelId="{5BA73CB3-8A14-4C54-AF06-0F255504B9DD}" type="pres">
      <dgm:prSet presAssocID="{C5F1F91F-B12D-4C4C-8118-0573172688DE}" presName="linNode" presStyleCnt="0"/>
      <dgm:spPr/>
    </dgm:pt>
    <dgm:pt modelId="{99338C33-0958-440A-8920-4709E15DCF31}" type="pres">
      <dgm:prSet presAssocID="{C5F1F91F-B12D-4C4C-8118-0573172688DE}" presName="parentShp" presStyleLbl="node1" presStyleIdx="2" presStyleCnt="3">
        <dgm:presLayoutVars>
          <dgm:bulletEnabled val="1"/>
        </dgm:presLayoutVars>
      </dgm:prSet>
      <dgm:spPr/>
    </dgm:pt>
    <dgm:pt modelId="{18FB2DB5-0137-4D60-9810-360D439E6921}" type="pres">
      <dgm:prSet presAssocID="{C5F1F91F-B12D-4C4C-8118-0573172688DE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FE29CB00-1ED0-467F-95AD-B63B9F386DFB}" srcId="{C21C86BE-AF3F-458D-A100-82E1CD26341E}" destId="{00F6143A-5D9F-4C8F-BC64-FDF771681DB9}" srcOrd="1" destOrd="0" parTransId="{0C686629-1FCE-471F-8E2F-2BB013657105}" sibTransId="{B7713306-2912-4A47-B4D7-C56BBA8F7C6F}"/>
    <dgm:cxn modelId="{25A49101-9AED-4D99-916E-6C518DFD9B64}" type="presOf" srcId="{739C66EE-1C24-4C30-BFCF-1699F7D912C5}" destId="{750F158D-F8FE-4688-B799-3E49FB4C4443}" srcOrd="0" destOrd="2" presId="urn:microsoft.com/office/officeart/2005/8/layout/vList6"/>
    <dgm:cxn modelId="{E9A19F01-EF5C-4B49-9959-AF14D8B68546}" srcId="{3CB3CD78-E49A-4389-9679-F772D4BD338A}" destId="{B5EBFBF3-95F4-451C-A5D7-33796F70B1F8}" srcOrd="0" destOrd="0" parTransId="{E3ED476C-DA42-4556-ACF3-3AFBA63B2638}" sibTransId="{FFCA7194-508B-4261-9ABC-484FAF40E208}"/>
    <dgm:cxn modelId="{93EF3504-2CA2-4ED6-8D85-F9B400B4FFD7}" type="presOf" srcId="{C5F1F91F-B12D-4C4C-8118-0573172688DE}" destId="{99338C33-0958-440A-8920-4709E15DCF31}" srcOrd="0" destOrd="0" presId="urn:microsoft.com/office/officeart/2005/8/layout/vList6"/>
    <dgm:cxn modelId="{34808604-9321-4D0D-9B5C-D1E52F7A1519}" srcId="{C5F1F91F-B12D-4C4C-8118-0573172688DE}" destId="{C48C8C75-8FE9-4314-ACE7-1B7EDDA3539D}" srcOrd="0" destOrd="0" parTransId="{61C0AFAE-8BA6-4669-91B1-3683AF0F8466}" sibTransId="{827AC4E7-3A8E-441A-8477-7B67F60417EA}"/>
    <dgm:cxn modelId="{036B4608-E17D-4D52-9D89-02BABDA73E06}" srcId="{C21C86BE-AF3F-458D-A100-82E1CD26341E}" destId="{82AF7C26-5135-446F-A80A-F51A730896C1}" srcOrd="3" destOrd="0" parTransId="{0AF407DE-AC22-44ED-B170-436381C2DAFE}" sibTransId="{836C9798-1CC4-4F75-BBA2-2F27E82EB8DE}"/>
    <dgm:cxn modelId="{89214C13-488B-4596-A535-65D8E4C3153B}" type="presOf" srcId="{D945AE8B-68C0-48D3-A412-0E7048F7A361}" destId="{3F110AD5-831F-4692-B499-5BE625ABAA8C}" srcOrd="0" destOrd="1" presId="urn:microsoft.com/office/officeart/2005/8/layout/vList6"/>
    <dgm:cxn modelId="{5B4AD114-6871-4D11-8FFF-D4D80213BB6E}" type="presOf" srcId="{0389C8E0-04D4-4C59-8B71-742ABC5EDC93}" destId="{750F158D-F8FE-4688-B799-3E49FB4C4443}" srcOrd="0" destOrd="0" presId="urn:microsoft.com/office/officeart/2005/8/layout/vList6"/>
    <dgm:cxn modelId="{233A752D-5F98-444A-A3F0-A3C599D12335}" srcId="{C21C86BE-AF3F-458D-A100-82E1CD26341E}" destId="{0389C8E0-04D4-4C59-8B71-742ABC5EDC93}" srcOrd="0" destOrd="0" parTransId="{5B322298-FFA5-46B2-BE2B-89BB88AB4B73}" sibTransId="{DC9A788E-FB1A-48F5-BD86-E333F885C2D8}"/>
    <dgm:cxn modelId="{ECA7284C-09CD-41C4-8F9E-AACF34E1CF35}" type="presOf" srcId="{B5EBFBF3-95F4-451C-A5D7-33796F70B1F8}" destId="{3F110AD5-831F-4692-B499-5BE625ABAA8C}" srcOrd="0" destOrd="0" presId="urn:microsoft.com/office/officeart/2005/8/layout/vList6"/>
    <dgm:cxn modelId="{8CD68060-C545-4BFE-8AA1-17E05D1DE229}" srcId="{3E41ADBC-1764-4C88-8997-48FB85E32531}" destId="{3CB3CD78-E49A-4389-9679-F772D4BD338A}" srcOrd="0" destOrd="0" parTransId="{9FB220EB-200B-4205-ABE3-4D7288B7E721}" sibTransId="{A8F5C037-457A-4EE3-99B2-8A79968D1CBE}"/>
    <dgm:cxn modelId="{74043663-5A0B-41B6-95C5-D6DB6B3F4629}" type="presOf" srcId="{82AF7C26-5135-446F-A80A-F51A730896C1}" destId="{750F158D-F8FE-4688-B799-3E49FB4C4443}" srcOrd="0" destOrd="3" presId="urn:microsoft.com/office/officeart/2005/8/layout/vList6"/>
    <dgm:cxn modelId="{9D38D363-388C-4E9A-A0E1-7F1EC223DFF9}" type="presOf" srcId="{C21C86BE-AF3F-458D-A100-82E1CD26341E}" destId="{788805C5-B3CD-49C7-BB1B-A073C69E2611}" srcOrd="0" destOrd="0" presId="urn:microsoft.com/office/officeart/2005/8/layout/vList6"/>
    <dgm:cxn modelId="{2A337965-4F3D-4FAA-B4BA-EF049A1F8682}" type="presOf" srcId="{3E41ADBC-1764-4C88-8997-48FB85E32531}" destId="{A97BC8B3-3C26-4528-B298-985B77E08D55}" srcOrd="0" destOrd="0" presId="urn:microsoft.com/office/officeart/2005/8/layout/vList6"/>
    <dgm:cxn modelId="{3BC2FB85-CE05-40BA-A02E-AFE3A20AACA0}" srcId="{3CB3CD78-E49A-4389-9679-F772D4BD338A}" destId="{19741F95-A07D-4B40-9089-0947E8424889}" srcOrd="2" destOrd="0" parTransId="{7ACAB877-4D52-4846-BB0B-B1BB1048F7BE}" sibTransId="{15E047B7-1F73-4BA3-8227-EC0756D10471}"/>
    <dgm:cxn modelId="{06BF18AC-0AC7-4178-A20C-A5BA61B894E8}" type="presOf" srcId="{C48C8C75-8FE9-4314-ACE7-1B7EDDA3539D}" destId="{18FB2DB5-0137-4D60-9810-360D439E6921}" srcOrd="0" destOrd="0" presId="urn:microsoft.com/office/officeart/2005/8/layout/vList6"/>
    <dgm:cxn modelId="{82E827CB-B4DF-4CB6-A872-A9DBEE1DF5E2}" type="presOf" srcId="{00F6143A-5D9F-4C8F-BC64-FDF771681DB9}" destId="{750F158D-F8FE-4688-B799-3E49FB4C4443}" srcOrd="0" destOrd="1" presId="urn:microsoft.com/office/officeart/2005/8/layout/vList6"/>
    <dgm:cxn modelId="{46E845CD-DBA1-45C8-8373-D02CE01E7968}" type="presOf" srcId="{3CB3CD78-E49A-4389-9679-F772D4BD338A}" destId="{16689D13-AA92-435E-9502-299584F87052}" srcOrd="0" destOrd="0" presId="urn:microsoft.com/office/officeart/2005/8/layout/vList6"/>
    <dgm:cxn modelId="{124204DB-307E-4B97-8C63-A2E66BB55614}" srcId="{C21C86BE-AF3F-458D-A100-82E1CD26341E}" destId="{739C66EE-1C24-4C30-BFCF-1699F7D912C5}" srcOrd="2" destOrd="0" parTransId="{3A62156C-B643-45DC-B07B-E9A738B4A2F7}" sibTransId="{F9A4ED1B-4128-458E-AB53-EAD36C1F6A36}"/>
    <dgm:cxn modelId="{9F6FAADD-3DD0-49CE-92F1-7515205A9795}" srcId="{3E41ADBC-1764-4C88-8997-48FB85E32531}" destId="{C21C86BE-AF3F-458D-A100-82E1CD26341E}" srcOrd="1" destOrd="0" parTransId="{7AF5D7F8-2069-4C51-A544-64CBDDDF2F44}" sibTransId="{5172472F-6414-4D3B-8E3F-B42B2F6FC1C8}"/>
    <dgm:cxn modelId="{B94F40E3-EF0F-405B-AF4C-921385760F97}" srcId="{3E41ADBC-1764-4C88-8997-48FB85E32531}" destId="{C5F1F91F-B12D-4C4C-8118-0573172688DE}" srcOrd="2" destOrd="0" parTransId="{66D66743-6EB0-4D91-871F-DBC9ACCA3FE1}" sibTransId="{BCB3A2C3-3EE6-4870-B3E4-D61B9134FE20}"/>
    <dgm:cxn modelId="{A112E6E7-EA69-4CCF-A74F-96C21B4B1422}" type="presOf" srcId="{19741F95-A07D-4B40-9089-0947E8424889}" destId="{3F110AD5-831F-4692-B499-5BE625ABAA8C}" srcOrd="0" destOrd="2" presId="urn:microsoft.com/office/officeart/2005/8/layout/vList6"/>
    <dgm:cxn modelId="{5D8301ED-661E-4FF1-B049-CFCE1E93DB81}" srcId="{3CB3CD78-E49A-4389-9679-F772D4BD338A}" destId="{D945AE8B-68C0-48D3-A412-0E7048F7A361}" srcOrd="1" destOrd="0" parTransId="{71B1DC19-0C7D-4297-8475-76140765425B}" sibTransId="{DF71B2DD-72C4-4D57-993B-D2A660CA398F}"/>
    <dgm:cxn modelId="{EE172DAE-1D16-49F6-B112-7183C56D4DC0}" type="presParOf" srcId="{A97BC8B3-3C26-4528-B298-985B77E08D55}" destId="{013CF3EB-C53F-4C23-B05E-B891694897ED}" srcOrd="0" destOrd="0" presId="urn:microsoft.com/office/officeart/2005/8/layout/vList6"/>
    <dgm:cxn modelId="{F729DDC8-4323-4974-8BB1-35D16BF9E7C7}" type="presParOf" srcId="{013CF3EB-C53F-4C23-B05E-B891694897ED}" destId="{16689D13-AA92-435E-9502-299584F87052}" srcOrd="0" destOrd="0" presId="urn:microsoft.com/office/officeart/2005/8/layout/vList6"/>
    <dgm:cxn modelId="{141B8D9E-9347-40F2-8C1D-CF03D9ABA5E5}" type="presParOf" srcId="{013CF3EB-C53F-4C23-B05E-B891694897ED}" destId="{3F110AD5-831F-4692-B499-5BE625ABAA8C}" srcOrd="1" destOrd="0" presId="urn:microsoft.com/office/officeart/2005/8/layout/vList6"/>
    <dgm:cxn modelId="{4EF364A4-C49C-48DB-911C-8A6584961CDB}" type="presParOf" srcId="{A97BC8B3-3C26-4528-B298-985B77E08D55}" destId="{D942939A-55BA-4391-8BC4-BDBA9DC186CD}" srcOrd="1" destOrd="0" presId="urn:microsoft.com/office/officeart/2005/8/layout/vList6"/>
    <dgm:cxn modelId="{A4706266-7551-4AA1-9273-6704789F1E37}" type="presParOf" srcId="{A97BC8B3-3C26-4528-B298-985B77E08D55}" destId="{D9291B72-9614-4BC7-9580-6E44B43E88E8}" srcOrd="2" destOrd="0" presId="urn:microsoft.com/office/officeart/2005/8/layout/vList6"/>
    <dgm:cxn modelId="{4412637F-3AA4-4CC3-89ED-45120051F326}" type="presParOf" srcId="{D9291B72-9614-4BC7-9580-6E44B43E88E8}" destId="{788805C5-B3CD-49C7-BB1B-A073C69E2611}" srcOrd="0" destOrd="0" presId="urn:microsoft.com/office/officeart/2005/8/layout/vList6"/>
    <dgm:cxn modelId="{65A7E7C9-1A4C-41CC-85AE-D8DBC05EDE74}" type="presParOf" srcId="{D9291B72-9614-4BC7-9580-6E44B43E88E8}" destId="{750F158D-F8FE-4688-B799-3E49FB4C4443}" srcOrd="1" destOrd="0" presId="urn:microsoft.com/office/officeart/2005/8/layout/vList6"/>
    <dgm:cxn modelId="{EA833E1C-97EA-4001-9FA0-BFF01C9A60D0}" type="presParOf" srcId="{A97BC8B3-3C26-4528-B298-985B77E08D55}" destId="{99DBA807-501C-4CFC-8EBA-EA4896EB896A}" srcOrd="3" destOrd="0" presId="urn:microsoft.com/office/officeart/2005/8/layout/vList6"/>
    <dgm:cxn modelId="{AAB91C6E-61D7-422C-A2E0-F7AEDE7A74D0}" type="presParOf" srcId="{A97BC8B3-3C26-4528-B298-985B77E08D55}" destId="{5BA73CB3-8A14-4C54-AF06-0F255504B9DD}" srcOrd="4" destOrd="0" presId="urn:microsoft.com/office/officeart/2005/8/layout/vList6"/>
    <dgm:cxn modelId="{C9E7D26E-810F-4C20-BE1E-A6A75AB9881E}" type="presParOf" srcId="{5BA73CB3-8A14-4C54-AF06-0F255504B9DD}" destId="{99338C33-0958-440A-8920-4709E15DCF31}" srcOrd="0" destOrd="0" presId="urn:microsoft.com/office/officeart/2005/8/layout/vList6"/>
    <dgm:cxn modelId="{F03D6210-D5F5-4300-B76A-0F78EF8AB957}" type="presParOf" srcId="{5BA73CB3-8A14-4C54-AF06-0F255504B9DD}" destId="{18FB2DB5-0137-4D60-9810-360D439E692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4D52F4-5D0C-41D5-8214-CDCD2279102B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DB60E2-B3B3-4A71-A22D-503FF0F3B972}">
      <dgm:prSet phldrT="[Texto]" custT="1"/>
      <dgm:spPr/>
      <dgm:t>
        <a:bodyPr/>
        <a:lstStyle/>
        <a:p>
          <a:pPr algn="l"/>
          <a:r>
            <a:rPr lang="es-ES" sz="2400" dirty="0"/>
            <a:t>Géneros  Primarios</a:t>
          </a:r>
        </a:p>
        <a:p>
          <a:pPr algn="ctr"/>
          <a:r>
            <a:rPr lang="es-ES" sz="2000" b="1" dirty="0"/>
            <a:t>(Simples)</a:t>
          </a:r>
        </a:p>
        <a:p>
          <a:pPr algn="ctr"/>
          <a:r>
            <a:rPr lang="es-ES" sz="2000" b="0" dirty="0"/>
            <a:t>Comunicación discursiva inmediata</a:t>
          </a:r>
        </a:p>
      </dgm:t>
    </dgm:pt>
    <dgm:pt modelId="{1ABB4583-C284-497D-832D-0A9E8B7BF33D}" type="parTrans" cxnId="{AB074F7E-E8F4-44FF-A663-04AE0AEE8018}">
      <dgm:prSet/>
      <dgm:spPr/>
      <dgm:t>
        <a:bodyPr/>
        <a:lstStyle/>
        <a:p>
          <a:endParaRPr lang="es-ES"/>
        </a:p>
      </dgm:t>
    </dgm:pt>
    <dgm:pt modelId="{BBDABA9C-AD98-41A0-8338-17619ED92739}" type="sibTrans" cxnId="{AB074F7E-E8F4-44FF-A663-04AE0AEE8018}">
      <dgm:prSet/>
      <dgm:spPr/>
      <dgm:t>
        <a:bodyPr/>
        <a:lstStyle/>
        <a:p>
          <a:endParaRPr lang="es-ES"/>
        </a:p>
      </dgm:t>
    </dgm:pt>
    <dgm:pt modelId="{838E802E-EB40-4D3B-9C9E-E9411E2273DB}">
      <dgm:prSet phldrT="[Texto]" custT="1"/>
      <dgm:spPr/>
      <dgm:t>
        <a:bodyPr/>
        <a:lstStyle/>
        <a:p>
          <a:r>
            <a:rPr lang="es-ES" sz="2300" dirty="0"/>
            <a:t>Géneros Secundarios</a:t>
          </a:r>
        </a:p>
        <a:p>
          <a:r>
            <a:rPr lang="es-ES" sz="2000" b="1" dirty="0"/>
            <a:t>(Complejos)</a:t>
          </a:r>
        </a:p>
        <a:p>
          <a:r>
            <a:rPr lang="es-ES" sz="2000" b="0" dirty="0"/>
            <a:t>Comunicación Cultural Elaborada</a:t>
          </a:r>
        </a:p>
      </dgm:t>
    </dgm:pt>
    <dgm:pt modelId="{D209F998-2177-4AA6-9EBD-2344696DE7EA}" type="parTrans" cxnId="{04E706CD-19C9-4603-8864-E9864992DD13}">
      <dgm:prSet/>
      <dgm:spPr/>
      <dgm:t>
        <a:bodyPr/>
        <a:lstStyle/>
        <a:p>
          <a:endParaRPr lang="es-ES"/>
        </a:p>
      </dgm:t>
    </dgm:pt>
    <dgm:pt modelId="{3B3D11FD-A74A-4705-BFA9-960564370E21}" type="sibTrans" cxnId="{04E706CD-19C9-4603-8864-E9864992DD13}">
      <dgm:prSet/>
      <dgm:spPr/>
      <dgm:t>
        <a:bodyPr/>
        <a:lstStyle/>
        <a:p>
          <a:endParaRPr lang="es-ES"/>
        </a:p>
      </dgm:t>
    </dgm:pt>
    <dgm:pt modelId="{24985823-6C07-4435-9D3D-6A5D6C72851F}" type="pres">
      <dgm:prSet presAssocID="{AE4D52F4-5D0C-41D5-8214-CDCD2279102B}" presName="Name0" presStyleCnt="0">
        <dgm:presLayoutVars>
          <dgm:chMax val="2"/>
          <dgm:chPref val="2"/>
          <dgm:animLvl val="lvl"/>
        </dgm:presLayoutVars>
      </dgm:prSet>
      <dgm:spPr/>
    </dgm:pt>
    <dgm:pt modelId="{3AF0DF6A-BF46-4C34-AD73-81E3A48AE3B4}" type="pres">
      <dgm:prSet presAssocID="{AE4D52F4-5D0C-41D5-8214-CDCD2279102B}" presName="LeftText" presStyleLbl="revTx" presStyleIdx="0" presStyleCnt="0">
        <dgm:presLayoutVars>
          <dgm:bulletEnabled val="1"/>
        </dgm:presLayoutVars>
      </dgm:prSet>
      <dgm:spPr/>
    </dgm:pt>
    <dgm:pt modelId="{D2BC3A50-ACF7-4F5C-9D8C-1667571A3329}" type="pres">
      <dgm:prSet presAssocID="{AE4D52F4-5D0C-41D5-8214-CDCD2279102B}" presName="LeftNode" presStyleLbl="bgImgPlace1" presStyleIdx="0" presStyleCnt="2" custScaleX="302708" custLinFactX="-1698" custLinFactNeighborX="-100000" custLinFactNeighborY="3329">
        <dgm:presLayoutVars>
          <dgm:chMax val="2"/>
          <dgm:chPref val="2"/>
        </dgm:presLayoutVars>
      </dgm:prSet>
      <dgm:spPr/>
    </dgm:pt>
    <dgm:pt modelId="{0F0B4770-B5BB-45B9-9D52-B43F1B77DA53}" type="pres">
      <dgm:prSet presAssocID="{AE4D52F4-5D0C-41D5-8214-CDCD2279102B}" presName="RightText" presStyleLbl="revTx" presStyleIdx="0" presStyleCnt="0">
        <dgm:presLayoutVars>
          <dgm:bulletEnabled val="1"/>
        </dgm:presLayoutVars>
      </dgm:prSet>
      <dgm:spPr/>
    </dgm:pt>
    <dgm:pt modelId="{94B274FC-B713-4CF2-A417-457068F7B22B}" type="pres">
      <dgm:prSet presAssocID="{AE4D52F4-5D0C-41D5-8214-CDCD2279102B}" presName="RightNode" presStyleLbl="bgImgPlace1" presStyleIdx="1" presStyleCnt="2" custAng="0" custScaleX="307707" custLinFactX="2833" custLinFactNeighborX="100000" custLinFactNeighborY="3329">
        <dgm:presLayoutVars>
          <dgm:chMax val="0"/>
          <dgm:chPref val="0"/>
        </dgm:presLayoutVars>
      </dgm:prSet>
      <dgm:spPr/>
    </dgm:pt>
    <dgm:pt modelId="{8046DCB0-6219-41BA-8A5B-6DC4248DC414}" type="pres">
      <dgm:prSet presAssocID="{AE4D52F4-5D0C-41D5-8214-CDCD2279102B}" presName="TopArrow" presStyleLbl="node1" presStyleIdx="0" presStyleCnt="2" custScaleX="194800"/>
      <dgm:spPr/>
    </dgm:pt>
    <dgm:pt modelId="{C7EF2880-4046-41DF-863E-0E64C096FAEF}" type="pres">
      <dgm:prSet presAssocID="{AE4D52F4-5D0C-41D5-8214-CDCD2279102B}" presName="BottomArrow" presStyleLbl="node1" presStyleIdx="1" presStyleCnt="2" custScaleX="194799" custLinFactNeighborX="-5742" custLinFactNeighborY="16519"/>
      <dgm:spPr/>
    </dgm:pt>
  </dgm:ptLst>
  <dgm:cxnLst>
    <dgm:cxn modelId="{8A06A71B-5754-41E5-A08A-615E3C274541}" type="presOf" srcId="{4BDB60E2-B3B3-4A71-A22D-503FF0F3B972}" destId="{D2BC3A50-ACF7-4F5C-9D8C-1667571A3329}" srcOrd="1" destOrd="0" presId="urn:microsoft.com/office/officeart/2009/layout/ReverseList"/>
    <dgm:cxn modelId="{6603924D-C95C-40B6-BB1F-BF47BBE6048E}" type="presOf" srcId="{838E802E-EB40-4D3B-9C9E-E9411E2273DB}" destId="{94B274FC-B713-4CF2-A417-457068F7B22B}" srcOrd="1" destOrd="0" presId="urn:microsoft.com/office/officeart/2009/layout/ReverseList"/>
    <dgm:cxn modelId="{C1C81E74-7CFB-41D6-BFDB-3D35FE6F4053}" type="presOf" srcId="{838E802E-EB40-4D3B-9C9E-E9411E2273DB}" destId="{0F0B4770-B5BB-45B9-9D52-B43F1B77DA53}" srcOrd="0" destOrd="0" presId="urn:microsoft.com/office/officeart/2009/layout/ReverseList"/>
    <dgm:cxn modelId="{AB074F7E-E8F4-44FF-A663-04AE0AEE8018}" srcId="{AE4D52F4-5D0C-41D5-8214-CDCD2279102B}" destId="{4BDB60E2-B3B3-4A71-A22D-503FF0F3B972}" srcOrd="0" destOrd="0" parTransId="{1ABB4583-C284-497D-832D-0A9E8B7BF33D}" sibTransId="{BBDABA9C-AD98-41A0-8338-17619ED92739}"/>
    <dgm:cxn modelId="{52ABBA97-B505-4C21-9DE5-D31BED5DB1CD}" type="presOf" srcId="{4BDB60E2-B3B3-4A71-A22D-503FF0F3B972}" destId="{3AF0DF6A-BF46-4C34-AD73-81E3A48AE3B4}" srcOrd="0" destOrd="0" presId="urn:microsoft.com/office/officeart/2009/layout/ReverseList"/>
    <dgm:cxn modelId="{04E706CD-19C9-4603-8864-E9864992DD13}" srcId="{AE4D52F4-5D0C-41D5-8214-CDCD2279102B}" destId="{838E802E-EB40-4D3B-9C9E-E9411E2273DB}" srcOrd="1" destOrd="0" parTransId="{D209F998-2177-4AA6-9EBD-2344696DE7EA}" sibTransId="{3B3D11FD-A74A-4705-BFA9-960564370E21}"/>
    <dgm:cxn modelId="{1DC2C5EA-A43B-44EA-A465-94FF90DBBB3A}" type="presOf" srcId="{AE4D52F4-5D0C-41D5-8214-CDCD2279102B}" destId="{24985823-6C07-4435-9D3D-6A5D6C72851F}" srcOrd="0" destOrd="0" presId="urn:microsoft.com/office/officeart/2009/layout/ReverseList"/>
    <dgm:cxn modelId="{7E73C390-30F0-44F8-892B-43DA6609D0BA}" type="presParOf" srcId="{24985823-6C07-4435-9D3D-6A5D6C72851F}" destId="{3AF0DF6A-BF46-4C34-AD73-81E3A48AE3B4}" srcOrd="0" destOrd="0" presId="urn:microsoft.com/office/officeart/2009/layout/ReverseList"/>
    <dgm:cxn modelId="{A3CC7281-3AF7-4689-8D90-F5833A596495}" type="presParOf" srcId="{24985823-6C07-4435-9D3D-6A5D6C72851F}" destId="{D2BC3A50-ACF7-4F5C-9D8C-1667571A3329}" srcOrd="1" destOrd="0" presId="urn:microsoft.com/office/officeart/2009/layout/ReverseList"/>
    <dgm:cxn modelId="{4246D9A8-D057-4CB9-8BA9-67FA848B3271}" type="presParOf" srcId="{24985823-6C07-4435-9D3D-6A5D6C72851F}" destId="{0F0B4770-B5BB-45B9-9D52-B43F1B77DA53}" srcOrd="2" destOrd="0" presId="urn:microsoft.com/office/officeart/2009/layout/ReverseList"/>
    <dgm:cxn modelId="{7D173226-B3D7-4C91-AB56-4260CF4A5487}" type="presParOf" srcId="{24985823-6C07-4435-9D3D-6A5D6C72851F}" destId="{94B274FC-B713-4CF2-A417-457068F7B22B}" srcOrd="3" destOrd="0" presId="urn:microsoft.com/office/officeart/2009/layout/ReverseList"/>
    <dgm:cxn modelId="{6C523DBF-FABE-44A6-8092-D167115A74D1}" type="presParOf" srcId="{24985823-6C07-4435-9D3D-6A5D6C72851F}" destId="{8046DCB0-6219-41BA-8A5B-6DC4248DC414}" srcOrd="4" destOrd="0" presId="urn:microsoft.com/office/officeart/2009/layout/ReverseList"/>
    <dgm:cxn modelId="{B2A7CA56-5312-4028-AC2A-D1BF02589405}" type="presParOf" srcId="{24985823-6C07-4435-9D3D-6A5D6C72851F}" destId="{C7EF2880-4046-41DF-863E-0E64C096FAE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10AD5-831F-4692-B499-5BE625ABAA8C}">
      <dsp:nvSpPr>
        <dsp:cNvPr id="0" name=""/>
        <dsp:cNvSpPr/>
      </dsp:nvSpPr>
      <dsp:spPr>
        <a:xfrm>
          <a:off x="3380770" y="194"/>
          <a:ext cx="5071156" cy="10122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Poesía Dramática.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Poesía Lírica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Poesía Épica.</a:t>
          </a:r>
        </a:p>
      </dsp:txBody>
      <dsp:txXfrm>
        <a:off x="3380770" y="126721"/>
        <a:ext cx="4691574" cy="759164"/>
      </dsp:txXfrm>
    </dsp:sp>
    <dsp:sp modelId="{16689D13-AA92-435E-9502-299584F87052}">
      <dsp:nvSpPr>
        <dsp:cNvPr id="0" name=""/>
        <dsp:cNvSpPr/>
      </dsp:nvSpPr>
      <dsp:spPr>
        <a:xfrm>
          <a:off x="0" y="194"/>
          <a:ext cx="3380770" cy="101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Platón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(poesía)</a:t>
          </a:r>
        </a:p>
      </dsp:txBody>
      <dsp:txXfrm>
        <a:off x="49412" y="49606"/>
        <a:ext cx="3281946" cy="913394"/>
      </dsp:txXfrm>
    </dsp:sp>
    <dsp:sp modelId="{750F158D-F8FE-4688-B799-3E49FB4C4443}">
      <dsp:nvSpPr>
        <dsp:cNvPr id="0" name=""/>
        <dsp:cNvSpPr/>
      </dsp:nvSpPr>
      <dsp:spPr>
        <a:xfrm>
          <a:off x="3381596" y="1113634"/>
          <a:ext cx="5066203" cy="13654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La poesía.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El drama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La comedia.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La tragedia</a:t>
          </a:r>
        </a:p>
      </dsp:txBody>
      <dsp:txXfrm>
        <a:off x="3381596" y="1284321"/>
        <a:ext cx="4554143" cy="1024119"/>
      </dsp:txXfrm>
    </dsp:sp>
    <dsp:sp modelId="{788805C5-B3CD-49C7-BB1B-A073C69E2611}">
      <dsp:nvSpPr>
        <dsp:cNvPr id="0" name=""/>
        <dsp:cNvSpPr/>
      </dsp:nvSpPr>
      <dsp:spPr>
        <a:xfrm>
          <a:off x="4126" y="1290271"/>
          <a:ext cx="3377469" cy="101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Aristóteles</a:t>
          </a:r>
        </a:p>
      </dsp:txBody>
      <dsp:txXfrm>
        <a:off x="53538" y="1339683"/>
        <a:ext cx="3278645" cy="913394"/>
      </dsp:txXfrm>
    </dsp:sp>
    <dsp:sp modelId="{18FB2DB5-0137-4D60-9810-360D439E6921}">
      <dsp:nvSpPr>
        <dsp:cNvPr id="0" name=""/>
        <dsp:cNvSpPr/>
      </dsp:nvSpPr>
      <dsp:spPr>
        <a:xfrm>
          <a:off x="3380770" y="2580349"/>
          <a:ext cx="5071156" cy="10122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La palabra pública como instrumento de deliberación y persuasión política y jurídica.</a:t>
          </a:r>
        </a:p>
      </dsp:txBody>
      <dsp:txXfrm>
        <a:off x="3380770" y="2706876"/>
        <a:ext cx="4691574" cy="759164"/>
      </dsp:txXfrm>
    </dsp:sp>
    <dsp:sp modelId="{99338C33-0958-440A-8920-4709E15DCF31}">
      <dsp:nvSpPr>
        <dsp:cNvPr id="0" name=""/>
        <dsp:cNvSpPr/>
      </dsp:nvSpPr>
      <dsp:spPr>
        <a:xfrm>
          <a:off x="0" y="2580349"/>
          <a:ext cx="3380770" cy="101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Roma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Ciceroniana</a:t>
          </a:r>
        </a:p>
      </dsp:txBody>
      <dsp:txXfrm>
        <a:off x="49412" y="2629761"/>
        <a:ext cx="3281946" cy="913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C3A50-ACF7-4F5C-9D8C-1667571A3329}">
      <dsp:nvSpPr>
        <dsp:cNvPr id="0" name=""/>
        <dsp:cNvSpPr/>
      </dsp:nvSpPr>
      <dsp:spPr>
        <a:xfrm rot="16200000">
          <a:off x="700935" y="-184453"/>
          <a:ext cx="1620288" cy="29973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Géneros  Primarios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(Simples)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Comunicación discursiva inmediata</a:t>
          </a:r>
        </a:p>
      </dsp:txBody>
      <dsp:txXfrm rot="5400000">
        <a:off x="91531" y="583171"/>
        <a:ext cx="2918206" cy="1462068"/>
      </dsp:txXfrm>
    </dsp:sp>
    <dsp:sp modelId="{94B274FC-B713-4CF2-A417-457068F7B22B}">
      <dsp:nvSpPr>
        <dsp:cNvPr id="0" name=""/>
        <dsp:cNvSpPr/>
      </dsp:nvSpPr>
      <dsp:spPr>
        <a:xfrm rot="5400000">
          <a:off x="3761265" y="-209202"/>
          <a:ext cx="1620288" cy="3046815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Géneros Secundarios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(Complejos)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Comunicación Cultural Elaborada</a:t>
          </a:r>
        </a:p>
      </dsp:txBody>
      <dsp:txXfrm rot="-5400000">
        <a:off x="3048002" y="583171"/>
        <a:ext cx="2967705" cy="1462068"/>
      </dsp:txXfrm>
    </dsp:sp>
    <dsp:sp modelId="{8046DCB0-6219-41BA-8A5B-6DC4248DC414}">
      <dsp:nvSpPr>
        <dsp:cNvPr id="0" name=""/>
        <dsp:cNvSpPr/>
      </dsp:nvSpPr>
      <dsp:spPr>
        <a:xfrm>
          <a:off x="2027308" y="0"/>
          <a:ext cx="2016431" cy="103507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F2880-4046-41DF-863E-0E64C096FAEF}">
      <dsp:nvSpPr>
        <dsp:cNvPr id="0" name=""/>
        <dsp:cNvSpPr/>
      </dsp:nvSpPr>
      <dsp:spPr>
        <a:xfrm rot="10800000">
          <a:off x="1967876" y="1656185"/>
          <a:ext cx="2016421" cy="103507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9B749-93F4-4BBB-8219-539BB7DE2457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11460-4ADC-4A1C-A214-E01CAED3E21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520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672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477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4408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341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0823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185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240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pic" sz="half" idx="13"/>
          </p:nvPr>
        </p:nvSpPr>
        <p:spPr>
          <a:xfrm>
            <a:off x="2518810" y="535781"/>
            <a:ext cx="3830837" cy="57864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4"/>
          </p:nvPr>
        </p:nvSpPr>
        <p:spPr>
          <a:xfrm>
            <a:off x="6805060" y="535865"/>
            <a:ext cx="3348634" cy="22145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sz="quarter" idx="15"/>
          </p:nvPr>
        </p:nvSpPr>
        <p:spPr>
          <a:xfrm>
            <a:off x="6805060" y="3232630"/>
            <a:ext cx="3348633" cy="308967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3369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88785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662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6985" y="228600"/>
            <a:ext cx="347784" cy="51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3323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134471"/>
            <a:ext cx="10075084" cy="995082"/>
          </a:xfrm>
        </p:spPr>
        <p:txBody>
          <a:bodyPr anchor="b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215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endParaRPr lang="es-ES" altLang="es-CL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s-ES" altLang="es-CL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Aft>
                <a:spcPct val="0"/>
              </a:spcAft>
            </a:pPr>
            <a:fld id="{9A6C364E-C6AF-4D88-B3FB-917FA1A865A4}" type="slidenum">
              <a:rPr lang="es-ES" altLang="es-CL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‹Nº›</a:t>
            </a:fld>
            <a:endParaRPr lang="es-ES" alt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2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7093" y="228602"/>
            <a:ext cx="5646616" cy="4187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662"/>
          </a:p>
        </p:txBody>
      </p:sp>
      <p:sp>
        <p:nvSpPr>
          <p:cNvPr id="8" name="Rectangle 7"/>
          <p:cNvSpPr/>
          <p:nvPr/>
        </p:nvSpPr>
        <p:spPr>
          <a:xfrm>
            <a:off x="9069753" y="228600"/>
            <a:ext cx="2743200" cy="2038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662"/>
          </a:p>
        </p:txBody>
      </p:sp>
      <p:sp>
        <p:nvSpPr>
          <p:cNvPr id="9" name="Rectangle 8"/>
          <p:cNvSpPr/>
          <p:nvPr/>
        </p:nvSpPr>
        <p:spPr>
          <a:xfrm>
            <a:off x="6166339" y="2378075"/>
            <a:ext cx="2743200" cy="2038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662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6616" y="174627"/>
            <a:ext cx="550984" cy="7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4985" b="1">
                <a:solidFill>
                  <a:srgbClr val="FE3737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585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2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277"/>
              </a:spcBef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s-ES" noProof="0"/>
              <a:t>Haga clic en el icono para agregar una imagen</a:t>
            </a:r>
            <a:endParaRPr noProof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1" y="1779497"/>
            <a:ext cx="4114800" cy="2040905"/>
          </a:xfrm>
        </p:spPr>
        <p:txBody>
          <a:bodyPr lIns="45720" rIns="45720">
            <a:noAutofit/>
          </a:bodyPr>
          <a:lstStyle>
            <a:lvl1pPr marL="0" indent="0" algn="ctr">
              <a:buNone/>
              <a:defRPr sz="4246">
                <a:solidFill>
                  <a:schemeClr val="bg1"/>
                </a:solidFill>
              </a:defRPr>
            </a:lvl1pPr>
            <a:lvl2pPr>
              <a:defRPr sz="1108"/>
            </a:lvl2pPr>
            <a:lvl3pPr>
              <a:defRPr sz="923"/>
            </a:lvl3pPr>
            <a:lvl4pPr>
              <a:defRPr sz="831"/>
            </a:lvl4pPr>
            <a:lvl5pPr>
              <a:defRPr sz="83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6400801" y="6426202"/>
            <a:ext cx="1643185" cy="365125"/>
          </a:xfrm>
        </p:spPr>
        <p:txBody>
          <a:bodyPr/>
          <a:lstStyle>
            <a:lvl1pPr algn="l">
              <a:defRPr/>
            </a:lvl1pPr>
          </a:lstStyle>
          <a:p>
            <a:pPr fontAlgn="base">
              <a:spcAft>
                <a:spcPct val="0"/>
              </a:spcAft>
            </a:pPr>
            <a:endParaRPr lang="es-ES" altLang="es-CL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8415217" y="6426202"/>
            <a:ext cx="3489569" cy="365125"/>
          </a:xfrm>
        </p:spPr>
        <p:txBody>
          <a:bodyPr/>
          <a:lstStyle>
            <a:lvl1pPr algn="r">
              <a:defRPr/>
            </a:lvl1pPr>
          </a:lstStyle>
          <a:p>
            <a:pPr algn="ctr" fontAlgn="base">
              <a:spcAft>
                <a:spcPct val="0"/>
              </a:spcAft>
            </a:pPr>
            <a:endParaRPr lang="es-ES" alt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6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389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36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168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642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067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287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115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569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9CA6-9459-420E-A4C7-B27194E9AF71}" type="datetimeFigureOut">
              <a:rPr lang="es-CL" smtClean="0"/>
              <a:t>14-05-21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DE8EB7-FB42-4C70-978F-7C224D34467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03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google.com/a/educarchile.cl" TargetMode="External"/><Relationship Id="rId7" Type="http://schemas.openxmlformats.org/officeDocument/2006/relationships/hyperlink" Target="http://www.relpe.org/" TargetMode="External"/><Relationship Id="rId2" Type="http://schemas.openxmlformats.org/officeDocument/2006/relationships/hyperlink" Target="http://ww2.educarchile.cl/Portal.Base/Web/VerContenido.aspx?ID=106087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mineduc.cl/" TargetMode="External"/><Relationship Id="rId5" Type="http://schemas.openxmlformats.org/officeDocument/2006/relationships/hyperlink" Target="http://www.fch.cl/" TargetMode="External"/><Relationship Id="rId4" Type="http://schemas.openxmlformats.org/officeDocument/2006/relationships/hyperlink" Target="http://www.educarchile.cl/ech/pro/app/somos?scc=somo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texto">
            <a:extLst>
              <a:ext uri="{FF2B5EF4-FFF2-40B4-BE49-F238E27FC236}">
                <a16:creationId xmlns:a16="http://schemas.microsoft.com/office/drawing/2014/main" id="{595A8F88-ACE1-5C4A-A000-22D2BC8A2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0" b="10960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5F0CD5C-72F3-4090-8A69-8E15CB432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217496A2-9394-4FB7-BA0E-717D2D2E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CF681-4765-4E88-802F-B2474DCD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57B2BA-243C-45C7-A5D8-46CA7194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23">
            <a:extLst>
              <a:ext uri="{FF2B5EF4-FFF2-40B4-BE49-F238E27FC236}">
                <a16:creationId xmlns:a16="http://schemas.microsoft.com/office/drawing/2014/main" id="{67374FB5-CBB7-46FF-95B5-2251BC68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5">
            <a:extLst>
              <a:ext uri="{FF2B5EF4-FFF2-40B4-BE49-F238E27FC236}">
                <a16:creationId xmlns:a16="http://schemas.microsoft.com/office/drawing/2014/main" id="{34BCEAB7-D9E0-40A4-9254-8593BD3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D567A354-BB63-405C-8E5F-2F510E67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91450" y="1678665"/>
            <a:ext cx="4482553" cy="23691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b="1" dirty="0"/>
              <a:t>Texto y Géneros Discursivos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88276" y="4050832"/>
            <a:ext cx="4485725" cy="10968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300"/>
              <a:t>Didáctica de la Literatura y de la Comprensión Lectora</a:t>
            </a:r>
          </a:p>
          <a:p>
            <a:pPr>
              <a:lnSpc>
                <a:spcPct val="90000"/>
              </a:lnSpc>
            </a:pPr>
            <a:r>
              <a:rPr lang="es-CL" sz="1300"/>
              <a:t>Profesor(a): Macarena Silva y Felipe Clavo</a:t>
            </a:r>
          </a:p>
          <a:p>
            <a:pPr>
              <a:lnSpc>
                <a:spcPct val="90000"/>
              </a:lnSpc>
            </a:pPr>
            <a:r>
              <a:rPr lang="es-CL" sz="1300"/>
              <a:t>13 de Mayo de 2020</a:t>
            </a:r>
          </a:p>
        </p:txBody>
      </p:sp>
      <p:sp>
        <p:nvSpPr>
          <p:cNvPr id="50" name="Rectangle 27">
            <a:extLst>
              <a:ext uri="{FF2B5EF4-FFF2-40B4-BE49-F238E27FC236}">
                <a16:creationId xmlns:a16="http://schemas.microsoft.com/office/drawing/2014/main" id="{9185A8D7-2F20-4F7A-97BE-21DB1654C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28">
            <a:extLst>
              <a:ext uri="{FF2B5EF4-FFF2-40B4-BE49-F238E27FC236}">
                <a16:creationId xmlns:a16="http://schemas.microsoft.com/office/drawing/2014/main" id="{CB65BD56-22B3-4E13-BFCA-B8E8BEB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29">
            <a:extLst>
              <a:ext uri="{FF2B5EF4-FFF2-40B4-BE49-F238E27FC236}">
                <a16:creationId xmlns:a16="http://schemas.microsoft.com/office/drawing/2014/main" id="{6790ED68-BCA0-4247-A72F-1CB85DF0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D0F2B3F-DC55-4FA7-B667-1ACD0792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16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1820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281236" y="2915332"/>
            <a:ext cx="4675563" cy="230981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" dirty="0"/>
              <a:t>Incluso algunos autores postulan que un texto puede solo abarcar o consistir en</a:t>
            </a:r>
          </a:p>
          <a:p>
            <a:pPr marL="68580" indent="0">
              <a:buNone/>
            </a:pPr>
            <a:r>
              <a:rPr lang="es-ES" dirty="0"/>
              <a:t>   			los </a:t>
            </a:r>
            <a:r>
              <a:rPr lang="es-ES" b="1" u="sng" dirty="0"/>
              <a:t>pensamientos</a:t>
            </a:r>
            <a:r>
              <a:rPr lang="es-ES" dirty="0"/>
              <a:t> </a:t>
            </a:r>
          </a:p>
          <a:p>
            <a:pPr marL="68580" indent="0">
              <a:buNone/>
            </a:pPr>
            <a:r>
              <a:rPr lang="es-ES" dirty="0"/>
              <a:t>del productor (escritor /hablante) </a:t>
            </a:r>
          </a:p>
          <a:p>
            <a:pPr marL="68580" indent="0">
              <a:buNone/>
            </a:pPr>
            <a:r>
              <a:rPr lang="es-ES" dirty="0"/>
              <a:t>o del receptor (lector / oyente).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5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multimedia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r="14080" b="1"/>
          <a:stretch/>
        </p:blipFill>
        <p:spPr bwMode="auto">
          <a:xfrm>
            <a:off x="532191" y="1669143"/>
            <a:ext cx="3330024" cy="411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contenido"/>
          <p:cNvSpPr txBox="1">
            <a:spLocks/>
          </p:cNvSpPr>
          <p:nvPr/>
        </p:nvSpPr>
        <p:spPr>
          <a:xfrm>
            <a:off x="677334" y="3487434"/>
            <a:ext cx="8596668" cy="2026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s-CL" dirty="0" err="1"/>
              <a:t>Multimodalidad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64189" y="1899663"/>
            <a:ext cx="5861982" cy="3880773"/>
          </a:xfrm>
        </p:spPr>
        <p:txBody>
          <a:bodyPr>
            <a:normAutofit/>
          </a:bodyPr>
          <a:lstStyle/>
          <a:p>
            <a:r>
              <a:rPr lang="es-ES" dirty="0"/>
              <a:t>Además del lenguaje verbal, un texto puede constar de otros sistemas semióticos (imágenes, sonidos, gestos o silencios, etc.) que, combinados de cualquier forma, tienen la intención de comunicar ideas, estados emocionales y actitudes.</a:t>
            </a:r>
          </a:p>
          <a:p>
            <a:r>
              <a:rPr lang="es-ES" dirty="0"/>
              <a:t>Hoy existe un gran interés por estudiar textos multimodales, que combinan diferentes medios semióticos.</a:t>
            </a:r>
          </a:p>
          <a:p>
            <a:r>
              <a:rPr lang="es-ES" dirty="0"/>
              <a:t>Ejemplos: textos publicitarios, blogs, páginas web, algunos textos periodísticos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76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facebook instagram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1" y="2592245"/>
            <a:ext cx="9324109" cy="2062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49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Una buena definición de texto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677334" y="1603215"/>
            <a:ext cx="8341975" cy="50192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ES" sz="2800" dirty="0"/>
              <a:t>Unidad lingüística comunicativa fundamental, producto de la actividad verbal humana, que posee carácter social. Se caracteriza por su </a:t>
            </a:r>
            <a:r>
              <a:rPr lang="es-ES" sz="2800" b="1" u="sng" dirty="0"/>
              <a:t>cierre semántico y comunicativo</a:t>
            </a:r>
            <a:r>
              <a:rPr lang="es-ES" sz="2800" dirty="0"/>
              <a:t> y por su </a:t>
            </a:r>
            <a:r>
              <a:rPr lang="es-ES" sz="2800" b="1" u="sng" dirty="0"/>
              <a:t>coherencia</a:t>
            </a:r>
            <a:r>
              <a:rPr lang="es-ES" sz="2800" dirty="0"/>
              <a:t>, debida a la</a:t>
            </a:r>
            <a:r>
              <a:rPr lang="es-ES" sz="2800" b="1" u="sng" dirty="0"/>
              <a:t> intención comunicativa</a:t>
            </a:r>
            <a:r>
              <a:rPr lang="es-ES" sz="2800" dirty="0"/>
              <a:t> del hablante de crear un texto íntegro, y a su </a:t>
            </a:r>
            <a:r>
              <a:rPr lang="es-ES" sz="2800" b="1" u="sng" dirty="0"/>
              <a:t>estructuración</a:t>
            </a:r>
            <a:r>
              <a:rPr lang="es-ES" sz="2800" dirty="0"/>
              <a:t> mediante dos conjuntos de reglas: las de </a:t>
            </a:r>
            <a:r>
              <a:rPr lang="es-ES" sz="2800" b="1" u="sng" dirty="0"/>
              <a:t>nivel textual</a:t>
            </a:r>
            <a:r>
              <a:rPr lang="es-ES" sz="2800" dirty="0"/>
              <a:t> y las del </a:t>
            </a:r>
            <a:r>
              <a:rPr lang="es-ES" sz="2800" b="1" u="sng" dirty="0"/>
              <a:t>sistema de la lengua</a:t>
            </a:r>
            <a:r>
              <a:rPr lang="es-ES" sz="2800" u="sng" dirty="0"/>
              <a:t> </a:t>
            </a:r>
          </a:p>
          <a:p>
            <a:pPr marL="0" indent="0" algn="r">
              <a:buNone/>
            </a:pPr>
            <a:r>
              <a:rPr lang="es-ES" sz="2800" dirty="0"/>
              <a:t>(Bernárdez, 1982:85) 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17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/>
          <p:cNvSpPr/>
          <p:nvPr/>
        </p:nvSpPr>
        <p:spPr>
          <a:xfrm>
            <a:off x="1426388" y="1524790"/>
            <a:ext cx="3878415" cy="3878415"/>
          </a:xfrm>
          <a:custGeom>
            <a:avLst/>
            <a:gdLst>
              <a:gd name="connsiteX0" fmla="*/ 0 w 3878414"/>
              <a:gd name="connsiteY0" fmla="*/ 2520969 h 3878414"/>
              <a:gd name="connsiteX1" fmla="*/ 969604 w 3878414"/>
              <a:gd name="connsiteY1" fmla="*/ 2520969 h 3878414"/>
              <a:gd name="connsiteX2" fmla="*/ 969604 w 3878414"/>
              <a:gd name="connsiteY2" fmla="*/ 0 h 3878414"/>
              <a:gd name="connsiteX3" fmla="*/ 2908811 w 3878414"/>
              <a:gd name="connsiteY3" fmla="*/ 0 h 3878414"/>
              <a:gd name="connsiteX4" fmla="*/ 2908811 w 3878414"/>
              <a:gd name="connsiteY4" fmla="*/ 2520969 h 3878414"/>
              <a:gd name="connsiteX5" fmla="*/ 3878414 w 3878414"/>
              <a:gd name="connsiteY5" fmla="*/ 2520969 h 3878414"/>
              <a:gd name="connsiteX6" fmla="*/ 1939207 w 3878414"/>
              <a:gd name="connsiteY6" fmla="*/ 3878414 h 3878414"/>
              <a:gd name="connsiteX7" fmla="*/ 0 w 3878414"/>
              <a:gd name="connsiteY7" fmla="*/ 2520969 h 38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8414" h="3878414">
                <a:moveTo>
                  <a:pt x="2520969" y="3878414"/>
                </a:moveTo>
                <a:lnTo>
                  <a:pt x="2520969" y="2908810"/>
                </a:lnTo>
                <a:lnTo>
                  <a:pt x="0" y="2908810"/>
                </a:lnTo>
                <a:lnTo>
                  <a:pt x="0" y="969603"/>
                </a:lnTo>
                <a:lnTo>
                  <a:pt x="2520969" y="969603"/>
                </a:lnTo>
                <a:lnTo>
                  <a:pt x="2520969" y="0"/>
                </a:lnTo>
                <a:lnTo>
                  <a:pt x="3878414" y="1939207"/>
                </a:lnTo>
                <a:lnTo>
                  <a:pt x="2520969" y="38784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9826" tIns="1339427" rIns="1048545" bIns="1339429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5200" kern="1200" dirty="0"/>
              <a:t>Texto	</a:t>
            </a:r>
          </a:p>
        </p:txBody>
      </p:sp>
      <p:sp>
        <p:nvSpPr>
          <p:cNvPr id="7" name="Forma libre: forma 6"/>
          <p:cNvSpPr/>
          <p:nvPr/>
        </p:nvSpPr>
        <p:spPr>
          <a:xfrm>
            <a:off x="6143524" y="1524790"/>
            <a:ext cx="3878414" cy="3878414"/>
          </a:xfrm>
          <a:custGeom>
            <a:avLst/>
            <a:gdLst>
              <a:gd name="connsiteX0" fmla="*/ 0 w 3878414"/>
              <a:gd name="connsiteY0" fmla="*/ 2520969 h 3878414"/>
              <a:gd name="connsiteX1" fmla="*/ 969604 w 3878414"/>
              <a:gd name="connsiteY1" fmla="*/ 2520969 h 3878414"/>
              <a:gd name="connsiteX2" fmla="*/ 969604 w 3878414"/>
              <a:gd name="connsiteY2" fmla="*/ 0 h 3878414"/>
              <a:gd name="connsiteX3" fmla="*/ 2908811 w 3878414"/>
              <a:gd name="connsiteY3" fmla="*/ 0 h 3878414"/>
              <a:gd name="connsiteX4" fmla="*/ 2908811 w 3878414"/>
              <a:gd name="connsiteY4" fmla="*/ 2520969 h 3878414"/>
              <a:gd name="connsiteX5" fmla="*/ 3878414 w 3878414"/>
              <a:gd name="connsiteY5" fmla="*/ 2520969 h 3878414"/>
              <a:gd name="connsiteX6" fmla="*/ 1939207 w 3878414"/>
              <a:gd name="connsiteY6" fmla="*/ 3878414 h 3878414"/>
              <a:gd name="connsiteX7" fmla="*/ 0 w 3878414"/>
              <a:gd name="connsiteY7" fmla="*/ 2520969 h 38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8414" h="3878414">
                <a:moveTo>
                  <a:pt x="1357445" y="0"/>
                </a:moveTo>
                <a:lnTo>
                  <a:pt x="1357445" y="969604"/>
                </a:lnTo>
                <a:lnTo>
                  <a:pt x="3878414" y="969604"/>
                </a:lnTo>
                <a:lnTo>
                  <a:pt x="3878414" y="2908811"/>
                </a:lnTo>
                <a:lnTo>
                  <a:pt x="1357445" y="2908811"/>
                </a:lnTo>
                <a:lnTo>
                  <a:pt x="1357445" y="3878414"/>
                </a:lnTo>
                <a:lnTo>
                  <a:pt x="0" y="1939207"/>
                </a:lnTo>
                <a:lnTo>
                  <a:pt x="1357445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2964286"/>
              <a:satOff val="14200"/>
              <a:lumOff val="13137"/>
              <a:alphaOff val="0"/>
            </a:schemeClr>
          </a:fillRef>
          <a:effectRef idx="0">
            <a:schemeClr val="accent2">
              <a:hueOff val="-2964286"/>
              <a:satOff val="14200"/>
              <a:lumOff val="131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48547" tIns="1339427" rIns="369823" bIns="1339428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5200" kern="1200" dirty="0"/>
              <a:t>Discurso</a:t>
            </a:r>
          </a:p>
        </p:txBody>
      </p:sp>
    </p:spTree>
    <p:extLst>
      <p:ext uri="{BB962C8B-B14F-4D97-AF65-F5344CB8AC3E}">
        <p14:creationId xmlns:p14="http://schemas.microsoft.com/office/powerpoint/2010/main" val="128349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57298" y="734291"/>
            <a:ext cx="4116339" cy="595745"/>
          </a:xfrm>
        </p:spPr>
        <p:txBody>
          <a:bodyPr>
            <a:normAutofit fontScale="90000"/>
          </a:bodyPr>
          <a:lstStyle/>
          <a:p>
            <a:r>
              <a:rPr lang="es-CL" dirty="0"/>
              <a:t>Texto v/s Discurso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05345" y="1623531"/>
            <a:ext cx="7592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/>
              <a:t>Para Bernárdez (1996) </a:t>
            </a:r>
            <a:r>
              <a:rPr lang="es-ES" sz="2800" b="1" u="sng" dirty="0"/>
              <a:t>Discurso</a:t>
            </a:r>
            <a:r>
              <a:rPr lang="es-ES" sz="2800" dirty="0"/>
              <a:t> es un término casi </a:t>
            </a:r>
            <a:r>
              <a:rPr lang="es-ES" sz="3600" dirty="0"/>
              <a:t>sinónimo</a:t>
            </a:r>
            <a:r>
              <a:rPr lang="es-ES" sz="2800" dirty="0"/>
              <a:t> de </a:t>
            </a:r>
            <a:r>
              <a:rPr lang="es-ES" sz="2800" b="1" u="sng" dirty="0"/>
              <a:t>texto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02327" y="3714681"/>
            <a:ext cx="8617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/>
              <a:t>Para </a:t>
            </a:r>
            <a:r>
              <a:rPr lang="es-ES" sz="3600" dirty="0" err="1"/>
              <a:t>Teum</a:t>
            </a:r>
            <a:r>
              <a:rPr lang="es-ES" sz="3600" dirty="0"/>
              <a:t> Van </a:t>
            </a:r>
            <a:r>
              <a:rPr lang="es-ES" sz="3600" dirty="0" err="1"/>
              <a:t>Dijk</a:t>
            </a:r>
            <a:r>
              <a:rPr lang="es-ES" sz="3600" dirty="0"/>
              <a:t> (1977) texto es un concepto abstracto que se manifiesta o realiza en “discursos” concretos.</a:t>
            </a:r>
            <a:endParaRPr lang="es-ES" sz="3600" b="1" u="sng" dirty="0"/>
          </a:p>
        </p:txBody>
      </p:sp>
    </p:spTree>
    <p:extLst>
      <p:ext uri="{BB962C8B-B14F-4D97-AF65-F5344CB8AC3E}">
        <p14:creationId xmlns:p14="http://schemas.microsoft.com/office/powerpoint/2010/main" val="235958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El Discurso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12377" y="2706254"/>
            <a:ext cx="8596668" cy="3214975"/>
          </a:xfrm>
        </p:spPr>
        <p:txBody>
          <a:bodyPr>
            <a:normAutofit/>
          </a:bodyPr>
          <a:lstStyle/>
          <a:p>
            <a:r>
              <a:rPr lang="es-ES" sz="2500" b="1" dirty="0">
                <a:solidFill>
                  <a:schemeClr val="accent1"/>
                </a:solidFill>
              </a:rPr>
              <a:t>Lenguaje no verbal </a:t>
            </a:r>
            <a:r>
              <a:rPr lang="es-ES" dirty="0"/>
              <a:t>(</a:t>
            </a:r>
            <a:r>
              <a:rPr lang="en-US" dirty="0" err="1"/>
              <a:t>lenguaje</a:t>
            </a:r>
            <a:r>
              <a:rPr lang="en-US" dirty="0"/>
              <a:t> corporal, </a:t>
            </a:r>
            <a:r>
              <a:rPr lang="en-US" dirty="0" err="1"/>
              <a:t>proxémica</a:t>
            </a:r>
            <a:r>
              <a:rPr lang="en-US" dirty="0"/>
              <a:t>, </a:t>
            </a:r>
            <a:r>
              <a:rPr lang="en-US" dirty="0" err="1"/>
              <a:t>tacto</a:t>
            </a:r>
            <a:r>
              <a:rPr lang="en-US" dirty="0"/>
              <a:t>, </a:t>
            </a:r>
            <a:r>
              <a:rPr lang="en-US" dirty="0" err="1"/>
              <a:t>contacto</a:t>
            </a:r>
            <a:r>
              <a:rPr lang="en-US" dirty="0"/>
              <a:t> visual, </a:t>
            </a:r>
            <a:r>
              <a:rPr lang="en-US" dirty="0" err="1"/>
              <a:t>tono</a:t>
            </a:r>
            <a:r>
              <a:rPr lang="en-US" dirty="0"/>
              <a:t> de la </a:t>
            </a:r>
            <a:r>
              <a:rPr lang="en-US" dirty="0" err="1"/>
              <a:t>voz</a:t>
            </a:r>
            <a:r>
              <a:rPr lang="en-US" dirty="0"/>
              <a:t>, etc.) </a:t>
            </a:r>
            <a:endParaRPr lang="es-ES" dirty="0"/>
          </a:p>
          <a:p>
            <a:r>
              <a:rPr lang="es-ES" sz="2500" b="1" dirty="0">
                <a:solidFill>
                  <a:schemeClr val="accent1"/>
                </a:solidFill>
              </a:rPr>
              <a:t>Componente cognitivo </a:t>
            </a:r>
            <a:r>
              <a:rPr lang="es-ES" dirty="0"/>
              <a:t>(</a:t>
            </a:r>
            <a:r>
              <a:rPr lang="en-US" dirty="0" err="1"/>
              <a:t>conocimiento</a:t>
            </a:r>
            <a:r>
              <a:rPr lang="en-US" dirty="0"/>
              <a:t> </a:t>
            </a:r>
            <a:r>
              <a:rPr lang="en-US" dirty="0" err="1"/>
              <a:t>previo</a:t>
            </a:r>
            <a:r>
              <a:rPr lang="en-US" dirty="0"/>
              <a:t>, frames, </a:t>
            </a:r>
            <a:r>
              <a:rPr lang="en-US" dirty="0" err="1"/>
              <a:t>metáforas</a:t>
            </a:r>
            <a:r>
              <a:rPr lang="en-US" dirty="0"/>
              <a:t>, </a:t>
            </a:r>
            <a:r>
              <a:rPr lang="en-US" dirty="0" err="1"/>
              <a:t>ideologías</a:t>
            </a:r>
            <a:r>
              <a:rPr lang="en-US" dirty="0"/>
              <a:t>, etc.)</a:t>
            </a:r>
            <a:endParaRPr lang="es-ES" dirty="0"/>
          </a:p>
          <a:p>
            <a:r>
              <a:rPr lang="es-ES" sz="2500" b="1" dirty="0">
                <a:solidFill>
                  <a:schemeClr val="accent1"/>
                </a:solidFill>
              </a:rPr>
              <a:t>Componente socio-cultural </a:t>
            </a:r>
            <a:r>
              <a:rPr lang="es-ES" dirty="0"/>
              <a:t>(</a:t>
            </a:r>
            <a:r>
              <a:rPr lang="en-GB" dirty="0" err="1"/>
              <a:t>normas</a:t>
            </a:r>
            <a:r>
              <a:rPr lang="en-GB" dirty="0"/>
              <a:t> de </a:t>
            </a:r>
            <a:r>
              <a:rPr lang="en-GB" dirty="0" err="1"/>
              <a:t>interacción</a:t>
            </a:r>
            <a:r>
              <a:rPr lang="en-GB" dirty="0"/>
              <a:t>, tales </a:t>
            </a:r>
            <a:r>
              <a:rPr lang="en-GB" dirty="0" err="1"/>
              <a:t>como</a:t>
            </a:r>
            <a:r>
              <a:rPr lang="en-GB" dirty="0"/>
              <a:t> la </a:t>
            </a:r>
            <a:r>
              <a:rPr lang="en-GB" dirty="0" err="1"/>
              <a:t>deferencia</a:t>
            </a:r>
            <a:r>
              <a:rPr lang="en-GB" dirty="0"/>
              <a:t>, la </a:t>
            </a:r>
            <a:r>
              <a:rPr lang="en-GB" dirty="0" err="1"/>
              <a:t>imagen</a:t>
            </a:r>
            <a:r>
              <a:rPr lang="en-GB" dirty="0"/>
              <a:t>, la </a:t>
            </a:r>
            <a:r>
              <a:rPr lang="en-GB" dirty="0" err="1"/>
              <a:t>cortesía</a:t>
            </a:r>
            <a:r>
              <a:rPr lang="en-GB" dirty="0"/>
              <a:t> verbal, </a:t>
            </a:r>
            <a:r>
              <a:rPr lang="en-GB" dirty="0" err="1"/>
              <a:t>humor</a:t>
            </a:r>
            <a:r>
              <a:rPr lang="en-GB" dirty="0"/>
              <a:t>, </a:t>
            </a:r>
            <a:r>
              <a:rPr lang="en-GB" dirty="0" err="1"/>
              <a:t>jerarquía</a:t>
            </a:r>
            <a:r>
              <a:rPr lang="en-GB" dirty="0"/>
              <a:t>)</a:t>
            </a:r>
            <a:endParaRPr lang="es-ES" dirty="0"/>
          </a:p>
          <a:p>
            <a:r>
              <a:rPr lang="es-ES" sz="2500" b="1" dirty="0">
                <a:solidFill>
                  <a:schemeClr val="accent1"/>
                </a:solidFill>
              </a:rPr>
              <a:t>Características del contexto físico-temporal </a:t>
            </a:r>
            <a:r>
              <a:rPr lang="es-ES" sz="2500" dirty="0"/>
              <a:t>(soporte, características del lugar/medio, etc.)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12377" y="1553373"/>
            <a:ext cx="832658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</a:t>
            </a:r>
            <a:r>
              <a:rPr lang="es-ES" b="1" u="sng" dirty="0"/>
              <a:t>discurso</a:t>
            </a:r>
            <a:r>
              <a:rPr lang="es-ES" dirty="0"/>
              <a:t> es un </a:t>
            </a:r>
            <a:r>
              <a:rPr lang="es-ES" sz="2500" b="1" u="sng" dirty="0"/>
              <a:t>proceso</a:t>
            </a:r>
            <a:r>
              <a:rPr lang="es-ES" dirty="0"/>
              <a:t> extremadamente complejo en el que interactúan muchos componentes o elementos :</a:t>
            </a:r>
          </a:p>
        </p:txBody>
      </p:sp>
    </p:spTree>
    <p:extLst>
      <p:ext uri="{BB962C8B-B14F-4D97-AF65-F5344CB8AC3E}">
        <p14:creationId xmlns:p14="http://schemas.microsoft.com/office/powerpoint/2010/main" val="12637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3236" y="154863"/>
            <a:ext cx="885305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Existen dos </a:t>
            </a:r>
            <a:r>
              <a:rPr lang="es-ES" sz="2800" b="1" u="sng" dirty="0"/>
              <a:t>procesos discursivos</a:t>
            </a:r>
            <a:r>
              <a:rPr lang="es-ES" sz="2800" dirty="0"/>
              <a:t>: </a:t>
            </a:r>
          </a:p>
          <a:p>
            <a:pPr algn="just"/>
            <a:endParaRPr lang="es-ES" sz="2800" dirty="0"/>
          </a:p>
          <a:p>
            <a:pPr algn="just"/>
            <a:r>
              <a:rPr lang="es-ES" sz="4400" dirty="0"/>
              <a:t>la comprensión </a:t>
            </a:r>
            <a:r>
              <a:rPr lang="es-ES" sz="2800" dirty="0"/>
              <a:t>de textos orales y escritos y </a:t>
            </a:r>
            <a:r>
              <a:rPr lang="es-ES" sz="4800" dirty="0"/>
              <a:t>la producción </a:t>
            </a:r>
            <a:r>
              <a:rPr lang="es-ES" sz="2800" dirty="0"/>
              <a:t>de textos orales y escritos</a:t>
            </a:r>
          </a:p>
        </p:txBody>
      </p:sp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96" y="2854571"/>
            <a:ext cx="7233804" cy="3476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900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3284"/>
              </p:ext>
            </p:extLst>
          </p:nvPr>
        </p:nvGraphicFramePr>
        <p:xfrm>
          <a:off x="425800" y="365657"/>
          <a:ext cx="9244672" cy="539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2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217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DISCURSO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4053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90F8F77B-CA86-7742-B687-000621CE1994}"/>
              </a:ext>
            </a:extLst>
          </p:cNvPr>
          <p:cNvSpPr txBox="1"/>
          <p:nvPr/>
        </p:nvSpPr>
        <p:spPr>
          <a:xfrm>
            <a:off x="801858" y="1280160"/>
            <a:ext cx="40374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Offline </a:t>
            </a:r>
          </a:p>
          <a:p>
            <a:pPr algn="ctr"/>
            <a:endParaRPr lang="en-US" dirty="0">
              <a:solidFill>
                <a:schemeClr val="dk1"/>
              </a:solidFill>
            </a:endParaRPr>
          </a:p>
          <a:p>
            <a:pPr algn="ctr"/>
            <a:r>
              <a:rPr lang="en-US" dirty="0">
                <a:solidFill>
                  <a:schemeClr val="dk1"/>
                </a:solidFill>
              </a:rPr>
              <a:t>(solo hay </a:t>
            </a:r>
            <a:r>
              <a:rPr lang="en-US" dirty="0" err="1">
                <a:solidFill>
                  <a:schemeClr val="dk1"/>
                </a:solidFill>
              </a:rPr>
              <a:t>rastros</a:t>
            </a:r>
            <a:r>
              <a:rPr lang="en-US" dirty="0">
                <a:solidFill>
                  <a:schemeClr val="dk1"/>
                </a:solidFill>
              </a:rPr>
              <a:t> del </a:t>
            </a:r>
            <a:r>
              <a:rPr lang="en-US" dirty="0" err="1">
                <a:solidFill>
                  <a:schemeClr val="dk1"/>
                </a:solidFill>
              </a:rPr>
              <a:t>evento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comunicativo</a:t>
            </a:r>
            <a:r>
              <a:rPr lang="en-US" dirty="0">
                <a:solidFill>
                  <a:schemeClr val="dk1"/>
                </a:solidFill>
              </a:rPr>
              <a:t> original)</a:t>
            </a:r>
          </a:p>
          <a:p>
            <a:pPr algn="ctr"/>
            <a:endParaRPr lang="en-US" dirty="0">
              <a:solidFill>
                <a:schemeClr val="dk1"/>
              </a:solidFill>
            </a:endParaRPr>
          </a:p>
          <a:p>
            <a:pPr algn="ctr"/>
            <a:r>
              <a:rPr lang="en-US" dirty="0">
                <a:solidFill>
                  <a:schemeClr val="dk1"/>
                </a:solidFill>
              </a:rPr>
              <a:t>Lo que los </a:t>
            </a:r>
            <a:r>
              <a:rPr lang="en-US" dirty="0" err="1">
                <a:solidFill>
                  <a:schemeClr val="dk1"/>
                </a:solidFill>
              </a:rPr>
              <a:t>participantes</a:t>
            </a:r>
            <a:r>
              <a:rPr lang="en-US" dirty="0">
                <a:solidFill>
                  <a:schemeClr val="dk1"/>
                </a:solidFill>
              </a:rPr>
              <a:t> del </a:t>
            </a:r>
            <a:r>
              <a:rPr lang="en-US" dirty="0" err="1">
                <a:solidFill>
                  <a:schemeClr val="dk1"/>
                </a:solidFill>
              </a:rPr>
              <a:t>acto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comunicativo</a:t>
            </a:r>
            <a:r>
              <a:rPr lang="en-US" dirty="0">
                <a:solidFill>
                  <a:schemeClr val="dk1"/>
                </a:solidFill>
              </a:rPr>
              <a:t>  </a:t>
            </a:r>
            <a:r>
              <a:rPr lang="en-US" dirty="0" err="1">
                <a:solidFill>
                  <a:schemeClr val="dk1"/>
                </a:solidFill>
              </a:rPr>
              <a:t>dijeron</a:t>
            </a:r>
            <a:r>
              <a:rPr lang="en-US" dirty="0">
                <a:solidFill>
                  <a:schemeClr val="dk1"/>
                </a:solidFill>
              </a:rPr>
              <a:t> </a:t>
            </a:r>
            <a:endParaRPr lang="es-ES" dirty="0">
              <a:solidFill>
                <a:schemeClr val="dk1"/>
              </a:solidFill>
            </a:endParaRPr>
          </a:p>
          <a:p>
            <a:pPr algn="ctr"/>
            <a:r>
              <a:rPr lang="en-US" dirty="0">
                <a:solidFill>
                  <a:schemeClr val="dk1"/>
                </a:solidFill>
              </a:rPr>
              <a:t>(i.e. el </a:t>
            </a:r>
            <a:r>
              <a:rPr lang="en-US" dirty="0" err="1">
                <a:solidFill>
                  <a:schemeClr val="dk1"/>
                </a:solidFill>
              </a:rPr>
              <a:t>texto</a:t>
            </a:r>
            <a:r>
              <a:rPr lang="en-US" dirty="0">
                <a:solidFill>
                  <a:schemeClr val="dk1"/>
                </a:solidFill>
              </a:rPr>
              <a:t> oral) es una </a:t>
            </a:r>
            <a:r>
              <a:rPr lang="en-US" dirty="0" err="1">
                <a:solidFill>
                  <a:schemeClr val="dk1"/>
                </a:solidFill>
              </a:rPr>
              <a:t>versión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parcial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incompleta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velada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elíptica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escondida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ambigua</a:t>
            </a:r>
            <a:r>
              <a:rPr lang="en-US" dirty="0">
                <a:solidFill>
                  <a:schemeClr val="dk1"/>
                </a:solidFill>
              </a:rPr>
              <a:t> o </a:t>
            </a:r>
            <a:r>
              <a:rPr lang="en-US" dirty="0" err="1">
                <a:solidFill>
                  <a:schemeClr val="dk1"/>
                </a:solidFill>
              </a:rPr>
              <a:t>confusa</a:t>
            </a:r>
            <a:r>
              <a:rPr lang="en-US" dirty="0">
                <a:solidFill>
                  <a:schemeClr val="dk1"/>
                </a:solidFill>
              </a:rPr>
              <a:t> de </a:t>
            </a:r>
            <a:r>
              <a:rPr lang="en-US" dirty="0" err="1">
                <a:solidFill>
                  <a:schemeClr val="dk1"/>
                </a:solidFill>
              </a:rPr>
              <a:t>aquello</a:t>
            </a:r>
            <a:r>
              <a:rPr lang="en-US" dirty="0">
                <a:solidFill>
                  <a:schemeClr val="dk1"/>
                </a:solidFill>
              </a:rPr>
              <a:t> de lo que las </a:t>
            </a:r>
            <a:r>
              <a:rPr lang="en-US" dirty="0" err="1">
                <a:solidFill>
                  <a:schemeClr val="dk1"/>
                </a:solidFill>
              </a:rPr>
              <a:t>partes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hablaron</a:t>
            </a:r>
            <a:r>
              <a:rPr lang="en-US" dirty="0">
                <a:solidFill>
                  <a:schemeClr val="dk1"/>
                </a:solidFill>
              </a:rPr>
              <a:t> (i.e. </a:t>
            </a:r>
            <a:r>
              <a:rPr lang="en-US" dirty="0" err="1">
                <a:solidFill>
                  <a:schemeClr val="dk1"/>
                </a:solidFill>
              </a:rPr>
              <a:t>su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discurso</a:t>
            </a:r>
            <a:r>
              <a:rPr lang="en-US" dirty="0">
                <a:solidFill>
                  <a:schemeClr val="dk1"/>
                </a:solidFill>
              </a:rPr>
              <a:t>) </a:t>
            </a:r>
          </a:p>
          <a:p>
            <a:pPr algn="ctr"/>
            <a:r>
              <a:rPr lang="en-US" dirty="0">
                <a:solidFill>
                  <a:schemeClr val="dk1"/>
                </a:solidFill>
              </a:rPr>
              <a:t>(Garfinkel, 1972: 317)</a:t>
            </a: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27D3C0-C512-4645-B66B-426FF52AB694}"/>
              </a:ext>
            </a:extLst>
          </p:cNvPr>
          <p:cNvSpPr txBox="1"/>
          <p:nvPr/>
        </p:nvSpPr>
        <p:spPr>
          <a:xfrm>
            <a:off x="5613009" y="1280160"/>
            <a:ext cx="36857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Online </a:t>
            </a:r>
            <a:endParaRPr lang="es-ES" dirty="0">
              <a:solidFill>
                <a:schemeClr val="dk1"/>
              </a:solidFill>
            </a:endParaRPr>
          </a:p>
          <a:p>
            <a:pPr algn="ctr"/>
            <a:endParaRPr lang="en-US" dirty="0">
              <a:solidFill>
                <a:schemeClr val="dk1"/>
              </a:solidFill>
            </a:endParaRPr>
          </a:p>
          <a:p>
            <a:pPr algn="ctr"/>
            <a:r>
              <a:rPr lang="en-US" dirty="0" err="1">
                <a:solidFill>
                  <a:schemeClr val="dk1"/>
                </a:solidFill>
              </a:rPr>
              <a:t>Diversos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canales</a:t>
            </a:r>
            <a:r>
              <a:rPr lang="en-US" dirty="0">
                <a:solidFill>
                  <a:schemeClr val="dk1"/>
                </a:solidFill>
              </a:rPr>
              <a:t>  y </a:t>
            </a:r>
            <a:r>
              <a:rPr lang="en-US" dirty="0" err="1">
                <a:solidFill>
                  <a:schemeClr val="dk1"/>
                </a:solidFill>
              </a:rPr>
              <a:t>sentidos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sonidos</a:t>
            </a:r>
            <a:r>
              <a:rPr lang="en-US" dirty="0">
                <a:solidFill>
                  <a:schemeClr val="dk1"/>
                </a:solidFill>
              </a:rPr>
              <a:t> y </a:t>
            </a:r>
            <a:r>
              <a:rPr lang="en-US" dirty="0" err="1">
                <a:solidFill>
                  <a:schemeClr val="dk1"/>
                </a:solidFill>
              </a:rPr>
              <a:t>prosodia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letras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gestos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olores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postura</a:t>
            </a:r>
            <a:r>
              <a:rPr lang="en-US" dirty="0">
                <a:solidFill>
                  <a:schemeClr val="dk1"/>
                </a:solidFill>
              </a:rPr>
              <a:t>, etc., </a:t>
            </a:r>
          </a:p>
          <a:p>
            <a:pPr algn="ctr"/>
            <a:endParaRPr lang="en-US" dirty="0">
              <a:solidFill>
                <a:schemeClr val="dk1"/>
              </a:solidFill>
            </a:endParaRPr>
          </a:p>
          <a:p>
            <a:pPr algn="ctr"/>
            <a:r>
              <a:rPr lang="en-US" dirty="0" err="1">
                <a:solidFill>
                  <a:schemeClr val="dk1"/>
                </a:solidFill>
              </a:rPr>
              <a:t>Diferentes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componentes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lang="es-ES" dirty="0">
              <a:solidFill>
                <a:schemeClr val="dk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Verbal</a:t>
            </a:r>
            <a:endParaRPr lang="es-ES" dirty="0">
              <a:solidFill>
                <a:schemeClr val="dk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No verbal</a:t>
            </a:r>
            <a:endParaRPr lang="es-ES" dirty="0">
              <a:solidFill>
                <a:schemeClr val="dk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dirty="0" err="1">
                <a:solidFill>
                  <a:schemeClr val="dk1"/>
                </a:solidFill>
              </a:rPr>
              <a:t>Cognitivo</a:t>
            </a:r>
            <a:r>
              <a:rPr lang="en-US" dirty="0">
                <a:solidFill>
                  <a:schemeClr val="dk1"/>
                </a:solidFill>
              </a:rPr>
              <a:t>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Sociocultural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5227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163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6394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386" name="Picture 2" descr="Resultado de imagen para generos discursivos dibuj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12093" b="-2"/>
          <a:stretch/>
        </p:blipFill>
        <p:spPr bwMode="auto"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5380563" y="1678665"/>
            <a:ext cx="388783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5400"/>
              <a:t>Los Géneros Discursivos</a:t>
            </a:r>
          </a:p>
        </p:txBody>
      </p:sp>
    </p:spTree>
    <p:extLst>
      <p:ext uri="{BB962C8B-B14F-4D97-AF65-F5344CB8AC3E}">
        <p14:creationId xmlns:p14="http://schemas.microsoft.com/office/powerpoint/2010/main" val="32286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705657"/>
            <a:ext cx="8596668" cy="3880773"/>
          </a:xfrm>
        </p:spPr>
        <p:txBody>
          <a:bodyPr>
            <a:normAutofit/>
          </a:bodyPr>
          <a:lstStyle/>
          <a:p>
            <a:r>
              <a:rPr lang="es-CL" sz="2600" dirty="0"/>
              <a:t>Distinguir conceptualización de texto y discurso, reconociendo las principales teorías de clasificación textual, discurso y el concepto de género.</a:t>
            </a:r>
          </a:p>
          <a:p>
            <a:endParaRPr lang="es-CL" sz="2600" dirty="0"/>
          </a:p>
          <a:p>
            <a:r>
              <a:rPr lang="es-CL" sz="2600" dirty="0"/>
              <a:t>Describir géneros literarios.</a:t>
            </a:r>
          </a:p>
          <a:p>
            <a:endParaRPr lang="es-CL" sz="2600" dirty="0"/>
          </a:p>
          <a:p>
            <a:r>
              <a:rPr lang="es-CL" sz="2600" dirty="0"/>
              <a:t>Analizar los componentes de distintos géneros discursivos </a:t>
            </a:r>
          </a:p>
          <a:p>
            <a:endParaRPr lang="es-CL" sz="2600" dirty="0"/>
          </a:p>
        </p:txBody>
      </p:sp>
    </p:spTree>
    <p:extLst>
      <p:ext uri="{BB962C8B-B14F-4D97-AF65-F5344CB8AC3E}">
        <p14:creationId xmlns:p14="http://schemas.microsoft.com/office/powerpoint/2010/main" val="24252153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D2640D-30AF-8549-B8E9-060418A98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" t="1695" r="1766" b="1"/>
          <a:stretch/>
        </p:blipFill>
        <p:spPr>
          <a:xfrm>
            <a:off x="2048554" y="711375"/>
            <a:ext cx="7849276" cy="56798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11D135C-AD33-7442-A176-4142403AF6D7}"/>
              </a:ext>
            </a:extLst>
          </p:cNvPr>
          <p:cNvSpPr txBox="1"/>
          <p:nvPr/>
        </p:nvSpPr>
        <p:spPr>
          <a:xfrm>
            <a:off x="8248993" y="5655213"/>
            <a:ext cx="185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(Parodi, 2008)</a:t>
            </a:r>
          </a:p>
        </p:txBody>
      </p:sp>
    </p:spTree>
    <p:extLst>
      <p:ext uri="{BB962C8B-B14F-4D97-AF65-F5344CB8AC3E}">
        <p14:creationId xmlns:p14="http://schemas.microsoft.com/office/powerpoint/2010/main" val="383485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>
          <a:xfrm>
            <a:off x="429491" y="469323"/>
            <a:ext cx="8229600" cy="1068388"/>
          </a:xfrm>
        </p:spPr>
        <p:txBody>
          <a:bodyPr/>
          <a:lstStyle/>
          <a:p>
            <a:pPr algn="ctr" eaLnBrk="1" hangingPunct="1"/>
            <a:r>
              <a:rPr lang="es-ES" altLang="es-CL" sz="3200" dirty="0"/>
              <a:t>Primeras Nociones de Género: La Antigüedad Clásica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06582" y="1700371"/>
            <a:ext cx="8229600" cy="1277937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400" dirty="0"/>
              <a:t>Género, viene del latín  </a:t>
            </a:r>
            <a:r>
              <a:rPr lang="es-ES" sz="2400" i="1" dirty="0" err="1"/>
              <a:t>genus</a:t>
            </a:r>
            <a:r>
              <a:rPr lang="es-ES" sz="2400" i="1" dirty="0"/>
              <a:t>, generis, </a:t>
            </a:r>
            <a:r>
              <a:rPr lang="es-ES" sz="2400" dirty="0"/>
              <a:t>linaje, estirpe, nacimiento, clase o tipo natural de algo. </a:t>
            </a:r>
          </a:p>
          <a:p>
            <a:pPr marL="0" indent="0" algn="r">
              <a:buClr>
                <a:schemeClr val="accent3"/>
              </a:buClr>
              <a:buNone/>
              <a:defRPr/>
            </a:pPr>
            <a:r>
              <a:rPr lang="es-ES" sz="1600" dirty="0"/>
              <a:t>(</a:t>
            </a:r>
            <a:r>
              <a:rPr lang="es-ES" sz="1600" dirty="0" err="1"/>
              <a:t>Charaude</a:t>
            </a:r>
            <a:r>
              <a:rPr lang="es-ES" sz="1600" dirty="0"/>
              <a:t>, </a:t>
            </a:r>
            <a:r>
              <a:rPr lang="es-ES" sz="1600" dirty="0" err="1"/>
              <a:t>Maingueneau</a:t>
            </a:r>
            <a:r>
              <a:rPr lang="es-ES" sz="1600" dirty="0"/>
              <a:t>, 2005)</a:t>
            </a:r>
            <a:endParaRPr lang="es-ES" i="1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54054690"/>
              </p:ext>
            </p:extLst>
          </p:nvPr>
        </p:nvGraphicFramePr>
        <p:xfrm>
          <a:off x="955308" y="2849602"/>
          <a:ext cx="8451927" cy="359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1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689D13-AA92-435E-9502-299584F87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16689D13-AA92-435E-9502-299584F87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16689D13-AA92-435E-9502-299584F87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16689D13-AA92-435E-9502-299584F87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110AD5-831F-4692-B499-5BE625ABA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3F110AD5-831F-4692-B499-5BE625ABA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3F110AD5-831F-4692-B499-5BE625ABA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3F110AD5-831F-4692-B499-5BE625ABA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88805C5-B3CD-49C7-BB1B-A073C69E2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788805C5-B3CD-49C7-BB1B-A073C69E26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788805C5-B3CD-49C7-BB1B-A073C69E2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788805C5-B3CD-49C7-BB1B-A073C69E2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0F158D-F8FE-4688-B799-3E49FB4C4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graphicEl>
                                              <a:dgm id="{750F158D-F8FE-4688-B799-3E49FB4C4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750F158D-F8FE-4688-B799-3E49FB4C4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750F158D-F8FE-4688-B799-3E49FB4C4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338C33-0958-440A-8920-4709E15DC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dgm id="{99338C33-0958-440A-8920-4709E15DC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99338C33-0958-440A-8920-4709E15DC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99338C33-0958-440A-8920-4709E15DC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FB2DB5-0137-4D60-9810-360D439E6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graphicEl>
                                              <a:dgm id="{18FB2DB5-0137-4D60-9810-360D439E6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18FB2DB5-0137-4D60-9810-360D439E6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18FB2DB5-0137-4D60-9810-360D439E6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8546" y="264102"/>
            <a:ext cx="8229600" cy="13668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S" dirty="0"/>
              <a:t> </a:t>
            </a:r>
            <a:r>
              <a:rPr lang="es-ES" sz="3200" dirty="0">
                <a:solidFill>
                  <a:schemeClr val="accent5"/>
                </a:solidFill>
              </a:rPr>
              <a:t>El problema de los géneros: Contribución de </a:t>
            </a:r>
            <a:br>
              <a:rPr lang="es-ES" sz="3200" dirty="0">
                <a:solidFill>
                  <a:schemeClr val="accent5"/>
                </a:solidFill>
              </a:rPr>
            </a:br>
            <a:r>
              <a:rPr lang="es-ES" sz="3200" dirty="0">
                <a:solidFill>
                  <a:schemeClr val="accent5"/>
                </a:solidFill>
              </a:rPr>
              <a:t> M. M </a:t>
            </a:r>
            <a:r>
              <a:rPr lang="es-ES" sz="3200" dirty="0" err="1">
                <a:solidFill>
                  <a:schemeClr val="accent5"/>
                </a:solidFill>
              </a:rPr>
              <a:t>Bajtín</a:t>
            </a:r>
            <a:endParaRPr lang="es-ES" sz="3200" dirty="0">
              <a:solidFill>
                <a:schemeClr val="accent5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4182" y="1212995"/>
            <a:ext cx="8229600" cy="3024187"/>
          </a:xfrm>
        </p:spPr>
        <p:txBody>
          <a:bodyPr>
            <a:norm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endParaRPr lang="es-ES" sz="2400" dirty="0"/>
          </a:p>
          <a:p>
            <a:pPr marL="274320" indent="-274320" algn="just"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400" dirty="0"/>
              <a:t>“</a:t>
            </a:r>
            <a:r>
              <a:rPr lang="es-ES" sz="2400" dirty="0">
                <a:latin typeface="+mj-lt"/>
              </a:rPr>
              <a:t>La riqueza y diversidad de los géneros discursivos es inmensa, porque las posibilidades de la actividad humana son inagotables…” Bajtín (1997).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025919899"/>
              </p:ext>
            </p:extLst>
          </p:nvPr>
        </p:nvGraphicFramePr>
        <p:xfrm>
          <a:off x="1620982" y="3279430"/>
          <a:ext cx="609600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2190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98203" y="1197352"/>
            <a:ext cx="8757526" cy="40318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3200" dirty="0">
                <a:latin typeface="+mj-lt"/>
              </a:rPr>
              <a:t>“El  género constituye una constelación de </a:t>
            </a:r>
          </a:p>
          <a:p>
            <a:pPr>
              <a:defRPr/>
            </a:pPr>
            <a:r>
              <a:rPr lang="es-ES" sz="3200" dirty="0">
                <a:latin typeface="+mj-lt"/>
              </a:rPr>
              <a:t>potencialidad de convenciones discursivas, </a:t>
            </a:r>
          </a:p>
          <a:p>
            <a:pPr>
              <a:defRPr/>
            </a:pPr>
            <a:r>
              <a:rPr lang="es-ES" sz="3200" dirty="0">
                <a:latin typeface="+mj-lt"/>
              </a:rPr>
              <a:t>sustentadas por los conocimientos previos de</a:t>
            </a:r>
          </a:p>
          <a:p>
            <a:pPr>
              <a:defRPr/>
            </a:pPr>
            <a:r>
              <a:rPr lang="es-ES" sz="3200" dirty="0">
                <a:latin typeface="+mj-lt"/>
              </a:rPr>
              <a:t>Los hablantes/escritores y oyentes/lectores </a:t>
            </a:r>
          </a:p>
          <a:p>
            <a:pPr>
              <a:defRPr/>
            </a:pPr>
            <a:r>
              <a:rPr lang="es-ES" sz="3200" dirty="0">
                <a:latin typeface="+mj-lt"/>
              </a:rPr>
              <a:t>(almacenados en la memoria de cada sujeto), </a:t>
            </a:r>
          </a:p>
          <a:p>
            <a:pPr>
              <a:defRPr/>
            </a:pPr>
            <a:r>
              <a:rPr lang="es-ES" sz="3200" dirty="0">
                <a:latin typeface="+mj-lt"/>
              </a:rPr>
              <a:t>A partir de constricciones, y parámetros</a:t>
            </a:r>
          </a:p>
          <a:p>
            <a:pPr algn="just">
              <a:defRPr/>
            </a:pPr>
            <a:r>
              <a:rPr lang="es-ES" sz="3200" dirty="0">
                <a:latin typeface="+mj-lt"/>
              </a:rPr>
              <a:t>contextuales, sociales y cognitivos.” </a:t>
            </a:r>
          </a:p>
          <a:p>
            <a:pPr>
              <a:defRPr/>
            </a:pPr>
            <a:r>
              <a:rPr lang="es-ES" sz="3200" dirty="0">
                <a:latin typeface="+mj-lt"/>
              </a:rPr>
              <a:t>						</a:t>
            </a:r>
            <a:r>
              <a:rPr lang="es-ES" sz="2000" dirty="0"/>
              <a:t> (</a:t>
            </a:r>
            <a:r>
              <a:rPr lang="es-ES" sz="2000" dirty="0">
                <a:latin typeface="+mj-lt"/>
              </a:rPr>
              <a:t>Parodi 2008)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343820" y="5362575"/>
            <a:ext cx="1871662" cy="93503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Dimensión</a:t>
            </a:r>
          </a:p>
          <a:p>
            <a:pPr algn="ctr">
              <a:defRPr/>
            </a:pPr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Social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2279651" y="4648200"/>
            <a:ext cx="287337" cy="431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 redondeado"/>
          <p:cNvSpPr/>
          <p:nvPr/>
        </p:nvSpPr>
        <p:spPr>
          <a:xfrm>
            <a:off x="7811833" y="87070"/>
            <a:ext cx="1800225" cy="865187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Dimensión </a:t>
            </a:r>
          </a:p>
          <a:p>
            <a:pPr algn="ctr">
              <a:defRPr/>
            </a:pP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Lingüística</a:t>
            </a:r>
          </a:p>
        </p:txBody>
      </p:sp>
      <p:cxnSp>
        <p:nvCxnSpPr>
          <p:cNvPr id="14" name="13 Conector recto de flecha"/>
          <p:cNvCxnSpPr/>
          <p:nvPr/>
        </p:nvCxnSpPr>
        <p:spPr>
          <a:xfrm flipH="1">
            <a:off x="7031038" y="707163"/>
            <a:ext cx="647700" cy="11509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 redondeado"/>
          <p:cNvSpPr/>
          <p:nvPr/>
        </p:nvSpPr>
        <p:spPr>
          <a:xfrm>
            <a:off x="7535863" y="5434099"/>
            <a:ext cx="1800225" cy="935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/>
              <a:t>Dimensión Cognitiva</a:t>
            </a:r>
          </a:p>
        </p:txBody>
      </p:sp>
      <p:cxnSp>
        <p:nvCxnSpPr>
          <p:cNvPr id="17" name="16 Conector recto de flecha"/>
          <p:cNvCxnSpPr/>
          <p:nvPr/>
        </p:nvCxnSpPr>
        <p:spPr>
          <a:xfrm flipH="1" flipV="1">
            <a:off x="6526213" y="3669788"/>
            <a:ext cx="1657350" cy="13684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846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233BD0D-BA2A-C548-AABF-A9B54951B378}"/>
              </a:ext>
            </a:extLst>
          </p:cNvPr>
          <p:cNvSpPr/>
          <p:nvPr/>
        </p:nvSpPr>
        <p:spPr>
          <a:xfrm>
            <a:off x="543950" y="1989130"/>
            <a:ext cx="91064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>
                <a:latin typeface="TrebuchetMS" panose="020B0603020202020204" pitchFamily="34" charset="0"/>
              </a:rPr>
              <a:t>Ciertamente, a través de los géneros se realizan una serie de mecanismos de interacción social que permiten construir acciones discursivas, pero ellos descansan y se construyen y reconstruyen, por medio de constructos cognitivos y lingüísticos que, todos juntos, se articulan complejamente. </a:t>
            </a:r>
            <a:endParaRPr lang="es-CL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FE79F20-C608-0240-A416-D7F3C535CAEB}"/>
              </a:ext>
            </a:extLst>
          </p:cNvPr>
          <p:cNvSpPr/>
          <p:nvPr/>
        </p:nvSpPr>
        <p:spPr>
          <a:xfrm>
            <a:off x="6945233" y="4969131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(Parodi 2008)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082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image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7710" y="2851236"/>
            <a:ext cx="3499412" cy="371604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17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969" y="2844886"/>
            <a:ext cx="3728840" cy="3728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78" y="530805"/>
            <a:ext cx="3667111" cy="2077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tiff"/>
          <p:cNvPicPr>
            <a:picLocks noChangeAspect="1"/>
          </p:cNvPicPr>
          <p:nvPr/>
        </p:nvPicPr>
        <p:blipFill>
          <a:blip r:embed="rId5"/>
          <a:srcRect l="3423" t="1946" r="9732" b="18791"/>
          <a:stretch>
            <a:fillRect/>
          </a:stretch>
        </p:blipFill>
        <p:spPr>
          <a:xfrm>
            <a:off x="5164453" y="1363679"/>
            <a:ext cx="2442549" cy="32596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20" name="pasted-imag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58103" y="4730022"/>
            <a:ext cx="2455352" cy="184151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>
            <a:spLocks noGrp="1"/>
          </p:cNvSpPr>
          <p:nvPr>
            <p:ph type="body" sz="quarter" idx="4294967295"/>
          </p:nvPr>
        </p:nvSpPr>
        <p:spPr>
          <a:xfrm>
            <a:off x="5158103" y="109780"/>
            <a:ext cx="4857705" cy="1088781"/>
          </a:xfrm>
          <a:prstGeom prst="rect">
            <a:avLst/>
          </a:prstGeom>
        </p:spPr>
        <p:txBody>
          <a:bodyPr anchor="t">
            <a:normAutofit fontScale="70000" lnSpcReduction="20000"/>
          </a:bodyPr>
          <a:lstStyle/>
          <a:p>
            <a:pPr marL="0" indent="0" defTabSz="302181">
              <a:spcBef>
                <a:spcPts val="0"/>
              </a:spcBef>
              <a:buSzTx/>
              <a:buNone/>
              <a:defRPr sz="5264">
                <a:effectLst>
                  <a:outerShdw blurRad="23876" dist="23876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rPr dirty="0"/>
              <a:t>¿</a:t>
            </a:r>
            <a:r>
              <a:rPr lang="es-ES" dirty="0"/>
              <a:t>Qué tienen en común estos géneros</a:t>
            </a:r>
            <a:r>
              <a:rPr dirty="0"/>
              <a:t>?</a:t>
            </a:r>
          </a:p>
        </p:txBody>
      </p:sp>
      <p:sp>
        <p:nvSpPr>
          <p:cNvPr id="223" name="Shape 223"/>
          <p:cNvSpPr/>
          <p:nvPr/>
        </p:nvSpPr>
        <p:spPr>
          <a:xfrm>
            <a:off x="7801661" y="1545731"/>
            <a:ext cx="3899981" cy="1088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algn="l" defTabSz="501491">
              <a:defRPr sz="4368">
                <a:effectLst>
                  <a:outerShdw blurRad="19812" dist="19812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184" dirty="0"/>
              <a:t>¿Tienen las </a:t>
            </a:r>
            <a:r>
              <a:rPr sz="2184" dirty="0" err="1"/>
              <a:t>mismas</a:t>
            </a:r>
            <a:r>
              <a:rPr sz="2184" dirty="0"/>
              <a:t> </a:t>
            </a:r>
            <a:r>
              <a:rPr sz="2184" dirty="0" err="1"/>
              <a:t>premisas</a:t>
            </a:r>
            <a:r>
              <a:rPr sz="2184" dirty="0"/>
              <a:t> </a:t>
            </a:r>
            <a:r>
              <a:rPr sz="2184" dirty="0" err="1"/>
              <a:t>estructurales</a:t>
            </a:r>
            <a:r>
              <a:rPr sz="2184" dirty="0"/>
              <a:t> para </a:t>
            </a:r>
            <a:r>
              <a:rPr sz="2184" dirty="0" err="1"/>
              <a:t>organizar</a:t>
            </a:r>
            <a:r>
              <a:rPr sz="2184" dirty="0"/>
              <a:t>  el </a:t>
            </a:r>
            <a:r>
              <a:rPr sz="2184" dirty="0" err="1"/>
              <a:t>discurso</a:t>
            </a:r>
            <a:r>
              <a:rPr sz="2184" dirty="0"/>
              <a:t>?</a:t>
            </a:r>
          </a:p>
        </p:txBody>
      </p:sp>
      <p:sp>
        <p:nvSpPr>
          <p:cNvPr id="224" name="Shape 224"/>
          <p:cNvSpPr/>
          <p:nvPr/>
        </p:nvSpPr>
        <p:spPr>
          <a:xfrm>
            <a:off x="8461566" y="1031478"/>
            <a:ext cx="2101537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56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s-ES" sz="1800" dirty="0">
                <a:solidFill>
                  <a:srgbClr val="002060"/>
                </a:solidFill>
              </a:rPr>
              <a:t>Son argumentativos</a:t>
            </a:r>
            <a:endParaRPr sz="1800" dirty="0">
              <a:solidFill>
                <a:srgbClr val="002060"/>
              </a:solidFill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9487338" y="2255317"/>
            <a:ext cx="543418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5600">
                <a:effectLst>
                  <a:outerShdw blurRad="25400" dist="25400" dir="2700000" rotWithShape="0">
                    <a:srgbClr val="FFFFFF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800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8086787"/>
      </p:ext>
    </p:extLst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4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6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6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  <p:bldP spid="222" grpId="0" animBg="1" advAuto="0"/>
      <p:bldP spid="223" grpId="0" animBg="1" advAuto="0"/>
      <p:bldP spid="224" grpId="0" animBg="1" advAuto="0"/>
      <p:bldP spid="225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46">
            <a:extLst>
              <a:ext uri="{FF2B5EF4-FFF2-40B4-BE49-F238E27FC236}">
                <a16:creationId xmlns:a16="http://schemas.microsoft.com/office/drawing/2014/main" id="{AA55A2D7-14A8-904A-869D-425396ADA18A}"/>
              </a:ext>
            </a:extLst>
          </p:cNvPr>
          <p:cNvSpPr/>
          <p:nvPr/>
        </p:nvSpPr>
        <p:spPr>
          <a:xfrm>
            <a:off x="1125417" y="1802581"/>
            <a:ext cx="7005710" cy="303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“El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papel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establecimiento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educacional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contribuir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progresivo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dominio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los </a:t>
            </a:r>
            <a:r>
              <a:rPr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géneros</a:t>
            </a:r>
            <a:r>
              <a:rPr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discursivos</a:t>
            </a:r>
            <a:r>
              <a:rPr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más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relevantes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incorporarse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la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vida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adulta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Como las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posibilidades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géneros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situaciones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</a:t>
            </a:r>
            <a:r>
              <a:rPr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numerosas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cambiantes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asignatura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Lengua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Literatura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busca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enriquecer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repertorio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manejan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los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alumnos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ampliar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conciencia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los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propios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usos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lenguaje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pPr algn="l"/>
            <a:endParaRPr dirty="0"/>
          </a:p>
          <a:p>
            <a:pPr lvl="2" algn="r">
              <a:defRPr sz="3000"/>
            </a:pPr>
            <a:r>
              <a:rPr dirty="0"/>
              <a:t>Bases </a:t>
            </a:r>
            <a:r>
              <a:rPr dirty="0" err="1"/>
              <a:t>Curriculares</a:t>
            </a:r>
            <a:r>
              <a:rPr dirty="0"/>
              <a:t> 201</a:t>
            </a:r>
            <a:r>
              <a:rPr lang="es-ES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2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305800" cy="924712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S" b="1" dirty="0"/>
              <a:t>Componentes de los  Géneros Discursivos</a:t>
            </a:r>
            <a:r>
              <a:rPr lang="es-ES" dirty="0"/>
              <a:t>.</a:t>
            </a:r>
            <a:br>
              <a:rPr lang="es-ES" dirty="0"/>
            </a:br>
            <a:r>
              <a:rPr lang="es-ES" sz="2200" dirty="0">
                <a:solidFill>
                  <a:srgbClr val="7030A0"/>
                </a:solidFill>
                <a:latin typeface="Lucida Handwriting" pitchFamily="66" charset="0"/>
              </a:rPr>
              <a:t>Regularidades Prototípicas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992314" y="1844676"/>
            <a:ext cx="62642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s-ES" sz="2800" dirty="0">
                <a:latin typeface="+mj-lt"/>
              </a:rPr>
              <a:t>Macro propósitos Comunicativos.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993900" y="2708275"/>
            <a:ext cx="917097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s-ES" sz="2800" dirty="0">
                <a:latin typeface="+mj-lt"/>
              </a:rPr>
              <a:t>Relación entre los participantes. </a:t>
            </a:r>
            <a:r>
              <a:rPr lang="es-ES" sz="2400" dirty="0">
                <a:latin typeface="+mj-lt"/>
              </a:rPr>
              <a:t>(comunidad discursiva)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966914" y="3563939"/>
            <a:ext cx="8320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s-ES" sz="2800" dirty="0">
                <a:latin typeface="+mj-lt"/>
              </a:rPr>
              <a:t>Modo de Organización del Discurso. </a:t>
            </a:r>
            <a:r>
              <a:rPr lang="es-ES" sz="2000" dirty="0">
                <a:latin typeface="+mj-lt"/>
              </a:rPr>
              <a:t>(tipos básicos)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993901" y="4437064"/>
            <a:ext cx="5896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s-ES" sz="2800" dirty="0">
                <a:latin typeface="+mj-lt"/>
              </a:rPr>
              <a:t>Contexto de circulación ideal.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966914" y="5310189"/>
            <a:ext cx="7705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s-ES" sz="2800" dirty="0">
                <a:latin typeface="+mj-lt"/>
              </a:rPr>
              <a:t>Modalidad o sistemas semióticos utilizados.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6B1FD89-73C0-9546-B7B7-33C33B94F38B}"/>
              </a:ext>
            </a:extLst>
          </p:cNvPr>
          <p:cNvSpPr/>
          <p:nvPr/>
        </p:nvSpPr>
        <p:spPr>
          <a:xfrm>
            <a:off x="8070648" y="1628800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(Parodi 2008)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9897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5" y="1329267"/>
            <a:ext cx="8596668" cy="1826581"/>
          </a:xfrm>
        </p:spPr>
        <p:txBody>
          <a:bodyPr/>
          <a:lstStyle/>
          <a:p>
            <a:r>
              <a:rPr lang="es-CL" dirty="0"/>
              <a:t>Teoría de los géneros literarios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6946784" cy="860400"/>
          </a:xfrm>
        </p:spPr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2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El origen de los géneros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/>
              <a:t>Analiza los géneros del siglo XIX. </a:t>
            </a:r>
          </a:p>
          <a:p>
            <a:r>
              <a:rPr lang="es-CL" sz="2800" dirty="0"/>
              <a:t>La evolución de la literatura moderna consiste precisamente en hacer de cada obra una interrogación sobre el ser mismo de la literatura. </a:t>
            </a:r>
          </a:p>
          <a:p>
            <a:pPr lvl="1"/>
            <a:r>
              <a:rPr lang="es-CL" sz="2754" dirty="0"/>
              <a:t>Solo importa el libro, tal cual es, aparte de los géneros, fuera de las clasificaciones.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4692" y="1129553"/>
            <a:ext cx="8368098" cy="774700"/>
          </a:xfrm>
        </p:spPr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36264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5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206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5" name="Isosceles Triangle 8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Resultado de imagen para tex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8603" y="1596242"/>
            <a:ext cx="4887354" cy="36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4899" y="1596242"/>
            <a:ext cx="3083447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Hacia</a:t>
            </a:r>
            <a:r>
              <a:rPr lang="en-US" sz="4400" dirty="0"/>
              <a:t> el </a:t>
            </a:r>
            <a:r>
              <a:rPr lang="en-US" sz="4400" dirty="0" err="1"/>
              <a:t>concepto</a:t>
            </a:r>
            <a:r>
              <a:rPr lang="en-US" sz="4400" dirty="0"/>
              <a:t> de </a:t>
            </a:r>
            <a:r>
              <a:rPr lang="en-US" sz="4400" dirty="0" err="1"/>
              <a:t>texto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4999380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El origen de los géneros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sz="2800" dirty="0"/>
              <a:t>Géneros </a:t>
            </a:r>
          </a:p>
          <a:p>
            <a:pPr lvl="1"/>
            <a:r>
              <a:rPr lang="es-CL" sz="2754" dirty="0"/>
              <a:t>Poesía y prosa </a:t>
            </a:r>
          </a:p>
          <a:p>
            <a:pPr lvl="1"/>
            <a:r>
              <a:rPr lang="es-CL" sz="2754" dirty="0"/>
              <a:t>Testimonio y ficción v/s narrativo y discursivo v/s novela y relato.  </a:t>
            </a:r>
          </a:p>
          <a:p>
            <a:r>
              <a:rPr lang="es-CL" sz="2800" dirty="0"/>
              <a:t>La transgresión de los géneros implica que existe una clasificación. </a:t>
            </a:r>
          </a:p>
          <a:p>
            <a:r>
              <a:rPr lang="es-CL" sz="2800" dirty="0"/>
              <a:t>La transgresión eventualmente se vuelve la norma. </a:t>
            </a:r>
          </a:p>
          <a:p>
            <a:pPr lvl="1"/>
            <a:endParaRPr lang="es-CL" sz="2754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4692" y="1129553"/>
            <a:ext cx="7639050" cy="774700"/>
          </a:xfrm>
        </p:spPr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29015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81263" y="4769047"/>
            <a:ext cx="5384800" cy="933450"/>
          </a:xfrm>
        </p:spPr>
        <p:txBody>
          <a:bodyPr>
            <a:normAutofit/>
          </a:bodyPr>
          <a:lstStyle/>
          <a:p>
            <a:r>
              <a:rPr lang="es-CL" sz="4000" dirty="0"/>
              <a:t>De otros géneros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>
          <a:xfrm>
            <a:off x="601579" y="5562602"/>
            <a:ext cx="5384800" cy="748553"/>
          </a:xfrm>
        </p:spPr>
        <p:txBody>
          <a:bodyPr/>
          <a:lstStyle/>
          <a:p>
            <a:r>
              <a:rPr lang="es-CL" sz="2800" dirty="0" err="1"/>
              <a:t>Todorov</a:t>
            </a:r>
            <a:r>
              <a:rPr lang="es-CL" sz="2800" dirty="0"/>
              <a:t>, 1992</a:t>
            </a:r>
          </a:p>
          <a:p>
            <a:endParaRPr lang="es-CL" sz="2800" dirty="0"/>
          </a:p>
        </p:txBody>
      </p:sp>
      <p:sp>
        <p:nvSpPr>
          <p:cNvPr id="5" name="4 Marcador de posición de imagen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5 Marcador de posición de imagen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5190" y="889160"/>
            <a:ext cx="4114800" cy="2040905"/>
          </a:xfrm>
        </p:spPr>
        <p:txBody>
          <a:bodyPr/>
          <a:lstStyle/>
          <a:p>
            <a:r>
              <a:rPr lang="es-CL" dirty="0"/>
              <a:t>¿De dónde vienen los géneros?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10" y="109056"/>
            <a:ext cx="2831312" cy="434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14" y="2676524"/>
            <a:ext cx="2920525" cy="18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15" y="109056"/>
            <a:ext cx="2618508" cy="24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15" y="147249"/>
            <a:ext cx="2920524" cy="326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84" y="3451339"/>
            <a:ext cx="3068385" cy="332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1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El origen de los géneros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/>
              <a:t>Un nuevo género es siempre la transformación de uno o de varios géneros antiguos. </a:t>
            </a:r>
          </a:p>
          <a:p>
            <a:r>
              <a:rPr lang="es-CL" sz="2800" dirty="0"/>
              <a:t>¿Qué determina el nacimiento de un género?</a:t>
            </a:r>
          </a:p>
          <a:p>
            <a:r>
              <a:rPr lang="es-CL" sz="2800" dirty="0"/>
              <a:t>¿Existen en el lenguaje formas que aunque anuncien los géneros, no lo sean todavía?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, 1988, pp.34-35  </a:t>
            </a:r>
          </a:p>
        </p:txBody>
      </p:sp>
    </p:spTree>
    <p:extLst>
      <p:ext uri="{BB962C8B-B14F-4D97-AF65-F5344CB8AC3E}">
        <p14:creationId xmlns:p14="http://schemas.microsoft.com/office/powerpoint/2010/main" val="25629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¿Qué es un género?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/>
              <a:t>Un discurso no está hecho de frases, sino de enunciados. </a:t>
            </a:r>
          </a:p>
          <a:p>
            <a:r>
              <a:rPr lang="es-CL" sz="2800" dirty="0"/>
              <a:t>La interpretación del enunciado está determinada por la frase que se enuncia y por la misma enunciación.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, 1988, pp. 35-36  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7810500" y="4177145"/>
            <a:ext cx="1475510" cy="1326392"/>
            <a:chOff x="6494317" y="4027114"/>
            <a:chExt cx="1475510" cy="1326392"/>
          </a:xfrm>
        </p:grpSpPr>
        <p:cxnSp>
          <p:nvCxnSpPr>
            <p:cNvPr id="6" name="5 Conector recto de flecha"/>
            <p:cNvCxnSpPr/>
            <p:nvPr/>
          </p:nvCxnSpPr>
          <p:spPr>
            <a:xfrm>
              <a:off x="6608617" y="4027114"/>
              <a:ext cx="342902" cy="9397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6 CuadroTexto"/>
            <p:cNvSpPr txBox="1"/>
            <p:nvPr/>
          </p:nvSpPr>
          <p:spPr>
            <a:xfrm>
              <a:off x="6494317" y="4984174"/>
              <a:ext cx="1475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Lugar</a:t>
              </a: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6449290" y="4350327"/>
            <a:ext cx="1475510" cy="1138260"/>
            <a:chOff x="6296890" y="4197927"/>
            <a:chExt cx="1475510" cy="1138260"/>
          </a:xfrm>
        </p:grpSpPr>
        <p:cxnSp>
          <p:nvCxnSpPr>
            <p:cNvPr id="10" name="9 Conector recto de flecha"/>
            <p:cNvCxnSpPr/>
            <p:nvPr/>
          </p:nvCxnSpPr>
          <p:spPr>
            <a:xfrm flipH="1">
              <a:off x="6951518" y="4197927"/>
              <a:ext cx="509155" cy="7689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0 CuadroTexto"/>
            <p:cNvSpPr txBox="1"/>
            <p:nvPr/>
          </p:nvSpPr>
          <p:spPr>
            <a:xfrm>
              <a:off x="6296890" y="4966855"/>
              <a:ext cx="1475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Emisor 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8638308" y="4177145"/>
            <a:ext cx="1802824" cy="1327488"/>
            <a:chOff x="6296890" y="4009795"/>
            <a:chExt cx="1802824" cy="1327488"/>
          </a:xfrm>
        </p:grpSpPr>
        <p:cxnSp>
          <p:nvCxnSpPr>
            <p:cNvPr id="14" name="13 Conector recto de flecha"/>
            <p:cNvCxnSpPr/>
            <p:nvPr/>
          </p:nvCxnSpPr>
          <p:spPr>
            <a:xfrm>
              <a:off x="6296890" y="4009795"/>
              <a:ext cx="654629" cy="957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CuadroTexto"/>
            <p:cNvSpPr txBox="1"/>
            <p:nvPr/>
          </p:nvSpPr>
          <p:spPr>
            <a:xfrm>
              <a:off x="6624204" y="4967951"/>
              <a:ext cx="1475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Tiempo </a:t>
              </a: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6436350" y="5499440"/>
            <a:ext cx="3528531" cy="961613"/>
            <a:chOff x="6436350" y="5499440"/>
            <a:chExt cx="3528531" cy="961613"/>
          </a:xfrm>
        </p:grpSpPr>
        <p:sp>
          <p:nvSpPr>
            <p:cNvPr id="17" name="16 Cerrar llave"/>
            <p:cNvSpPr/>
            <p:nvPr/>
          </p:nvSpPr>
          <p:spPr>
            <a:xfrm rot="5400000">
              <a:off x="7904475" y="4031315"/>
              <a:ext cx="592281" cy="352853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7613073" y="6091721"/>
              <a:ext cx="1475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Contexto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5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4400" dirty="0"/>
              <a:t>¿Qué es un género literario?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idx="1"/>
          </p:nvPr>
        </p:nvSpPr>
        <p:spPr>
          <a:xfrm>
            <a:off x="5589543" y="782212"/>
            <a:ext cx="6129865" cy="5853113"/>
          </a:xfrm>
        </p:spPr>
        <p:txBody>
          <a:bodyPr/>
          <a:lstStyle/>
          <a:p>
            <a:pPr marL="0" indent="0" algn="ctr">
              <a:buNone/>
            </a:pPr>
            <a:r>
              <a:rPr lang="es-CL" sz="3200" dirty="0"/>
              <a:t>Los géneros literarios se organizan en tres grandes grupos: Narrativo, Lírico y Dramático. Dentro de cada uno de éstos existen varios tipos de expresiones diferentes, las cuales varían o aumentan con el tiempo.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4648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900" b="0" i="0" u="none" strike="noStrike" cap="none" normalizeH="0" baseline="0">
                <a:ln>
                  <a:noFill/>
                </a:ln>
                <a:solidFill>
                  <a:srgbClr val="E1E3E9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Contáctanos</a:t>
            </a:r>
            <a:endParaRPr kumimoji="0" lang="es-CL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900" b="0" i="0" u="none" strike="noStrike" cap="none" normalizeH="0" baseline="0">
                <a:ln>
                  <a:noFill/>
                </a:ln>
                <a:solidFill>
                  <a:srgbClr val="E1E3E9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Accede a tu correo desde educarchile</a:t>
            </a:r>
            <a:endParaRPr kumimoji="0" lang="es-CL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L" sz="900" b="0" i="0" u="none" strike="noStrike" cap="none" normalizeH="0" baseline="0">
                <a:ln>
                  <a:noFill/>
                </a:ln>
                <a:solidFill>
                  <a:srgbClr val="E1E3E9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Acerca de educarchile</a:t>
            </a:r>
            <a:endParaRPr kumimoji="0" lang="es-CL" sz="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  <a:hlinkClick r:id="rId5"/>
              </a:rPr>
              <a:t>  </a:t>
            </a:r>
            <a:r>
              <a:rPr kumimoji="0" lang="es-CL" sz="4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s-CL" sz="1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</a:t>
            </a:r>
            <a:r>
              <a:rPr kumimoji="0" lang="es-CL" sz="1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  <a:hlinkClick r:id="rId6"/>
              </a:rPr>
              <a:t>  </a:t>
            </a:r>
            <a:r>
              <a:rPr kumimoji="0" lang="es-CL" sz="4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s-CL" sz="1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</a:rPr>
              <a:t>            </a:t>
            </a:r>
            <a:r>
              <a:rPr kumimoji="0" lang="es-CL" sz="1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  <a:t>  </a:t>
            </a:r>
            <a:r>
              <a:rPr kumimoji="0" lang="es-CL" sz="49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es-CL" sz="1800" b="0" i="0" u="none" strike="noStrike" cap="none" normalizeH="0" baseline="0">
                <a:ln>
                  <a:noFill/>
                </a:ln>
                <a:solidFill>
                  <a:srgbClr val="464854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17634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¿Qué es un género?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/>
              <a:t>Son clases </a:t>
            </a:r>
            <a:r>
              <a:rPr lang="es-CL" sz="2800" dirty="0">
                <a:sym typeface="Wingdings" pitchFamily="2" charset="2"/>
              </a:rPr>
              <a:t> ¿qué  propiedad determina el género?</a:t>
            </a:r>
          </a:p>
          <a:p>
            <a:r>
              <a:rPr lang="es-CL" sz="2800" dirty="0">
                <a:sym typeface="Wingdings" pitchFamily="2" charset="2"/>
              </a:rPr>
              <a:t>Los géneros son unidades discursivas que pueden describirse desde dos puntos diferentes, el de la observación empírica (características) y el del análisis abstracto (estudio de los géneros). </a:t>
            </a:r>
          </a:p>
          <a:p>
            <a:r>
              <a:rPr lang="es-CL" sz="2800" dirty="0">
                <a:sym typeface="Wingdings" pitchFamily="2" charset="2"/>
              </a:rPr>
              <a:t>Un género, literario o no, no es otra cosa que esa codificación de propiedades discursivas.  </a:t>
            </a:r>
            <a:endParaRPr lang="es-CL" sz="280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8812941" cy="774700"/>
          </a:xfrm>
        </p:spPr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, 1992</a:t>
            </a:r>
          </a:p>
        </p:txBody>
      </p:sp>
    </p:spTree>
    <p:extLst>
      <p:ext uri="{BB962C8B-B14F-4D97-AF65-F5344CB8AC3E}">
        <p14:creationId xmlns:p14="http://schemas.microsoft.com/office/powerpoint/2010/main" val="18781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000" dirty="0"/>
              <a:t>Propiedad discursiva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/>
              <a:t>En el caso de los géneros literarios remite al aspecto semántico, sintáctico y pragmático  del texto. </a:t>
            </a:r>
          </a:p>
          <a:p>
            <a:r>
              <a:rPr lang="es-CL" sz="2800" dirty="0"/>
              <a:t>Las distinciones de género pueden situarse en cualquiera de estos niveles.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L" dirty="0" err="1"/>
              <a:t>Todorov</a:t>
            </a:r>
            <a:r>
              <a:rPr lang="es-CL" dirty="0"/>
              <a:t>, 1988, p.37  </a:t>
            </a:r>
          </a:p>
        </p:txBody>
      </p:sp>
    </p:spTree>
    <p:extLst>
      <p:ext uri="{BB962C8B-B14F-4D97-AF65-F5344CB8AC3E}">
        <p14:creationId xmlns:p14="http://schemas.microsoft.com/office/powerpoint/2010/main" val="7495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para géneros literarios"/>
          <p:cNvSpPr>
            <a:spLocks noChangeAspect="1" noChangeArrowheads="1"/>
          </p:cNvSpPr>
          <p:nvPr/>
        </p:nvSpPr>
        <p:spPr bwMode="auto">
          <a:xfrm>
            <a:off x="3814763" y="1466850"/>
            <a:ext cx="45624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48" y="0"/>
            <a:ext cx="7854873" cy="6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704851"/>
            <a:ext cx="8229600" cy="708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dirty="0"/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876"/>
            <a:ext cx="9890760" cy="5334001"/>
          </a:xfrm>
        </p:spPr>
        <p:txBody>
          <a:bodyPr>
            <a:normAutofit/>
          </a:bodyPr>
          <a:lstStyle/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Álvarez, G. (1996). Textos y Discursos. Introducción a la Lingüística del Texto. Concepción: Universidad de Concepción. (Cap.1 “Texto y discurso”)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Bajtín, M (1997) El Problema de lo Géneros Discursivos. </a:t>
            </a:r>
            <a:r>
              <a:rPr lang="es-CL" sz="1400" i="1" dirty="0">
                <a:solidFill>
                  <a:prstClr val="black"/>
                </a:solidFill>
                <a:latin typeface="Lucida Sans Unicode"/>
              </a:rPr>
              <a:t>En Estética de la creación verbal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. Siglo </a:t>
            </a: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XXI:México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.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Bernárdez, E (1982). Introducción a la Lingüística del Texto. Madrid: Espasa-Calpe. (Cap. 3 “El concepto de texto”)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Charadeau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, P. &amp; </a:t>
            </a: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Maingueneau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, D. (2004) </a:t>
            </a:r>
            <a:r>
              <a:rPr lang="es-CL" sz="1400" i="1" dirty="0">
                <a:solidFill>
                  <a:prstClr val="black"/>
                </a:solidFill>
                <a:latin typeface="Lucida Sans Unicode"/>
              </a:rPr>
              <a:t>Diccionario de análisis del discurso. </a:t>
            </a: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Amorrortu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: Madrid.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De </a:t>
            </a: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Beaugrande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 y </a:t>
            </a: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Dressler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. (1997). Introducción a la Lingüística del Texto. Editorial Ariel. (Cap. 1  Nociones Básicas)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Parodi, G (Editor) (2008) Género del discurso escrito: Hacia una concepción integral desde una perspectiva </a:t>
            </a:r>
            <a:r>
              <a:rPr lang="es-CL" sz="1400" dirty="0" err="1">
                <a:solidFill>
                  <a:prstClr val="black"/>
                </a:solidFill>
                <a:latin typeface="Lucida Sans Unicode"/>
              </a:rPr>
              <a:t>sociocognitiva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. </a:t>
            </a:r>
            <a:r>
              <a:rPr lang="es-CL" sz="1400" i="1" dirty="0">
                <a:solidFill>
                  <a:prstClr val="black"/>
                </a:solidFill>
                <a:latin typeface="Lucida Sans Unicode"/>
              </a:rPr>
              <a:t>En  Géneros Académicos y Géneros Profesionales: accesos discursivos para saber hacer</a:t>
            </a:r>
            <a:r>
              <a:rPr lang="es-CL" sz="1400" dirty="0">
                <a:solidFill>
                  <a:prstClr val="black"/>
                </a:solidFill>
                <a:latin typeface="Lucida Sans Unicode"/>
              </a:rPr>
              <a:t>. Ediciones Universitarias de Valparaíso:  Valparaíso.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r>
              <a:rPr lang="es-CL" sz="1400" dirty="0" err="1">
                <a:solidFill>
                  <a:prstClr val="black"/>
                </a:solidFill>
                <a:latin typeface="+mj-lt"/>
              </a:rPr>
              <a:t>Todorov</a:t>
            </a:r>
            <a:r>
              <a:rPr lang="es-CL" sz="1400" dirty="0">
                <a:solidFill>
                  <a:prstClr val="black"/>
                </a:solidFill>
                <a:latin typeface="+mj-lt"/>
              </a:rPr>
              <a:t>, T. (1992) El origen de los géneros.</a:t>
            </a: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endParaRPr lang="es-CL" sz="1400" dirty="0">
              <a:solidFill>
                <a:prstClr val="black"/>
              </a:solidFill>
              <a:latin typeface="Lucida Sans Unicode"/>
            </a:endParaRP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endParaRPr lang="es-CL" sz="1400" dirty="0">
              <a:solidFill>
                <a:prstClr val="black"/>
              </a:solidFill>
              <a:latin typeface="Lucida Sans Unicode"/>
            </a:endParaRPr>
          </a:p>
          <a:p>
            <a:pPr marL="365760" indent="-256032" algn="just">
              <a:lnSpc>
                <a:spcPct val="150000"/>
              </a:lnSpc>
              <a:spcBef>
                <a:spcPts val="400"/>
              </a:spcBef>
              <a:buClr>
                <a:srgbClr val="94B6D2"/>
              </a:buClr>
              <a:buSzPct val="68000"/>
              <a:buFont typeface="Wingdings 3"/>
              <a:buChar char=""/>
              <a:defRPr/>
            </a:pPr>
            <a:endParaRPr lang="es-CL" sz="1400" dirty="0">
              <a:solidFill>
                <a:prstClr val="black"/>
              </a:solidFill>
              <a:latin typeface="Lucida Sans Unicode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98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C7DF115-C36F-A74B-AF62-38E7D436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Video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Graphic 5" descr="Video camera">
            <a:extLst>
              <a:ext uri="{FF2B5EF4-FFF2-40B4-BE49-F238E27FC236}">
                <a16:creationId xmlns:a16="http://schemas.microsoft.com/office/drawing/2014/main" id="{A3A870E5-542C-48B4-B844-EBF625BDF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58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finiciones de texto" descr="Definiciones de texto">
            <a:hlinkClick r:id="" action="ppaction://media"/>
            <a:extLst>
              <a:ext uri="{FF2B5EF4-FFF2-40B4-BE49-F238E27FC236}">
                <a16:creationId xmlns:a16="http://schemas.microsoft.com/office/drawing/2014/main" id="{F172E3D4-4FDB-2D4B-B9C2-881405E83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6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42" name="Group 14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3" name="Straight Connector 14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Isosceles Triangle 14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8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9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0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1" name="Isosceles Triangle 15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2" name="Isosceles Triangle 15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4" name="Picture 2" descr="Resultado de imagen para du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33263" b="-2"/>
          <a:stretch/>
        </p:blipFill>
        <p:spPr bwMode="auto"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383737" y="1722910"/>
            <a:ext cx="4219705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Entonces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definir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este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concepto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tarea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muy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compleja</a:t>
            </a:r>
            <a:r>
              <a:rPr lang="en-US" sz="3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96508" y="4842156"/>
            <a:ext cx="5190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92D050"/>
                </a:solidFill>
              </a:rPr>
              <a:t>No existe una definición inequívoca </a:t>
            </a:r>
          </a:p>
          <a:p>
            <a:pPr algn="ctr"/>
            <a:r>
              <a:rPr lang="es-ES" sz="2400" dirty="0">
                <a:solidFill>
                  <a:srgbClr val="92D050"/>
                </a:solidFill>
              </a:rPr>
              <a:t>del texto. </a:t>
            </a:r>
          </a:p>
        </p:txBody>
      </p:sp>
    </p:spTree>
    <p:extLst>
      <p:ext uri="{BB962C8B-B14F-4D97-AF65-F5344CB8AC3E}">
        <p14:creationId xmlns:p14="http://schemas.microsoft.com/office/powerpoint/2010/main" val="56366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Como unidad semántica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2800" dirty="0"/>
              <a:t>El término texto se aplica a cualquier enunciado hablado o escrito, cualquiera que sea su longitud, que forma </a:t>
            </a:r>
            <a:r>
              <a:rPr lang="es-ES" sz="2800" b="1" u="sng" dirty="0"/>
              <a:t>un todo unificado</a:t>
            </a:r>
            <a:r>
              <a:rPr lang="es-ES" sz="2800" dirty="0"/>
              <a:t>. </a:t>
            </a:r>
          </a:p>
          <a:p>
            <a:pPr algn="just"/>
            <a:r>
              <a:rPr lang="es-ES" sz="2800" dirty="0"/>
              <a:t>Es decir, un texto se caracteriza por tener </a:t>
            </a:r>
            <a:r>
              <a:rPr lang="es-ES" sz="2800" b="1" u="sng" dirty="0"/>
              <a:t>cierre semántico</a:t>
            </a:r>
            <a:r>
              <a:rPr lang="es-ES" sz="2800" dirty="0"/>
              <a:t>. Tiene un significado global.</a:t>
            </a:r>
          </a:p>
          <a:p>
            <a:pPr marL="6858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096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28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9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595959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r="1" b="4176"/>
          <a:stretch/>
        </p:blipFill>
        <p:spPr>
          <a:xfrm>
            <a:off x="643467" y="643467"/>
            <a:ext cx="10905066" cy="5571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5502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5855" y="942109"/>
            <a:ext cx="8568955" cy="489052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" dirty="0"/>
              <a:t>Un texto puede ser: </a:t>
            </a:r>
          </a:p>
          <a:p>
            <a:r>
              <a:rPr lang="es-ES" dirty="0"/>
              <a:t>hablado</a:t>
            </a:r>
          </a:p>
          <a:p>
            <a:r>
              <a:rPr lang="es-ES" dirty="0"/>
              <a:t>escrito en prosa o en verso</a:t>
            </a:r>
          </a:p>
          <a:p>
            <a:r>
              <a:rPr lang="es-ES" dirty="0"/>
              <a:t>en lenguaje de señas</a:t>
            </a:r>
          </a:p>
          <a:p>
            <a:r>
              <a:rPr lang="es-ES" dirty="0"/>
              <a:t>un diálogo o un monólogo</a:t>
            </a:r>
          </a:p>
          <a:p>
            <a:r>
              <a:rPr lang="es-ES" dirty="0"/>
              <a:t>un solo proverbio /consigna /slogan</a:t>
            </a:r>
          </a:p>
          <a:p>
            <a:r>
              <a:rPr lang="es-ES" dirty="0"/>
              <a:t>un grito pidiendo ayuda</a:t>
            </a:r>
          </a:p>
          <a:p>
            <a:r>
              <a:rPr lang="es-ES" dirty="0"/>
              <a:t>una discusión de un día entero en un comité.</a:t>
            </a:r>
          </a:p>
          <a:p>
            <a:pPr marL="68580" indent="0">
              <a:buNone/>
            </a:pPr>
            <a:endParaRPr lang="es-ES" dirty="0"/>
          </a:p>
        </p:txBody>
      </p:sp>
      <p:pic>
        <p:nvPicPr>
          <p:cNvPr id="1026" name="Picture 2" descr="Resultado de imagen para diá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27" y="437680"/>
            <a:ext cx="3411326" cy="19080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tex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32" y="145956"/>
            <a:ext cx="2995180" cy="29951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lenguaje de señ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36" y="4376573"/>
            <a:ext cx="3920971" cy="1960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254" r="5720" b="11516"/>
          <a:stretch/>
        </p:blipFill>
        <p:spPr bwMode="auto">
          <a:xfrm>
            <a:off x="7536379" y="3092064"/>
            <a:ext cx="2327565" cy="343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1576</Words>
  <Application>Microsoft Macintosh PowerPoint</Application>
  <PresentationFormat>Panorámica</PresentationFormat>
  <Paragraphs>181</Paragraphs>
  <Slides>38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Arial</vt:lpstr>
      <vt:lpstr>Calibri</vt:lpstr>
      <vt:lpstr>Lucida Handwriting</vt:lpstr>
      <vt:lpstr>Lucida Sans Unicode</vt:lpstr>
      <vt:lpstr>Tahoma</vt:lpstr>
      <vt:lpstr>Times New Roman</vt:lpstr>
      <vt:lpstr>Trebuchet MS</vt:lpstr>
      <vt:lpstr>TrebuchetMS</vt:lpstr>
      <vt:lpstr>Wingdings</vt:lpstr>
      <vt:lpstr>Wingdings 2</vt:lpstr>
      <vt:lpstr>Wingdings 3</vt:lpstr>
      <vt:lpstr>Faceta</vt:lpstr>
      <vt:lpstr>Texto y Géneros Discursivos</vt:lpstr>
      <vt:lpstr>Objetivos</vt:lpstr>
      <vt:lpstr>Hacia el concepto de texto</vt:lpstr>
      <vt:lpstr>Video</vt:lpstr>
      <vt:lpstr>Presentación de PowerPoint</vt:lpstr>
      <vt:lpstr>Presentación de PowerPoint</vt:lpstr>
      <vt:lpstr>Como unidad semántica</vt:lpstr>
      <vt:lpstr>Presentación de PowerPoint</vt:lpstr>
      <vt:lpstr>Presentación de PowerPoint</vt:lpstr>
      <vt:lpstr>Presentación de PowerPoint</vt:lpstr>
      <vt:lpstr>Multimodalidad</vt:lpstr>
      <vt:lpstr>Presentación de PowerPoint</vt:lpstr>
      <vt:lpstr>Una buena definición de texto</vt:lpstr>
      <vt:lpstr>Presentación de PowerPoint</vt:lpstr>
      <vt:lpstr>Texto v/s Discurso</vt:lpstr>
      <vt:lpstr>El Discurso</vt:lpstr>
      <vt:lpstr>Presentación de PowerPoint</vt:lpstr>
      <vt:lpstr>Presentación de PowerPoint</vt:lpstr>
      <vt:lpstr>Presentación de PowerPoint</vt:lpstr>
      <vt:lpstr>Presentación de PowerPoint</vt:lpstr>
      <vt:lpstr>Primeras Nociones de Género: La Antigüedad Clásica</vt:lpstr>
      <vt:lpstr> El problema de los géneros: Contribución de   M. M Bajtín</vt:lpstr>
      <vt:lpstr>Presentación de PowerPoint</vt:lpstr>
      <vt:lpstr>Presentación de PowerPoint</vt:lpstr>
      <vt:lpstr>Presentación de PowerPoint</vt:lpstr>
      <vt:lpstr>Presentación de PowerPoint</vt:lpstr>
      <vt:lpstr>Componentes de los  Géneros Discursivos. Regularidades Prototípicas</vt:lpstr>
      <vt:lpstr>Teoría de los géneros literarios </vt:lpstr>
      <vt:lpstr>El origen de los géneros </vt:lpstr>
      <vt:lpstr>El origen de los géneros </vt:lpstr>
      <vt:lpstr>De otros géneros </vt:lpstr>
      <vt:lpstr>El origen de los géneros </vt:lpstr>
      <vt:lpstr>¿Qué es un género?</vt:lpstr>
      <vt:lpstr>¿Qué es un género literario?</vt:lpstr>
      <vt:lpstr>¿Qué es un género?</vt:lpstr>
      <vt:lpstr>Propiedad discursiva</vt:lpstr>
      <vt:lpstr>Presentación de PowerPoint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Modalidades Textuales y Géneros Discursivos</dc:title>
  <dc:creator>Felipe Andrés Clavo Espinoza (felipe.clavo)</dc:creator>
  <cp:lastModifiedBy>Felipe Andrés Clavo Espinoza (felipe.clavo)</cp:lastModifiedBy>
  <cp:revision>13</cp:revision>
  <dcterms:created xsi:type="dcterms:W3CDTF">2020-08-29T00:27:09Z</dcterms:created>
  <dcterms:modified xsi:type="dcterms:W3CDTF">2021-05-14T14:55:55Z</dcterms:modified>
</cp:coreProperties>
</file>