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EB Garamond"/>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BGaramond-regular.fntdata"/><Relationship Id="rId25" Type="http://schemas.openxmlformats.org/officeDocument/2006/relationships/slide" Target="slides/slide20.xml"/><Relationship Id="rId28" Type="http://schemas.openxmlformats.org/officeDocument/2006/relationships/font" Target="fonts/EBGaramond-italic.fntdata"/><Relationship Id="rId27" Type="http://schemas.openxmlformats.org/officeDocument/2006/relationships/font" Target="fonts/EBGaramon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BGaramond-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9fa097b30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89fa097b3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89fa097b3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9fa097b3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89fa097b3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89fa097b3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89fa097b30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89fa097b30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89fa097b3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89fa097b3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89fa097b3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9fa097b3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89fa097b3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89fa097b3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9fa097b3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9fa097b3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89fa097b30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9fa097b30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89fa097b30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89fa097b3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89fa097b3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89fa097b3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89fa097b3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89fa097b30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89fa097b3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89fa097b3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89fa097b3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89fa097b3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89fa097b3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89fa097b3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89fa097b3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9fa097b3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89fa097b3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89fa097b3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89fa097b3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9fa097b3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89fa097b3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9fa097b3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mt="67000"/>
          </a:blip>
          <a:stretch>
            <a:fillRect/>
          </a:stretch>
        </p:blipFill>
        <p:spPr>
          <a:xfrm>
            <a:off x="1190035" y="0"/>
            <a:ext cx="6763930" cy="5143500"/>
          </a:xfrm>
          <a:prstGeom prst="rect">
            <a:avLst/>
          </a:prstGeom>
          <a:noFill/>
          <a:ln>
            <a:noFill/>
          </a:ln>
        </p:spPr>
      </p:pic>
      <p:sp>
        <p:nvSpPr>
          <p:cNvPr id="55" name="Google Shape;55;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419">
                <a:latin typeface="EB Garamond"/>
                <a:ea typeface="EB Garamond"/>
                <a:cs typeface="EB Garamond"/>
                <a:sym typeface="EB Garamond"/>
              </a:rPr>
              <a:t>Factografías de la violencia</a:t>
            </a:r>
            <a:endParaRPr>
              <a:latin typeface="EB Garamond"/>
              <a:ea typeface="EB Garamond"/>
              <a:cs typeface="EB Garamond"/>
              <a:sym typeface="EB Garamond"/>
            </a:endParaRPr>
          </a:p>
        </p:txBody>
      </p:sp>
      <p:sp>
        <p:nvSpPr>
          <p:cNvPr id="56" name="Google Shape;56;p13"/>
          <p:cNvSpPr txBox="1"/>
          <p:nvPr>
            <p:ph idx="1" type="subTitle"/>
          </p:nvPr>
        </p:nvSpPr>
        <p:spPr>
          <a:xfrm>
            <a:off x="311700" y="38178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s-419">
                <a:latin typeface="EB Garamond"/>
                <a:ea typeface="EB Garamond"/>
                <a:cs typeface="EB Garamond"/>
                <a:sym typeface="EB Garamond"/>
              </a:rPr>
              <a:t>Poesia documental chilena</a:t>
            </a:r>
            <a:endParaRPr i="1">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s-419">
                <a:latin typeface="EB Garamond"/>
                <a:ea typeface="EB Garamond"/>
                <a:cs typeface="EB Garamond"/>
                <a:sym typeface="EB Garamond"/>
              </a:rPr>
              <a:t>Poesía documental</a:t>
            </a:r>
            <a:endParaRPr i="1">
              <a:latin typeface="EB Garamond"/>
              <a:ea typeface="EB Garamond"/>
              <a:cs typeface="EB Garamond"/>
              <a:sym typeface="EB Garamond"/>
            </a:endParaRPr>
          </a:p>
        </p:txBody>
      </p:sp>
      <p:sp>
        <p:nvSpPr>
          <p:cNvPr id="111" name="Google Shape;111;p22"/>
          <p:cNvSpPr txBox="1"/>
          <p:nvPr>
            <p:ph idx="1" type="body"/>
          </p:nvPr>
        </p:nvSpPr>
        <p:spPr>
          <a:xfrm>
            <a:off x="367925" y="863550"/>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sz="2000">
                <a:solidFill>
                  <a:srgbClr val="F3F3F3"/>
                </a:solidFill>
                <a:latin typeface="EB Garamond"/>
                <a:ea typeface="EB Garamond"/>
                <a:cs typeface="EB Garamond"/>
                <a:sym typeface="EB Garamond"/>
              </a:rPr>
              <a:t>“El tipo de texto conocido como ‘documento’ se convierte en literatura cuando emerge una correspondencia entre partes elegidas del texto [...] Aislamiento, abreviación, posicionamiento espacial y secuencial, eliminación de </a:t>
            </a:r>
            <a:r>
              <a:rPr lang="es-419" sz="2000">
                <a:solidFill>
                  <a:srgbClr val="F3F3F3"/>
                </a:solidFill>
                <a:latin typeface="EB Garamond"/>
                <a:ea typeface="EB Garamond"/>
                <a:cs typeface="EB Garamond"/>
                <a:sym typeface="EB Garamond"/>
              </a:rPr>
              <a:t>mayúsculas</a:t>
            </a:r>
            <a:r>
              <a:rPr lang="es-419" sz="2000">
                <a:solidFill>
                  <a:srgbClr val="F3F3F3"/>
                </a:solidFill>
                <a:latin typeface="EB Garamond"/>
                <a:ea typeface="EB Garamond"/>
                <a:cs typeface="EB Garamond"/>
                <a:sym typeface="EB Garamond"/>
              </a:rPr>
              <a:t>: esto solamente hace visible aquello que el documento ya contiene como descripción, reporte, estadística”.</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r">
              <a:lnSpc>
                <a:spcPct val="100000"/>
              </a:lnSpc>
              <a:spcBef>
                <a:spcPts val="1600"/>
              </a:spcBef>
              <a:spcAft>
                <a:spcPts val="0"/>
              </a:spcAft>
              <a:buNone/>
            </a:pPr>
            <a:r>
              <a:rPr b="1" lang="es-419" sz="1900">
                <a:solidFill>
                  <a:srgbClr val="F3F3F3"/>
                </a:solidFill>
                <a:latin typeface="EB Garamond"/>
                <a:ea typeface="EB Garamond"/>
                <a:cs typeface="EB Garamond"/>
                <a:sym typeface="EB Garamond"/>
              </a:rPr>
              <a:t>Heimrad Bäcker. “Documentary poetry (An Essay)”, trad. Jacquelyn Deal and Patrick Greaney, </a:t>
            </a:r>
            <a:r>
              <a:rPr b="1" i="1" lang="es-419" sz="1900">
                <a:solidFill>
                  <a:srgbClr val="F3F3F3"/>
                </a:solidFill>
                <a:latin typeface="EB Garamond"/>
                <a:ea typeface="EB Garamond"/>
                <a:cs typeface="EB Garamond"/>
                <a:sym typeface="EB Garamond"/>
              </a:rPr>
              <a:t>Jacket 2</a:t>
            </a:r>
            <a:r>
              <a:rPr b="1" lang="es-419" sz="1900">
                <a:solidFill>
                  <a:srgbClr val="F3F3F3"/>
                </a:solidFill>
                <a:latin typeface="EB Garamond"/>
                <a:ea typeface="EB Garamond"/>
                <a:cs typeface="EB Garamond"/>
                <a:sym typeface="EB Garamond"/>
              </a:rPr>
              <a:t>.</a:t>
            </a:r>
            <a:endParaRPr b="1" sz="1900">
              <a:solidFill>
                <a:srgbClr val="F3F3F3"/>
              </a:solidFill>
              <a:latin typeface="EB Garamond"/>
              <a:ea typeface="EB Garamond"/>
              <a:cs typeface="EB Garamond"/>
              <a:sym typeface="EB Garamond"/>
            </a:endParaRPr>
          </a:p>
          <a:p>
            <a:pPr indent="0" lvl="0" marL="0" rtl="0" algn="just">
              <a:spcBef>
                <a:spcPts val="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1600"/>
              </a:spcAft>
              <a:buNone/>
            </a:pPr>
            <a:r>
              <a:t/>
            </a:r>
            <a:endParaRPr sz="2000">
              <a:solidFill>
                <a:srgbClr val="F3F3F3"/>
              </a:solidFill>
              <a:latin typeface="EB Garamond"/>
              <a:ea typeface="EB Garamond"/>
              <a:cs typeface="EB Garamond"/>
              <a:sym typeface="EB 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3"/>
          <p:cNvSpPr txBox="1"/>
          <p:nvPr>
            <p:ph idx="1" type="body"/>
          </p:nvPr>
        </p:nvSpPr>
        <p:spPr>
          <a:xfrm>
            <a:off x="6770275" y="2571750"/>
            <a:ext cx="2061900" cy="14052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Edición con fotografías de Nancy Naumburg, para el libro de Muriel Rukeyser, “The Book of Dead”, sección de </a:t>
            </a:r>
            <a:r>
              <a:rPr lang="es-419">
                <a:latin typeface="EB Garamond"/>
                <a:ea typeface="EB Garamond"/>
                <a:cs typeface="EB Garamond"/>
                <a:sym typeface="EB Garamond"/>
              </a:rPr>
              <a:t> </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U.S. 1</a:t>
            </a:r>
            <a:r>
              <a:rPr lang="es-419">
                <a:latin typeface="EB Garamond"/>
                <a:ea typeface="EB Garamond"/>
                <a:cs typeface="EB Garamond"/>
                <a:sym typeface="EB Garamond"/>
              </a:rPr>
              <a:t>, 1938.</a:t>
            </a:r>
            <a:endParaRPr>
              <a:latin typeface="EB Garamond"/>
              <a:ea typeface="EB Garamond"/>
              <a:cs typeface="EB Garamond"/>
              <a:sym typeface="EB Garamond"/>
            </a:endParaRPr>
          </a:p>
        </p:txBody>
      </p:sp>
      <p:pic>
        <p:nvPicPr>
          <p:cNvPr id="117" name="Google Shape;117;p23"/>
          <p:cNvPicPr preferRelativeResize="0"/>
          <p:nvPr/>
        </p:nvPicPr>
        <p:blipFill rotWithShape="1">
          <a:blip r:embed="rId3">
            <a:alphaModFix/>
          </a:blip>
          <a:srcRect b="2950" l="0" r="0" t="0"/>
          <a:stretch/>
        </p:blipFill>
        <p:spPr>
          <a:xfrm>
            <a:off x="311700" y="296100"/>
            <a:ext cx="6458575" cy="415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idx="1" type="body"/>
          </p:nvPr>
        </p:nvSpPr>
        <p:spPr>
          <a:xfrm>
            <a:off x="311700" y="3906825"/>
            <a:ext cx="8520600" cy="435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Edgar Lee Masters</a:t>
            </a:r>
            <a:r>
              <a:rPr lang="es-419">
                <a:latin typeface="EB Garamond"/>
                <a:ea typeface="EB Garamond"/>
                <a:cs typeface="EB Garamond"/>
                <a:sym typeface="EB Garamond"/>
              </a:rPr>
              <a:t>, </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Domesday Book</a:t>
            </a:r>
            <a:r>
              <a:rPr lang="es-419">
                <a:latin typeface="EB Garamond"/>
                <a:ea typeface="EB Garamond"/>
                <a:cs typeface="EB Garamond"/>
                <a:sym typeface="EB Garamond"/>
              </a:rPr>
              <a:t>, 1920.</a:t>
            </a:r>
            <a:endParaRPr>
              <a:latin typeface="EB Garamond"/>
              <a:ea typeface="EB Garamond"/>
              <a:cs typeface="EB Garamond"/>
              <a:sym typeface="EB Garamond"/>
            </a:endParaRPr>
          </a:p>
        </p:txBody>
      </p:sp>
      <p:pic>
        <p:nvPicPr>
          <p:cNvPr id="123" name="Google Shape;123;p24"/>
          <p:cNvPicPr preferRelativeResize="0"/>
          <p:nvPr/>
        </p:nvPicPr>
        <p:blipFill>
          <a:blip r:embed="rId3">
            <a:alphaModFix/>
          </a:blip>
          <a:stretch>
            <a:fillRect/>
          </a:stretch>
        </p:blipFill>
        <p:spPr>
          <a:xfrm>
            <a:off x="152400" y="152400"/>
            <a:ext cx="2389319" cy="3602025"/>
          </a:xfrm>
          <a:prstGeom prst="rect">
            <a:avLst/>
          </a:prstGeom>
          <a:noFill/>
          <a:ln>
            <a:noFill/>
          </a:ln>
        </p:spPr>
      </p:pic>
      <p:pic>
        <p:nvPicPr>
          <p:cNvPr id="124" name="Google Shape;124;p24"/>
          <p:cNvPicPr preferRelativeResize="0"/>
          <p:nvPr/>
        </p:nvPicPr>
        <p:blipFill>
          <a:blip r:embed="rId4">
            <a:alphaModFix/>
          </a:blip>
          <a:stretch>
            <a:fillRect/>
          </a:stretch>
        </p:blipFill>
        <p:spPr>
          <a:xfrm>
            <a:off x="2694119" y="152400"/>
            <a:ext cx="2518603" cy="3602025"/>
          </a:xfrm>
          <a:prstGeom prst="rect">
            <a:avLst/>
          </a:prstGeom>
          <a:noFill/>
          <a:ln>
            <a:noFill/>
          </a:ln>
        </p:spPr>
      </p:pic>
      <p:pic>
        <p:nvPicPr>
          <p:cNvPr id="125" name="Google Shape;125;p24"/>
          <p:cNvPicPr preferRelativeResize="0"/>
          <p:nvPr/>
        </p:nvPicPr>
        <p:blipFill>
          <a:blip r:embed="rId5">
            <a:alphaModFix/>
          </a:blip>
          <a:stretch>
            <a:fillRect/>
          </a:stretch>
        </p:blipFill>
        <p:spPr>
          <a:xfrm>
            <a:off x="6457223" y="152400"/>
            <a:ext cx="2375086" cy="3602026"/>
          </a:xfrm>
          <a:prstGeom prst="rect">
            <a:avLst/>
          </a:prstGeom>
          <a:noFill/>
          <a:ln>
            <a:noFill/>
          </a:ln>
        </p:spPr>
      </p:pic>
      <p:sp>
        <p:nvSpPr>
          <p:cNvPr id="126" name="Google Shape;126;p24"/>
          <p:cNvSpPr txBox="1"/>
          <p:nvPr>
            <p:ph idx="1" type="body"/>
          </p:nvPr>
        </p:nvSpPr>
        <p:spPr>
          <a:xfrm>
            <a:off x="464100" y="3906825"/>
            <a:ext cx="8520600" cy="435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419">
                <a:latin typeface="EB Garamond"/>
                <a:ea typeface="EB Garamond"/>
                <a:cs typeface="EB Garamond"/>
                <a:sym typeface="EB Garamond"/>
              </a:rPr>
              <a:t>Charles Reznikoff, </a:t>
            </a:r>
            <a:endParaRPr>
              <a:latin typeface="EB Garamond"/>
              <a:ea typeface="EB Garamond"/>
              <a:cs typeface="EB Garamond"/>
              <a:sym typeface="EB Garamond"/>
            </a:endParaRPr>
          </a:p>
          <a:p>
            <a:pPr indent="0" lvl="0" marL="0" rtl="0" algn="l">
              <a:lnSpc>
                <a:spcPct val="100000"/>
              </a:lnSpc>
              <a:spcBef>
                <a:spcPts val="0"/>
              </a:spcBef>
              <a:spcAft>
                <a:spcPts val="0"/>
              </a:spcAft>
              <a:buNone/>
            </a:pPr>
            <a:r>
              <a:rPr i="1" lang="es-419">
                <a:latin typeface="EB Garamond"/>
                <a:ea typeface="EB Garamond"/>
                <a:cs typeface="EB Garamond"/>
                <a:sym typeface="EB Garamond"/>
              </a:rPr>
              <a:t>Holocaust</a:t>
            </a:r>
            <a:r>
              <a:rPr lang="es-419">
                <a:latin typeface="EB Garamond"/>
                <a:ea typeface="EB Garamond"/>
                <a:cs typeface="EB Garamond"/>
                <a:sym typeface="EB Garamond"/>
              </a:rPr>
              <a:t>, 1975.</a:t>
            </a:r>
            <a:endParaRPr>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idx="1" type="body"/>
          </p:nvPr>
        </p:nvSpPr>
        <p:spPr>
          <a:xfrm>
            <a:off x="2768500" y="4089525"/>
            <a:ext cx="6105900" cy="9273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Heimrad Bäcker</a:t>
            </a:r>
            <a:r>
              <a:rPr lang="es-419">
                <a:latin typeface="EB Garamond"/>
                <a:ea typeface="EB Garamond"/>
                <a:cs typeface="EB Garamond"/>
                <a:sym typeface="EB Garamond"/>
              </a:rPr>
              <a:t>, </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transcript</a:t>
            </a:r>
            <a:r>
              <a:rPr lang="es-419">
                <a:latin typeface="EB Garamond"/>
                <a:ea typeface="EB Garamond"/>
                <a:cs typeface="EB Garamond"/>
                <a:sym typeface="EB Garamond"/>
              </a:rPr>
              <a:t>, 2010 [</a:t>
            </a:r>
            <a:r>
              <a:rPr i="1" lang="es-419">
                <a:latin typeface="EB Garamond"/>
                <a:ea typeface="EB Garamond"/>
                <a:cs typeface="EB Garamond"/>
                <a:sym typeface="EB Garamond"/>
              </a:rPr>
              <a:t>nachtscrift</a:t>
            </a:r>
            <a:r>
              <a:rPr lang="es-419">
                <a:latin typeface="EB Garamond"/>
                <a:ea typeface="EB Garamond"/>
                <a:cs typeface="EB Garamond"/>
                <a:sym typeface="EB Garamond"/>
              </a:rPr>
              <a:t>, 1986].</a:t>
            </a:r>
            <a:endParaRPr>
              <a:latin typeface="EB Garamond"/>
              <a:ea typeface="EB Garamond"/>
              <a:cs typeface="EB Garamond"/>
              <a:sym typeface="EB Garamond"/>
            </a:endParaRPr>
          </a:p>
        </p:txBody>
      </p:sp>
      <p:pic>
        <p:nvPicPr>
          <p:cNvPr id="132" name="Google Shape;132;p25"/>
          <p:cNvPicPr preferRelativeResize="0"/>
          <p:nvPr/>
        </p:nvPicPr>
        <p:blipFill rotWithShape="1">
          <a:blip r:embed="rId3">
            <a:alphaModFix/>
          </a:blip>
          <a:srcRect b="9722" l="31266" r="31356" t="0"/>
          <a:stretch/>
        </p:blipFill>
        <p:spPr>
          <a:xfrm>
            <a:off x="146500" y="152400"/>
            <a:ext cx="2136101" cy="3009600"/>
          </a:xfrm>
          <a:prstGeom prst="rect">
            <a:avLst/>
          </a:prstGeom>
          <a:noFill/>
          <a:ln>
            <a:noFill/>
          </a:ln>
        </p:spPr>
      </p:pic>
      <p:pic>
        <p:nvPicPr>
          <p:cNvPr id="133" name="Google Shape;133;p25"/>
          <p:cNvPicPr preferRelativeResize="0"/>
          <p:nvPr/>
        </p:nvPicPr>
        <p:blipFill>
          <a:blip r:embed="rId4">
            <a:alphaModFix/>
          </a:blip>
          <a:stretch>
            <a:fillRect/>
          </a:stretch>
        </p:blipFill>
        <p:spPr>
          <a:xfrm>
            <a:off x="2282609" y="152400"/>
            <a:ext cx="6591791" cy="3937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ph idx="1" type="body"/>
          </p:nvPr>
        </p:nvSpPr>
        <p:spPr>
          <a:xfrm>
            <a:off x="311700" y="3906825"/>
            <a:ext cx="8520600" cy="435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Juan Luis Martínez, </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La poesía chilena</a:t>
            </a:r>
            <a:r>
              <a:rPr lang="es-419">
                <a:latin typeface="EB Garamond"/>
                <a:ea typeface="EB Garamond"/>
                <a:cs typeface="EB Garamond"/>
                <a:sym typeface="EB Garamond"/>
              </a:rPr>
              <a:t>, 1978.</a:t>
            </a:r>
            <a:endParaRPr>
              <a:latin typeface="EB Garamond"/>
              <a:ea typeface="EB Garamond"/>
              <a:cs typeface="EB Garamond"/>
              <a:sym typeface="EB Garamond"/>
            </a:endParaRPr>
          </a:p>
        </p:txBody>
      </p:sp>
      <p:pic>
        <p:nvPicPr>
          <p:cNvPr id="139" name="Google Shape;139;p26"/>
          <p:cNvPicPr preferRelativeResize="0"/>
          <p:nvPr/>
        </p:nvPicPr>
        <p:blipFill rotWithShape="1">
          <a:blip r:embed="rId3">
            <a:alphaModFix/>
          </a:blip>
          <a:srcRect b="9673" l="4419" r="4646" t="5473"/>
          <a:stretch/>
        </p:blipFill>
        <p:spPr>
          <a:xfrm>
            <a:off x="495148" y="557575"/>
            <a:ext cx="5252649" cy="4028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7"/>
          <p:cNvSpPr txBox="1"/>
          <p:nvPr>
            <p:ph idx="1" type="body"/>
          </p:nvPr>
        </p:nvSpPr>
        <p:spPr>
          <a:xfrm>
            <a:off x="311700" y="4342475"/>
            <a:ext cx="8520600" cy="4356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s-419">
                <a:latin typeface="EB Garamond"/>
                <a:ea typeface="EB Garamond"/>
                <a:cs typeface="EB Garamond"/>
                <a:sym typeface="EB Garamond"/>
              </a:rPr>
              <a:t>Juan Luis Martínez, </a:t>
            </a:r>
            <a:r>
              <a:rPr i="1" lang="es-419">
                <a:latin typeface="EB Garamond"/>
                <a:ea typeface="EB Garamond"/>
                <a:cs typeface="EB Garamond"/>
                <a:sym typeface="EB Garamond"/>
              </a:rPr>
              <a:t>La poesía chilena</a:t>
            </a:r>
            <a:r>
              <a:rPr lang="es-419">
                <a:latin typeface="EB Garamond"/>
                <a:ea typeface="EB Garamond"/>
                <a:cs typeface="EB Garamond"/>
                <a:sym typeface="EB Garamond"/>
              </a:rPr>
              <a:t>, 1978.</a:t>
            </a:r>
            <a:endParaRPr>
              <a:latin typeface="EB Garamond"/>
              <a:ea typeface="EB Garamond"/>
              <a:cs typeface="EB Garamond"/>
              <a:sym typeface="EB Garamond"/>
            </a:endParaRPr>
          </a:p>
        </p:txBody>
      </p:sp>
      <p:pic>
        <p:nvPicPr>
          <p:cNvPr id="145" name="Google Shape;145;p27"/>
          <p:cNvPicPr preferRelativeResize="0"/>
          <p:nvPr/>
        </p:nvPicPr>
        <p:blipFill>
          <a:blip r:embed="rId3">
            <a:alphaModFix/>
          </a:blip>
          <a:stretch>
            <a:fillRect/>
          </a:stretch>
        </p:blipFill>
        <p:spPr>
          <a:xfrm>
            <a:off x="171175" y="913475"/>
            <a:ext cx="4244425" cy="3372775"/>
          </a:xfrm>
          <a:prstGeom prst="rect">
            <a:avLst/>
          </a:prstGeom>
          <a:noFill/>
          <a:ln>
            <a:noFill/>
          </a:ln>
        </p:spPr>
      </p:pic>
      <p:pic>
        <p:nvPicPr>
          <p:cNvPr id="146" name="Google Shape;146;p27"/>
          <p:cNvPicPr preferRelativeResize="0"/>
          <p:nvPr/>
        </p:nvPicPr>
        <p:blipFill>
          <a:blip r:embed="rId4">
            <a:alphaModFix/>
          </a:blip>
          <a:stretch>
            <a:fillRect/>
          </a:stretch>
        </p:blipFill>
        <p:spPr>
          <a:xfrm>
            <a:off x="4415600" y="913475"/>
            <a:ext cx="4630951" cy="3372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idx="1" type="body"/>
          </p:nvPr>
        </p:nvSpPr>
        <p:spPr>
          <a:xfrm>
            <a:off x="311700" y="4342475"/>
            <a:ext cx="8520600" cy="4356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s-419">
                <a:latin typeface="EB Garamond"/>
                <a:ea typeface="EB Garamond"/>
                <a:cs typeface="EB Garamond"/>
                <a:sym typeface="EB Garamond"/>
              </a:rPr>
              <a:t>Juan Luis Martínez, </a:t>
            </a:r>
            <a:r>
              <a:rPr i="1" lang="es-419">
                <a:latin typeface="EB Garamond"/>
                <a:ea typeface="EB Garamond"/>
                <a:cs typeface="EB Garamond"/>
                <a:sym typeface="EB Garamond"/>
              </a:rPr>
              <a:t>La poesía chilena</a:t>
            </a:r>
            <a:r>
              <a:rPr lang="es-419">
                <a:latin typeface="EB Garamond"/>
                <a:ea typeface="EB Garamond"/>
                <a:cs typeface="EB Garamond"/>
                <a:sym typeface="EB Garamond"/>
              </a:rPr>
              <a:t>, 1978.</a:t>
            </a:r>
            <a:endParaRPr>
              <a:latin typeface="EB Garamond"/>
              <a:ea typeface="EB Garamond"/>
              <a:cs typeface="EB Garamond"/>
              <a:sym typeface="EB Garamond"/>
            </a:endParaRPr>
          </a:p>
        </p:txBody>
      </p:sp>
      <p:pic>
        <p:nvPicPr>
          <p:cNvPr id="152" name="Google Shape;152;p28"/>
          <p:cNvPicPr preferRelativeResize="0"/>
          <p:nvPr/>
        </p:nvPicPr>
        <p:blipFill>
          <a:blip r:embed="rId3">
            <a:alphaModFix/>
          </a:blip>
          <a:stretch>
            <a:fillRect/>
          </a:stretch>
        </p:blipFill>
        <p:spPr>
          <a:xfrm>
            <a:off x="171175" y="913475"/>
            <a:ext cx="4244425" cy="3372775"/>
          </a:xfrm>
          <a:prstGeom prst="rect">
            <a:avLst/>
          </a:prstGeom>
          <a:noFill/>
          <a:ln>
            <a:noFill/>
          </a:ln>
        </p:spPr>
      </p:pic>
      <p:pic>
        <p:nvPicPr>
          <p:cNvPr id="153" name="Google Shape;153;p28"/>
          <p:cNvPicPr preferRelativeResize="0"/>
          <p:nvPr/>
        </p:nvPicPr>
        <p:blipFill>
          <a:blip r:embed="rId4">
            <a:alphaModFix/>
          </a:blip>
          <a:stretch>
            <a:fillRect/>
          </a:stretch>
        </p:blipFill>
        <p:spPr>
          <a:xfrm>
            <a:off x="4415600" y="913475"/>
            <a:ext cx="4630951" cy="3372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 type="body"/>
          </p:nvPr>
        </p:nvSpPr>
        <p:spPr>
          <a:xfrm>
            <a:off x="202700" y="4300325"/>
            <a:ext cx="2379000" cy="435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419">
                <a:latin typeface="EB Garamond"/>
                <a:ea typeface="EB Garamond"/>
                <a:cs typeface="EB Garamond"/>
                <a:sym typeface="EB Garamond"/>
              </a:rPr>
              <a:t>Ronald Kay, </a:t>
            </a:r>
            <a:r>
              <a:rPr i="1" lang="es-419">
                <a:latin typeface="EB Garamond"/>
                <a:ea typeface="EB Garamond"/>
                <a:cs typeface="EB Garamond"/>
                <a:sym typeface="EB Garamond"/>
              </a:rPr>
              <a:t>Variaciones ornamentales</a:t>
            </a:r>
            <a:r>
              <a:rPr lang="es-419">
                <a:latin typeface="EB Garamond"/>
                <a:ea typeface="EB Garamond"/>
                <a:cs typeface="EB Garamond"/>
                <a:sym typeface="EB Garamond"/>
              </a:rPr>
              <a:t>, </a:t>
            </a:r>
            <a:r>
              <a:rPr lang="es-419">
                <a:latin typeface="EB Garamond"/>
                <a:ea typeface="EB Garamond"/>
                <a:cs typeface="EB Garamond"/>
                <a:sym typeface="EB Garamond"/>
              </a:rPr>
              <a:t>1979.</a:t>
            </a:r>
            <a:endParaRPr>
              <a:latin typeface="EB Garamond"/>
              <a:ea typeface="EB Garamond"/>
              <a:cs typeface="EB Garamond"/>
              <a:sym typeface="EB Garamond"/>
            </a:endParaRPr>
          </a:p>
        </p:txBody>
      </p:sp>
      <p:sp>
        <p:nvSpPr>
          <p:cNvPr id="159" name="Google Shape;159;p29"/>
          <p:cNvSpPr txBox="1"/>
          <p:nvPr>
            <p:ph idx="1" type="body"/>
          </p:nvPr>
        </p:nvSpPr>
        <p:spPr>
          <a:xfrm>
            <a:off x="2683775" y="4300325"/>
            <a:ext cx="3117600" cy="435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419">
                <a:latin typeface="EB Garamond"/>
                <a:ea typeface="EB Garamond"/>
                <a:cs typeface="EB Garamond"/>
                <a:sym typeface="EB Garamond"/>
              </a:rPr>
              <a:t>Jorge Torres, </a:t>
            </a:r>
            <a:r>
              <a:rPr i="1" lang="es-419">
                <a:latin typeface="EB Garamond"/>
                <a:ea typeface="EB Garamond"/>
                <a:cs typeface="EB Garamond"/>
                <a:sym typeface="EB Garamond"/>
              </a:rPr>
              <a:t>Poemas encontrados y otros pre-textos, </a:t>
            </a:r>
            <a:r>
              <a:rPr lang="es-419">
                <a:latin typeface="EB Garamond"/>
                <a:ea typeface="EB Garamond"/>
                <a:cs typeface="EB Garamond"/>
                <a:sym typeface="EB Garamond"/>
              </a:rPr>
              <a:t>1991.</a:t>
            </a:r>
            <a:endParaRPr>
              <a:latin typeface="EB Garamond"/>
              <a:ea typeface="EB Garamond"/>
              <a:cs typeface="EB Garamond"/>
              <a:sym typeface="EB Garamond"/>
            </a:endParaRPr>
          </a:p>
        </p:txBody>
      </p:sp>
      <p:pic>
        <p:nvPicPr>
          <p:cNvPr id="160" name="Google Shape;160;p29"/>
          <p:cNvPicPr preferRelativeResize="0"/>
          <p:nvPr/>
        </p:nvPicPr>
        <p:blipFill>
          <a:blip r:embed="rId3">
            <a:alphaModFix/>
          </a:blip>
          <a:stretch>
            <a:fillRect/>
          </a:stretch>
        </p:blipFill>
        <p:spPr>
          <a:xfrm>
            <a:off x="2787250" y="152400"/>
            <a:ext cx="3117493" cy="4147924"/>
          </a:xfrm>
          <a:prstGeom prst="rect">
            <a:avLst/>
          </a:prstGeom>
          <a:noFill/>
          <a:ln>
            <a:noFill/>
          </a:ln>
        </p:spPr>
      </p:pic>
      <p:pic>
        <p:nvPicPr>
          <p:cNvPr id="161" name="Google Shape;161;p29"/>
          <p:cNvPicPr preferRelativeResize="0"/>
          <p:nvPr/>
        </p:nvPicPr>
        <p:blipFill>
          <a:blip r:embed="rId4">
            <a:alphaModFix/>
          </a:blip>
          <a:stretch>
            <a:fillRect/>
          </a:stretch>
        </p:blipFill>
        <p:spPr>
          <a:xfrm>
            <a:off x="84725" y="252950"/>
            <a:ext cx="2599050" cy="4047375"/>
          </a:xfrm>
          <a:prstGeom prst="rect">
            <a:avLst/>
          </a:prstGeom>
          <a:noFill/>
          <a:ln>
            <a:noFill/>
          </a:ln>
        </p:spPr>
      </p:pic>
      <p:pic>
        <p:nvPicPr>
          <p:cNvPr id="162" name="Google Shape;162;p29"/>
          <p:cNvPicPr preferRelativeResize="0"/>
          <p:nvPr/>
        </p:nvPicPr>
        <p:blipFill>
          <a:blip r:embed="rId5">
            <a:alphaModFix/>
          </a:blip>
          <a:stretch>
            <a:fillRect/>
          </a:stretch>
        </p:blipFill>
        <p:spPr>
          <a:xfrm>
            <a:off x="6110300" y="152400"/>
            <a:ext cx="2479600" cy="4147924"/>
          </a:xfrm>
          <a:prstGeom prst="rect">
            <a:avLst/>
          </a:prstGeom>
          <a:noFill/>
          <a:ln>
            <a:noFill/>
          </a:ln>
        </p:spPr>
      </p:pic>
      <p:sp>
        <p:nvSpPr>
          <p:cNvPr id="163" name="Google Shape;163;p29"/>
          <p:cNvSpPr txBox="1"/>
          <p:nvPr>
            <p:ph idx="1" type="body"/>
          </p:nvPr>
        </p:nvSpPr>
        <p:spPr>
          <a:xfrm>
            <a:off x="6160600" y="4300325"/>
            <a:ext cx="2379000" cy="435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419">
                <a:latin typeface="EB Garamond"/>
                <a:ea typeface="EB Garamond"/>
                <a:cs typeface="EB Garamond"/>
                <a:sym typeface="EB Garamond"/>
              </a:rPr>
              <a:t>Carmen Berenguer</a:t>
            </a:r>
            <a:endParaRPr>
              <a:latin typeface="EB Garamond"/>
              <a:ea typeface="EB Garamond"/>
              <a:cs typeface="EB Garamond"/>
              <a:sym typeface="EB Garamond"/>
            </a:endParaRPr>
          </a:p>
          <a:p>
            <a:pPr indent="0" lvl="0" marL="0" rtl="0" algn="ctr">
              <a:lnSpc>
                <a:spcPct val="100000"/>
              </a:lnSpc>
              <a:spcBef>
                <a:spcPts val="0"/>
              </a:spcBef>
              <a:spcAft>
                <a:spcPts val="0"/>
              </a:spcAft>
              <a:buNone/>
            </a:pPr>
            <a:r>
              <a:rPr i="1" lang="es-419">
                <a:latin typeface="EB Garamond"/>
                <a:ea typeface="EB Garamond"/>
                <a:cs typeface="EB Garamond"/>
                <a:sym typeface="EB Garamond"/>
              </a:rPr>
              <a:t>Naciste pintada</a:t>
            </a:r>
            <a:r>
              <a:rPr lang="es-419">
                <a:latin typeface="EB Garamond"/>
                <a:ea typeface="EB Garamond"/>
                <a:cs typeface="EB Garamond"/>
                <a:sym typeface="EB Garamond"/>
              </a:rPr>
              <a:t>, 1999.</a:t>
            </a:r>
            <a:endParaRPr>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idx="1" type="body"/>
          </p:nvPr>
        </p:nvSpPr>
        <p:spPr>
          <a:xfrm>
            <a:off x="202700" y="4300325"/>
            <a:ext cx="2379000" cy="435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419">
                <a:latin typeface="EB Garamond"/>
                <a:ea typeface="EB Garamond"/>
                <a:cs typeface="EB Garamond"/>
                <a:sym typeface="EB Garamond"/>
              </a:rPr>
              <a:t>Luz Sciolla,</a:t>
            </a:r>
            <a:endParaRPr>
              <a:latin typeface="EB Garamond"/>
              <a:ea typeface="EB Garamond"/>
              <a:cs typeface="EB Garamond"/>
              <a:sym typeface="EB Garamond"/>
            </a:endParaRPr>
          </a:p>
          <a:p>
            <a:pPr indent="0" lvl="0" marL="0" rtl="0" algn="ctr">
              <a:lnSpc>
                <a:spcPct val="100000"/>
              </a:lnSpc>
              <a:spcBef>
                <a:spcPts val="0"/>
              </a:spcBef>
              <a:spcAft>
                <a:spcPts val="0"/>
              </a:spcAft>
              <a:buNone/>
            </a:pPr>
            <a:r>
              <a:rPr i="1" lang="es-419">
                <a:latin typeface="EB Garamond"/>
                <a:ea typeface="EB Garamond"/>
                <a:cs typeface="EB Garamond"/>
                <a:sym typeface="EB Garamond"/>
              </a:rPr>
              <a:t>Retratos hablados</a:t>
            </a:r>
            <a:r>
              <a:rPr lang="es-419">
                <a:latin typeface="EB Garamond"/>
                <a:ea typeface="EB Garamond"/>
                <a:cs typeface="EB Garamond"/>
                <a:sym typeface="EB Garamond"/>
              </a:rPr>
              <a:t>, 2016.</a:t>
            </a:r>
            <a:endParaRPr>
              <a:latin typeface="EB Garamond"/>
              <a:ea typeface="EB Garamond"/>
              <a:cs typeface="EB Garamond"/>
              <a:sym typeface="EB Garamond"/>
            </a:endParaRPr>
          </a:p>
        </p:txBody>
      </p:sp>
      <p:sp>
        <p:nvSpPr>
          <p:cNvPr id="169" name="Google Shape;169;p30"/>
          <p:cNvSpPr txBox="1"/>
          <p:nvPr>
            <p:ph idx="1" type="body"/>
          </p:nvPr>
        </p:nvSpPr>
        <p:spPr>
          <a:xfrm>
            <a:off x="2683775" y="4300325"/>
            <a:ext cx="3117600" cy="435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419">
                <a:latin typeface="EB Garamond"/>
                <a:ea typeface="EB Garamond"/>
                <a:cs typeface="EB Garamond"/>
                <a:sym typeface="EB Garamond"/>
              </a:rPr>
              <a:t>Yeny Díaz Wentén</a:t>
            </a:r>
            <a:r>
              <a:rPr lang="es-419">
                <a:latin typeface="EB Garamond"/>
                <a:ea typeface="EB Garamond"/>
                <a:cs typeface="EB Garamond"/>
                <a:sym typeface="EB Garamond"/>
              </a:rPr>
              <a:t>, </a:t>
            </a:r>
            <a:endParaRPr>
              <a:latin typeface="EB Garamond"/>
              <a:ea typeface="EB Garamond"/>
              <a:cs typeface="EB Garamond"/>
              <a:sym typeface="EB Garamond"/>
            </a:endParaRPr>
          </a:p>
          <a:p>
            <a:pPr indent="0" lvl="0" marL="0" rtl="0" algn="ctr">
              <a:lnSpc>
                <a:spcPct val="100000"/>
              </a:lnSpc>
              <a:spcBef>
                <a:spcPts val="0"/>
              </a:spcBef>
              <a:spcAft>
                <a:spcPts val="0"/>
              </a:spcAft>
              <a:buNone/>
            </a:pPr>
            <a:r>
              <a:rPr i="1" lang="es-419">
                <a:latin typeface="EB Garamond"/>
                <a:ea typeface="EB Garamond"/>
                <a:cs typeface="EB Garamond"/>
                <a:sym typeface="EB Garamond"/>
              </a:rPr>
              <a:t>Animitas</a:t>
            </a:r>
            <a:r>
              <a:rPr i="1" lang="es-419">
                <a:latin typeface="EB Garamond"/>
                <a:ea typeface="EB Garamond"/>
                <a:cs typeface="EB Garamond"/>
                <a:sym typeface="EB Garamond"/>
              </a:rPr>
              <a:t>s, </a:t>
            </a:r>
            <a:r>
              <a:rPr lang="es-419">
                <a:latin typeface="EB Garamond"/>
                <a:ea typeface="EB Garamond"/>
                <a:cs typeface="EB Garamond"/>
                <a:sym typeface="EB Garamond"/>
              </a:rPr>
              <a:t>2015.</a:t>
            </a:r>
            <a:endParaRPr>
              <a:latin typeface="EB Garamond"/>
              <a:ea typeface="EB Garamond"/>
              <a:cs typeface="EB Garamond"/>
              <a:sym typeface="EB Garamond"/>
            </a:endParaRPr>
          </a:p>
        </p:txBody>
      </p:sp>
      <p:pic>
        <p:nvPicPr>
          <p:cNvPr id="170" name="Google Shape;170;p30"/>
          <p:cNvPicPr preferRelativeResize="0"/>
          <p:nvPr/>
        </p:nvPicPr>
        <p:blipFill>
          <a:blip r:embed="rId3">
            <a:alphaModFix/>
          </a:blip>
          <a:stretch>
            <a:fillRect/>
          </a:stretch>
        </p:blipFill>
        <p:spPr>
          <a:xfrm>
            <a:off x="6057152" y="152400"/>
            <a:ext cx="2938114" cy="4147925"/>
          </a:xfrm>
          <a:prstGeom prst="rect">
            <a:avLst/>
          </a:prstGeom>
          <a:noFill/>
          <a:ln>
            <a:noFill/>
          </a:ln>
        </p:spPr>
      </p:pic>
      <p:sp>
        <p:nvSpPr>
          <p:cNvPr id="171" name="Google Shape;171;p30"/>
          <p:cNvSpPr txBox="1"/>
          <p:nvPr>
            <p:ph idx="1" type="body"/>
          </p:nvPr>
        </p:nvSpPr>
        <p:spPr>
          <a:xfrm>
            <a:off x="6336713" y="4300325"/>
            <a:ext cx="2379000" cy="435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419">
                <a:latin typeface="EB Garamond"/>
                <a:ea typeface="EB Garamond"/>
                <a:cs typeface="EB Garamond"/>
                <a:sym typeface="EB Garamond"/>
              </a:rPr>
              <a:t>Óscar Barrientos,</a:t>
            </a:r>
            <a:endParaRPr>
              <a:latin typeface="EB Garamond"/>
              <a:ea typeface="EB Garamond"/>
              <a:cs typeface="EB Garamond"/>
              <a:sym typeface="EB Garamond"/>
            </a:endParaRPr>
          </a:p>
          <a:p>
            <a:pPr indent="0" lvl="0" marL="0" rtl="0" algn="ctr">
              <a:lnSpc>
                <a:spcPct val="100000"/>
              </a:lnSpc>
              <a:spcBef>
                <a:spcPts val="0"/>
              </a:spcBef>
              <a:spcAft>
                <a:spcPts val="0"/>
              </a:spcAft>
              <a:buNone/>
            </a:pPr>
            <a:r>
              <a:rPr i="1" lang="es-419">
                <a:latin typeface="EB Garamond"/>
                <a:ea typeface="EB Garamond"/>
                <a:cs typeface="EB Garamond"/>
                <a:sym typeface="EB Garamond"/>
              </a:rPr>
              <a:t>Rémoras en tinta</a:t>
            </a:r>
            <a:r>
              <a:rPr lang="es-419">
                <a:latin typeface="EB Garamond"/>
                <a:ea typeface="EB Garamond"/>
                <a:cs typeface="EB Garamond"/>
                <a:sym typeface="EB Garamond"/>
              </a:rPr>
              <a:t>, 2014.</a:t>
            </a:r>
            <a:endParaRPr>
              <a:latin typeface="EB Garamond"/>
              <a:ea typeface="EB Garamond"/>
              <a:cs typeface="EB Garamond"/>
              <a:sym typeface="EB Garamond"/>
            </a:endParaRPr>
          </a:p>
        </p:txBody>
      </p:sp>
      <p:pic>
        <p:nvPicPr>
          <p:cNvPr id="172" name="Google Shape;172;p30"/>
          <p:cNvPicPr preferRelativeResize="0"/>
          <p:nvPr/>
        </p:nvPicPr>
        <p:blipFill rotWithShape="1">
          <a:blip r:embed="rId4">
            <a:alphaModFix/>
          </a:blip>
          <a:srcRect b="11600" l="22323" r="23898" t="10280"/>
          <a:stretch/>
        </p:blipFill>
        <p:spPr>
          <a:xfrm>
            <a:off x="2838750" y="152400"/>
            <a:ext cx="2679850" cy="4147925"/>
          </a:xfrm>
          <a:prstGeom prst="rect">
            <a:avLst/>
          </a:prstGeom>
          <a:noFill/>
          <a:ln>
            <a:noFill/>
          </a:ln>
        </p:spPr>
      </p:pic>
      <p:pic>
        <p:nvPicPr>
          <p:cNvPr id="173" name="Google Shape;173;p30"/>
          <p:cNvPicPr preferRelativeResize="0"/>
          <p:nvPr/>
        </p:nvPicPr>
        <p:blipFill rotWithShape="1">
          <a:blip r:embed="rId5">
            <a:alphaModFix/>
          </a:blip>
          <a:srcRect b="10627" l="21717" r="25595" t="15056"/>
          <a:stretch/>
        </p:blipFill>
        <p:spPr>
          <a:xfrm>
            <a:off x="202700" y="152400"/>
            <a:ext cx="2379000" cy="4147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ph idx="1" type="body"/>
          </p:nvPr>
        </p:nvSpPr>
        <p:spPr>
          <a:xfrm>
            <a:off x="6954750" y="3754375"/>
            <a:ext cx="2102400" cy="10659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Jaime Pinos</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Documental</a:t>
            </a:r>
            <a:r>
              <a:rPr lang="es-419">
                <a:latin typeface="EB Garamond"/>
                <a:ea typeface="EB Garamond"/>
                <a:cs typeface="EB Garamond"/>
                <a:sym typeface="EB Garamond"/>
              </a:rPr>
              <a:t>, 2018.</a:t>
            </a:r>
            <a:endParaRPr>
              <a:latin typeface="EB Garamond"/>
              <a:ea typeface="EB Garamond"/>
              <a:cs typeface="EB Garamond"/>
              <a:sym typeface="EB Garamond"/>
            </a:endParaRPr>
          </a:p>
        </p:txBody>
      </p:sp>
      <p:pic>
        <p:nvPicPr>
          <p:cNvPr id="179" name="Google Shape;179;p31"/>
          <p:cNvPicPr preferRelativeResize="0"/>
          <p:nvPr/>
        </p:nvPicPr>
        <p:blipFill>
          <a:blip r:embed="rId3">
            <a:alphaModFix/>
          </a:blip>
          <a:stretch>
            <a:fillRect/>
          </a:stretch>
        </p:blipFill>
        <p:spPr>
          <a:xfrm>
            <a:off x="152400" y="152400"/>
            <a:ext cx="6649950" cy="45952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s-419">
                <a:latin typeface="EB Garamond"/>
                <a:ea typeface="EB Garamond"/>
                <a:cs typeface="EB Garamond"/>
                <a:sym typeface="EB Garamond"/>
              </a:rPr>
              <a:t>El reporte de la violencia</a:t>
            </a:r>
            <a:endParaRPr i="1">
              <a:latin typeface="EB Garamond"/>
              <a:ea typeface="EB Garamond"/>
              <a:cs typeface="EB Garamond"/>
              <a:sym typeface="EB Garamond"/>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sz="2000">
                <a:solidFill>
                  <a:srgbClr val="F3F3F3"/>
                </a:solidFill>
                <a:latin typeface="EB Garamond"/>
                <a:ea typeface="EB Garamond"/>
                <a:cs typeface="EB Garamond"/>
                <a:sym typeface="EB Garamond"/>
              </a:rPr>
              <a:t>“Solo puede permitirse seguir pensando sobre de estos horrores, la </a:t>
            </a:r>
            <a:r>
              <a:rPr i="1" lang="es-419" sz="2000">
                <a:solidFill>
                  <a:srgbClr val="F3F3F3"/>
                </a:solidFill>
                <a:latin typeface="EB Garamond"/>
                <a:ea typeface="EB Garamond"/>
                <a:cs typeface="EB Garamond"/>
                <a:sym typeface="EB Garamond"/>
              </a:rPr>
              <a:t>imaginación</a:t>
            </a:r>
            <a:r>
              <a:rPr lang="es-419" sz="2000">
                <a:solidFill>
                  <a:srgbClr val="F3F3F3"/>
                </a:solidFill>
                <a:latin typeface="EB Garamond"/>
                <a:ea typeface="EB Garamond"/>
                <a:cs typeface="EB Garamond"/>
                <a:sym typeface="EB Garamond"/>
              </a:rPr>
              <a:t> </a:t>
            </a:r>
            <a:r>
              <a:rPr i="1" lang="es-419" sz="2000">
                <a:solidFill>
                  <a:srgbClr val="F3F3F3"/>
                </a:solidFill>
                <a:latin typeface="EB Garamond"/>
                <a:ea typeface="EB Garamond"/>
                <a:cs typeface="EB Garamond"/>
                <a:sym typeface="EB Garamond"/>
              </a:rPr>
              <a:t>aterrada </a:t>
            </a:r>
            <a:r>
              <a:rPr lang="es-419" sz="2000">
                <a:solidFill>
                  <a:srgbClr val="F3F3F3"/>
                </a:solidFill>
                <a:latin typeface="EB Garamond"/>
                <a:ea typeface="EB Garamond"/>
                <a:cs typeface="EB Garamond"/>
                <a:sym typeface="EB Garamond"/>
              </a:rPr>
              <a:t>de aquellos que habiendo sido despertados por sus reportes, no han sido golpeados en su propia carne, y están, consecuentemente, libres del desesperado terror bestial que, cuando son confrontados con el actual, el verdadero horror, paraliza inexorablemente todo lo que no sea una mera reacción” (441).</a:t>
            </a:r>
            <a:endParaRPr sz="2000">
              <a:solidFill>
                <a:srgbClr val="F3F3F3"/>
              </a:solidFill>
              <a:latin typeface="EB Garamond"/>
              <a:ea typeface="EB Garamond"/>
              <a:cs typeface="EB Garamond"/>
              <a:sym typeface="EB Garamond"/>
            </a:endParaRPr>
          </a:p>
          <a:p>
            <a:pPr indent="0" lvl="0" marL="0" rtl="0" algn="l">
              <a:spcBef>
                <a:spcPts val="1600"/>
              </a:spcBef>
              <a:spcAft>
                <a:spcPts val="0"/>
              </a:spcAft>
              <a:buNone/>
            </a:pPr>
            <a:r>
              <a:t/>
            </a:r>
            <a:endParaRPr sz="1900">
              <a:solidFill>
                <a:srgbClr val="F3F3F3"/>
              </a:solidFill>
              <a:latin typeface="EB Garamond"/>
              <a:ea typeface="EB Garamond"/>
              <a:cs typeface="EB Garamond"/>
              <a:sym typeface="EB Garamond"/>
            </a:endParaRPr>
          </a:p>
          <a:p>
            <a:pPr indent="0" lvl="0" marL="0" rtl="0" algn="r">
              <a:lnSpc>
                <a:spcPct val="100000"/>
              </a:lnSpc>
              <a:spcBef>
                <a:spcPts val="1600"/>
              </a:spcBef>
              <a:spcAft>
                <a:spcPts val="0"/>
              </a:spcAft>
              <a:buNone/>
            </a:pPr>
            <a:r>
              <a:rPr b="1" lang="es-419" sz="1900">
                <a:solidFill>
                  <a:srgbClr val="F3F3F3"/>
                </a:solidFill>
                <a:latin typeface="EB Garamond"/>
                <a:ea typeface="EB Garamond"/>
                <a:cs typeface="EB Garamond"/>
                <a:sym typeface="EB Garamond"/>
              </a:rPr>
              <a:t>Hannah Arendt. </a:t>
            </a:r>
            <a:r>
              <a:rPr b="1" i="1" lang="es-419" sz="1900">
                <a:solidFill>
                  <a:srgbClr val="F3F3F3"/>
                </a:solidFill>
                <a:latin typeface="EB Garamond"/>
                <a:ea typeface="EB Garamond"/>
                <a:cs typeface="EB Garamond"/>
                <a:sym typeface="EB Garamond"/>
              </a:rPr>
              <a:t>The Origins of Totalitarianism</a:t>
            </a:r>
            <a:r>
              <a:rPr b="1" lang="es-419" sz="1900">
                <a:solidFill>
                  <a:srgbClr val="F3F3F3"/>
                </a:solidFill>
                <a:latin typeface="EB Garamond"/>
                <a:ea typeface="EB Garamond"/>
                <a:cs typeface="EB Garamond"/>
                <a:sym typeface="EB Garamond"/>
              </a:rPr>
              <a:t>. San Diego: Harvest Books, 1979.</a:t>
            </a:r>
            <a:endParaRPr b="1" sz="1900">
              <a:solidFill>
                <a:srgbClr val="F3F3F3"/>
              </a:solidFill>
              <a:latin typeface="EB Garamond"/>
              <a:ea typeface="EB Garamond"/>
              <a:cs typeface="EB Garamond"/>
              <a:sym typeface="EB Garamond"/>
            </a:endParaRPr>
          </a:p>
          <a:p>
            <a:pPr indent="0" lvl="0" marL="0" rtl="0" algn="r">
              <a:spcBef>
                <a:spcPts val="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2"/>
          <p:cNvSpPr txBox="1"/>
          <p:nvPr>
            <p:ph idx="1" type="body"/>
          </p:nvPr>
        </p:nvSpPr>
        <p:spPr>
          <a:xfrm>
            <a:off x="6954750" y="3754375"/>
            <a:ext cx="2102400" cy="10659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Carlos Soto Román</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Chile Project [Re-Clasified]</a:t>
            </a:r>
            <a:r>
              <a:rPr lang="es-419">
                <a:latin typeface="EB Garamond"/>
                <a:ea typeface="EB Garamond"/>
                <a:cs typeface="EB Garamond"/>
                <a:sym typeface="EB Garamond"/>
              </a:rPr>
              <a:t>, 2013.</a:t>
            </a:r>
            <a:endParaRPr>
              <a:latin typeface="EB Garamond"/>
              <a:ea typeface="EB Garamond"/>
              <a:cs typeface="EB Garamond"/>
              <a:sym typeface="EB Garamond"/>
            </a:endParaRPr>
          </a:p>
        </p:txBody>
      </p:sp>
      <p:pic>
        <p:nvPicPr>
          <p:cNvPr id="185" name="Google Shape;185;p32"/>
          <p:cNvPicPr preferRelativeResize="0"/>
          <p:nvPr/>
        </p:nvPicPr>
        <p:blipFill>
          <a:blip r:embed="rId3">
            <a:alphaModFix/>
          </a:blip>
          <a:stretch>
            <a:fillRect/>
          </a:stretch>
        </p:blipFill>
        <p:spPr>
          <a:xfrm>
            <a:off x="152400" y="152400"/>
            <a:ext cx="3596400" cy="4667875"/>
          </a:xfrm>
          <a:prstGeom prst="rect">
            <a:avLst/>
          </a:prstGeom>
          <a:noFill/>
          <a:ln>
            <a:noFill/>
          </a:ln>
        </p:spPr>
      </p:pic>
      <p:pic>
        <p:nvPicPr>
          <p:cNvPr id="186" name="Google Shape;186;p32"/>
          <p:cNvPicPr preferRelativeResize="0"/>
          <p:nvPr/>
        </p:nvPicPr>
        <p:blipFill>
          <a:blip r:embed="rId4">
            <a:alphaModFix/>
          </a:blip>
          <a:stretch>
            <a:fillRect/>
          </a:stretch>
        </p:blipFill>
        <p:spPr>
          <a:xfrm>
            <a:off x="3901200" y="152400"/>
            <a:ext cx="3135950" cy="461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s-419">
                <a:latin typeface="EB Garamond"/>
                <a:ea typeface="EB Garamond"/>
                <a:cs typeface="EB Garamond"/>
                <a:sym typeface="EB Garamond"/>
              </a:rPr>
              <a:t>La violencia como documento</a:t>
            </a:r>
            <a:endParaRPr i="1">
              <a:latin typeface="EB Garamond"/>
              <a:ea typeface="EB Garamond"/>
              <a:cs typeface="EB Garamond"/>
              <a:sym typeface="EB Garamond"/>
            </a:endParaRPr>
          </a:p>
        </p:txBody>
      </p:sp>
      <p:sp>
        <p:nvSpPr>
          <p:cNvPr id="68" name="Google Shape;68;p15"/>
          <p:cNvSpPr txBox="1"/>
          <p:nvPr>
            <p:ph idx="1" type="body"/>
          </p:nvPr>
        </p:nvSpPr>
        <p:spPr>
          <a:xfrm>
            <a:off x="311700" y="619075"/>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sz="2000">
                <a:solidFill>
                  <a:srgbClr val="F3F3F3"/>
                </a:solidFill>
                <a:latin typeface="EB Garamond"/>
                <a:ea typeface="EB Garamond"/>
                <a:cs typeface="EB Garamond"/>
                <a:sym typeface="EB Garamond"/>
              </a:rPr>
              <a:t>“Ningún poder político sin control del archivo, cuando no de la memoria. La democratización efectiva se mide siempre por este criterio esencial: la participación y el acceso al archivo, a su constitución y a su interpretación” (12).</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rPr lang="es-419" sz="2000">
                <a:solidFill>
                  <a:srgbClr val="F3F3F3"/>
                </a:solidFill>
                <a:latin typeface="EB Garamond"/>
                <a:ea typeface="EB Garamond"/>
                <a:cs typeface="EB Garamond"/>
                <a:sym typeface="EB Garamond"/>
              </a:rPr>
              <a:t>“[L]a violencia del archivo mismo </a:t>
            </a:r>
            <a:r>
              <a:rPr i="1" lang="es-419" sz="2000">
                <a:solidFill>
                  <a:srgbClr val="F3F3F3"/>
                </a:solidFill>
                <a:latin typeface="EB Garamond"/>
                <a:ea typeface="EB Garamond"/>
                <a:cs typeface="EB Garamond"/>
                <a:sym typeface="EB Garamond"/>
              </a:rPr>
              <a:t>como archivo, como violencia archivadora</a:t>
            </a:r>
            <a:r>
              <a:rPr lang="es-419" sz="2000">
                <a:solidFill>
                  <a:srgbClr val="F3F3F3"/>
                </a:solidFill>
                <a:latin typeface="EB Garamond"/>
                <a:ea typeface="EB Garamond"/>
                <a:cs typeface="EB Garamond"/>
                <a:sym typeface="EB Garamond"/>
              </a:rPr>
              <a:t>” (15).</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rPr lang="es-419" sz="2000">
                <a:solidFill>
                  <a:srgbClr val="F3F3F3"/>
                </a:solidFill>
                <a:latin typeface="EB Garamond"/>
                <a:ea typeface="EB Garamond"/>
                <a:cs typeface="EB Garamond"/>
                <a:sym typeface="EB Garamond"/>
              </a:rPr>
              <a:t>“Esta pulsión, por tanto, parece no sólo anárquica, anarcóntica (no olvidemos que la pulsión de muerte, por muy originaria que siga siendo, no es un principio, como lo son los principios de placer o de realidad): la pulsión de muerte es, en primer lugar, </a:t>
            </a:r>
            <a:r>
              <a:rPr i="1" lang="es-419" sz="2000">
                <a:solidFill>
                  <a:srgbClr val="F3F3F3"/>
                </a:solidFill>
                <a:latin typeface="EB Garamond"/>
                <a:ea typeface="EB Garamond"/>
                <a:cs typeface="EB Garamond"/>
                <a:sym typeface="EB Garamond"/>
              </a:rPr>
              <a:t>anarchivística</a:t>
            </a:r>
            <a:r>
              <a:rPr lang="es-419" sz="2000">
                <a:solidFill>
                  <a:srgbClr val="F3F3F3"/>
                </a:solidFill>
                <a:latin typeface="EB Garamond"/>
                <a:ea typeface="EB Garamond"/>
                <a:cs typeface="EB Garamond"/>
                <a:sym typeface="EB Garamond"/>
              </a:rPr>
              <a:t>, se podría decir, </a:t>
            </a:r>
            <a:r>
              <a:rPr i="1" lang="es-419" sz="2000">
                <a:solidFill>
                  <a:srgbClr val="F3F3F3"/>
                </a:solidFill>
                <a:latin typeface="EB Garamond"/>
                <a:ea typeface="EB Garamond"/>
                <a:cs typeface="EB Garamond"/>
                <a:sym typeface="EB Garamond"/>
              </a:rPr>
              <a:t>archivolítica</a:t>
            </a:r>
            <a:r>
              <a:rPr lang="es-419" sz="2000">
                <a:solidFill>
                  <a:srgbClr val="F3F3F3"/>
                </a:solidFill>
                <a:latin typeface="EB Garamond"/>
                <a:ea typeface="EB Garamond"/>
                <a:cs typeface="EB Garamond"/>
                <a:sym typeface="EB Garamond"/>
              </a:rPr>
              <a:t>. Siempre habrá sido destructora del archivo, por vocación silenciosa” (18)</a:t>
            </a:r>
            <a:endParaRPr sz="2000">
              <a:solidFill>
                <a:srgbClr val="F3F3F3"/>
              </a:solidFill>
              <a:latin typeface="EB Garamond"/>
              <a:ea typeface="EB Garamond"/>
              <a:cs typeface="EB Garamond"/>
              <a:sym typeface="EB Garamond"/>
            </a:endParaRPr>
          </a:p>
          <a:p>
            <a:pPr indent="0" lvl="0" marL="0" rtl="0" algn="r">
              <a:spcBef>
                <a:spcPts val="1600"/>
              </a:spcBef>
              <a:spcAft>
                <a:spcPts val="0"/>
              </a:spcAft>
              <a:buNone/>
            </a:pPr>
            <a:r>
              <a:rPr b="1" lang="es-419" sz="1900">
                <a:solidFill>
                  <a:srgbClr val="F3F3F3"/>
                </a:solidFill>
                <a:latin typeface="EB Garamond"/>
                <a:ea typeface="EB Garamond"/>
                <a:cs typeface="EB Garamond"/>
                <a:sym typeface="EB Garamond"/>
              </a:rPr>
              <a:t>Jacques Derrida. </a:t>
            </a:r>
            <a:r>
              <a:rPr b="1" i="1" lang="es-419" sz="1900">
                <a:solidFill>
                  <a:srgbClr val="F3F3F3"/>
                </a:solidFill>
                <a:latin typeface="EB Garamond"/>
                <a:ea typeface="EB Garamond"/>
                <a:cs typeface="EB Garamond"/>
                <a:sym typeface="EB Garamond"/>
              </a:rPr>
              <a:t>Mal de archivo. Una impresión freudiana</a:t>
            </a:r>
            <a:r>
              <a:rPr b="1" lang="es-419" sz="1900">
                <a:solidFill>
                  <a:srgbClr val="F3F3F3"/>
                </a:solidFill>
                <a:latin typeface="EB Garamond"/>
                <a:ea typeface="EB Garamond"/>
                <a:cs typeface="EB Garamond"/>
                <a:sym typeface="EB Garamond"/>
              </a:rPr>
              <a:t>. Madrid: Trotta, 1997.</a:t>
            </a:r>
            <a:endParaRPr b="1" sz="19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l">
              <a:spcBef>
                <a:spcPts val="1600"/>
              </a:spcBef>
              <a:spcAft>
                <a:spcPts val="0"/>
              </a:spcAft>
              <a:buNone/>
            </a:pPr>
            <a:r>
              <a:t/>
            </a:r>
            <a:endParaRPr sz="1900">
              <a:solidFill>
                <a:srgbClr val="F3F3F3"/>
              </a:solidFill>
              <a:latin typeface="EB Garamond"/>
              <a:ea typeface="EB Garamond"/>
              <a:cs typeface="EB Garamond"/>
              <a:sym typeface="EB Garamond"/>
            </a:endParaRPr>
          </a:p>
          <a:p>
            <a:pPr indent="0" lvl="0" marL="0" rtl="0" algn="r">
              <a:lnSpc>
                <a:spcPct val="100000"/>
              </a:lnSpc>
              <a:spcBef>
                <a:spcPts val="1600"/>
              </a:spcBef>
              <a:spcAft>
                <a:spcPts val="0"/>
              </a:spcAft>
              <a:buNone/>
            </a:pPr>
            <a:r>
              <a:rPr b="1" lang="es-419" sz="1900">
                <a:solidFill>
                  <a:srgbClr val="F3F3F3"/>
                </a:solidFill>
                <a:latin typeface="EB Garamond"/>
                <a:ea typeface="EB Garamond"/>
                <a:cs typeface="EB Garamond"/>
                <a:sym typeface="EB Garamond"/>
              </a:rPr>
              <a:t>Hannah Arendt. </a:t>
            </a:r>
            <a:r>
              <a:rPr b="1" i="1" lang="es-419" sz="1900">
                <a:solidFill>
                  <a:srgbClr val="F3F3F3"/>
                </a:solidFill>
                <a:latin typeface="EB Garamond"/>
                <a:ea typeface="EB Garamond"/>
                <a:cs typeface="EB Garamond"/>
                <a:sym typeface="EB Garamond"/>
              </a:rPr>
              <a:t>The Origins of Totalitarianism</a:t>
            </a:r>
            <a:r>
              <a:rPr b="1" lang="es-419" sz="1900">
                <a:solidFill>
                  <a:srgbClr val="F3F3F3"/>
                </a:solidFill>
                <a:latin typeface="EB Garamond"/>
                <a:ea typeface="EB Garamond"/>
                <a:cs typeface="EB Garamond"/>
                <a:sym typeface="EB Garamond"/>
              </a:rPr>
              <a:t>. San Diego: Harvest Books, 1979.</a:t>
            </a:r>
            <a:endParaRPr b="1" sz="1900">
              <a:solidFill>
                <a:srgbClr val="F3F3F3"/>
              </a:solidFill>
              <a:latin typeface="EB Garamond"/>
              <a:ea typeface="EB Garamond"/>
              <a:cs typeface="EB Garamond"/>
              <a:sym typeface="EB Garamond"/>
            </a:endParaRPr>
          </a:p>
          <a:p>
            <a:pPr indent="0" lvl="0" marL="0" rtl="0" algn="r">
              <a:spcBef>
                <a:spcPts val="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s-419">
                <a:latin typeface="EB Garamond"/>
                <a:ea typeface="EB Garamond"/>
                <a:cs typeface="EB Garamond"/>
                <a:sym typeface="EB Garamond"/>
              </a:rPr>
              <a:t>Incertidumbre documental</a:t>
            </a:r>
            <a:endParaRPr i="1">
              <a:latin typeface="EB Garamond"/>
              <a:ea typeface="EB Garamond"/>
              <a:cs typeface="EB Garamond"/>
              <a:sym typeface="EB Garamond"/>
            </a:endParaRPr>
          </a:p>
        </p:txBody>
      </p:sp>
      <p:sp>
        <p:nvSpPr>
          <p:cNvPr id="74" name="Google Shape;74;p16"/>
          <p:cNvSpPr txBox="1"/>
          <p:nvPr>
            <p:ph idx="1" type="body"/>
          </p:nvPr>
        </p:nvSpPr>
        <p:spPr>
          <a:xfrm>
            <a:off x="311700" y="619075"/>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sz="2000">
                <a:solidFill>
                  <a:srgbClr val="F3F3F3"/>
                </a:solidFill>
                <a:latin typeface="EB Garamond"/>
                <a:ea typeface="EB Garamond"/>
                <a:cs typeface="EB Garamond"/>
                <a:sym typeface="EB Garamond"/>
              </a:rPr>
              <a:t>El principio de incertidumbre documental es, obviamente, una simple definición provisional del documental moderno; está muy contextualizado en nuestro momento histórico. Pero nunca ha sido más evidente que en el contexto contemporáneo de los circuitos mediáticos globalizados. En esta época de ansiedad generalizada, de condiciones precarias de vida, de incertidumbre general y de pánico e histeria provocados por los media, se debilita nuestra creencia en las demandas de verdad articuladas por cualquiera, por no hablar de los medios y de sus producciones documentales. [...] Los espectadores se sienten abatidos entre falsas certidumbres y sentimientos de pasividad y exposición, entre la agitación y el aburrimiento, entre su papel como ciudadanos y su papel como consumidores.</a:t>
            </a:r>
            <a:endParaRPr sz="2000">
              <a:solidFill>
                <a:srgbClr val="F3F3F3"/>
              </a:solidFill>
              <a:latin typeface="EB Garamond"/>
              <a:ea typeface="EB Garamond"/>
              <a:cs typeface="EB Garamond"/>
              <a:sym typeface="EB Garamond"/>
            </a:endParaRPr>
          </a:p>
          <a:p>
            <a:pPr indent="0" lvl="0" marL="0" rtl="0" algn="r">
              <a:spcBef>
                <a:spcPts val="1600"/>
              </a:spcBef>
              <a:spcAft>
                <a:spcPts val="1600"/>
              </a:spcAft>
              <a:buNone/>
            </a:pPr>
            <a:r>
              <a:rPr b="1" lang="es-419" sz="1900">
                <a:solidFill>
                  <a:srgbClr val="F3F3F3"/>
                </a:solidFill>
                <a:latin typeface="EB Garamond"/>
                <a:ea typeface="EB Garamond"/>
                <a:cs typeface="EB Garamond"/>
                <a:sym typeface="EB Garamond"/>
              </a:rPr>
              <a:t>Hito Steyerl, “Incertidumbre documental”, </a:t>
            </a:r>
            <a:r>
              <a:rPr b="1" i="1" lang="es-419" sz="1900">
                <a:solidFill>
                  <a:srgbClr val="F3F3F3"/>
                </a:solidFill>
                <a:latin typeface="EB Garamond"/>
                <a:ea typeface="EB Garamond"/>
                <a:cs typeface="EB Garamond"/>
                <a:sym typeface="EB Garamond"/>
              </a:rPr>
              <a:t>Re-visiones</a:t>
            </a:r>
            <a:r>
              <a:rPr b="1" lang="es-419" sz="1900">
                <a:solidFill>
                  <a:srgbClr val="F3F3F3"/>
                </a:solidFill>
                <a:latin typeface="EB Garamond"/>
                <a:ea typeface="EB Garamond"/>
                <a:cs typeface="EB Garamond"/>
                <a:sym typeface="EB Garamond"/>
              </a:rPr>
              <a:t> 1, 2011.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52400" y="152400"/>
            <a:ext cx="3756601" cy="3825016"/>
          </a:xfrm>
          <a:prstGeom prst="rect">
            <a:avLst/>
          </a:prstGeom>
          <a:noFill/>
          <a:ln>
            <a:noFill/>
          </a:ln>
        </p:spPr>
      </p:pic>
      <p:pic>
        <p:nvPicPr>
          <p:cNvPr id="80" name="Google Shape;80;p17"/>
          <p:cNvPicPr preferRelativeResize="0"/>
          <p:nvPr/>
        </p:nvPicPr>
        <p:blipFill>
          <a:blip r:embed="rId4">
            <a:alphaModFix/>
          </a:blip>
          <a:stretch>
            <a:fillRect/>
          </a:stretch>
        </p:blipFill>
        <p:spPr>
          <a:xfrm>
            <a:off x="4061400" y="152400"/>
            <a:ext cx="3818787" cy="3825025"/>
          </a:xfrm>
          <a:prstGeom prst="rect">
            <a:avLst/>
          </a:prstGeom>
          <a:noFill/>
          <a:ln>
            <a:noFill/>
          </a:ln>
        </p:spPr>
      </p:pic>
      <p:pic>
        <p:nvPicPr>
          <p:cNvPr id="81" name="Google Shape;81;p17"/>
          <p:cNvPicPr preferRelativeResize="0"/>
          <p:nvPr/>
        </p:nvPicPr>
        <p:blipFill>
          <a:blip r:embed="rId5">
            <a:alphaModFix/>
          </a:blip>
          <a:stretch>
            <a:fillRect/>
          </a:stretch>
        </p:blipFill>
        <p:spPr>
          <a:xfrm>
            <a:off x="5200649" y="2417150"/>
            <a:ext cx="2427651" cy="2539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idx="1" type="body"/>
          </p:nvPr>
        </p:nvSpPr>
        <p:spPr>
          <a:xfrm>
            <a:off x="4061400" y="3906825"/>
            <a:ext cx="4770900" cy="8433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Puesta en escena parcial de 1972  de </a:t>
            </a:r>
            <a:r>
              <a:rPr i="1" lang="es-419">
                <a:latin typeface="EB Garamond"/>
                <a:ea typeface="EB Garamond"/>
                <a:cs typeface="EB Garamond"/>
                <a:sym typeface="EB Garamond"/>
              </a:rPr>
              <a:t>Palabras ajenas </a:t>
            </a:r>
            <a:r>
              <a:rPr lang="es-419">
                <a:latin typeface="EB Garamond"/>
                <a:ea typeface="EB Garamond"/>
                <a:cs typeface="EB Garamond"/>
                <a:sym typeface="EB Garamond"/>
              </a:rPr>
              <a:t>de León Ferrari (1967)</a:t>
            </a:r>
            <a:r>
              <a:rPr lang="es-419">
                <a:latin typeface="EB Garamond"/>
                <a:ea typeface="EB Garamond"/>
                <a:cs typeface="EB Garamond"/>
                <a:sym typeface="EB Garamond"/>
              </a:rPr>
              <a:t>.</a:t>
            </a:r>
            <a:endParaRPr>
              <a:latin typeface="EB Garamond"/>
              <a:ea typeface="EB Garamond"/>
              <a:cs typeface="EB Garamond"/>
              <a:sym typeface="EB Garamond"/>
            </a:endParaRPr>
          </a:p>
        </p:txBody>
      </p:sp>
      <p:pic>
        <p:nvPicPr>
          <p:cNvPr id="87" name="Google Shape;87;p18"/>
          <p:cNvPicPr preferRelativeResize="0"/>
          <p:nvPr/>
        </p:nvPicPr>
        <p:blipFill>
          <a:blip r:embed="rId3">
            <a:alphaModFix/>
          </a:blip>
          <a:stretch>
            <a:fillRect/>
          </a:stretch>
        </p:blipFill>
        <p:spPr>
          <a:xfrm>
            <a:off x="152400" y="152400"/>
            <a:ext cx="6405449" cy="360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s-419">
                <a:latin typeface="EB Garamond"/>
                <a:ea typeface="EB Garamond"/>
                <a:cs typeface="EB Garamond"/>
                <a:sym typeface="EB Garamond"/>
              </a:rPr>
              <a:t>Rumor de las listas</a:t>
            </a:r>
            <a:endParaRPr i="1">
              <a:latin typeface="EB Garamond"/>
              <a:ea typeface="EB Garamond"/>
              <a:cs typeface="EB Garamond"/>
              <a:sym typeface="EB Garamond"/>
            </a:endParaRPr>
          </a:p>
        </p:txBody>
      </p:sp>
      <p:sp>
        <p:nvSpPr>
          <p:cNvPr id="93" name="Google Shape;93;p19"/>
          <p:cNvSpPr txBox="1"/>
          <p:nvPr>
            <p:ph idx="1" type="body"/>
          </p:nvPr>
        </p:nvSpPr>
        <p:spPr>
          <a:xfrm>
            <a:off x="367925" y="863550"/>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419" sz="2000">
                <a:solidFill>
                  <a:srgbClr val="F3F3F3"/>
                </a:solidFill>
                <a:latin typeface="EB Garamond"/>
                <a:ea typeface="EB Garamond"/>
                <a:cs typeface="EB Garamond"/>
                <a:sym typeface="EB Garamond"/>
              </a:rPr>
              <a:t>“[L]istas de ejecutados, listas de desaparecidos (a estas deben haber precedido listas siniestras, comandadas por responsables cuyos nombres y autorías aún están en fuga). Nuestra historia reciente hace de aquella vertical sucesión de señas, de aquella lacónica enumeración de nombres, una violenta laguna donde leemos –no podemos dejar de leer– en cada línea, en las entrelíneas y en aquella caligrafía roja que se acuesta siempre bajo los textos literarios, una trizadura (para cada nombre), un forado (para cada nombre), un pozo (para cada nombre). Esta grafía se vuelve signo cardíaco. Hay vida y ausencia y una interrogación que nos fisga, un piso que se derrumba una y otra vez en aquellas listas que cuelgan como cuerpos suspendidos, como historia en busca de relato” (44-45).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0"/>
          <p:cNvSpPr txBox="1"/>
          <p:nvPr>
            <p:ph idx="1" type="body"/>
          </p:nvPr>
        </p:nvSpPr>
        <p:spPr>
          <a:xfrm>
            <a:off x="311700" y="3906825"/>
            <a:ext cx="8520600" cy="435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s-419">
                <a:latin typeface="EB Garamond"/>
                <a:ea typeface="EB Garamond"/>
                <a:cs typeface="EB Garamond"/>
                <a:sym typeface="EB Garamond"/>
              </a:rPr>
              <a:t>Luis Camnitzer</a:t>
            </a:r>
            <a:endParaRPr>
              <a:latin typeface="EB Garamond"/>
              <a:ea typeface="EB Garamond"/>
              <a:cs typeface="EB Garamond"/>
              <a:sym typeface="EB Garamond"/>
            </a:endParaRPr>
          </a:p>
          <a:p>
            <a:pPr indent="0" lvl="0" marL="0" rtl="0" algn="r">
              <a:lnSpc>
                <a:spcPct val="100000"/>
              </a:lnSpc>
              <a:spcBef>
                <a:spcPts val="0"/>
              </a:spcBef>
              <a:spcAft>
                <a:spcPts val="0"/>
              </a:spcAft>
              <a:buNone/>
            </a:pPr>
            <a:r>
              <a:rPr i="1" lang="es-419">
                <a:latin typeface="EB Garamond"/>
                <a:ea typeface="EB Garamond"/>
                <a:cs typeface="EB Garamond"/>
                <a:sym typeface="EB Garamond"/>
              </a:rPr>
              <a:t>Memorial</a:t>
            </a:r>
            <a:r>
              <a:rPr lang="es-419">
                <a:latin typeface="EB Garamond"/>
                <a:ea typeface="EB Garamond"/>
                <a:cs typeface="EB Garamond"/>
                <a:sym typeface="EB Garamond"/>
              </a:rPr>
              <a:t>, 2006.</a:t>
            </a:r>
            <a:endParaRPr>
              <a:latin typeface="EB Garamond"/>
              <a:ea typeface="EB Garamond"/>
              <a:cs typeface="EB Garamond"/>
              <a:sym typeface="EB Garamond"/>
            </a:endParaRPr>
          </a:p>
        </p:txBody>
      </p:sp>
      <p:pic>
        <p:nvPicPr>
          <p:cNvPr id="99" name="Google Shape;99;p20"/>
          <p:cNvPicPr preferRelativeResize="0"/>
          <p:nvPr/>
        </p:nvPicPr>
        <p:blipFill>
          <a:blip r:embed="rId3">
            <a:alphaModFix/>
          </a:blip>
          <a:stretch>
            <a:fillRect/>
          </a:stretch>
        </p:blipFill>
        <p:spPr>
          <a:xfrm>
            <a:off x="152400" y="152400"/>
            <a:ext cx="6480750" cy="431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1"/>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s-419">
                <a:latin typeface="EB Garamond"/>
                <a:ea typeface="EB Garamond"/>
                <a:cs typeface="EB Garamond"/>
                <a:sym typeface="EB Garamond"/>
              </a:rPr>
              <a:t>Puesta en lista</a:t>
            </a:r>
            <a:endParaRPr i="1">
              <a:latin typeface="EB Garamond"/>
              <a:ea typeface="EB Garamond"/>
              <a:cs typeface="EB Garamond"/>
              <a:sym typeface="EB Garamond"/>
            </a:endParaRPr>
          </a:p>
        </p:txBody>
      </p:sp>
      <p:sp>
        <p:nvSpPr>
          <p:cNvPr id="105" name="Google Shape;105;p21"/>
          <p:cNvSpPr txBox="1"/>
          <p:nvPr>
            <p:ph idx="1" type="body"/>
          </p:nvPr>
        </p:nvSpPr>
        <p:spPr>
          <a:xfrm>
            <a:off x="367925" y="863550"/>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sz="2000">
                <a:solidFill>
                  <a:srgbClr val="F3F3F3"/>
                </a:solidFill>
                <a:latin typeface="EB Garamond"/>
                <a:ea typeface="EB Garamond"/>
                <a:cs typeface="EB Garamond"/>
                <a:sym typeface="EB Garamond"/>
              </a:rPr>
              <a:t>En la dictadura “se fraguaba ya la dispersión necesaria para establecer las listas de nadie de la ingeniería social y del mercado. [...] Como si ellas, ellos, fuesen interpelados por una hendidura que desde la lista los traspasa. Como si tropezaran con una ausencia. Como si aquella puesta en lista dejara en evidencia la amenaza, cumplida literalmente en el caso de las y los desaparecidos” (46-47).</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r">
              <a:spcBef>
                <a:spcPts val="1600"/>
              </a:spcBef>
              <a:spcAft>
                <a:spcPts val="0"/>
              </a:spcAft>
              <a:buNone/>
            </a:pPr>
            <a:r>
              <a:rPr b="1" lang="es-419" sz="1900">
                <a:solidFill>
                  <a:srgbClr val="F3F3F3"/>
                </a:solidFill>
                <a:latin typeface="EB Garamond"/>
                <a:ea typeface="EB Garamond"/>
                <a:cs typeface="EB Garamond"/>
                <a:sym typeface="EB Garamond"/>
              </a:rPr>
              <a:t>Guadalupe Santa Cruz. </a:t>
            </a:r>
            <a:r>
              <a:rPr b="1" lang="es-419" sz="1900">
                <a:solidFill>
                  <a:srgbClr val="F3F3F3"/>
                </a:solidFill>
                <a:latin typeface="EB Garamond"/>
                <a:ea typeface="EB Garamond"/>
                <a:cs typeface="EB Garamond"/>
                <a:sym typeface="EB Garamond"/>
              </a:rPr>
              <a:t>“El rumor de las listas”. </a:t>
            </a:r>
            <a:r>
              <a:rPr b="1" i="1" lang="es-419" sz="1900">
                <a:solidFill>
                  <a:srgbClr val="F3F3F3"/>
                </a:solidFill>
                <a:latin typeface="EB Garamond"/>
                <a:ea typeface="EB Garamond"/>
                <a:cs typeface="EB Garamond"/>
                <a:sym typeface="EB Garamond"/>
              </a:rPr>
              <a:t>Lo que vibra por las superficies</a:t>
            </a:r>
            <a:r>
              <a:rPr b="1" lang="es-419" sz="1900">
                <a:solidFill>
                  <a:srgbClr val="F3F3F3"/>
                </a:solidFill>
                <a:latin typeface="EB Garamond"/>
                <a:ea typeface="EB Garamond"/>
                <a:cs typeface="EB Garamond"/>
                <a:sym typeface="EB Garamond"/>
              </a:rPr>
              <a:t>. Santiago: Sangría, 2013.</a:t>
            </a:r>
            <a:endParaRPr b="1" sz="1900">
              <a:solidFill>
                <a:srgbClr val="F3F3F3"/>
              </a:solidFill>
              <a:latin typeface="EB Garamond"/>
              <a:ea typeface="EB Garamond"/>
              <a:cs typeface="EB Garamond"/>
              <a:sym typeface="EB Garamond"/>
            </a:endParaRPr>
          </a:p>
          <a:p>
            <a:pPr indent="0" lvl="0" marL="0" rtl="0" algn="just">
              <a:spcBef>
                <a:spcPts val="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0"/>
              </a:spcAft>
              <a:buNone/>
            </a:pPr>
            <a:r>
              <a:t/>
            </a:r>
            <a:endParaRPr sz="2000">
              <a:solidFill>
                <a:srgbClr val="F3F3F3"/>
              </a:solidFill>
              <a:latin typeface="EB Garamond"/>
              <a:ea typeface="EB Garamond"/>
              <a:cs typeface="EB Garamond"/>
              <a:sym typeface="EB Garamond"/>
            </a:endParaRPr>
          </a:p>
          <a:p>
            <a:pPr indent="0" lvl="0" marL="0" rtl="0" algn="just">
              <a:spcBef>
                <a:spcPts val="1600"/>
              </a:spcBef>
              <a:spcAft>
                <a:spcPts val="1600"/>
              </a:spcAft>
              <a:buNone/>
            </a:pPr>
            <a:r>
              <a:t/>
            </a:r>
            <a:endParaRPr sz="2000">
              <a:solidFill>
                <a:srgbClr val="F3F3F3"/>
              </a:solidFill>
              <a:latin typeface="EB Garamond"/>
              <a:ea typeface="EB Garamond"/>
              <a:cs typeface="EB Garamond"/>
              <a:sym typeface="EB Garamon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