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4" r:id="rId1"/>
  </p:sldMasterIdLst>
  <p:sldIdLst>
    <p:sldId id="256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2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602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6673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23844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189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1159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0210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60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03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8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2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15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2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85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49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26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10/3/2020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51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42DCD-1899-427F-A631-B56DF955C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8624" y="2552700"/>
            <a:ext cx="6441474" cy="3024811"/>
          </a:xfrm>
        </p:spPr>
        <p:txBody>
          <a:bodyPr>
            <a:normAutofit/>
          </a:bodyPr>
          <a:lstStyle/>
          <a:p>
            <a:r>
              <a:rPr lang="es-CL" dirty="0" err="1"/>
              <a:t>Capitulum</a:t>
            </a:r>
            <a:r>
              <a:rPr lang="es-CL" dirty="0"/>
              <a:t> </a:t>
            </a:r>
            <a:r>
              <a:rPr lang="es-CL" dirty="0" err="1"/>
              <a:t>Undecimum</a:t>
            </a:r>
            <a:r>
              <a:rPr lang="es-CL" dirty="0"/>
              <a:t>:</a:t>
            </a:r>
            <a:br>
              <a:rPr lang="es-CL" dirty="0"/>
            </a:br>
            <a:r>
              <a:rPr lang="es-CL" dirty="0" err="1"/>
              <a:t>Accusativus</a:t>
            </a:r>
            <a:r>
              <a:rPr lang="es-CL" dirty="0"/>
              <a:t> cum infinitivo</a:t>
            </a: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2055EDF1-9010-493D-9AAE-25C4F0D71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502" y="647700"/>
            <a:ext cx="2800350" cy="1905000"/>
          </a:xfrm>
          <a:prstGeom prst="rect">
            <a:avLst/>
          </a:prstGeom>
        </p:spPr>
      </p:pic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EB152237-DE98-46DD-94EE-0476F8035299}"/>
              </a:ext>
            </a:extLst>
          </p:cNvPr>
          <p:cNvSpPr/>
          <p:nvPr/>
        </p:nvSpPr>
        <p:spPr>
          <a:xfrm flipH="1">
            <a:off x="1451623" y="3429000"/>
            <a:ext cx="1986506" cy="910884"/>
          </a:xfrm>
          <a:prstGeom prst="wedgeEllipseCallout">
            <a:avLst>
              <a:gd name="adj1" fmla="val -33960"/>
              <a:gd name="adj2" fmla="val 93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62FE2288-187D-47D2-B6D7-BECA99004E77}"/>
              </a:ext>
            </a:extLst>
          </p:cNvPr>
          <p:cNvSpPr/>
          <p:nvPr/>
        </p:nvSpPr>
        <p:spPr>
          <a:xfrm>
            <a:off x="9153376" y="3384859"/>
            <a:ext cx="1561514" cy="909915"/>
          </a:xfrm>
          <a:prstGeom prst="cloudCallout">
            <a:avLst>
              <a:gd name="adj1" fmla="val -36958"/>
              <a:gd name="adj2" fmla="val 1222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D0730E7-FEA1-4F68-9225-69D3DB615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8129" y="133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7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BEAC653-1423-4D6D-B42B-27777AF37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699585"/>
              </p:ext>
            </p:extLst>
          </p:nvPr>
        </p:nvGraphicFramePr>
        <p:xfrm>
          <a:off x="291548" y="2389440"/>
          <a:ext cx="1126434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044">
                  <a:extLst>
                    <a:ext uri="{9D8B030D-6E8A-4147-A177-3AD203B41FA5}">
                      <a16:colId xmlns:a16="http://schemas.microsoft.com/office/drawing/2014/main" val="4197406049"/>
                    </a:ext>
                  </a:extLst>
                </a:gridCol>
                <a:gridCol w="1230360">
                  <a:extLst>
                    <a:ext uri="{9D8B030D-6E8A-4147-A177-3AD203B41FA5}">
                      <a16:colId xmlns:a16="http://schemas.microsoft.com/office/drawing/2014/main" val="1717180229"/>
                    </a:ext>
                  </a:extLst>
                </a:gridCol>
                <a:gridCol w="1349881">
                  <a:extLst>
                    <a:ext uri="{9D8B030D-6E8A-4147-A177-3AD203B41FA5}">
                      <a16:colId xmlns:a16="http://schemas.microsoft.com/office/drawing/2014/main" val="3091275169"/>
                    </a:ext>
                  </a:extLst>
                </a:gridCol>
                <a:gridCol w="1227165">
                  <a:extLst>
                    <a:ext uri="{9D8B030D-6E8A-4147-A177-3AD203B41FA5}">
                      <a16:colId xmlns:a16="http://schemas.microsoft.com/office/drawing/2014/main" val="529032462"/>
                    </a:ext>
                  </a:extLst>
                </a:gridCol>
                <a:gridCol w="1165806">
                  <a:extLst>
                    <a:ext uri="{9D8B030D-6E8A-4147-A177-3AD203B41FA5}">
                      <a16:colId xmlns:a16="http://schemas.microsoft.com/office/drawing/2014/main" val="462330103"/>
                    </a:ext>
                  </a:extLst>
                </a:gridCol>
                <a:gridCol w="1273183">
                  <a:extLst>
                    <a:ext uri="{9D8B030D-6E8A-4147-A177-3AD203B41FA5}">
                      <a16:colId xmlns:a16="http://schemas.microsoft.com/office/drawing/2014/main" val="1927634916"/>
                    </a:ext>
                  </a:extLst>
                </a:gridCol>
                <a:gridCol w="1043090">
                  <a:extLst>
                    <a:ext uri="{9D8B030D-6E8A-4147-A177-3AD203B41FA5}">
                      <a16:colId xmlns:a16="http://schemas.microsoft.com/office/drawing/2014/main" val="486746702"/>
                    </a:ext>
                  </a:extLst>
                </a:gridCol>
                <a:gridCol w="1158775">
                  <a:extLst>
                    <a:ext uri="{9D8B030D-6E8A-4147-A177-3AD203B41FA5}">
                      <a16:colId xmlns:a16="http://schemas.microsoft.com/office/drawing/2014/main" val="3239196582"/>
                    </a:ext>
                  </a:extLst>
                </a:gridCol>
                <a:gridCol w="1408044">
                  <a:extLst>
                    <a:ext uri="{9D8B030D-6E8A-4147-A177-3AD203B41FA5}">
                      <a16:colId xmlns:a16="http://schemas.microsoft.com/office/drawing/2014/main" val="2037434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CL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I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Conj</a:t>
                      </a:r>
                      <a:endParaRPr lang="es-CL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II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Conj</a:t>
                      </a:r>
                      <a:endParaRPr lang="es-CL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IIIA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Conj</a:t>
                      </a:r>
                      <a:endParaRPr lang="es-CL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IIIB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Conj</a:t>
                      </a:r>
                      <a:endParaRPr lang="es-CL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IV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Conj</a:t>
                      </a:r>
                      <a:endParaRPr lang="es-CL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ESSE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ĒSSE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139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b="0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Infinitivo Presente Activo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ĀRE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ĒRE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ĔRE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ĔRE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ĪRE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>
                          <a:latin typeface="Arial Black" panose="020B0A04020102020204" pitchFamily="34" charset="0"/>
                        </a:rPr>
                        <a:t>ĔSSE</a:t>
                      </a:r>
                    </a:p>
                    <a:p>
                      <a:pPr algn="ctr"/>
                      <a:endParaRPr lang="es-CL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ĒSSE</a:t>
                      </a:r>
                    </a:p>
                    <a:p>
                      <a:pPr algn="ctr"/>
                      <a:endParaRPr lang="es-CL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>
                          <a:latin typeface="Arial Black" panose="020B0A04020102020204" pitchFamily="34" charset="0"/>
                        </a:rPr>
                        <a:t>ĪRE</a:t>
                      </a:r>
                    </a:p>
                    <a:p>
                      <a:pPr algn="ctr"/>
                      <a:endParaRPr lang="es-CL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0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Infinitivo Presente Pasivo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ĀRĪ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ĒRĪ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ĪRĪ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EDI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latin typeface="Arial Black" panose="020B0A04020102020204" pitchFamily="34" charset="0"/>
                        </a:rPr>
                        <a:t>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99973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FC8B3EB0-9B9E-4F4D-86C6-F3C1269A12AA}"/>
              </a:ext>
            </a:extLst>
          </p:cNvPr>
          <p:cNvSpPr txBox="1"/>
          <p:nvPr/>
        </p:nvSpPr>
        <p:spPr>
          <a:xfrm>
            <a:off x="2040835" y="1417984"/>
            <a:ext cx="7977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Recordemos la  FORMA DE LOS INFINITIVOS  que conocemos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6AA1787-4ABA-4738-8396-90F1777A5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4174" y="808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5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62129706-C525-419D-B3F2-348B1B890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705747"/>
              </p:ext>
            </p:extLst>
          </p:nvPr>
        </p:nvGraphicFramePr>
        <p:xfrm>
          <a:off x="2032000" y="1806345"/>
          <a:ext cx="8127999" cy="4183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296">
                  <a:extLst>
                    <a:ext uri="{9D8B030D-6E8A-4147-A177-3AD203B41FA5}">
                      <a16:colId xmlns:a16="http://schemas.microsoft.com/office/drawing/2014/main" val="2363923599"/>
                    </a:ext>
                  </a:extLst>
                </a:gridCol>
                <a:gridCol w="2600370">
                  <a:extLst>
                    <a:ext uri="{9D8B030D-6E8A-4147-A177-3AD203B41FA5}">
                      <a16:colId xmlns:a16="http://schemas.microsoft.com/office/drawing/2014/main" val="186657536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4392196"/>
                    </a:ext>
                  </a:extLst>
                </a:gridCol>
              </a:tblGrid>
              <a:tr h="1100957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Verbo modal + INF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INF como SUSTANTIVO </a:t>
                      </a:r>
                    </a:p>
                    <a:p>
                      <a:pPr algn="ctr"/>
                      <a:r>
                        <a:rPr lang="es-CL" dirty="0"/>
                        <a:t>(</a:t>
                      </a:r>
                      <a:r>
                        <a:rPr lang="es-CL" dirty="0" err="1"/>
                        <a:t>nom</a:t>
                      </a:r>
                      <a:r>
                        <a:rPr lang="es-CL" dirty="0"/>
                        <a:t> o </a:t>
                      </a:r>
                      <a:r>
                        <a:rPr lang="es-CL" dirty="0" err="1"/>
                        <a:t>acc</a:t>
                      </a:r>
                      <a:r>
                        <a:rPr lang="es-CL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Oración Subordinada de acusativo con Infinitivo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877331"/>
                  </a:ext>
                </a:extLst>
              </a:tr>
              <a:tr h="3082681"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Puedo amarte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Quiero amar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Debo amar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Hay que amar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Necesito amar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No sé amar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Puedo ser bombero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Me atrevo a amar</a:t>
                      </a:r>
                    </a:p>
                    <a:p>
                      <a:endParaRPr lang="es-C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Me gusta amar/el amor</a:t>
                      </a:r>
                    </a:p>
                    <a:p>
                      <a:endParaRPr lang="es-CL" dirty="0">
                        <a:solidFill>
                          <a:schemeClr val="bg1"/>
                        </a:solidFill>
                      </a:endParaRPr>
                    </a:p>
                    <a:p>
                      <a:endParaRPr lang="es-CL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Amar es un delito para ti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Es lindo amarte</a:t>
                      </a:r>
                    </a:p>
                    <a:p>
                      <a:endParaRPr lang="es-CL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(dar todo) es necesario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Subordinación dependiente de verbos: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-Verba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</a:rPr>
                        <a:t>putandi</a:t>
                      </a:r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/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</a:rPr>
                        <a:t>iudicandi</a:t>
                      </a:r>
                      <a:endParaRPr lang="es-CL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-Verba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</a:rPr>
                        <a:t>dicendi</a:t>
                      </a:r>
                      <a:endParaRPr lang="es-CL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-Verbos emociones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-Verba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</a:rPr>
                        <a:t>sentiendi</a:t>
                      </a:r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-Verbum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</a:rPr>
                        <a:t>iubere</a:t>
                      </a:r>
                      <a:endParaRPr lang="es-CL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</a:rPr>
                        <a:t>Necesse</a:t>
                      </a:r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CL" dirty="0" err="1">
                          <a:solidFill>
                            <a:schemeClr val="bg1"/>
                          </a:solidFill>
                        </a:rPr>
                        <a:t>est</a:t>
                      </a:r>
                      <a:endParaRPr lang="es-C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865704"/>
                  </a:ext>
                </a:extLst>
              </a:tr>
            </a:tbl>
          </a:graphicData>
        </a:graphic>
      </p:graphicFrame>
      <p:sp>
        <p:nvSpPr>
          <p:cNvPr id="5" name="Elipse 4">
            <a:extLst>
              <a:ext uri="{FF2B5EF4-FFF2-40B4-BE49-F238E27FC236}">
                <a16:creationId xmlns:a16="http://schemas.microsoft.com/office/drawing/2014/main" id="{B38AC172-A78E-471D-A8C5-D14BB1288984}"/>
              </a:ext>
            </a:extLst>
          </p:cNvPr>
          <p:cNvSpPr/>
          <p:nvPr/>
        </p:nvSpPr>
        <p:spPr>
          <a:xfrm>
            <a:off x="6533323" y="1364109"/>
            <a:ext cx="4585252" cy="49041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CC418B-449A-45F4-95D4-768AB9907371}"/>
              </a:ext>
            </a:extLst>
          </p:cNvPr>
          <p:cNvSpPr txBox="1"/>
          <p:nvPr/>
        </p:nvSpPr>
        <p:spPr>
          <a:xfrm>
            <a:off x="2385391" y="1179443"/>
            <a:ext cx="777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LOS USOS DEL INFINITIVO que hemos estudiado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0CF2806-BB5C-4442-9A54-8470E3593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399" y="441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0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626A0C-475F-49B0-8175-D84FCF39531F}"/>
              </a:ext>
            </a:extLst>
          </p:cNvPr>
          <p:cNvSpPr txBox="1"/>
          <p:nvPr/>
        </p:nvSpPr>
        <p:spPr>
          <a:xfrm>
            <a:off x="2001078" y="761862"/>
            <a:ext cx="81898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LA SUBORDINACIÓN DE ACUSATIVO CON INFINITIVO</a:t>
            </a:r>
          </a:p>
          <a:p>
            <a:endParaRPr lang="es-CL" dirty="0"/>
          </a:p>
          <a:p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Para subordinar:</a:t>
            </a:r>
          </a:p>
          <a:p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TODO NOMINATIVO PASE A SU ACUSATIVO</a:t>
            </a:r>
          </a:p>
          <a:p>
            <a:r>
              <a:rPr lang="es-CL" dirty="0">
                <a:solidFill>
                  <a:schemeClr val="tx2">
                    <a:lumMod val="75000"/>
                  </a:schemeClr>
                </a:solidFill>
              </a:rPr>
              <a:t>TODO VERBO CONJUGADO PASE A SU INFINITIVO CORRESPONDIENTE</a:t>
            </a:r>
          </a:p>
          <a:p>
            <a:endParaRPr lang="es-CL" dirty="0"/>
          </a:p>
          <a:p>
            <a:pPr marL="342900" indent="-342900">
              <a:buAutoNum type="arabicPeriod"/>
            </a:pPr>
            <a:r>
              <a:rPr lang="es-CL" dirty="0"/>
              <a:t>O: Iulius </a:t>
            </a:r>
            <a:r>
              <a:rPr lang="es-CL" dirty="0" err="1"/>
              <a:t>dicit</a:t>
            </a:r>
            <a:r>
              <a:rPr lang="es-CL" dirty="0"/>
              <a:t>…</a:t>
            </a:r>
          </a:p>
          <a:p>
            <a:pPr marL="342900" indent="-342900">
              <a:buAutoNum type="arabicPeriod"/>
            </a:pPr>
            <a:r>
              <a:rPr lang="es-CL" dirty="0"/>
              <a:t>O’: Quintus </a:t>
            </a:r>
            <a:r>
              <a:rPr lang="es-CL" dirty="0" err="1"/>
              <a:t>cadit</a:t>
            </a:r>
            <a:r>
              <a:rPr lang="es-CL" dirty="0"/>
              <a:t> de </a:t>
            </a:r>
            <a:r>
              <a:rPr lang="es-CL" dirty="0" err="1"/>
              <a:t>arbore</a:t>
            </a:r>
            <a:endParaRPr lang="es-CL" dirty="0"/>
          </a:p>
          <a:p>
            <a:r>
              <a:rPr lang="es-CL" dirty="0"/>
              <a:t>S: Iulius </a:t>
            </a:r>
            <a:r>
              <a:rPr lang="es-CL" dirty="0" err="1"/>
              <a:t>dicit</a:t>
            </a:r>
            <a:r>
              <a:rPr lang="es-CL" dirty="0">
                <a:latin typeface="Garamond" panose="02020404030301010803" pitchFamily="18" charset="0"/>
              </a:rPr>
              <a:t> [</a:t>
            </a:r>
            <a:r>
              <a:rPr lang="es-CL" dirty="0" err="1"/>
              <a:t>Quintum</a:t>
            </a:r>
            <a:r>
              <a:rPr lang="es-CL" dirty="0"/>
              <a:t> </a:t>
            </a:r>
            <a:r>
              <a:rPr lang="es-CL" dirty="0" err="1"/>
              <a:t>cadere</a:t>
            </a:r>
            <a:r>
              <a:rPr lang="es-CL" dirty="0"/>
              <a:t> de </a:t>
            </a:r>
            <a:r>
              <a:rPr lang="es-CL" dirty="0" err="1"/>
              <a:t>arbore</a:t>
            </a:r>
            <a:r>
              <a:rPr lang="es-CL" dirty="0">
                <a:latin typeface="Garamond" panose="02020404030301010803" pitchFamily="18" charset="0"/>
              </a:rPr>
              <a:t>]</a:t>
            </a:r>
            <a:r>
              <a:rPr lang="es-CL" dirty="0"/>
              <a:t>= Julio dice que Quinto cae del árbol</a:t>
            </a:r>
          </a:p>
          <a:p>
            <a:pPr marL="342900" indent="-342900">
              <a:buAutoNum type="arabicPeriod"/>
            </a:pPr>
            <a:endParaRPr lang="es-CL" dirty="0"/>
          </a:p>
          <a:p>
            <a:r>
              <a:rPr lang="es-CL" dirty="0"/>
              <a:t>1. O: Aemilia </a:t>
            </a:r>
            <a:r>
              <a:rPr lang="es-CL" dirty="0" err="1"/>
              <a:t>iubet</a:t>
            </a:r>
            <a:r>
              <a:rPr lang="es-CL" dirty="0"/>
              <a:t>… </a:t>
            </a:r>
          </a:p>
          <a:p>
            <a:r>
              <a:rPr lang="es-CL" dirty="0"/>
              <a:t>2. O’: Iulia </a:t>
            </a:r>
            <a:r>
              <a:rPr lang="es-CL" dirty="0" err="1"/>
              <a:t>vocat</a:t>
            </a:r>
            <a:r>
              <a:rPr lang="es-CL" dirty="0"/>
              <a:t> </a:t>
            </a:r>
            <a:r>
              <a:rPr lang="es-CL" dirty="0" err="1"/>
              <a:t>canem</a:t>
            </a:r>
            <a:endParaRPr lang="es-CL" dirty="0"/>
          </a:p>
          <a:p>
            <a:r>
              <a:rPr lang="es-CL" dirty="0"/>
              <a:t>S: Aemilia </a:t>
            </a:r>
            <a:r>
              <a:rPr lang="es-CL" dirty="0" err="1"/>
              <a:t>iubet</a:t>
            </a:r>
            <a:r>
              <a:rPr lang="es-CL" dirty="0"/>
              <a:t> </a:t>
            </a:r>
            <a:r>
              <a:rPr lang="es-CL" dirty="0" err="1"/>
              <a:t>Iuliam</a:t>
            </a:r>
            <a:r>
              <a:rPr lang="es-CL" dirty="0"/>
              <a:t> </a:t>
            </a:r>
            <a:r>
              <a:rPr lang="es-CL" dirty="0" err="1"/>
              <a:t>vocare</a:t>
            </a:r>
            <a:r>
              <a:rPr lang="es-CL" dirty="0"/>
              <a:t> </a:t>
            </a:r>
            <a:r>
              <a:rPr lang="es-CL" dirty="0" err="1"/>
              <a:t>canem</a:t>
            </a:r>
            <a:r>
              <a:rPr lang="es-CL" dirty="0"/>
              <a:t>= Emilia manda que Julia llame al perro</a:t>
            </a:r>
          </a:p>
          <a:p>
            <a:endParaRPr lang="es-CL" dirty="0"/>
          </a:p>
          <a:p>
            <a:pPr marL="342900" indent="-342900">
              <a:buAutoNum type="arabicPeriod"/>
            </a:pPr>
            <a:r>
              <a:rPr lang="es-CL" dirty="0"/>
              <a:t>O: Iulia </a:t>
            </a:r>
            <a:r>
              <a:rPr lang="es-CL" dirty="0" err="1"/>
              <a:t>gaudet</a:t>
            </a:r>
            <a:r>
              <a:rPr lang="es-CL" dirty="0"/>
              <a:t>…</a:t>
            </a:r>
          </a:p>
          <a:p>
            <a:pPr marL="342900" indent="-342900">
              <a:buAutoNum type="arabicPeriod"/>
            </a:pPr>
            <a:r>
              <a:rPr lang="es-CL" dirty="0"/>
              <a:t>O’: </a:t>
            </a:r>
            <a:r>
              <a:rPr lang="es-CL" dirty="0" err="1"/>
              <a:t>rosae</a:t>
            </a:r>
            <a:r>
              <a:rPr lang="es-CL" dirty="0"/>
              <a:t> in </a:t>
            </a:r>
            <a:r>
              <a:rPr lang="es-CL" dirty="0" err="1"/>
              <a:t>aqua</a:t>
            </a:r>
            <a:r>
              <a:rPr lang="es-CL" dirty="0"/>
              <a:t> </a:t>
            </a:r>
            <a:r>
              <a:rPr lang="es-CL" dirty="0" err="1"/>
              <a:t>ponuntur</a:t>
            </a:r>
            <a:r>
              <a:rPr lang="es-CL" dirty="0"/>
              <a:t> ab Aemilia</a:t>
            </a:r>
          </a:p>
          <a:p>
            <a:r>
              <a:rPr lang="es-CL" dirty="0"/>
              <a:t>S: Iulia </a:t>
            </a:r>
            <a:r>
              <a:rPr lang="es-CL" dirty="0" err="1"/>
              <a:t>gaudet</a:t>
            </a:r>
            <a:r>
              <a:rPr lang="es-CL" dirty="0"/>
              <a:t> rosas in </a:t>
            </a:r>
            <a:r>
              <a:rPr lang="es-CL" dirty="0" err="1"/>
              <a:t>aqua</a:t>
            </a:r>
            <a:r>
              <a:rPr lang="es-CL" dirty="0"/>
              <a:t> poni ab Aemilia= Julia se alegra de que las rosas en agua sean puestas por Emilia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CD00787-B8E1-445F-B136-152EB3C95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6522" y="632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B27DFAF-9353-426E-9B2E-A7866D497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855355"/>
              </p:ext>
            </p:extLst>
          </p:nvPr>
        </p:nvGraphicFramePr>
        <p:xfrm>
          <a:off x="563524" y="479156"/>
          <a:ext cx="10263502" cy="5899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89">
                  <a:extLst>
                    <a:ext uri="{9D8B030D-6E8A-4147-A177-3AD203B41FA5}">
                      <a16:colId xmlns:a16="http://schemas.microsoft.com/office/drawing/2014/main" val="4052213232"/>
                    </a:ext>
                  </a:extLst>
                </a:gridCol>
                <a:gridCol w="1922789">
                  <a:extLst>
                    <a:ext uri="{9D8B030D-6E8A-4147-A177-3AD203B41FA5}">
                      <a16:colId xmlns:a16="http://schemas.microsoft.com/office/drawing/2014/main" val="3939915352"/>
                    </a:ext>
                  </a:extLst>
                </a:gridCol>
                <a:gridCol w="2166424">
                  <a:extLst>
                    <a:ext uri="{9D8B030D-6E8A-4147-A177-3AD203B41FA5}">
                      <a16:colId xmlns:a16="http://schemas.microsoft.com/office/drawing/2014/main" val="3556709133"/>
                    </a:ext>
                  </a:extLst>
                </a:gridCol>
                <a:gridCol w="1871003">
                  <a:extLst>
                    <a:ext uri="{9D8B030D-6E8A-4147-A177-3AD203B41FA5}">
                      <a16:colId xmlns:a16="http://schemas.microsoft.com/office/drawing/2014/main" val="3135507753"/>
                    </a:ext>
                  </a:extLst>
                </a:gridCol>
                <a:gridCol w="2653697">
                  <a:extLst>
                    <a:ext uri="{9D8B030D-6E8A-4147-A177-3AD203B41FA5}">
                      <a16:colId xmlns:a16="http://schemas.microsoft.com/office/drawing/2014/main" val="941906880"/>
                    </a:ext>
                  </a:extLst>
                </a:gridCol>
              </a:tblGrid>
              <a:tr h="676641">
                <a:tc rowSpan="3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Tercera Declinación (,IS)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258387"/>
                  </a:ext>
                </a:extLst>
              </a:tr>
              <a:tr h="25996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NEUTRO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10948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Parisílabo MARE,IS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Imparisílabo FLUMEN,INIS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883265"/>
                  </a:ext>
                </a:extLst>
              </a:tr>
              <a:tr h="602458">
                <a:tc>
                  <a:txBody>
                    <a:bodyPr/>
                    <a:lstStyle/>
                    <a:p>
                      <a:pPr algn="ctr"/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Singular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Plural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Singular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Plural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932192"/>
                  </a:ext>
                </a:extLst>
              </a:tr>
              <a:tr h="602458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Nominativo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196472"/>
                  </a:ext>
                </a:extLst>
              </a:tr>
              <a:tr h="602458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Genitivo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94321"/>
                  </a:ext>
                </a:extLst>
              </a:tr>
              <a:tr h="602458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Acusativo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128047"/>
                  </a:ext>
                </a:extLst>
              </a:tr>
              <a:tr h="602458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Ablativo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287254"/>
                  </a:ext>
                </a:extLst>
              </a:tr>
              <a:tr h="602458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Dativo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496665"/>
                  </a:ext>
                </a:extLst>
              </a:tr>
              <a:tr h="602458">
                <a:tc>
                  <a:txBody>
                    <a:bodyPr/>
                    <a:lstStyle/>
                    <a:p>
                      <a:pPr algn="ctr"/>
                      <a:r>
                        <a:rPr lang="es-CL" b="1" dirty="0"/>
                        <a:t>Vocativo</a:t>
                      </a: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(?)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012971"/>
                  </a:ext>
                </a:extLst>
              </a:tr>
            </a:tbl>
          </a:graphicData>
        </a:graphic>
      </p:graphicFrame>
      <p:sp>
        <p:nvSpPr>
          <p:cNvPr id="3" name="Elipse 2">
            <a:extLst>
              <a:ext uri="{FF2B5EF4-FFF2-40B4-BE49-F238E27FC236}">
                <a16:creationId xmlns:a16="http://schemas.microsoft.com/office/drawing/2014/main" id="{17A53227-8A2B-4F3F-893A-781E769C565A}"/>
              </a:ext>
            </a:extLst>
          </p:cNvPr>
          <p:cNvSpPr/>
          <p:nvPr/>
        </p:nvSpPr>
        <p:spPr>
          <a:xfrm>
            <a:off x="5645426" y="967409"/>
            <a:ext cx="5473149" cy="5658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F1E7E89-348E-474F-8C77-6C52DD08F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203" y="17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E62116-7257-4727-8B1A-D88BF230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Neutros imparisílabos de tercera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302FEC-3626-402C-ADAA-A611419CF7E7}"/>
              </a:ext>
            </a:extLst>
          </p:cNvPr>
          <p:cNvSpPr txBox="1"/>
          <p:nvPr/>
        </p:nvSpPr>
        <p:spPr>
          <a:xfrm>
            <a:off x="1325217" y="2252870"/>
            <a:ext cx="962107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300" dirty="0"/>
              <a:t>Flumen, </a:t>
            </a:r>
            <a:r>
              <a:rPr lang="es-CL" sz="2300" dirty="0" err="1"/>
              <a:t>flumin-is.n</a:t>
            </a:r>
            <a:endParaRPr lang="es-CL" sz="2300" dirty="0"/>
          </a:p>
          <a:p>
            <a:r>
              <a:rPr lang="es-CL" sz="2300" dirty="0"/>
              <a:t>Os, </a:t>
            </a:r>
            <a:r>
              <a:rPr lang="es-CL" sz="2300" dirty="0" err="1"/>
              <a:t>or-is.n</a:t>
            </a:r>
            <a:r>
              <a:rPr lang="es-CL" sz="2300" dirty="0"/>
              <a:t>   </a:t>
            </a:r>
          </a:p>
          <a:p>
            <a:r>
              <a:rPr lang="es-CL" sz="2300" dirty="0" err="1"/>
              <a:t>Crus</a:t>
            </a:r>
            <a:r>
              <a:rPr lang="es-CL" sz="2300" dirty="0"/>
              <a:t>, </a:t>
            </a:r>
            <a:r>
              <a:rPr lang="es-CL" sz="2300" dirty="0" err="1"/>
              <a:t>crur-is.n</a:t>
            </a:r>
            <a:endParaRPr lang="es-CL" sz="2300" dirty="0"/>
          </a:p>
          <a:p>
            <a:r>
              <a:rPr lang="es-CL" sz="2300" dirty="0"/>
              <a:t>Corpus, </a:t>
            </a:r>
            <a:r>
              <a:rPr lang="es-CL" sz="2300" dirty="0" err="1"/>
              <a:t>corpor-is.n</a:t>
            </a:r>
            <a:endParaRPr lang="es-CL" sz="2300" dirty="0"/>
          </a:p>
          <a:p>
            <a:r>
              <a:rPr lang="es-CL" sz="2300" dirty="0" err="1"/>
              <a:t>Pectus</a:t>
            </a:r>
            <a:r>
              <a:rPr lang="es-CL" sz="2300" dirty="0"/>
              <a:t>, </a:t>
            </a:r>
            <a:r>
              <a:rPr lang="es-CL" sz="2300" dirty="0" err="1"/>
              <a:t>pector-is.n</a:t>
            </a:r>
            <a:endParaRPr lang="es-CL" sz="2300" dirty="0"/>
          </a:p>
          <a:p>
            <a:r>
              <a:rPr lang="es-CL" sz="2300" dirty="0" err="1"/>
              <a:t>Iecur</a:t>
            </a:r>
            <a:r>
              <a:rPr lang="es-CL" sz="2300" dirty="0"/>
              <a:t>, </a:t>
            </a:r>
            <a:r>
              <a:rPr lang="es-CL" sz="2300" dirty="0" err="1"/>
              <a:t>iecor-is.n</a:t>
            </a:r>
            <a:endParaRPr lang="es-CL" sz="2300" dirty="0"/>
          </a:p>
          <a:p>
            <a:r>
              <a:rPr lang="es-CL" sz="2300" dirty="0" err="1"/>
              <a:t>Caput</a:t>
            </a:r>
            <a:r>
              <a:rPr lang="es-CL" sz="2300" dirty="0"/>
              <a:t>, </a:t>
            </a:r>
            <a:r>
              <a:rPr lang="es-CL" sz="2300" dirty="0" err="1"/>
              <a:t>capit-is.n</a:t>
            </a:r>
            <a:endParaRPr lang="es-CL" sz="2300" dirty="0"/>
          </a:p>
          <a:p>
            <a:r>
              <a:rPr lang="es-CL" sz="2300" dirty="0" err="1"/>
              <a:t>Cor</a:t>
            </a:r>
            <a:r>
              <a:rPr lang="es-CL" sz="2300" dirty="0"/>
              <a:t>, </a:t>
            </a:r>
            <a:r>
              <a:rPr lang="es-CL" sz="2300" dirty="0" err="1"/>
              <a:t>cord-is.n</a:t>
            </a:r>
            <a:endParaRPr lang="es-CL" sz="2300" dirty="0"/>
          </a:p>
          <a:p>
            <a:r>
              <a:rPr lang="es-CL" sz="2300" dirty="0" err="1"/>
              <a:t>Viscera</a:t>
            </a:r>
            <a:r>
              <a:rPr lang="es-CL" sz="2300" dirty="0"/>
              <a:t>, viscerum.n.pl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374B11C-840C-4732-80EF-677C88507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A33455-FCA1-4C23-8431-363F29D7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Manus,manus.f</a:t>
            </a:r>
            <a:endParaRPr lang="es-CL" dirty="0"/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8272B090-ED0C-4734-99B8-6BCBA407F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834819"/>
              </p:ext>
            </p:extLst>
          </p:nvPr>
        </p:nvGraphicFramePr>
        <p:xfrm>
          <a:off x="940904" y="1605595"/>
          <a:ext cx="10135016" cy="4642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931">
                  <a:extLst>
                    <a:ext uri="{9D8B030D-6E8A-4147-A177-3AD203B41FA5}">
                      <a16:colId xmlns:a16="http://schemas.microsoft.com/office/drawing/2014/main" val="4052213232"/>
                    </a:ext>
                  </a:extLst>
                </a:gridCol>
                <a:gridCol w="4276397">
                  <a:extLst>
                    <a:ext uri="{9D8B030D-6E8A-4147-A177-3AD203B41FA5}">
                      <a16:colId xmlns:a16="http://schemas.microsoft.com/office/drawing/2014/main" val="3939915352"/>
                    </a:ext>
                  </a:extLst>
                </a:gridCol>
                <a:gridCol w="4231688">
                  <a:extLst>
                    <a:ext uri="{9D8B030D-6E8A-4147-A177-3AD203B41FA5}">
                      <a16:colId xmlns:a16="http://schemas.microsoft.com/office/drawing/2014/main" val="3135507753"/>
                    </a:ext>
                  </a:extLst>
                </a:gridCol>
              </a:tblGrid>
              <a:tr h="532488">
                <a:tc rowSpan="2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chemeClr val="bg1"/>
                          </a:solidFill>
                        </a:rPr>
                        <a:t>Cuarta Declinación (,US)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L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58387"/>
                  </a:ext>
                </a:extLst>
              </a:tr>
              <a:tr h="79155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Femenino y Masculino</a:t>
                      </a:r>
                      <a:endParaRPr lang="es-CL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10948"/>
                  </a:ext>
                </a:extLst>
              </a:tr>
              <a:tr h="474109">
                <a:tc>
                  <a:txBody>
                    <a:bodyPr/>
                    <a:lstStyle/>
                    <a:p>
                      <a:pPr algn="ctr"/>
                      <a:endParaRPr lang="es-CL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Singular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Plural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932192"/>
                  </a:ext>
                </a:extLst>
              </a:tr>
              <a:tr h="474109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Nominativo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100" dirty="0">
                          <a:latin typeface="+mj-lt"/>
                        </a:rPr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100" dirty="0">
                          <a:latin typeface="+mj-lt"/>
                        </a:rPr>
                        <a:t>ŪS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196472"/>
                  </a:ext>
                </a:extLst>
              </a:tr>
              <a:tr h="474109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Genitivo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100" dirty="0">
                          <a:latin typeface="+mj-lt"/>
                        </a:rPr>
                        <a:t>ŪS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100" dirty="0">
                          <a:latin typeface="+mj-lt"/>
                        </a:rPr>
                        <a:t>UUM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94321"/>
                  </a:ext>
                </a:extLst>
              </a:tr>
              <a:tr h="474109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Acusativo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100" dirty="0">
                          <a:latin typeface="+mj-lt"/>
                        </a:rPr>
                        <a:t>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100" dirty="0">
                          <a:latin typeface="+mj-lt"/>
                        </a:rPr>
                        <a:t>ŪS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128047"/>
                  </a:ext>
                </a:extLst>
              </a:tr>
              <a:tr h="474109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Ablativo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100" dirty="0">
                          <a:latin typeface="+mj-lt"/>
                        </a:rPr>
                        <a:t>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100" dirty="0">
                          <a:latin typeface="+mj-lt"/>
                        </a:rPr>
                        <a:t>IBUS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287254"/>
                  </a:ext>
                </a:extLst>
              </a:tr>
              <a:tr h="474109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Dativo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100" dirty="0">
                          <a:latin typeface="+mj-lt"/>
                        </a:rPr>
                        <a:t>UĪ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100" dirty="0">
                          <a:latin typeface="+mj-lt"/>
                        </a:rPr>
                        <a:t>IBUS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496665"/>
                  </a:ext>
                </a:extLst>
              </a:tr>
              <a:tr h="474109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solidFill>
                            <a:schemeClr val="bg1"/>
                          </a:solidFill>
                        </a:rPr>
                        <a:t>Vocativo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100" dirty="0">
                          <a:latin typeface="+mj-lt"/>
                        </a:rPr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100" dirty="0">
                          <a:latin typeface="+mj-lt"/>
                        </a:rPr>
                        <a:t>ŪS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012971"/>
                  </a:ext>
                </a:extLst>
              </a:tr>
            </a:tbl>
          </a:graphicData>
        </a:graphic>
      </p:graphicFrame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3F1E457-844A-4056-98C9-80E60CBB8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7095" y="967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CD5C1-C9A8-4499-805D-BB250345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FORMACIÓN DE ADVERBIO DE MODO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635291-E294-4B6D-BA82-6BFF89AEA1AA}"/>
              </a:ext>
            </a:extLst>
          </p:cNvPr>
          <p:cNvSpPr txBox="1"/>
          <p:nvPr/>
        </p:nvSpPr>
        <p:spPr>
          <a:xfrm>
            <a:off x="2120347" y="2386833"/>
            <a:ext cx="80308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chemeClr val="accent2"/>
                </a:solidFill>
              </a:rPr>
              <a:t>ADJETIVO DE 1ª Y 2ª				ADVERBIO DE MODO</a:t>
            </a:r>
          </a:p>
          <a:p>
            <a:r>
              <a:rPr lang="es-CL" sz="2400" dirty="0"/>
              <a:t>										(RAÍZ + E)</a:t>
            </a:r>
          </a:p>
          <a:p>
            <a:endParaRPr lang="es-CL" sz="2400" dirty="0"/>
          </a:p>
          <a:p>
            <a:r>
              <a:rPr lang="es-CL" sz="2400" dirty="0"/>
              <a:t>BONUS,A,UM						BENE</a:t>
            </a:r>
          </a:p>
          <a:p>
            <a:r>
              <a:rPr lang="es-CL" sz="2400" dirty="0"/>
              <a:t>MALUS,A,UM						MALE</a:t>
            </a:r>
          </a:p>
          <a:p>
            <a:r>
              <a:rPr lang="es-CL" sz="2400" dirty="0"/>
              <a:t>STULTUS,A,UM						STULTE</a:t>
            </a:r>
          </a:p>
          <a:p>
            <a:r>
              <a:rPr lang="es-CL" sz="2400" dirty="0"/>
              <a:t>AEGER,GRA,GRUM				AEGRE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C1E9C9A-1163-48C3-946C-B624EEE2F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6155" y="4905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90D7A-07E4-4082-AB0E-C655BFAC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ABLATIVO DE limitación o relación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A7DAD5-C32C-417D-950F-03DED854CE12}"/>
              </a:ext>
            </a:extLst>
          </p:cNvPr>
          <p:cNvSpPr txBox="1"/>
          <p:nvPr/>
        </p:nvSpPr>
        <p:spPr>
          <a:xfrm>
            <a:off x="3300174" y="2784055"/>
            <a:ext cx="55810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2300" dirty="0"/>
          </a:p>
          <a:p>
            <a:r>
              <a:rPr lang="es-CL" sz="2300" dirty="0"/>
              <a:t>							</a:t>
            </a:r>
            <a:r>
              <a:rPr lang="es-CL" sz="2300" dirty="0">
                <a:solidFill>
                  <a:srgbClr val="FFFF00"/>
                </a:solidFill>
              </a:rPr>
              <a:t>PEDE</a:t>
            </a:r>
          </a:p>
          <a:p>
            <a:r>
              <a:rPr lang="es-CL" sz="2300" dirty="0">
                <a:solidFill>
                  <a:srgbClr val="FFFF00"/>
                </a:solidFill>
              </a:rPr>
              <a:t>							CAPITE</a:t>
            </a:r>
          </a:p>
          <a:p>
            <a:r>
              <a:rPr lang="es-CL" sz="2300" dirty="0">
                <a:solidFill>
                  <a:srgbClr val="FFFF00"/>
                </a:solidFill>
              </a:rPr>
              <a:t>							VENTRE</a:t>
            </a:r>
          </a:p>
          <a:p>
            <a:r>
              <a:rPr lang="es-CL" sz="2300" dirty="0"/>
              <a:t>Ego sum </a:t>
            </a:r>
            <a:r>
              <a:rPr lang="es-CL" sz="2300" dirty="0" err="1"/>
              <a:t>aegra</a:t>
            </a:r>
            <a:r>
              <a:rPr lang="es-CL" sz="2300" dirty="0"/>
              <a:t>    		 </a:t>
            </a:r>
            <a:r>
              <a:rPr lang="es-CL" sz="2300" dirty="0">
                <a:solidFill>
                  <a:srgbClr val="FFFF00"/>
                </a:solidFill>
              </a:rPr>
              <a:t>PEDE</a:t>
            </a:r>
          </a:p>
          <a:p>
            <a:r>
              <a:rPr lang="es-CL" sz="2300" dirty="0">
                <a:solidFill>
                  <a:srgbClr val="FFFF00"/>
                </a:solidFill>
              </a:rPr>
              <a:t>Quintus </a:t>
            </a:r>
            <a:r>
              <a:rPr lang="es-CL" sz="2300" dirty="0" err="1">
                <a:solidFill>
                  <a:srgbClr val="FFFF00"/>
                </a:solidFill>
              </a:rPr>
              <a:t>aegrotat</a:t>
            </a:r>
            <a:r>
              <a:rPr lang="es-CL" sz="2300" dirty="0">
                <a:solidFill>
                  <a:srgbClr val="FFFF00"/>
                </a:solidFill>
              </a:rPr>
              <a:t>			CRURIBUS</a:t>
            </a:r>
          </a:p>
          <a:p>
            <a:r>
              <a:rPr lang="es-CL" sz="2300" dirty="0">
                <a:solidFill>
                  <a:srgbClr val="FFFF00"/>
                </a:solidFill>
              </a:rPr>
              <a:t>Marcus </a:t>
            </a:r>
            <a:r>
              <a:rPr lang="es-CL" sz="2300" dirty="0" err="1">
                <a:solidFill>
                  <a:srgbClr val="FFFF00"/>
                </a:solidFill>
              </a:rPr>
              <a:t>est</a:t>
            </a:r>
            <a:r>
              <a:rPr lang="es-CL" sz="2300" dirty="0">
                <a:solidFill>
                  <a:srgbClr val="FFFF00"/>
                </a:solidFill>
              </a:rPr>
              <a:t> </a:t>
            </a:r>
            <a:r>
              <a:rPr lang="es-CL" sz="2300" dirty="0" err="1">
                <a:solidFill>
                  <a:srgbClr val="FFFF00"/>
                </a:solidFill>
              </a:rPr>
              <a:t>aeger</a:t>
            </a:r>
            <a:r>
              <a:rPr lang="es-CL" sz="2300" dirty="0">
                <a:solidFill>
                  <a:srgbClr val="FFFF00"/>
                </a:solidFill>
              </a:rPr>
              <a:t>		CEREBRO</a:t>
            </a:r>
          </a:p>
          <a:p>
            <a:r>
              <a:rPr lang="es-CL" sz="2300" dirty="0">
                <a:solidFill>
                  <a:srgbClr val="FFFF00"/>
                </a:solidFill>
              </a:rPr>
              <a:t>							BRACCHIO</a:t>
            </a:r>
          </a:p>
          <a:p>
            <a:r>
              <a:rPr lang="es-CL" sz="2300" dirty="0">
                <a:solidFill>
                  <a:srgbClr val="FFFF00"/>
                </a:solidFill>
              </a:rPr>
              <a:t>							ET CETERIS</a:t>
            </a:r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6CF16B8D-4356-4B64-B4D4-E8F95EC8CE45}"/>
              </a:ext>
            </a:extLst>
          </p:cNvPr>
          <p:cNvSpPr/>
          <p:nvPr/>
        </p:nvSpPr>
        <p:spPr>
          <a:xfrm>
            <a:off x="5978133" y="3028632"/>
            <a:ext cx="225083" cy="2841674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EA66BA4-F66D-4568-A5CD-2D6F076C6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7026" y="2002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2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TM04033921[[fn=Damasco]]</Template>
  <TotalTime>868</TotalTime>
  <Words>534</Words>
  <Application>Microsoft Office PowerPoint</Application>
  <PresentationFormat>Panorámica</PresentationFormat>
  <Paragraphs>161</Paragraphs>
  <Slides>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Bookman Old Style</vt:lpstr>
      <vt:lpstr>Garamond</vt:lpstr>
      <vt:lpstr>Rockwell</vt:lpstr>
      <vt:lpstr>Damask</vt:lpstr>
      <vt:lpstr>Capitulum Undecimum: Accusativus cum infinitivo</vt:lpstr>
      <vt:lpstr>Presentación de PowerPoint</vt:lpstr>
      <vt:lpstr>Presentación de PowerPoint</vt:lpstr>
      <vt:lpstr>Presentación de PowerPoint</vt:lpstr>
      <vt:lpstr>Presentación de PowerPoint</vt:lpstr>
      <vt:lpstr>Neutros imparisílabos de tercera</vt:lpstr>
      <vt:lpstr>Manus,manus.f</vt:lpstr>
      <vt:lpstr>FORMACIÓN DE ADVERBIO DE MODO</vt:lpstr>
      <vt:lpstr>ABLATIVO DE limitación o relación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Capitulum Decimum Infinitivi Praesentis</dc:title>
  <dc:creator>Constanza Ariana Martinez Gajardo (constanzariana)</dc:creator>
  <cp:lastModifiedBy>Constanza Ariana Martinez Gajardo (constanzariana)</cp:lastModifiedBy>
  <cp:revision>42</cp:revision>
  <dcterms:created xsi:type="dcterms:W3CDTF">2020-08-06T14:39:50Z</dcterms:created>
  <dcterms:modified xsi:type="dcterms:W3CDTF">2020-10-03T17:04:21Z</dcterms:modified>
</cp:coreProperties>
</file>