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82" r:id="rId22"/>
    <p:sldId id="276" r:id="rId23"/>
    <p:sldId id="277" r:id="rId24"/>
    <p:sldId id="283" r:id="rId25"/>
    <p:sldId id="278" r:id="rId26"/>
    <p:sldId id="279" r:id="rId27"/>
    <p:sldId id="280" r:id="rId28"/>
    <p:sldId id="281" r:id="rId29"/>
    <p:sldId id="284" r:id="rId3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79" autoAdjust="0"/>
    <p:restoredTop sz="94660"/>
  </p:normalViewPr>
  <p:slideViewPr>
    <p:cSldViewPr>
      <p:cViewPr varScale="1">
        <p:scale>
          <a:sx n="68" d="100"/>
          <a:sy n="68" d="100"/>
        </p:scale>
        <p:origin x="168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Redondear rectángulo de esquina diagonal"/>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s-ES"/>
              <a:t>Haga clic para modificar el estilo de título del patrón</a:t>
            </a:r>
            <a:endParaRPr kumimoji="0" lang="en-US"/>
          </a:p>
        </p:txBody>
      </p:sp>
      <p:sp>
        <p:nvSpPr>
          <p:cNvPr id="9" name="8 Subtítulo"/>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a:t>Haga clic para modificar el estilo de subtítulo del patrón</a:t>
            </a:r>
            <a:endParaRPr kumimoji="0" lang="en-US"/>
          </a:p>
        </p:txBody>
      </p:sp>
      <p:sp>
        <p:nvSpPr>
          <p:cNvPr id="10" name="9 Marcador de fecha"/>
          <p:cNvSpPr>
            <a:spLocks noGrp="1"/>
          </p:cNvSpPr>
          <p:nvPr>
            <p:ph type="dt" sz="half" idx="10"/>
          </p:nvPr>
        </p:nvSpPr>
        <p:spPr>
          <a:xfrm>
            <a:off x="5562600" y="6509004"/>
            <a:ext cx="3002280" cy="274320"/>
          </a:xfrm>
        </p:spPr>
        <p:txBody>
          <a:bodyPr vert="horz" rtlCol="0"/>
          <a:lstStyle/>
          <a:p>
            <a:fld id="{7A847CFC-816F-41D0-AAC0-9BF4FEBC753E}" type="datetimeFigureOut">
              <a:rPr lang="es-ES" smtClean="0"/>
              <a:t>29/10/2020</a:t>
            </a:fld>
            <a:endParaRPr lang="es-ES"/>
          </a:p>
        </p:txBody>
      </p:sp>
      <p:sp>
        <p:nvSpPr>
          <p:cNvPr id="11" name="10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32FADFE-3B8F-471C-ABF0-DBC7717ECBBC}" type="slidenum">
              <a:rPr lang="es-ES" smtClean="0"/>
              <a:t>‹Nº›</a:t>
            </a:fld>
            <a:endParaRPr lang="es-ES"/>
          </a:p>
        </p:txBody>
      </p:sp>
      <p:sp>
        <p:nvSpPr>
          <p:cNvPr id="12" name="11 Marcador de pie de página"/>
          <p:cNvSpPr>
            <a:spLocks noGrp="1"/>
          </p:cNvSpPr>
          <p:nvPr>
            <p:ph type="ftr" sz="quarter" idx="12"/>
          </p:nvPr>
        </p:nvSpPr>
        <p:spPr>
          <a:xfrm>
            <a:off x="1600200" y="6509004"/>
            <a:ext cx="3907464" cy="274320"/>
          </a:xfrm>
        </p:spPr>
        <p:txBody>
          <a:bodyPr vert="horz" rtlCol="0"/>
          <a:lstStyle/>
          <a:p>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t>29/10/2020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lvl1pPr algn="l">
              <a:defRPr/>
            </a:lvl1pPr>
            <a:extLs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t>29/10/2020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t>29/10/2020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7" name="6 Rectángulo"/>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a:t>Haga clic para modificar el estilo de texto del patrón</a:t>
            </a:r>
          </a:p>
        </p:txBody>
      </p:sp>
      <p:sp>
        <p:nvSpPr>
          <p:cNvPr id="8" name="7 Marcador de fecha"/>
          <p:cNvSpPr>
            <a:spLocks noGrp="1"/>
          </p:cNvSpPr>
          <p:nvPr>
            <p:ph type="dt" sz="half" idx="10"/>
          </p:nvPr>
        </p:nvSpPr>
        <p:spPr>
          <a:xfrm>
            <a:off x="5562600" y="6513670"/>
            <a:ext cx="3002280" cy="274320"/>
          </a:xfrm>
        </p:spPr>
        <p:txBody>
          <a:bodyPr vert="horz" rtlCol="0"/>
          <a:lstStyle/>
          <a:p>
            <a:fld id="{7A847CFC-816F-41D0-AAC0-9BF4FEBC753E}" type="datetimeFigureOut">
              <a:rPr lang="es-ES" smtClean="0"/>
              <a:t>29/10/2020</a:t>
            </a:fld>
            <a:endParaRPr lang="es-ES"/>
          </a:p>
        </p:txBody>
      </p:sp>
      <p:sp>
        <p:nvSpPr>
          <p:cNvPr id="9" name="8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32FADFE-3B8F-471C-ABF0-DBC7717ECBBC}" type="slidenum">
              <a:rPr lang="es-ES" smtClean="0"/>
              <a:t>‹Nº›</a:t>
            </a:fld>
            <a:endParaRPr lang="es-ES"/>
          </a:p>
        </p:txBody>
      </p:sp>
      <p:sp>
        <p:nvSpPr>
          <p:cNvPr id="10" name="9 Marcador de pie de página"/>
          <p:cNvSpPr>
            <a:spLocks noGrp="1"/>
          </p:cNvSpPr>
          <p:nvPr>
            <p:ph type="ftr" sz="quarter" idx="12"/>
          </p:nvPr>
        </p:nvSpPr>
        <p:spPr>
          <a:xfrm>
            <a:off x="1600200" y="6513670"/>
            <a:ext cx="3907464" cy="274320"/>
          </a:xfrm>
        </p:spPr>
        <p:txBody>
          <a:bodyPr vert="horz" rtlCol="0"/>
          <a:lstStyle/>
          <a:p>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7A847CFC-816F-41D0-AAC0-9BF4FEBC753E}" type="datetimeFigureOut">
              <a:rPr lang="es-ES" smtClean="0"/>
              <a:t>29/10/2020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641080" y="6514568"/>
            <a:ext cx="464288" cy="274320"/>
          </a:xfrm>
        </p:spPr>
        <p:txBody>
          <a:bodyPr/>
          <a:lstStyle/>
          <a:p>
            <a:fld id="{132FADFE-3B8F-471C-ABF0-DBC7717ECBBC}" type="slidenum">
              <a:rPr lang="es-ES" smtClean="0"/>
              <a:t>‹Nº›</a:t>
            </a:fld>
            <a:endParaRPr lang="es-ES"/>
          </a:p>
        </p:txBody>
      </p:sp>
      <p:sp>
        <p:nvSpPr>
          <p:cNvPr id="10" name="9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9 Rectángulo"/>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10 Rectángulo"/>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1 Título"/>
          <p:cNvSpPr>
            <a:spLocks noGrp="1"/>
          </p:cNvSpPr>
          <p:nvPr>
            <p:ph type="title"/>
          </p:nvPr>
        </p:nvSpPr>
        <p:spPr>
          <a:xfrm>
            <a:off x="457200" y="251948"/>
            <a:ext cx="8229600" cy="1143000"/>
          </a:xfrm>
        </p:spPr>
        <p:txBody>
          <a:bodyPr anchor="b"/>
          <a:lstStyle>
            <a:lvl1pPr>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p:txBody>
          <a:bodyPr/>
          <a:lstStyle/>
          <a:p>
            <a:fld id="{7A847CFC-816F-41D0-AAC0-9BF4FEBC753E}" type="datetimeFigureOut">
              <a:rPr lang="es-ES" smtClean="0"/>
              <a:t>29/10/2020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a:xfrm>
            <a:off x="8641080" y="6514568"/>
            <a:ext cx="464288" cy="274320"/>
          </a:xfrm>
        </p:spPr>
        <p:txBody>
          <a:bodyPr/>
          <a:lstStyle/>
          <a:p>
            <a:fld id="{132FADFE-3B8F-471C-ABF0-DBC7717ECBBC}"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53218"/>
            <a:ext cx="8229600" cy="1143000"/>
          </a:xfrm>
        </p:spPr>
        <p:txBody>
          <a:body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fld id="{7A847CFC-816F-41D0-AAC0-9BF4FEBC753E}" type="datetimeFigureOut">
              <a:rPr lang="es-ES" smtClean="0"/>
              <a:t>29/10/2020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t>29/10/2020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2"/>
      </p:bgRef>
    </p:bg>
    <p:spTree>
      <p:nvGrpSpPr>
        <p:cNvPr id="1" name=""/>
        <p:cNvGrpSpPr/>
        <p:nvPr/>
      </p:nvGrpSpPr>
      <p:grpSpPr>
        <a:xfrm>
          <a:off x="0" y="0"/>
          <a:ext cx="0" cy="0"/>
          <a:chOff x="0" y="0"/>
          <a:chExt cx="0" cy="0"/>
        </a:xfrm>
      </p:grpSpPr>
      <p:sp>
        <p:nvSpPr>
          <p:cNvPr id="8" name="7 Rectángulo"/>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4963136" y="304800"/>
            <a:ext cx="3931920" cy="762000"/>
          </a:xfrm>
        </p:spPr>
        <p:txBody>
          <a:bodyPr anchor="b"/>
          <a:lstStyle>
            <a:lvl1pPr marL="0" algn="r">
              <a:buNone/>
              <a:defRPr sz="2000" b="1"/>
            </a:lvl1pPr>
            <a:extLst/>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a:t>Haga clic para modificar el estilo de texto del patrón</a:t>
            </a:r>
          </a:p>
        </p:txBody>
      </p:sp>
      <p:sp>
        <p:nvSpPr>
          <p:cNvPr id="4" name="3 Marcador de contenido"/>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9" name="8 Marcador de fecha"/>
          <p:cNvSpPr>
            <a:spLocks noGrp="1"/>
          </p:cNvSpPr>
          <p:nvPr>
            <p:ph type="dt" sz="half" idx="10"/>
          </p:nvPr>
        </p:nvSpPr>
        <p:spPr>
          <a:xfrm>
            <a:off x="5562600" y="6513670"/>
            <a:ext cx="3002280" cy="274320"/>
          </a:xfrm>
        </p:spPr>
        <p:txBody>
          <a:bodyPr vert="horz" rtlCol="0"/>
          <a:lstStyle/>
          <a:p>
            <a:fld id="{7A847CFC-816F-41D0-AAC0-9BF4FEBC753E}" type="datetimeFigureOut">
              <a:rPr lang="es-ES" smtClean="0"/>
              <a:t>29/10/2020</a:t>
            </a:fld>
            <a:endParaRPr lang="es-ES"/>
          </a:p>
        </p:txBody>
      </p:sp>
      <p:sp>
        <p:nvSpPr>
          <p:cNvPr id="10" name="9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32FADFE-3B8F-471C-ABF0-DBC7717ECBBC}" type="slidenum">
              <a:rPr lang="es-ES" smtClean="0"/>
              <a:t>‹Nº›</a:t>
            </a:fld>
            <a:endParaRPr lang="es-ES"/>
          </a:p>
        </p:txBody>
      </p:sp>
      <p:sp>
        <p:nvSpPr>
          <p:cNvPr id="11" name="10 Marcador de pie de página"/>
          <p:cNvSpPr>
            <a:spLocks noGrp="1"/>
          </p:cNvSpPr>
          <p:nvPr>
            <p:ph type="ftr" sz="quarter" idx="12"/>
          </p:nvPr>
        </p:nvSpPr>
        <p:spPr>
          <a:xfrm>
            <a:off x="1600200" y="6513670"/>
            <a:ext cx="3907464" cy="274320"/>
          </a:xfrm>
        </p:spPr>
        <p:txBody>
          <a:bodyPr vert="horz" rtlCol="0"/>
          <a:lstStyle/>
          <a:p>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040443" y="4724400"/>
            <a:ext cx="5486400" cy="664536"/>
          </a:xfrm>
        </p:spPr>
        <p:txBody>
          <a:bodyPr anchor="b"/>
          <a:lstStyle>
            <a:lvl1pPr marL="0" algn="r">
              <a:buNone/>
              <a:defRPr sz="2000" b="1"/>
            </a:lvl1pPr>
            <a:extLst/>
          </a:lstStyle>
          <a:p>
            <a:r>
              <a:rPr kumimoji="0" lang="es-ES"/>
              <a:t>Haga clic para modificar el estilo de título del patrón</a:t>
            </a:r>
            <a:endParaRPr kumimoji="0" lang="en-US"/>
          </a:p>
        </p:txBody>
      </p:sp>
      <p:sp>
        <p:nvSpPr>
          <p:cNvPr id="4" name="3 Marcador de texto"/>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s-ES"/>
              <a:t>Haga clic para modificar el estilo de texto del patrón</a:t>
            </a:r>
          </a:p>
        </p:txBody>
      </p:sp>
      <p:sp>
        <p:nvSpPr>
          <p:cNvPr id="13" name="12 Marcador de posición de imagen"/>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s-ES">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8" name="7 Marcador de fecha"/>
          <p:cNvSpPr>
            <a:spLocks noGrp="1"/>
          </p:cNvSpPr>
          <p:nvPr>
            <p:ph type="dt" sz="half" idx="10"/>
          </p:nvPr>
        </p:nvSpPr>
        <p:spPr>
          <a:xfrm>
            <a:off x="5562600" y="6509004"/>
            <a:ext cx="3002280" cy="274320"/>
          </a:xfrm>
        </p:spPr>
        <p:txBody>
          <a:bodyPr vert="horz" rtlCol="0"/>
          <a:lstStyle/>
          <a:p>
            <a:fld id="{7A847CFC-816F-41D0-AAC0-9BF4FEBC753E}" type="datetimeFigureOut">
              <a:rPr lang="es-ES" smtClean="0"/>
              <a:t>29/10/2020</a:t>
            </a:fld>
            <a:endParaRPr lang="es-ES"/>
          </a:p>
        </p:txBody>
      </p:sp>
      <p:sp>
        <p:nvSpPr>
          <p:cNvPr id="9" name="8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32FADFE-3B8F-471C-ABF0-DBC7717ECBBC}" type="slidenum">
              <a:rPr lang="es-ES" smtClean="0"/>
              <a:t>‹Nº›</a:t>
            </a:fld>
            <a:endParaRPr lang="es-ES"/>
          </a:p>
        </p:txBody>
      </p:sp>
      <p:sp>
        <p:nvSpPr>
          <p:cNvPr id="10" name="9 Marcador de pie de página"/>
          <p:cNvSpPr>
            <a:spLocks noGrp="1"/>
          </p:cNvSpPr>
          <p:nvPr>
            <p:ph type="ftr" sz="quarter" idx="12"/>
          </p:nvPr>
        </p:nvSpPr>
        <p:spPr>
          <a:xfrm>
            <a:off x="1600200" y="6509004"/>
            <a:ext cx="3907464" cy="274320"/>
          </a:xfrm>
        </p:spPr>
        <p:txBody>
          <a:bodyPr vert="horz" rtlCol="0"/>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Redondear rectángulo de esquina diagonal"/>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Marcador de pie de página"/>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s-ES"/>
          </a:p>
        </p:txBody>
      </p:sp>
      <p:sp>
        <p:nvSpPr>
          <p:cNvPr id="14" name="13 Marcador de fecha"/>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7A847CFC-816F-41D0-AAC0-9BF4FEBC753E}" type="datetimeFigureOut">
              <a:rPr lang="es-ES" smtClean="0"/>
              <a:t>29/10/2020</a:t>
            </a:fld>
            <a:endParaRPr lang="es-ES"/>
          </a:p>
        </p:txBody>
      </p:sp>
      <p:sp>
        <p:nvSpPr>
          <p:cNvPr id="23" name="22 Marcador de número de diapositiva"/>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132FADFE-3B8F-471C-ABF0-DBC7717ECBBC}" type="slidenum">
              <a:rPr lang="es-ES" smtClean="0"/>
              <a:t>‹Nº›</a:t>
            </a:fld>
            <a:endParaRPr lang="es-ES"/>
          </a:p>
        </p:txBody>
      </p:sp>
      <p:sp>
        <p:nvSpPr>
          <p:cNvPr id="22" name="21 Marcador de título"/>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es-ES"/>
              <a:t>Haga clic para modificar el estilo de título del patrón</a:t>
            </a:r>
            <a:endParaRPr kumimoji="0" lang="en-US"/>
          </a:p>
        </p:txBody>
      </p:sp>
      <p:sp>
        <p:nvSpPr>
          <p:cNvPr id="13" name="12 Marcador de texto"/>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algn="ctr"/>
            <a:r>
              <a:rPr lang="es-CL" dirty="0"/>
              <a:t>La economía y el aspecto socio-racial</a:t>
            </a:r>
          </a:p>
        </p:txBody>
      </p:sp>
    </p:spTree>
    <p:extLst>
      <p:ext uri="{BB962C8B-B14F-4D97-AF65-F5344CB8AC3E}">
        <p14:creationId xmlns:p14="http://schemas.microsoft.com/office/powerpoint/2010/main" val="808459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70000" lnSpcReduction="20000"/>
          </a:bodyPr>
          <a:lstStyle/>
          <a:p>
            <a:pPr algn="just"/>
            <a:r>
              <a:rPr lang="es-CL" dirty="0"/>
              <a:t>La clasificación racial se distinguió ya que permitió generar un sistema simbólico en donde cada individuo aceptaba su posición y su rol particular en la sociedad, en este sentido, podríamos señala que es un sistema de castas.</a:t>
            </a:r>
          </a:p>
          <a:p>
            <a:pPr algn="just"/>
            <a:endParaRPr lang="es-CL" dirty="0"/>
          </a:p>
          <a:p>
            <a:pPr algn="just"/>
            <a:r>
              <a:rPr lang="es-CL" dirty="0"/>
              <a:t>La sociedad colonial hispanoamericana se estructuró según el origen racial de las personas; los españoles peninsulares y los nacidos en América (llamados después criollos) ocupaban la cúspide de la pirámide social; luego seguían los caciques indígenas (que gozaban de los privilegios de los </a:t>
            </a:r>
            <a:r>
              <a:rPr lang="es-CL" dirty="0" err="1"/>
              <a:t>hijodalgos</a:t>
            </a:r>
            <a:r>
              <a:rPr lang="es-CL" dirty="0"/>
              <a:t>); después los mestizos; los indios; los mulatos, pardos y negros libres; los zambos, y, finalmente, los esclavos (fueran estos negros o mulatos), quienes ocupaban la base piramidal.</a:t>
            </a:r>
          </a:p>
        </p:txBody>
      </p:sp>
    </p:spTree>
    <p:extLst>
      <p:ext uri="{BB962C8B-B14F-4D97-AF65-F5344CB8AC3E}">
        <p14:creationId xmlns:p14="http://schemas.microsoft.com/office/powerpoint/2010/main" val="1983226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lnSpcReduction="10000"/>
          </a:bodyPr>
          <a:lstStyle/>
          <a:p>
            <a:r>
              <a:rPr lang="es-CL" dirty="0"/>
              <a:t>Debemos decir que los matrimonios interraciales no fueron frecuentes en la América española (tal vez solo aumentaron a partir del siglo XVIII) pero las relaciones sexuales interétnicas lo fueron desde el principio del arribo de las huestes de los conquistadores en el siglo XVI y fueron una constante durante todo la época colonial y aun en periodos posteriores.</a:t>
            </a:r>
          </a:p>
        </p:txBody>
      </p:sp>
    </p:spTree>
    <p:extLst>
      <p:ext uri="{BB962C8B-B14F-4D97-AF65-F5344CB8AC3E}">
        <p14:creationId xmlns:p14="http://schemas.microsoft.com/office/powerpoint/2010/main" val="4243527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70000" lnSpcReduction="20000"/>
          </a:bodyPr>
          <a:lstStyle/>
          <a:p>
            <a:r>
              <a:rPr lang="es-CL" dirty="0"/>
              <a:t>Así pues, las sociedades hispanoamericanas estuvieron altamente jerarquizadas, y en ellas cada grupo social ocupaba una posición específica definida en gran medida por su origen racial.</a:t>
            </a:r>
          </a:p>
          <a:p>
            <a:endParaRPr lang="es-CL" dirty="0"/>
          </a:p>
          <a:p>
            <a:r>
              <a:rPr lang="es-CL" dirty="0"/>
              <a:t>Por supuesto, estas diferencias a veces se atenúan en las zonas periféricas y de poca importancia relativa. No ocurría así, por ejemplo, en las ciudades de México y Lima.</a:t>
            </a:r>
          </a:p>
          <a:p>
            <a:endParaRPr lang="es-CL" dirty="0"/>
          </a:p>
          <a:p>
            <a:r>
              <a:rPr lang="es-CL" dirty="0"/>
              <a:t>Tanto las autoridades eclesiásticas como las civiles (representantes del Rey en sus territorios de Ultramar) ejercieron durante todo el periodo colonial un control constante, pero la mezcla racial continua lo ponía en peligro.</a:t>
            </a:r>
          </a:p>
        </p:txBody>
      </p:sp>
    </p:spTree>
    <p:extLst>
      <p:ext uri="{BB962C8B-B14F-4D97-AF65-F5344CB8AC3E}">
        <p14:creationId xmlns:p14="http://schemas.microsoft.com/office/powerpoint/2010/main" val="3909307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20000"/>
          </a:bodyPr>
          <a:lstStyle/>
          <a:p>
            <a:pPr algn="just"/>
            <a:r>
              <a:rPr lang="es-CL" dirty="0"/>
              <a:t>Katzew (‘’La pintura de Castas’’) asegura que pese a que la mayoría de estos términos carecían de una utilidad práctica, sugieren un principio básico: "la sangre española o blanca podía redimirse; la negra no. Dicho de otra forma, mientras que la pureza de sangre de los españoles estaba inextricablemente asociada al concepto de "civilización", la sangre negra que llevaba el estigma de la esclavitud, connotaba atavismo y degeneración."</a:t>
            </a:r>
          </a:p>
        </p:txBody>
      </p:sp>
    </p:spTree>
    <p:extLst>
      <p:ext uri="{BB962C8B-B14F-4D97-AF65-F5344CB8AC3E}">
        <p14:creationId xmlns:p14="http://schemas.microsoft.com/office/powerpoint/2010/main" val="3671318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70000" lnSpcReduction="20000"/>
          </a:bodyPr>
          <a:lstStyle/>
          <a:p>
            <a:pPr algn="just"/>
            <a:r>
              <a:rPr lang="es-CL" dirty="0"/>
              <a:t>En el contexto colonial se dio la subordinación masiva de grupos sociales identificados primordialmente por el color de su piel y ciertos rasgos somáticos que funcionaban como indicadores de su estatus jurídico. Se institucionalizó la definición de raza como principio de estratificación en una escala no vista antes. Harrison señala que:</a:t>
            </a:r>
          </a:p>
          <a:p>
            <a:pPr algn="just"/>
            <a:endParaRPr lang="es-CL" dirty="0"/>
          </a:p>
          <a:p>
            <a:pPr algn="just"/>
            <a:r>
              <a:rPr lang="es-CL" dirty="0"/>
              <a:t>‘’En las Américas, y posteriormente en África, Asia y Oceanía, los despojos de tierras, el trabajo forzado, y el poder estatal dibujaron líneas raciales sobre los paisajes colonizados. No obstante que el etnocentrismo existiera antes del racismo colonial, ni el color de la piel ni ningún otro rasgo físico eran suficientes en sí para asegurar un estatus subordinado’’  (</a:t>
            </a:r>
            <a:r>
              <a:rPr lang="es-CL" dirty="0" err="1"/>
              <a:t>Faye</a:t>
            </a:r>
            <a:r>
              <a:rPr lang="es-CL" dirty="0"/>
              <a:t> Venetia Harrison).</a:t>
            </a:r>
          </a:p>
        </p:txBody>
      </p:sp>
    </p:spTree>
    <p:extLst>
      <p:ext uri="{BB962C8B-B14F-4D97-AF65-F5344CB8AC3E}">
        <p14:creationId xmlns:p14="http://schemas.microsoft.com/office/powerpoint/2010/main" val="1738654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8311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85000" lnSpcReduction="20000"/>
          </a:bodyPr>
          <a:lstStyle/>
          <a:p>
            <a:pPr algn="just"/>
            <a:r>
              <a:rPr lang="es-CL" dirty="0"/>
              <a:t> A diferencia de África y Europea medieval, aquí la categoría esclavo coincidió con diferencias fenotípicas entre los dueños europeos blancos y los esclavos de origen africano negros. La coincidencia del estatus esclavo con el tipo físico negro se generalizó a pesar de que había esclavos no africanos, que algunos negros eran dueños de esclavos, y que existía un importante número de negros no esclavos en todas las colonias. La experiencia de la esclavitud determinó hasta hoy la percepción del africano y sus descendientes en el nuevo mundo.</a:t>
            </a:r>
          </a:p>
          <a:p>
            <a:endParaRPr lang="es-CL" dirty="0"/>
          </a:p>
          <a:p>
            <a:endParaRPr lang="es-CL" dirty="0"/>
          </a:p>
        </p:txBody>
      </p:sp>
    </p:spTree>
    <p:extLst>
      <p:ext uri="{BB962C8B-B14F-4D97-AF65-F5344CB8AC3E}">
        <p14:creationId xmlns:p14="http://schemas.microsoft.com/office/powerpoint/2010/main" val="1320461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484784"/>
            <a:ext cx="8507288" cy="5040560"/>
          </a:xfrm>
        </p:spPr>
        <p:txBody>
          <a:bodyPr>
            <a:normAutofit fontScale="70000" lnSpcReduction="20000"/>
          </a:bodyPr>
          <a:lstStyle/>
          <a:p>
            <a:pPr algn="just"/>
            <a:r>
              <a:rPr lang="es-CL" dirty="0"/>
              <a:t>Un proceso semejante sucedió con las poblaciones nativas a las Américas, ya que la colonización crea al indio como clasificación racial y jurídica; este sólo tenía sentido frente a otros personajes nuevos: el europeo y el negro. </a:t>
            </a:r>
          </a:p>
          <a:p>
            <a:pPr algn="just"/>
            <a:endParaRPr lang="es-CL" dirty="0"/>
          </a:p>
          <a:p>
            <a:pPr algn="just"/>
            <a:r>
              <a:rPr lang="es-CL" dirty="0"/>
              <a:t>Había, y sigue habiendo, una enorme diversidad cultural lingüística así como en formas de organización social entre los pueblos nativos que se pierde con el término “indio/indígena”</a:t>
            </a:r>
          </a:p>
          <a:p>
            <a:pPr algn="just"/>
            <a:endParaRPr lang="es-CL" dirty="0"/>
          </a:p>
          <a:p>
            <a:pPr algn="just"/>
            <a:r>
              <a:rPr lang="es-CL" dirty="0"/>
              <a:t> Igualmente, la etiqueta negro o africano suplantó las formas de diferenciación social existente en </a:t>
            </a:r>
            <a:r>
              <a:rPr lang="es-CL" dirty="0" err="1"/>
              <a:t>Africa</a:t>
            </a:r>
            <a:r>
              <a:rPr lang="es-CL" dirty="0"/>
              <a:t> a partir de la lengua, el origen étnico y las relaciones de parentesco. Cabe destacar también que el europeo es una figura artificial que cobra existencia como tal y como blanco solamente en el contexto colonial. Seguimos viviendo con la herencia de este periodo histórico en las categorías reduccionistas de indio y negro y blanco.</a:t>
            </a:r>
          </a:p>
        </p:txBody>
      </p:sp>
    </p:spTree>
    <p:extLst>
      <p:ext uri="{BB962C8B-B14F-4D97-AF65-F5344CB8AC3E}">
        <p14:creationId xmlns:p14="http://schemas.microsoft.com/office/powerpoint/2010/main" val="543243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4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3519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722376" y="498230"/>
            <a:ext cx="7772400" cy="2731008"/>
          </a:xfrm>
        </p:spPr>
        <p:txBody>
          <a:bodyPr anchor="b">
            <a:normAutofit/>
          </a:bodyPr>
          <a:lstStyle/>
          <a:p>
            <a:r>
              <a:rPr lang="es-CL" dirty="0"/>
              <a:t>La propuesta del sistema-mundo.</a:t>
            </a:r>
          </a:p>
        </p:txBody>
      </p:sp>
      <p:sp>
        <p:nvSpPr>
          <p:cNvPr id="5" name="4 Subtítulo"/>
          <p:cNvSpPr>
            <a:spLocks noGrp="1"/>
          </p:cNvSpPr>
          <p:nvPr>
            <p:ph type="body" idx="1"/>
          </p:nvPr>
        </p:nvSpPr>
        <p:spPr>
          <a:xfrm>
            <a:off x="722313" y="3287713"/>
            <a:ext cx="7772400" cy="2198687"/>
          </a:xfrm>
        </p:spPr>
        <p:txBody>
          <a:bodyPr anchor="t">
            <a:normAutofit/>
          </a:bodyPr>
          <a:lstStyle/>
          <a:p>
            <a:pPr>
              <a:spcAft>
                <a:spcPts val="600"/>
              </a:spcAft>
            </a:pPr>
            <a:r>
              <a:rPr lang="es-CL" dirty="0"/>
              <a:t>Immanuel wallerstein</a:t>
            </a:r>
            <a:endParaRPr lang="es-CL"/>
          </a:p>
        </p:txBody>
      </p:sp>
    </p:spTree>
    <p:extLst>
      <p:ext uri="{BB962C8B-B14F-4D97-AF65-F5344CB8AC3E}">
        <p14:creationId xmlns:p14="http://schemas.microsoft.com/office/powerpoint/2010/main" val="3371751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4234" y="381001"/>
            <a:ext cx="8229600" cy="2209800"/>
          </a:xfrm>
        </p:spPr>
        <p:txBody>
          <a:bodyPr anchor="b">
            <a:normAutofit/>
          </a:bodyPr>
          <a:lstStyle/>
          <a:p>
            <a:r>
              <a:rPr lang="es-CL"/>
              <a:t>La economia esclavista</a:t>
            </a:r>
          </a:p>
        </p:txBody>
      </p:sp>
      <p:sp>
        <p:nvSpPr>
          <p:cNvPr id="3" name="2 Marcador de contenido"/>
          <p:cNvSpPr>
            <a:spLocks noGrp="1"/>
          </p:cNvSpPr>
          <p:nvPr>
            <p:ph type="subTitle" idx="1"/>
          </p:nvPr>
        </p:nvSpPr>
        <p:spPr>
          <a:xfrm>
            <a:off x="251520" y="2819400"/>
            <a:ext cx="8442314" cy="3057872"/>
          </a:xfrm>
        </p:spPr>
        <p:txBody>
          <a:bodyPr>
            <a:normAutofit/>
          </a:bodyPr>
          <a:lstStyle/>
          <a:p>
            <a:pPr algn="l">
              <a:lnSpc>
                <a:spcPct val="90000"/>
              </a:lnSpc>
              <a:spcAft>
                <a:spcPts val="600"/>
              </a:spcAft>
            </a:pPr>
            <a:r>
              <a:rPr lang="es-CL" sz="2200" dirty="0"/>
              <a:t>El desarrollo de la </a:t>
            </a:r>
            <a:r>
              <a:rPr lang="es-CL" sz="2200" dirty="0" err="1"/>
              <a:t>economia</a:t>
            </a:r>
            <a:r>
              <a:rPr lang="es-CL" sz="2200" dirty="0"/>
              <a:t> europea se sustentó en la esclavitud</a:t>
            </a:r>
            <a:r>
              <a:rPr lang="es-CL" sz="2200" dirty="0">
                <a:sym typeface="Wingdings" panose="05000000000000000000" pitchFamily="2" charset="2"/>
              </a:rPr>
              <a:t> </a:t>
            </a:r>
            <a:r>
              <a:rPr lang="es-CL" sz="2200" dirty="0"/>
              <a:t> El descubrimiento de America permitió la denominada ‘’acumulación originaria’’ lo que a su vez determinó la supremacía de Europa en relación con el mundo.</a:t>
            </a:r>
          </a:p>
        </p:txBody>
      </p:sp>
    </p:spTree>
    <p:extLst>
      <p:ext uri="{BB962C8B-B14F-4D97-AF65-F5344CB8AC3E}">
        <p14:creationId xmlns:p14="http://schemas.microsoft.com/office/powerpoint/2010/main" val="377457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646236"/>
            <a:ext cx="8363272" cy="4879107"/>
          </a:xfrm>
        </p:spPr>
        <p:txBody>
          <a:bodyPr/>
          <a:lstStyle/>
          <a:p>
            <a:pPr algn="just"/>
            <a:r>
              <a:rPr lang="es-CL" dirty="0"/>
              <a:t>La propuesta del autor se fundamenta en comprender la forma en que se gestó una economía transatlántica y, en que medida, esta economía dominó el mundo en afianzándose en las estructuras económicas.</a:t>
            </a:r>
          </a:p>
        </p:txBody>
      </p:sp>
    </p:spTree>
    <p:extLst>
      <p:ext uri="{BB962C8B-B14F-4D97-AF65-F5344CB8AC3E}">
        <p14:creationId xmlns:p14="http://schemas.microsoft.com/office/powerpoint/2010/main" val="3086938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E811118-080F-4AB3-A691-3624DAE7A279}"/>
              </a:ext>
            </a:extLst>
          </p:cNvPr>
          <p:cNvSpPr>
            <a:spLocks noGrp="1"/>
          </p:cNvSpPr>
          <p:nvPr>
            <p:ph idx="1"/>
          </p:nvPr>
        </p:nvSpPr>
        <p:spPr/>
        <p:txBody>
          <a:bodyPr/>
          <a:lstStyle/>
          <a:p>
            <a:r>
              <a:rPr lang="es-CL" dirty="0"/>
              <a:t>Tres evidencias de transformación diferenciada del capitalismo. SIGLO XVI</a:t>
            </a:r>
          </a:p>
          <a:p>
            <a:endParaRPr lang="es-CL" dirty="0"/>
          </a:p>
          <a:p>
            <a:r>
              <a:rPr lang="es-CL" dirty="0"/>
              <a:t>España</a:t>
            </a:r>
            <a:r>
              <a:rPr lang="es-CL" dirty="0">
                <a:sym typeface="Wingdings" panose="05000000000000000000" pitchFamily="2" charset="2"/>
              </a:rPr>
              <a:t></a:t>
            </a:r>
            <a:endParaRPr lang="es-CL" dirty="0"/>
          </a:p>
          <a:p>
            <a:r>
              <a:rPr lang="es-CL" dirty="0"/>
              <a:t>Inglaterra</a:t>
            </a:r>
            <a:r>
              <a:rPr lang="es-CL" dirty="0">
                <a:sym typeface="Wingdings" panose="05000000000000000000" pitchFamily="2" charset="2"/>
              </a:rPr>
              <a:t></a:t>
            </a:r>
            <a:endParaRPr lang="es-CL" dirty="0"/>
          </a:p>
          <a:p>
            <a:r>
              <a:rPr lang="es-CL" dirty="0"/>
              <a:t>Portugal</a:t>
            </a:r>
            <a:r>
              <a:rPr lang="es-CL" dirty="0">
                <a:sym typeface="Wingdings" panose="05000000000000000000" pitchFamily="2" charset="2"/>
              </a:rPr>
              <a:t>            </a:t>
            </a:r>
            <a:endParaRPr lang="es-CL" dirty="0"/>
          </a:p>
          <a:p>
            <a:endParaRPr lang="es-CL" dirty="0"/>
          </a:p>
        </p:txBody>
      </p:sp>
      <p:sp>
        <p:nvSpPr>
          <p:cNvPr id="4" name="CuadroTexto 3">
            <a:extLst>
              <a:ext uri="{FF2B5EF4-FFF2-40B4-BE49-F238E27FC236}">
                <a16:creationId xmlns:a16="http://schemas.microsoft.com/office/drawing/2014/main" id="{184E873A-4348-4266-8B6D-E82F531C3CA2}"/>
              </a:ext>
            </a:extLst>
          </p:cNvPr>
          <p:cNvSpPr txBox="1"/>
          <p:nvPr/>
        </p:nvSpPr>
        <p:spPr>
          <a:xfrm>
            <a:off x="4716016" y="3645024"/>
            <a:ext cx="2520280" cy="861774"/>
          </a:xfrm>
          <a:prstGeom prst="rect">
            <a:avLst/>
          </a:prstGeom>
          <a:noFill/>
        </p:spPr>
        <p:txBody>
          <a:bodyPr wrap="square" rtlCol="0">
            <a:spAutoFit/>
          </a:bodyPr>
          <a:lstStyle/>
          <a:p>
            <a:r>
              <a:rPr lang="es-CL" dirty="0"/>
              <a:t>Explotación de las </a:t>
            </a:r>
            <a:r>
              <a:rPr lang="es-CL" sz="3200" dirty="0"/>
              <a:t>periferias</a:t>
            </a:r>
            <a:endParaRPr lang="es-CL" dirty="0"/>
          </a:p>
        </p:txBody>
      </p:sp>
    </p:spTree>
    <p:extLst>
      <p:ext uri="{BB962C8B-B14F-4D97-AF65-F5344CB8AC3E}">
        <p14:creationId xmlns:p14="http://schemas.microsoft.com/office/powerpoint/2010/main" val="1397954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457200" y="3140968"/>
            <a:ext cx="8229600" cy="1566739"/>
          </a:xfrm>
        </p:spPr>
        <p:txBody>
          <a:bodyPr/>
          <a:lstStyle/>
          <a:p>
            <a:r>
              <a:rPr lang="es-CL" dirty="0"/>
              <a:t>¿ Como Europa logró consolidar el nacimiento del capitalismo posterior a las crisis económicas del feudalismo?</a:t>
            </a:r>
          </a:p>
          <a:p>
            <a:endParaRPr lang="es-CL" dirty="0"/>
          </a:p>
          <a:p>
            <a:endParaRPr lang="es-CL" dirty="0"/>
          </a:p>
          <a:p>
            <a:endParaRPr lang="es-CL" dirty="0"/>
          </a:p>
          <a:p>
            <a:endParaRPr lang="es-CL" dirty="0"/>
          </a:p>
          <a:p>
            <a:endParaRPr lang="es-CL" dirty="0"/>
          </a:p>
        </p:txBody>
      </p:sp>
    </p:spTree>
    <p:extLst>
      <p:ext uri="{BB962C8B-B14F-4D97-AF65-F5344CB8AC3E}">
        <p14:creationId xmlns:p14="http://schemas.microsoft.com/office/powerpoint/2010/main" val="1530583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1484784"/>
            <a:ext cx="8568952" cy="4752528"/>
          </a:xfrm>
        </p:spPr>
        <p:txBody>
          <a:bodyPr>
            <a:normAutofit fontScale="32500" lnSpcReduction="20000"/>
          </a:bodyPr>
          <a:lstStyle/>
          <a:p>
            <a:r>
              <a:rPr lang="es-CL" sz="7200" dirty="0"/>
              <a:t>Wallerstein distingue cuatro áreas en el sistema-mundo: </a:t>
            </a:r>
          </a:p>
          <a:p>
            <a:endParaRPr lang="es-CL" sz="7200" dirty="0"/>
          </a:p>
          <a:p>
            <a:pPr algn="just"/>
            <a:r>
              <a:rPr lang="es-CL" sz="7200" dirty="0"/>
              <a:t>Centrales</a:t>
            </a:r>
            <a:r>
              <a:rPr lang="es-CL" sz="7200" dirty="0">
                <a:sym typeface="Wingdings" panose="05000000000000000000" pitchFamily="2" charset="2"/>
              </a:rPr>
              <a:t> </a:t>
            </a:r>
            <a:r>
              <a:rPr lang="es-CL" sz="7200" dirty="0"/>
              <a:t>El centro concentra procesos productivos relativamente monopolizados</a:t>
            </a:r>
          </a:p>
          <a:p>
            <a:pPr algn="just"/>
            <a:endParaRPr lang="es-CL" sz="7200" dirty="0"/>
          </a:p>
          <a:p>
            <a:pPr algn="just"/>
            <a:r>
              <a:rPr lang="es-CL" sz="7200" dirty="0"/>
              <a:t>Periféricas</a:t>
            </a:r>
            <a:r>
              <a:rPr lang="es-CL" sz="7200" dirty="0">
                <a:sym typeface="Wingdings" panose="05000000000000000000" pitchFamily="2" charset="2"/>
              </a:rPr>
              <a:t> R</a:t>
            </a:r>
            <a:r>
              <a:rPr lang="es-CL" sz="7200" dirty="0"/>
              <a:t>ealizan procesos caracterizados por mayor</a:t>
            </a:r>
            <a:br>
              <a:rPr lang="es-CL" sz="7200" dirty="0"/>
            </a:br>
            <a:r>
              <a:rPr lang="es-CL" sz="7200" dirty="0"/>
              <a:t>competencia y libre mercado.</a:t>
            </a:r>
          </a:p>
          <a:p>
            <a:pPr algn="just"/>
            <a:endParaRPr lang="es-CL" sz="7200" dirty="0"/>
          </a:p>
          <a:p>
            <a:pPr marL="0" indent="0" algn="just">
              <a:buNone/>
            </a:pPr>
            <a:endParaRPr lang="es-CL" sz="7200" dirty="0"/>
          </a:p>
          <a:p>
            <a:pPr algn="just"/>
            <a:r>
              <a:rPr lang="es-CL" sz="7200" dirty="0"/>
              <a:t>Arena exterior y Semiperiféricas</a:t>
            </a:r>
            <a:r>
              <a:rPr lang="es-CL" sz="7200" dirty="0">
                <a:sym typeface="Wingdings" panose="05000000000000000000" pitchFamily="2" charset="2"/>
              </a:rPr>
              <a:t> Reúnen procesos de uno y otro tipo, en tanto la arena exterior realiza actividades que no tienen mayor relación con los procesos del sistema-mundo </a:t>
            </a:r>
            <a:br>
              <a:rPr lang="es-CL" sz="7200" dirty="0">
                <a:sym typeface="Wingdings" panose="05000000000000000000" pitchFamily="2" charset="2"/>
              </a:rPr>
            </a:br>
            <a:endParaRPr lang="es-CL" sz="7200" dirty="0"/>
          </a:p>
          <a:p>
            <a:endParaRPr lang="es-CL" sz="7200" dirty="0"/>
          </a:p>
          <a:p>
            <a:pPr marL="0" indent="0">
              <a:buNone/>
            </a:pPr>
            <a:r>
              <a:rPr lang="es-CL" sz="7200" dirty="0"/>
              <a:t>. </a:t>
            </a:r>
          </a:p>
          <a:p>
            <a:endParaRPr lang="es-CL" sz="7200" dirty="0"/>
          </a:p>
          <a:p>
            <a:endParaRPr lang="es-CL" sz="7200" dirty="0"/>
          </a:p>
          <a:p>
            <a:endParaRPr lang="es-CL" dirty="0"/>
          </a:p>
        </p:txBody>
      </p:sp>
    </p:spTree>
    <p:extLst>
      <p:ext uri="{BB962C8B-B14F-4D97-AF65-F5344CB8AC3E}">
        <p14:creationId xmlns:p14="http://schemas.microsoft.com/office/powerpoint/2010/main" val="2532367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B5B8C4B-3D1D-43A7-AFF4-25521C7E727E}"/>
              </a:ext>
            </a:extLst>
          </p:cNvPr>
          <p:cNvSpPr>
            <a:spLocks noGrp="1"/>
          </p:cNvSpPr>
          <p:nvPr>
            <p:ph idx="1"/>
          </p:nvPr>
        </p:nvSpPr>
        <p:spPr>
          <a:xfrm>
            <a:off x="395536" y="1412776"/>
            <a:ext cx="8291264" cy="4759741"/>
          </a:xfrm>
        </p:spPr>
        <p:txBody>
          <a:bodyPr>
            <a:normAutofit fontScale="92500"/>
          </a:bodyPr>
          <a:lstStyle/>
          <a:p>
            <a:r>
              <a:rPr lang="es-ES" dirty="0"/>
              <a:t>Desde ese momento el sistema-mundo ha gobernado en el planeta a través de cuatro ciclos seculares propios del capitalismo. </a:t>
            </a:r>
          </a:p>
          <a:p>
            <a:r>
              <a:rPr lang="es-ES" dirty="0"/>
              <a:t>La fase inicial de gran expansión (1450– 1620/40) fue sucedida por una larga crisis (1600–1730/50), que desembocó en una etapa de excepcional desarrollo (1730-1850). El cuarto período persiste hasta la actualidad y sería el último de este universo moderno (</a:t>
            </a:r>
            <a:endParaRPr lang="es-CL" dirty="0"/>
          </a:p>
        </p:txBody>
      </p:sp>
    </p:spTree>
    <p:extLst>
      <p:ext uri="{BB962C8B-B14F-4D97-AF65-F5344CB8AC3E}">
        <p14:creationId xmlns:p14="http://schemas.microsoft.com/office/powerpoint/2010/main" val="2977595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r>
              <a:rPr lang="es-CL" dirty="0"/>
              <a:t>Para Wallerstein, las relaciones entre centros y periferias implican transferencias de valor de las segundas a las primeras, por el peso de los procesos productivos monopolizados presentes en las zonas centrales, por lo que obtienen ventajas sobre los procesos productivos periféricos más diversificados, dada una mayor libertad de mercado</a:t>
            </a:r>
          </a:p>
        </p:txBody>
      </p:sp>
    </p:spTree>
    <p:extLst>
      <p:ext uri="{BB962C8B-B14F-4D97-AF65-F5344CB8AC3E}">
        <p14:creationId xmlns:p14="http://schemas.microsoft.com/office/powerpoint/2010/main" val="2149138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3824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p:txBody>
          <a:bodyPr>
            <a:normAutofit fontScale="92500" lnSpcReduction="20000"/>
          </a:bodyPr>
          <a:lstStyle/>
          <a:p>
            <a:pPr algn="just"/>
            <a:r>
              <a:rPr lang="es-CL" dirty="0"/>
              <a:t>Wallerstein sigue en esto a Fernand Braudel, su padre intelectual, quien establece una “distinción entre la esfera del libre mercado y la esfera de los monopolios. Él denominó sólo a esta última capitalismo y, lejos de ser la misma cosa que el libre mercado, afirmaba que el capitalismo era el ´anti mercado´” la diversificación de productores en la periferia la excluye de la caracterización capitalista.</a:t>
            </a:r>
          </a:p>
        </p:txBody>
      </p:sp>
      <p:sp>
        <p:nvSpPr>
          <p:cNvPr id="5" name="1 Título">
            <a:extLst>
              <a:ext uri="{FF2B5EF4-FFF2-40B4-BE49-F238E27FC236}">
                <a16:creationId xmlns:a16="http://schemas.microsoft.com/office/drawing/2014/main" id="{ADDA5F28-651C-4527-AB96-4405138FC3BA}"/>
              </a:ext>
            </a:extLst>
          </p:cNvPr>
          <p:cNvSpPr txBox="1">
            <a:spLocks/>
          </p:cNvSpPr>
          <p:nvPr/>
        </p:nvSpPr>
        <p:spPr>
          <a:xfrm>
            <a:off x="424085"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a:lstStyle>
          <a:p>
            <a:endParaRPr lang="es-CL" dirty="0"/>
          </a:p>
        </p:txBody>
      </p:sp>
      <p:sp>
        <p:nvSpPr>
          <p:cNvPr id="6" name="3 Marcador de contenido">
            <a:extLst>
              <a:ext uri="{FF2B5EF4-FFF2-40B4-BE49-F238E27FC236}">
                <a16:creationId xmlns:a16="http://schemas.microsoft.com/office/drawing/2014/main" id="{8EE92877-4E53-481D-9401-A48CDC9CE497}"/>
              </a:ext>
            </a:extLst>
          </p:cNvPr>
          <p:cNvSpPr txBox="1">
            <a:spLocks/>
          </p:cNvSpPr>
          <p:nvPr/>
        </p:nvSpPr>
        <p:spPr>
          <a:xfrm>
            <a:off x="424085" y="1646237"/>
            <a:ext cx="8229600" cy="4526280"/>
          </a:xfrm>
          <a:prstGeom prst="rect">
            <a:avLst/>
          </a:prstGeom>
        </p:spPr>
        <p:txBody>
          <a:bodyPr>
            <a:normAutofit fontScale="92500" lnSpcReduction="20000"/>
          </a:bodyPr>
          <a:lst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algn="just"/>
            <a:r>
              <a:rPr lang="es-CL"/>
              <a:t>Wallerstein sigue en esto a Fernand Braudel, su padre intelectual, quien establece una “distinción entre la esfera del libre mercado y la esfera de los monopolios. Él denominó sólo a esta última capitalismo y, lejos de ser la misma cosa que el libre mercado, afirmaba que el capitalismo era el ´anti mercado´” la diversificación de productores en la periferia la excluye de la caracterización capitalista.</a:t>
            </a:r>
            <a:endParaRPr lang="es-CL" dirty="0"/>
          </a:p>
        </p:txBody>
      </p:sp>
      <p:sp>
        <p:nvSpPr>
          <p:cNvPr id="7" name="1 Título">
            <a:extLst>
              <a:ext uri="{FF2B5EF4-FFF2-40B4-BE49-F238E27FC236}">
                <a16:creationId xmlns:a16="http://schemas.microsoft.com/office/drawing/2014/main" id="{58D25921-ABCE-48A9-B0A2-9A7D97748604}"/>
              </a:ext>
            </a:extLst>
          </p:cNvPr>
          <p:cNvSpPr txBox="1">
            <a:spLocks/>
          </p:cNvSpPr>
          <p:nvPr/>
        </p:nvSpPr>
        <p:spPr>
          <a:xfrm>
            <a:off x="490315"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a:lstStyle>
          <a:p>
            <a:endParaRPr lang="es-CL" dirty="0"/>
          </a:p>
        </p:txBody>
      </p:sp>
      <p:sp>
        <p:nvSpPr>
          <p:cNvPr id="8" name="3 Marcador de contenido">
            <a:extLst>
              <a:ext uri="{FF2B5EF4-FFF2-40B4-BE49-F238E27FC236}">
                <a16:creationId xmlns:a16="http://schemas.microsoft.com/office/drawing/2014/main" id="{9CA1F21E-ABD2-427C-BA57-062504AFBE50}"/>
              </a:ext>
            </a:extLst>
          </p:cNvPr>
          <p:cNvSpPr txBox="1">
            <a:spLocks/>
          </p:cNvSpPr>
          <p:nvPr/>
        </p:nvSpPr>
        <p:spPr>
          <a:xfrm>
            <a:off x="457200" y="1646237"/>
            <a:ext cx="8229600" cy="4526280"/>
          </a:xfrm>
          <a:prstGeom prst="rect">
            <a:avLst/>
          </a:prstGeom>
        </p:spPr>
        <p:txBody>
          <a:bodyPr>
            <a:normAutofit fontScale="92500" lnSpcReduction="20000"/>
          </a:bodyPr>
          <a:lst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algn="just"/>
            <a:r>
              <a:rPr lang="es-CL"/>
              <a:t>Wallerstein sigue en esto a Fernand Braudel, su padre intelectual, quien establece una “distinción entre la esfera del libre mercado y la esfera de los monopolios. Él denominó sólo a esta última capitalismo y, lejos de ser la misma cosa que el libre mercado, afirmaba que el capitalismo era el ´anti mercado´” la diversificación de productores en la periferia la excluye de la caracterización capitalista.</a:t>
            </a:r>
            <a:endParaRPr lang="es-CL" dirty="0"/>
          </a:p>
        </p:txBody>
      </p:sp>
    </p:spTree>
    <p:extLst>
      <p:ext uri="{BB962C8B-B14F-4D97-AF65-F5344CB8AC3E}">
        <p14:creationId xmlns:p14="http://schemas.microsoft.com/office/powerpoint/2010/main" val="3870199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85000" lnSpcReduction="20000"/>
          </a:bodyPr>
          <a:lstStyle/>
          <a:p>
            <a:pPr algn="just"/>
            <a:r>
              <a:rPr lang="es-CL" dirty="0"/>
              <a:t>El capitalismo como sistema mundial presenta diversas modalidades de capitalismos y de reproducción del capital. En el seno de las relaciones que los constituyen y que genera a unos y otros, el capitalismo no se reproduce de igual forma en las regiones y economías “desarrolladas”, “centrales” o “imperialistas”, que en las regiones y economías “subdesarrolladas”, “periféricas” o “dependientes”. Y si no se reproduce de igual forma, un problema teórico crucial es explicar en qué consisten esas formas particulares de reproducción.</a:t>
            </a:r>
          </a:p>
        </p:txBody>
      </p:sp>
    </p:spTree>
    <p:extLst>
      <p:ext uri="{BB962C8B-B14F-4D97-AF65-F5344CB8AC3E}">
        <p14:creationId xmlns:p14="http://schemas.microsoft.com/office/powerpoint/2010/main" val="3917226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5E144F6-879B-431D-91FE-376A2EA5EC68}"/>
              </a:ext>
            </a:extLst>
          </p:cNvPr>
          <p:cNvSpPr>
            <a:spLocks noGrp="1"/>
          </p:cNvSpPr>
          <p:nvPr>
            <p:ph idx="1"/>
          </p:nvPr>
        </p:nvSpPr>
        <p:spPr/>
        <p:txBody>
          <a:bodyPr>
            <a:normAutofit lnSpcReduction="10000"/>
          </a:bodyPr>
          <a:lstStyle/>
          <a:p>
            <a:r>
              <a:rPr lang="es-ES" dirty="0"/>
              <a:t>El estado aparece entonces ‘’indispensable para mercantilizar la fuerza de trabajo, asegurar el cobro de impuestos, garantizar la ganancia y socializar el riesgo. El capitalismo necesita jurisdicciones territoriales y fronteras definidas para externalizar los costos de las grandes inversiones y sostener políticas de protección o liberalización comercial’’</a:t>
            </a:r>
            <a:endParaRPr lang="es-CL" dirty="0"/>
          </a:p>
        </p:txBody>
      </p:sp>
    </p:spTree>
    <p:extLst>
      <p:ext uri="{BB962C8B-B14F-4D97-AF65-F5344CB8AC3E}">
        <p14:creationId xmlns:p14="http://schemas.microsoft.com/office/powerpoint/2010/main" val="2158845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8229600" cy="1143000"/>
          </a:xfrm>
        </p:spPr>
        <p:txBody>
          <a:bodyPr/>
          <a:lstStyle/>
          <a:p>
            <a:pPr algn="l"/>
            <a:r>
              <a:rPr lang="es-CL" dirty="0"/>
              <a:t>El comercio triangular</a:t>
            </a:r>
          </a:p>
        </p:txBody>
      </p:sp>
      <p:pic>
        <p:nvPicPr>
          <p:cNvPr id="4" name="3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285647"/>
            <a:ext cx="9141401" cy="5574556"/>
          </a:xfrm>
          <a:ln>
            <a:noFill/>
          </a:ln>
        </p:spPr>
      </p:pic>
    </p:spTree>
    <p:extLst>
      <p:ext uri="{BB962C8B-B14F-4D97-AF65-F5344CB8AC3E}">
        <p14:creationId xmlns:p14="http://schemas.microsoft.com/office/powerpoint/2010/main" val="702679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179512" y="1412776"/>
            <a:ext cx="8686800" cy="5445224"/>
          </a:xfrm>
        </p:spPr>
        <p:txBody>
          <a:bodyPr/>
          <a:lstStyle/>
          <a:p>
            <a:r>
              <a:rPr lang="es-CL" dirty="0"/>
              <a:t>El comercio triangular formó parte del desarrollo del comercio en su punto álgido, a través de él es posible observar la relación entre los centros productivos y la periferia de la cual se extraen las materias primas. Es también la evidencia clara de la formación de un mercado transatlántico y el fortalecimiento de la ‘’</a:t>
            </a:r>
            <a:r>
              <a:rPr lang="es-CL" dirty="0" err="1"/>
              <a:t>economia</a:t>
            </a:r>
            <a:r>
              <a:rPr lang="es-CL" dirty="0"/>
              <a:t>-mundo’’.</a:t>
            </a:r>
          </a:p>
        </p:txBody>
      </p:sp>
    </p:spTree>
    <p:extLst>
      <p:ext uri="{BB962C8B-B14F-4D97-AF65-F5344CB8AC3E}">
        <p14:creationId xmlns:p14="http://schemas.microsoft.com/office/powerpoint/2010/main" val="441379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77500" lnSpcReduction="20000"/>
          </a:bodyPr>
          <a:lstStyle/>
          <a:p>
            <a:r>
              <a:rPr lang="es-CL" dirty="0"/>
              <a:t>El fundamento de este mercado se centraba en la extracción de grandes proporciones de oro y plata, minerales que –por su valor simbólico- permitió la acumulación de capital y el nacimiento de un prematuro capitalismo que tardaría siglos en perfeccionarse</a:t>
            </a:r>
          </a:p>
          <a:p>
            <a:endParaRPr lang="es-CL" dirty="0"/>
          </a:p>
          <a:p>
            <a:r>
              <a:rPr lang="es-CL" dirty="0"/>
              <a:t>Consistía en un sistema de comercio en el cual los barcos navegaban por el océano Atlántico tocando tres regiones diferentes: salían de Europa, llegaban a África, de allí hacia América y por último volvían a Europa. El barco siempre iba cargado con alguna mercadería que pudiera venderse en el próximo puerto adonde llegaba.</a:t>
            </a:r>
          </a:p>
        </p:txBody>
      </p:sp>
    </p:spTree>
    <p:extLst>
      <p:ext uri="{BB962C8B-B14F-4D97-AF65-F5344CB8AC3E}">
        <p14:creationId xmlns:p14="http://schemas.microsoft.com/office/powerpoint/2010/main" val="2556557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CL" dirty="0"/>
              <a:t>Consecuencias de la esclavitud </a:t>
            </a:r>
          </a:p>
        </p:txBody>
      </p:sp>
      <p:sp>
        <p:nvSpPr>
          <p:cNvPr id="3" name="2 Marcador de contenido"/>
          <p:cNvSpPr>
            <a:spLocks noGrp="1"/>
          </p:cNvSpPr>
          <p:nvPr>
            <p:ph idx="1"/>
          </p:nvPr>
        </p:nvSpPr>
        <p:spPr>
          <a:xfrm>
            <a:off x="179512" y="1646236"/>
            <a:ext cx="8507288" cy="5023123"/>
          </a:xfrm>
        </p:spPr>
        <p:txBody>
          <a:bodyPr>
            <a:normAutofit fontScale="92500" lnSpcReduction="20000"/>
          </a:bodyPr>
          <a:lstStyle/>
          <a:p>
            <a:pPr marL="0" indent="0" algn="just">
              <a:buNone/>
            </a:pPr>
            <a:r>
              <a:rPr lang="es-CL" dirty="0"/>
              <a:t>Permitió el fortalecimiento de las burocracias y en consecuencia la formación de los ‘’Estado-Nación’’.</a:t>
            </a:r>
          </a:p>
          <a:p>
            <a:pPr marL="0" indent="0" algn="just">
              <a:buNone/>
            </a:pPr>
            <a:endParaRPr lang="es-CL" dirty="0"/>
          </a:p>
          <a:p>
            <a:pPr marL="0" indent="0" algn="just">
              <a:buNone/>
            </a:pPr>
            <a:r>
              <a:rPr lang="es-CL" dirty="0"/>
              <a:t>A través de la explotación y extracción de materias primas se consolidó un mercado transatlántico que determinó la acumulación de capital suficiente para la formación de la ‘’</a:t>
            </a:r>
            <a:r>
              <a:rPr lang="es-CL" dirty="0" err="1"/>
              <a:t>economia</a:t>
            </a:r>
            <a:r>
              <a:rPr lang="es-CL" dirty="0"/>
              <a:t>-mundo’’.</a:t>
            </a:r>
          </a:p>
          <a:p>
            <a:pPr marL="0" indent="0" algn="just">
              <a:buNone/>
            </a:pPr>
            <a:endParaRPr lang="es-CL" dirty="0"/>
          </a:p>
          <a:p>
            <a:pPr marL="0" indent="0" algn="just">
              <a:buNone/>
            </a:pPr>
            <a:r>
              <a:rPr lang="es-CL" dirty="0"/>
              <a:t>Esta ‘’acumulación originaria’’ partió desde la extracción de las materias primas y se consolidó con la economía triangular.</a:t>
            </a:r>
          </a:p>
        </p:txBody>
      </p:sp>
    </p:spTree>
    <p:extLst>
      <p:ext uri="{BB962C8B-B14F-4D97-AF65-F5344CB8AC3E}">
        <p14:creationId xmlns:p14="http://schemas.microsoft.com/office/powerpoint/2010/main" val="862558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pPr algn="l"/>
            <a:r>
              <a:rPr lang="es-CL" dirty="0"/>
              <a:t>La esclavitud y sus implicancias sociales</a:t>
            </a:r>
          </a:p>
        </p:txBody>
      </p:sp>
    </p:spTree>
    <p:extLst>
      <p:ext uri="{BB962C8B-B14F-4D97-AF65-F5344CB8AC3E}">
        <p14:creationId xmlns:p14="http://schemas.microsoft.com/office/powerpoint/2010/main" val="967508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77500" lnSpcReduction="20000"/>
          </a:bodyPr>
          <a:lstStyle/>
          <a:p>
            <a:pPr algn="just"/>
            <a:r>
              <a:rPr lang="es-CL" dirty="0"/>
              <a:t>La esclavitud fue un importante condicionante sobre la vida y las relaciones sociales durante la formación de la ‘’</a:t>
            </a:r>
            <a:r>
              <a:rPr lang="es-CL" dirty="0" err="1"/>
              <a:t>economia</a:t>
            </a:r>
            <a:r>
              <a:rPr lang="es-CL" dirty="0"/>
              <a:t>-mundo’’.</a:t>
            </a:r>
            <a:r>
              <a:rPr lang="es-CL" dirty="0">
                <a:sym typeface="Wingdings" panose="05000000000000000000" pitchFamily="2" charset="2"/>
              </a:rPr>
              <a:t> El trato con el esclavo era distinta que la del mestizo y que la del indígena.</a:t>
            </a:r>
          </a:p>
          <a:p>
            <a:pPr algn="just"/>
            <a:endParaRPr lang="es-CL" dirty="0">
              <a:sym typeface="Wingdings" panose="05000000000000000000" pitchFamily="2" charset="2"/>
            </a:endParaRPr>
          </a:p>
          <a:p>
            <a:pPr algn="just"/>
            <a:r>
              <a:rPr lang="es-CL" dirty="0">
                <a:sym typeface="Wingdings" panose="05000000000000000000" pitchFamily="2" charset="2"/>
              </a:rPr>
              <a:t>En consecuencia, se construyeron categorías sociales con tal de ‘’clasificar’’ a cada sujeto se acuerdo a su color de piel u origen racial.</a:t>
            </a:r>
          </a:p>
          <a:p>
            <a:pPr algn="just"/>
            <a:endParaRPr lang="es-CL" dirty="0">
              <a:sym typeface="Wingdings" panose="05000000000000000000" pitchFamily="2" charset="2"/>
            </a:endParaRPr>
          </a:p>
          <a:p>
            <a:pPr algn="just"/>
            <a:r>
              <a:rPr lang="es-CL" dirty="0"/>
              <a:t>Para explicar las formas modernas del racismo y su persistencia, hay que reflexionar sobre sus raíces históricas y su relación con las estructuras del poder.</a:t>
            </a:r>
          </a:p>
          <a:p>
            <a:pPr algn="just"/>
            <a:endParaRPr lang="es-CL" dirty="0"/>
          </a:p>
        </p:txBody>
      </p:sp>
    </p:spTree>
    <p:extLst>
      <p:ext uri="{BB962C8B-B14F-4D97-AF65-F5344CB8AC3E}">
        <p14:creationId xmlns:p14="http://schemas.microsoft.com/office/powerpoint/2010/main" val="1671866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145" y="1"/>
            <a:ext cx="4826888" cy="3356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56992"/>
            <a:ext cx="4860032" cy="3501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1315" y="0"/>
            <a:ext cx="4312685" cy="335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1315" y="3375179"/>
            <a:ext cx="4312685" cy="3482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0940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undición">
  <a:themeElements>
    <a:clrScheme name="Fundición">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undición">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undición">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TotalTime>
  <Words>1749</Words>
  <Application>Microsoft Office PowerPoint</Application>
  <PresentationFormat>Presentación en pantalla (4:3)</PresentationFormat>
  <Paragraphs>71</Paragraphs>
  <Slides>29</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29</vt:i4>
      </vt:variant>
    </vt:vector>
  </HeadingPairs>
  <TitlesOfParts>
    <vt:vector size="32" baseType="lpstr">
      <vt:lpstr>Rockwell</vt:lpstr>
      <vt:lpstr>Wingdings 2</vt:lpstr>
      <vt:lpstr>Fundición</vt:lpstr>
      <vt:lpstr>La economía y el aspecto socio-racial</vt:lpstr>
      <vt:lpstr>La economia esclavista</vt:lpstr>
      <vt:lpstr>El comercio triangular</vt:lpstr>
      <vt:lpstr>Presentación de PowerPoint</vt:lpstr>
      <vt:lpstr>Presentación de PowerPoint</vt:lpstr>
      <vt:lpstr>Consecuencias de la esclavitud </vt:lpstr>
      <vt:lpstr>La esclavitud y sus implicancias sociales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propuesta del sistema-mundo.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economia y el aspecto socio-racial</dc:title>
  <dc:creator>felipe</dc:creator>
  <cp:lastModifiedBy>felipe</cp:lastModifiedBy>
  <cp:revision>7</cp:revision>
  <dcterms:created xsi:type="dcterms:W3CDTF">2020-10-29T18:11:08Z</dcterms:created>
  <dcterms:modified xsi:type="dcterms:W3CDTF">2020-10-29T20:19:44Z</dcterms:modified>
</cp:coreProperties>
</file>