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63" r:id="rId4"/>
    <p:sldId id="264" r:id="rId5"/>
    <p:sldId id="265" r:id="rId6"/>
    <p:sldId id="269" r:id="rId7"/>
    <p:sldId id="270" r:id="rId8"/>
    <p:sldId id="266" r:id="rId9"/>
    <p:sldId id="267" r:id="rId10"/>
    <p:sldId id="271" r:id="rId11"/>
    <p:sldId id="272" r:id="rId12"/>
    <p:sldId id="273" r:id="rId13"/>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0" d="100"/>
          <a:sy n="50" d="100"/>
        </p:scale>
        <p:origin x="-4016" y="-172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4AEB161E-3861-47DF-9A21-9F5CECE0EA6B}" type="datetimeFigureOut">
              <a:rPr lang="es-CL" smtClean="0"/>
              <a:pPr/>
              <a:t>02-04-14</a:t>
            </a:fld>
            <a:endParaRPr lang="es-CL"/>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CL"/>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4CB77F84-951A-458B-8B71-D19B327B02E0}" type="slidenum">
              <a:rPr lang="es-CL" smtClean="0"/>
              <a:pPr/>
              <a:t>‹Nr.›</a:t>
            </a:fld>
            <a:endParaRPr lang="es-CL"/>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AEB161E-3861-47DF-9A21-9F5CECE0EA6B}" type="datetimeFigureOut">
              <a:rPr lang="es-CL" smtClean="0"/>
              <a:pPr/>
              <a:t>02-04-14</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4CB77F84-951A-458B-8B71-D19B327B02E0}" type="slidenum">
              <a:rPr lang="es-CL" smtClean="0"/>
              <a:pPr/>
              <a:t>‹Nr.›</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AEB161E-3861-47DF-9A21-9F5CECE0EA6B}" type="datetimeFigureOut">
              <a:rPr lang="es-CL" smtClean="0"/>
              <a:pPr/>
              <a:t>02-04-14</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4CB77F84-951A-458B-8B71-D19B327B02E0}" type="slidenum">
              <a:rPr lang="es-CL" smtClean="0"/>
              <a:pPr/>
              <a:t>‹Nr.›</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4AEB161E-3861-47DF-9A21-9F5CECE0EA6B}" type="datetimeFigureOut">
              <a:rPr lang="es-CL" smtClean="0"/>
              <a:pPr/>
              <a:t>02-04-14</a:t>
            </a:fld>
            <a:endParaRPr lang="es-CL"/>
          </a:p>
        </p:txBody>
      </p:sp>
      <p:sp>
        <p:nvSpPr>
          <p:cNvPr id="9" name="8 Marcador de número de diapositiva"/>
          <p:cNvSpPr>
            <a:spLocks noGrp="1"/>
          </p:cNvSpPr>
          <p:nvPr>
            <p:ph type="sldNum" sz="quarter" idx="15"/>
          </p:nvPr>
        </p:nvSpPr>
        <p:spPr/>
        <p:txBody>
          <a:bodyPr rtlCol="0"/>
          <a:lstStyle/>
          <a:p>
            <a:fld id="{4CB77F84-951A-458B-8B71-D19B327B02E0}" type="slidenum">
              <a:rPr lang="es-CL" smtClean="0"/>
              <a:pPr/>
              <a:t>‹Nr.›</a:t>
            </a:fld>
            <a:endParaRPr lang="es-CL"/>
          </a:p>
        </p:txBody>
      </p:sp>
      <p:sp>
        <p:nvSpPr>
          <p:cNvPr id="10" name="9 Marcador de pie de página"/>
          <p:cNvSpPr>
            <a:spLocks noGrp="1"/>
          </p:cNvSpPr>
          <p:nvPr>
            <p:ph type="ftr" sz="quarter" idx="16"/>
          </p:nvPr>
        </p:nvSpPr>
        <p:spPr/>
        <p:txBody>
          <a:bodyPr rtlCol="0"/>
          <a:lstStyle/>
          <a:p>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4AEB161E-3861-47DF-9A21-9F5CECE0EA6B}" type="datetimeFigureOut">
              <a:rPr lang="es-CL" smtClean="0"/>
              <a:pPr/>
              <a:t>02-04-14</a:t>
            </a:fld>
            <a:endParaRPr lang="es-CL"/>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CL"/>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4CB77F84-951A-458B-8B71-D19B327B02E0}" type="slidenum">
              <a:rPr lang="es-CL" smtClean="0"/>
              <a:pPr/>
              <a:t>‹Nr.›</a:t>
            </a:fld>
            <a:endParaRPr lang="es-C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4AEB161E-3861-47DF-9A21-9F5CECE0EA6B}" type="datetimeFigureOut">
              <a:rPr lang="es-CL" smtClean="0"/>
              <a:pPr/>
              <a:t>02-04-14</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4CB77F84-951A-458B-8B71-D19B327B02E0}" type="slidenum">
              <a:rPr lang="es-CL" smtClean="0"/>
              <a:pPr/>
              <a:t>‹Nr.›</a:t>
            </a:fld>
            <a:endParaRPr lang="es-CL"/>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4AEB161E-3861-47DF-9A21-9F5CECE0EA6B}" type="datetimeFigureOut">
              <a:rPr lang="es-CL" smtClean="0"/>
              <a:pPr/>
              <a:t>02-04-14</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4CB77F84-951A-458B-8B71-D19B327B02E0}" type="slidenum">
              <a:rPr lang="es-CL" smtClean="0"/>
              <a:pPr/>
              <a:t>‹Nr.›</a:t>
            </a:fld>
            <a:endParaRPr lang="es-CL"/>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4AEB161E-3861-47DF-9A21-9F5CECE0EA6B}" type="datetimeFigureOut">
              <a:rPr lang="es-CL" smtClean="0"/>
              <a:pPr/>
              <a:t>02-04-14</a:t>
            </a:fld>
            <a:endParaRPr lang="es-CL"/>
          </a:p>
        </p:txBody>
      </p:sp>
      <p:sp>
        <p:nvSpPr>
          <p:cNvPr id="7" name="6 Marcador de número de diapositiva"/>
          <p:cNvSpPr>
            <a:spLocks noGrp="1"/>
          </p:cNvSpPr>
          <p:nvPr>
            <p:ph type="sldNum" sz="quarter" idx="11"/>
          </p:nvPr>
        </p:nvSpPr>
        <p:spPr/>
        <p:txBody>
          <a:bodyPr rtlCol="0"/>
          <a:lstStyle/>
          <a:p>
            <a:fld id="{4CB77F84-951A-458B-8B71-D19B327B02E0}" type="slidenum">
              <a:rPr lang="es-CL" smtClean="0"/>
              <a:pPr/>
              <a:t>‹Nr.›</a:t>
            </a:fld>
            <a:endParaRPr lang="es-CL"/>
          </a:p>
        </p:txBody>
      </p:sp>
      <p:sp>
        <p:nvSpPr>
          <p:cNvPr id="8" name="7 Marcador de pie de página"/>
          <p:cNvSpPr>
            <a:spLocks noGrp="1"/>
          </p:cNvSpPr>
          <p:nvPr>
            <p:ph type="ftr" sz="quarter" idx="12"/>
          </p:nvPr>
        </p:nvSpPr>
        <p:spPr/>
        <p:txBody>
          <a:bodyPr rtlCol="0"/>
          <a:lstStyle/>
          <a:p>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AEB161E-3861-47DF-9A21-9F5CECE0EA6B}" type="datetimeFigureOut">
              <a:rPr lang="es-CL" smtClean="0"/>
              <a:pPr/>
              <a:t>02-04-14</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4CB77F84-951A-458B-8B71-D19B327B02E0}" type="slidenum">
              <a:rPr lang="es-CL" smtClean="0"/>
              <a:pPr/>
              <a:t>‹Nr.›</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4AEB161E-3861-47DF-9A21-9F5CECE0EA6B}" type="datetimeFigureOut">
              <a:rPr lang="es-CL" smtClean="0"/>
              <a:pPr/>
              <a:t>02-04-14</a:t>
            </a:fld>
            <a:endParaRPr lang="es-CL"/>
          </a:p>
        </p:txBody>
      </p:sp>
      <p:sp>
        <p:nvSpPr>
          <p:cNvPr id="22" name="21 Marcador de número de diapositiva"/>
          <p:cNvSpPr>
            <a:spLocks noGrp="1"/>
          </p:cNvSpPr>
          <p:nvPr>
            <p:ph type="sldNum" sz="quarter" idx="15"/>
          </p:nvPr>
        </p:nvSpPr>
        <p:spPr/>
        <p:txBody>
          <a:bodyPr rtlCol="0"/>
          <a:lstStyle/>
          <a:p>
            <a:fld id="{4CB77F84-951A-458B-8B71-D19B327B02E0}" type="slidenum">
              <a:rPr lang="es-CL" smtClean="0"/>
              <a:pPr/>
              <a:t>‹Nr.›</a:t>
            </a:fld>
            <a:endParaRPr lang="es-CL"/>
          </a:p>
        </p:txBody>
      </p:sp>
      <p:sp>
        <p:nvSpPr>
          <p:cNvPr id="23" name="22 Marcador de pie de página"/>
          <p:cNvSpPr>
            <a:spLocks noGrp="1"/>
          </p:cNvSpPr>
          <p:nvPr>
            <p:ph type="ftr" sz="quarter" idx="16"/>
          </p:nvPr>
        </p:nvSpPr>
        <p:spPr/>
        <p:txBody>
          <a:bodyPr rtlCol="0"/>
          <a:lstStyle/>
          <a:p>
            <a:endParaRPr lang="es-C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4AEB161E-3861-47DF-9A21-9F5CECE0EA6B}" type="datetimeFigureOut">
              <a:rPr lang="es-CL" smtClean="0"/>
              <a:pPr/>
              <a:t>02-04-14</a:t>
            </a:fld>
            <a:endParaRPr lang="es-CL"/>
          </a:p>
        </p:txBody>
      </p:sp>
      <p:sp>
        <p:nvSpPr>
          <p:cNvPr id="18" name="17 Marcador de número de diapositiva"/>
          <p:cNvSpPr>
            <a:spLocks noGrp="1"/>
          </p:cNvSpPr>
          <p:nvPr>
            <p:ph type="sldNum" sz="quarter" idx="11"/>
          </p:nvPr>
        </p:nvSpPr>
        <p:spPr/>
        <p:txBody>
          <a:bodyPr rtlCol="0"/>
          <a:lstStyle/>
          <a:p>
            <a:fld id="{4CB77F84-951A-458B-8B71-D19B327B02E0}" type="slidenum">
              <a:rPr lang="es-CL" smtClean="0"/>
              <a:pPr/>
              <a:t>‹Nr.›</a:t>
            </a:fld>
            <a:endParaRPr lang="es-CL"/>
          </a:p>
        </p:txBody>
      </p:sp>
      <p:sp>
        <p:nvSpPr>
          <p:cNvPr id="21" name="20 Marcador de pie de página"/>
          <p:cNvSpPr>
            <a:spLocks noGrp="1"/>
          </p:cNvSpPr>
          <p:nvPr>
            <p:ph type="ftr" sz="quarter" idx="12"/>
          </p:nvPr>
        </p:nvSpPr>
        <p:spPr/>
        <p:txBody>
          <a:bodyPr rtlCol="0"/>
          <a:lstStyle/>
          <a:p>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4AEB161E-3861-47DF-9A21-9F5CECE0EA6B}" type="datetimeFigureOut">
              <a:rPr lang="es-CL" smtClean="0"/>
              <a:pPr/>
              <a:t>02-04-14</a:t>
            </a:fld>
            <a:endParaRPr lang="es-CL"/>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CL"/>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CB77F84-951A-458B-8B71-D19B327B02E0}" type="slidenum">
              <a:rPr lang="es-CL" smtClean="0"/>
              <a:pPr/>
              <a:t>‹Nr.›</a:t>
            </a:fld>
            <a:endParaRPr lang="es-C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763688" y="2204864"/>
            <a:ext cx="6696744" cy="1323439"/>
          </a:xfrm>
          <a:prstGeom prst="rect">
            <a:avLst/>
          </a:prstGeom>
          <a:noFill/>
        </p:spPr>
        <p:txBody>
          <a:bodyPr wrap="square" rtlCol="0">
            <a:spAutoFit/>
          </a:bodyPr>
          <a:lstStyle/>
          <a:p>
            <a:pPr algn="ctr"/>
            <a:r>
              <a:rPr lang="es-CL" sz="4000" dirty="0" smtClean="0"/>
              <a:t>Gestión educativa estratégica</a:t>
            </a:r>
            <a:endParaRPr lang="es-CL" sz="40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arcador de contenido"/>
          <p:cNvSpPr txBox="1">
            <a:spLocks/>
          </p:cNvSpPr>
          <p:nvPr/>
        </p:nvSpPr>
        <p:spPr>
          <a:xfrm>
            <a:off x="251520" y="593304"/>
            <a:ext cx="8208912" cy="6264696"/>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lang="es-CL" sz="2000" b="1" dirty="0" smtClean="0"/>
              <a:t>El desempeño de los gestores educativos:</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s-CL" sz="2000" u="none" strike="noStrike" kern="1200" cap="none" spc="0" normalizeH="0" baseline="0" noProof="0" dirty="0" smtClean="0">
                <a:ln>
                  <a:noFill/>
                </a:ln>
                <a:solidFill>
                  <a:schemeClr val="tx1"/>
                </a:solidFill>
                <a:effectLst/>
                <a:uLnTx/>
                <a:uFillTx/>
                <a:latin typeface="+mn-lt"/>
                <a:ea typeface="+mn-ea"/>
                <a:cs typeface="+mn-cs"/>
              </a:rPr>
              <a:t>   </a:t>
            </a:r>
            <a:r>
              <a:rPr kumimoji="0" lang="es-CL" sz="2000" u="none" strike="noStrike" kern="1200" cap="none" spc="0" normalizeH="0" noProof="0" dirty="0" smtClean="0">
                <a:ln>
                  <a:noFill/>
                </a:ln>
                <a:solidFill>
                  <a:schemeClr val="tx1"/>
                </a:solidFill>
                <a:effectLst/>
                <a:uLnTx/>
                <a:uFillTx/>
                <a:latin typeface="+mn-lt"/>
                <a:ea typeface="+mn-ea"/>
                <a:cs typeface="+mn-cs"/>
              </a:rPr>
              <a:t> </a:t>
            </a:r>
            <a:r>
              <a:rPr kumimoji="0" lang="es-CL" sz="2000" u="none" strike="noStrike" kern="1200" cap="none" spc="0" normalizeH="0" baseline="0" noProof="0" dirty="0" smtClean="0">
                <a:ln>
                  <a:noFill/>
                </a:ln>
                <a:solidFill>
                  <a:schemeClr val="tx1"/>
                </a:solidFill>
                <a:effectLst/>
                <a:uLnTx/>
                <a:uFillTx/>
                <a:latin typeface="+mn-lt"/>
                <a:ea typeface="+mn-ea"/>
                <a:cs typeface="+mn-cs"/>
              </a:rPr>
              <a:t>En la actualidad, se espera que las prácticas de los gestores educativos, como responsables del ámbito educativo territorial y organizacional estén en condiciones de asegurar las siguientes funciones:</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lang="es-CL" sz="2000" noProof="0" dirty="0" smtClean="0"/>
              <a:t>                  </a:t>
            </a:r>
            <a:r>
              <a:rPr lang="es-CL" sz="2000" u="sng" noProof="0" dirty="0" smtClean="0"/>
              <a:t>Claves de gestión educativa estratégica:</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pitchFamily="2" charset="2"/>
              <a:buChar char="§"/>
              <a:tabLst/>
              <a:defRPr/>
            </a:pPr>
            <a:r>
              <a:rPr kumimoji="0" lang="es-CL" sz="2000" b="1" u="none" strike="noStrike" kern="1200" cap="none" spc="0" normalizeH="0" baseline="0" dirty="0" smtClean="0">
                <a:ln>
                  <a:noFill/>
                </a:ln>
                <a:solidFill>
                  <a:schemeClr val="tx1"/>
                </a:solidFill>
                <a:effectLst/>
                <a:uLnTx/>
                <a:uFillTx/>
                <a:latin typeface="+mn-lt"/>
                <a:ea typeface="+mn-ea"/>
                <a:cs typeface="+mn-cs"/>
              </a:rPr>
              <a:t>Analizar- sintetizar:</a:t>
            </a:r>
            <a:r>
              <a:rPr kumimoji="0" lang="es-CL" sz="2000" b="1" u="none" strike="noStrike" kern="1200" cap="none" spc="0" normalizeH="0" dirty="0" smtClean="0">
                <a:ln>
                  <a:noFill/>
                </a:ln>
                <a:solidFill>
                  <a:schemeClr val="tx1"/>
                </a:solidFill>
                <a:effectLst/>
                <a:uLnTx/>
                <a:uFillTx/>
                <a:latin typeface="+mn-lt"/>
                <a:ea typeface="+mn-ea"/>
                <a:cs typeface="+mn-cs"/>
              </a:rPr>
              <a:t> </a:t>
            </a:r>
            <a:r>
              <a:rPr kumimoji="0" lang="es-CL" sz="2000" u="none" strike="noStrike" kern="1200" cap="none" spc="0" normalizeH="0" dirty="0" smtClean="0">
                <a:ln>
                  <a:noFill/>
                </a:ln>
                <a:solidFill>
                  <a:schemeClr val="tx1"/>
                </a:solidFill>
                <a:effectLst/>
                <a:uLnTx/>
                <a:uFillTx/>
                <a:latin typeface="+mn-lt"/>
                <a:ea typeface="+mn-ea"/>
                <a:cs typeface="+mn-cs"/>
              </a:rPr>
              <a:t>contar con la información par anticiparse a cambios y crisis. Análisis y síntesis para construir un proyecto de intervención .</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pitchFamily="2" charset="2"/>
              <a:buChar char="§"/>
              <a:tabLst/>
              <a:defRPr/>
            </a:pPr>
            <a:endParaRPr lang="es-CL" sz="2000" baseline="0" noProof="0" dirty="0"/>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pitchFamily="2" charset="2"/>
              <a:buChar char="§"/>
              <a:tabLst/>
              <a:defRPr/>
            </a:pPr>
            <a:r>
              <a:rPr kumimoji="0" lang="es-CL" sz="2000" b="1" u="none" strike="noStrike" kern="1200" cap="none" spc="0" normalizeH="0" dirty="0" smtClean="0">
                <a:ln>
                  <a:noFill/>
                </a:ln>
                <a:solidFill>
                  <a:schemeClr val="tx1"/>
                </a:solidFill>
                <a:effectLst/>
                <a:uLnTx/>
                <a:uFillTx/>
                <a:latin typeface="+mn-lt"/>
                <a:ea typeface="+mn-ea"/>
                <a:cs typeface="+mn-cs"/>
              </a:rPr>
              <a:t>Concertar- Asociar: </a:t>
            </a:r>
            <a:r>
              <a:rPr kumimoji="0" lang="es-CL" sz="2000" u="none" strike="noStrike" kern="1200" cap="none" spc="0" normalizeH="0" dirty="0" smtClean="0">
                <a:ln>
                  <a:noFill/>
                </a:ln>
                <a:solidFill>
                  <a:schemeClr val="tx1"/>
                </a:solidFill>
                <a:effectLst/>
                <a:uLnTx/>
                <a:uFillTx/>
                <a:latin typeface="+mn-lt"/>
                <a:ea typeface="+mn-ea"/>
                <a:cs typeface="+mn-cs"/>
              </a:rPr>
              <a:t>competentes gestores con capacidad de generar alianzas con la comunidad educativa, con las fuerzas vivas para generar una educación de calidad para todos los niños y jóvenes.</a:t>
            </a:r>
            <a:endParaRPr kumimoji="0" lang="es-CL" sz="200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arcador de contenido"/>
          <p:cNvSpPr txBox="1">
            <a:spLocks/>
          </p:cNvSpPr>
          <p:nvPr/>
        </p:nvSpPr>
        <p:spPr>
          <a:xfrm>
            <a:off x="251520" y="593304"/>
            <a:ext cx="8208912" cy="6264696"/>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lang="es-CL" sz="2000" noProof="0" dirty="0" smtClean="0"/>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pitchFamily="2" charset="2"/>
              <a:buChar char="§"/>
              <a:tabLst/>
              <a:defRPr/>
            </a:pPr>
            <a:r>
              <a:rPr kumimoji="0" lang="es-CL" sz="2000" b="1" u="none" strike="noStrike" kern="1200" cap="none" spc="0" normalizeH="0" baseline="0" dirty="0" smtClean="0">
                <a:ln>
                  <a:noFill/>
                </a:ln>
                <a:solidFill>
                  <a:schemeClr val="tx1"/>
                </a:solidFill>
                <a:effectLst/>
                <a:uLnTx/>
                <a:uFillTx/>
                <a:latin typeface="+mn-lt"/>
                <a:ea typeface="+mn-ea"/>
                <a:cs typeface="+mn-cs"/>
              </a:rPr>
              <a:t>Anticipar- Proyectar: </a:t>
            </a:r>
            <a:r>
              <a:rPr kumimoji="0" lang="es-CL" sz="2000" u="none" strike="noStrike" kern="1200" cap="none" spc="0" normalizeH="0" dirty="0" smtClean="0">
                <a:ln>
                  <a:noFill/>
                </a:ln>
                <a:solidFill>
                  <a:schemeClr val="tx1"/>
                </a:solidFill>
                <a:effectLst/>
                <a:uLnTx/>
                <a:uFillTx/>
                <a:latin typeface="+mn-lt"/>
                <a:ea typeface="+mn-ea"/>
                <a:cs typeface="+mn-cs"/>
              </a:rPr>
              <a:t>Anticipar es posicionarse estratégicamente y diseñar un sistema de acciones y de objetivos delineados, es una actitud ante la toma de decisiones, ante el futuro inmediato y el futuro lejano, que se propone no sólo reaccionar solamente a las situaciones sino que anteponerse a ellas.</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pitchFamily="2" charset="2"/>
              <a:buChar char="§"/>
              <a:tabLst/>
              <a:defRPr/>
            </a:pPr>
            <a:endParaRPr lang="es-CL" sz="2000" baseline="0" noProof="0" dirty="0"/>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pitchFamily="2" charset="2"/>
              <a:buChar char="§"/>
              <a:tabLst/>
              <a:defRPr/>
            </a:pPr>
            <a:r>
              <a:rPr lang="es-CL" sz="2000" b="1" dirty="0" smtClean="0"/>
              <a:t>Decidir- Desarrollar: </a:t>
            </a:r>
            <a:r>
              <a:rPr kumimoji="0" lang="es-CL" sz="2000" u="none" strike="noStrike" kern="1200" cap="none" spc="0" normalizeH="0" dirty="0" smtClean="0">
                <a:ln>
                  <a:noFill/>
                </a:ln>
                <a:solidFill>
                  <a:schemeClr val="tx1"/>
                </a:solidFill>
                <a:effectLst/>
                <a:uLnTx/>
                <a:uFillTx/>
                <a:latin typeface="+mn-lt"/>
                <a:ea typeface="+mn-ea"/>
                <a:cs typeface="+mn-cs"/>
              </a:rPr>
              <a:t>Diseña programas proyectos, objetivos, estrategias y acciones. El pensamiento estratégico y sistemático es crucial para lograr una articulación entre lo deseable, lo posible- en su máxima expresión- lo analizado, lo decidido, lo diseñado y lo acordado.</a:t>
            </a:r>
            <a:endParaRPr kumimoji="0" lang="es-CL" sz="200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arcador de contenido"/>
          <p:cNvSpPr txBox="1">
            <a:spLocks/>
          </p:cNvSpPr>
          <p:nvPr/>
        </p:nvSpPr>
        <p:spPr>
          <a:xfrm>
            <a:off x="251520" y="593304"/>
            <a:ext cx="8208912" cy="6264696"/>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pitchFamily="2" charset="2"/>
              <a:buChar char="§"/>
              <a:tabLst/>
              <a:defRPr/>
            </a:pPr>
            <a:r>
              <a:rPr kumimoji="0" lang="es-CL" sz="2000" b="1" u="none" strike="noStrike" kern="1200" cap="none" spc="0" normalizeH="0" baseline="0" dirty="0" smtClean="0">
                <a:ln>
                  <a:noFill/>
                </a:ln>
                <a:solidFill>
                  <a:schemeClr val="tx1"/>
                </a:solidFill>
                <a:effectLst/>
                <a:uLnTx/>
                <a:uFillTx/>
                <a:latin typeface="+mn-lt"/>
                <a:ea typeface="+mn-ea"/>
                <a:cs typeface="+mn-cs"/>
              </a:rPr>
              <a:t>Comunicar- Coordinar: </a:t>
            </a:r>
            <a:r>
              <a:rPr kumimoji="0" lang="es-CL" sz="2000" u="none" strike="noStrike" kern="1200" cap="none" spc="0" normalizeH="0" dirty="0" smtClean="0">
                <a:ln>
                  <a:noFill/>
                </a:ln>
                <a:solidFill>
                  <a:schemeClr val="tx1"/>
                </a:solidFill>
                <a:effectLst/>
                <a:uLnTx/>
                <a:uFillTx/>
                <a:latin typeface="+mn-lt"/>
                <a:ea typeface="+mn-ea"/>
                <a:cs typeface="+mn-cs"/>
              </a:rPr>
              <a:t>Las funciones de comunicación y de coordinación son a la vez fundamentales y permanentes, se vinculan con las orientaciones y la información. Cuando se habla de comunicación también se refiere a los estudios estadísticos sobre estados de un problema o situación, a la realización de estudios de marketing, de encuestas de opinión, etc. </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pitchFamily="2" charset="2"/>
              <a:buChar char="§"/>
              <a:tabLst/>
              <a:defRPr/>
            </a:pPr>
            <a:endParaRPr lang="es-CL" sz="2000" baseline="0" noProof="0" dirty="0"/>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pitchFamily="2" charset="2"/>
              <a:buChar char="§"/>
              <a:tabLst/>
              <a:defRPr/>
            </a:pPr>
            <a:r>
              <a:rPr lang="es-CL" sz="2000" b="1" dirty="0" smtClean="0"/>
              <a:t>Liderar-</a:t>
            </a:r>
            <a:r>
              <a:rPr lang="es-CL" sz="2000" b="1" dirty="0"/>
              <a:t> </a:t>
            </a:r>
            <a:r>
              <a:rPr lang="es-CL" sz="2000" b="1" dirty="0" smtClean="0"/>
              <a:t>Animar: </a:t>
            </a:r>
            <a:r>
              <a:rPr kumimoji="0" lang="es-CL" sz="2000" u="none" strike="noStrike" kern="1200" cap="none" spc="0" normalizeH="0" dirty="0" smtClean="0">
                <a:ln>
                  <a:noFill/>
                </a:ln>
                <a:solidFill>
                  <a:schemeClr val="tx1"/>
                </a:solidFill>
                <a:effectLst/>
                <a:uLnTx/>
                <a:uFillTx/>
                <a:latin typeface="+mn-lt"/>
                <a:ea typeface="+mn-ea"/>
                <a:cs typeface="+mn-cs"/>
              </a:rPr>
              <a:t>El liderazgo representa las actividades del gestor orientadas a unir permanente a los actores con la misión y objetivos de la </a:t>
            </a:r>
            <a:r>
              <a:rPr lang="es-CL" sz="2000" dirty="0" smtClean="0"/>
              <a:t>or</a:t>
            </a:r>
            <a:r>
              <a:rPr kumimoji="0" lang="es-CL" sz="2000" u="none" strike="noStrike" kern="1200" cap="none" spc="0" normalizeH="0" dirty="0" smtClean="0">
                <a:ln>
                  <a:noFill/>
                </a:ln>
                <a:solidFill>
                  <a:schemeClr val="tx1"/>
                </a:solidFill>
                <a:effectLst/>
                <a:uLnTx/>
                <a:uFillTx/>
                <a:latin typeface="+mn-lt"/>
                <a:ea typeface="+mn-ea"/>
                <a:cs typeface="+mn-cs"/>
              </a:rPr>
              <a:t>ganización, aspectos que cotidianamente se separan y dispersan. El liderazgo y sus prácticas colaboran a establecer una dirección, a convocar y motivar a la gente a emprender mejoras y transformaciones.</a:t>
            </a:r>
            <a:endParaRPr kumimoji="0" lang="es-CL" sz="200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539552" y="1196752"/>
            <a:ext cx="7899648" cy="4873752"/>
          </a:xfrm>
        </p:spPr>
        <p:txBody>
          <a:bodyPr>
            <a:normAutofit/>
          </a:bodyPr>
          <a:lstStyle/>
          <a:p>
            <a:pPr algn="ctr">
              <a:buNone/>
            </a:pPr>
            <a:r>
              <a:rPr lang="es-CL" b="1" dirty="0" smtClean="0"/>
              <a:t>   La transformación en la que estamos inmersos nos impone transitar desde un presente modelo de administración escolar muy enraizado en el pasado, hacia un modelo presente lanzado hacia el futuro, aunque muchas veces parezca sólo un deseo: la gestión educativa estratégica </a:t>
            </a:r>
            <a:endParaRPr lang="es-C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95536" y="332656"/>
            <a:ext cx="7467600" cy="5400600"/>
          </a:xfrm>
        </p:spPr>
        <p:txBody>
          <a:bodyPr>
            <a:normAutofit/>
          </a:bodyPr>
          <a:lstStyle/>
          <a:p>
            <a:pPr>
              <a:buNone/>
            </a:pPr>
            <a:r>
              <a:rPr lang="es-CL" dirty="0" smtClean="0"/>
              <a:t>   Esquema comparativo entre los modelos de la administración escolar y de la Gestión Educativa.</a:t>
            </a:r>
            <a:br>
              <a:rPr lang="es-CL" dirty="0" smtClean="0"/>
            </a:br>
            <a:endParaRPr lang="es-CL" dirty="0"/>
          </a:p>
        </p:txBody>
      </p:sp>
      <p:graphicFrame>
        <p:nvGraphicFramePr>
          <p:cNvPr id="4" name="3 Tabla"/>
          <p:cNvGraphicFramePr>
            <a:graphicFrameLocks noGrp="1"/>
          </p:cNvGraphicFramePr>
          <p:nvPr/>
        </p:nvGraphicFramePr>
        <p:xfrm>
          <a:off x="1187624" y="1340768"/>
          <a:ext cx="6096000" cy="5135880"/>
        </p:xfrm>
        <a:graphic>
          <a:graphicData uri="http://schemas.openxmlformats.org/drawingml/2006/table">
            <a:tbl>
              <a:tblPr firstRow="1" bandRow="1">
                <a:tableStyleId>{5C22544A-7EE6-4342-B048-85BDC9FD1C3A}</a:tableStyleId>
              </a:tblPr>
              <a:tblGrid>
                <a:gridCol w="3048000"/>
                <a:gridCol w="3048000"/>
              </a:tblGrid>
              <a:tr h="370840">
                <a:tc>
                  <a:txBody>
                    <a:bodyPr/>
                    <a:lstStyle/>
                    <a:p>
                      <a:pPr algn="ctr"/>
                      <a:r>
                        <a:rPr lang="es-CL" sz="1700" dirty="0" smtClean="0"/>
                        <a:t>Administración </a:t>
                      </a:r>
                    </a:p>
                    <a:p>
                      <a:pPr algn="ctr"/>
                      <a:r>
                        <a:rPr lang="es-CL" sz="1700" dirty="0" smtClean="0"/>
                        <a:t>Escolar</a:t>
                      </a:r>
                      <a:endParaRPr lang="es-CL" sz="1700" dirty="0"/>
                    </a:p>
                  </a:txBody>
                  <a:tcPr/>
                </a:tc>
                <a:tc>
                  <a:txBody>
                    <a:bodyPr/>
                    <a:lstStyle/>
                    <a:p>
                      <a:pPr algn="ctr"/>
                      <a:r>
                        <a:rPr lang="es-CL" sz="1700" dirty="0" smtClean="0"/>
                        <a:t>Gestión Educativa Estratégica</a:t>
                      </a:r>
                      <a:endParaRPr lang="es-CL" sz="1700" dirty="0"/>
                    </a:p>
                  </a:txBody>
                  <a:tcPr/>
                </a:tc>
              </a:tr>
              <a:tr h="370840">
                <a:tc>
                  <a:txBody>
                    <a:bodyPr/>
                    <a:lstStyle/>
                    <a:p>
                      <a:pPr algn="ctr"/>
                      <a:r>
                        <a:rPr lang="es-CL" sz="1700" dirty="0" smtClean="0"/>
                        <a:t>Baja presencia de lo pedagógico</a:t>
                      </a:r>
                      <a:endParaRPr lang="es-CL" sz="1700" dirty="0"/>
                    </a:p>
                  </a:txBody>
                  <a:tcPr/>
                </a:tc>
                <a:tc>
                  <a:txBody>
                    <a:bodyPr/>
                    <a:lstStyle/>
                    <a:p>
                      <a:pPr algn="ctr"/>
                      <a:r>
                        <a:rPr lang="es-CL" sz="1700" dirty="0" smtClean="0"/>
                        <a:t>Centralidad de lo pedagógico</a:t>
                      </a:r>
                      <a:endParaRPr lang="es-CL" sz="1700" dirty="0"/>
                    </a:p>
                  </a:txBody>
                  <a:tcPr/>
                </a:tc>
              </a:tr>
              <a:tr h="370840">
                <a:tc>
                  <a:txBody>
                    <a:bodyPr/>
                    <a:lstStyle/>
                    <a:p>
                      <a:pPr algn="ctr"/>
                      <a:r>
                        <a:rPr lang="es-CL" sz="1700" dirty="0" smtClean="0"/>
                        <a:t>Énfasis en las rutinas</a:t>
                      </a:r>
                      <a:endParaRPr lang="es-CL" sz="1700" dirty="0"/>
                    </a:p>
                  </a:txBody>
                  <a:tcPr/>
                </a:tc>
                <a:tc>
                  <a:txBody>
                    <a:bodyPr/>
                    <a:lstStyle/>
                    <a:p>
                      <a:pPr algn="ctr"/>
                      <a:r>
                        <a:rPr lang="es-CL" sz="1700" dirty="0" smtClean="0"/>
                        <a:t>Habilidades</a:t>
                      </a:r>
                      <a:r>
                        <a:rPr lang="es-CL" sz="1700" baseline="0" dirty="0" smtClean="0"/>
                        <a:t> para tratar con lo complejo</a:t>
                      </a:r>
                      <a:endParaRPr lang="es-CL" sz="1700" dirty="0"/>
                    </a:p>
                  </a:txBody>
                  <a:tcPr/>
                </a:tc>
              </a:tr>
              <a:tr h="370840">
                <a:tc>
                  <a:txBody>
                    <a:bodyPr/>
                    <a:lstStyle/>
                    <a:p>
                      <a:pPr algn="ctr"/>
                      <a:r>
                        <a:rPr lang="es-CL" sz="1700" dirty="0" smtClean="0"/>
                        <a:t>Trabajos aislados y fragmentados</a:t>
                      </a:r>
                      <a:endParaRPr lang="es-CL" sz="1700" dirty="0"/>
                    </a:p>
                  </a:txBody>
                  <a:tcPr/>
                </a:tc>
                <a:tc>
                  <a:txBody>
                    <a:bodyPr/>
                    <a:lstStyle/>
                    <a:p>
                      <a:pPr algn="ctr"/>
                      <a:r>
                        <a:rPr lang="es-CL" sz="1700" dirty="0" smtClean="0"/>
                        <a:t>Trabajo en equipo</a:t>
                      </a:r>
                      <a:endParaRPr lang="es-CL" sz="1700" dirty="0"/>
                    </a:p>
                  </a:txBody>
                  <a:tcPr/>
                </a:tc>
              </a:tr>
              <a:tr h="370840">
                <a:tc>
                  <a:txBody>
                    <a:bodyPr/>
                    <a:lstStyle/>
                    <a:p>
                      <a:pPr algn="ctr"/>
                      <a:r>
                        <a:rPr lang="es-CL" sz="1700" dirty="0" smtClean="0"/>
                        <a:t>Estructuras cerradas a la innovación</a:t>
                      </a:r>
                      <a:endParaRPr lang="es-CL" sz="1700" dirty="0"/>
                    </a:p>
                  </a:txBody>
                  <a:tcPr/>
                </a:tc>
                <a:tc>
                  <a:txBody>
                    <a:bodyPr/>
                    <a:lstStyle/>
                    <a:p>
                      <a:pPr algn="ctr"/>
                      <a:r>
                        <a:rPr lang="es-CL" sz="1700" dirty="0" smtClean="0"/>
                        <a:t>Apertura al aprendizaje y a</a:t>
                      </a:r>
                      <a:r>
                        <a:rPr lang="es-CL" sz="1700" baseline="0" dirty="0" smtClean="0"/>
                        <a:t> la innovación</a:t>
                      </a:r>
                      <a:endParaRPr lang="es-CL" sz="1700" dirty="0"/>
                    </a:p>
                  </a:txBody>
                  <a:tcPr/>
                </a:tc>
              </a:tr>
              <a:tr h="370840">
                <a:tc>
                  <a:txBody>
                    <a:bodyPr/>
                    <a:lstStyle/>
                    <a:p>
                      <a:pPr algn="ctr"/>
                      <a:r>
                        <a:rPr lang="es-CL" sz="1700" dirty="0" smtClean="0"/>
                        <a:t>Autoridad</a:t>
                      </a:r>
                      <a:r>
                        <a:rPr lang="es-CL" sz="1700" baseline="0" dirty="0" smtClean="0"/>
                        <a:t> impersonal y fiscalizadora</a:t>
                      </a:r>
                      <a:endParaRPr lang="es-CL" sz="1700" dirty="0"/>
                    </a:p>
                  </a:txBody>
                  <a:tcPr/>
                </a:tc>
                <a:tc>
                  <a:txBody>
                    <a:bodyPr/>
                    <a:lstStyle/>
                    <a:p>
                      <a:pPr algn="ctr"/>
                      <a:r>
                        <a:rPr lang="es-CL" sz="1700" dirty="0" smtClean="0"/>
                        <a:t>Asesoramiento</a:t>
                      </a:r>
                      <a:r>
                        <a:rPr lang="es-CL" sz="1700" baseline="0" dirty="0" smtClean="0"/>
                        <a:t> y orientación </a:t>
                      </a:r>
                      <a:r>
                        <a:rPr lang="es-CL" sz="1700" baseline="0" dirty="0" err="1" smtClean="0"/>
                        <a:t>profesionalizantes</a:t>
                      </a:r>
                      <a:endParaRPr lang="es-CL" sz="1700" dirty="0"/>
                    </a:p>
                  </a:txBody>
                  <a:tcPr/>
                </a:tc>
              </a:tr>
              <a:tr h="370840">
                <a:tc>
                  <a:txBody>
                    <a:bodyPr/>
                    <a:lstStyle/>
                    <a:p>
                      <a:pPr algn="ctr"/>
                      <a:r>
                        <a:rPr lang="es-CL" sz="1700" dirty="0" smtClean="0"/>
                        <a:t>Estructuras desacopladas</a:t>
                      </a:r>
                      <a:endParaRPr lang="es-CL" sz="1700" dirty="0"/>
                    </a:p>
                  </a:txBody>
                  <a:tcPr/>
                </a:tc>
                <a:tc>
                  <a:txBody>
                    <a:bodyPr/>
                    <a:lstStyle/>
                    <a:p>
                      <a:pPr algn="ctr"/>
                      <a:r>
                        <a:rPr lang="es-CL" sz="1700" dirty="0" smtClean="0"/>
                        <a:t>Culturas organizacionales cohesionadas por una visión de futuro</a:t>
                      </a:r>
                      <a:endParaRPr lang="es-CL" sz="1700" dirty="0"/>
                    </a:p>
                  </a:txBody>
                  <a:tcPr/>
                </a:tc>
              </a:tr>
              <a:tr h="370840">
                <a:tc>
                  <a:txBody>
                    <a:bodyPr/>
                    <a:lstStyle/>
                    <a:p>
                      <a:pPr algn="ctr"/>
                      <a:r>
                        <a:rPr lang="es-CL" sz="1700" dirty="0" smtClean="0"/>
                        <a:t>Observaciones simplificadas y esquemáticas</a:t>
                      </a:r>
                      <a:endParaRPr lang="es-CL" sz="1700" dirty="0"/>
                    </a:p>
                  </a:txBody>
                  <a:tcPr/>
                </a:tc>
                <a:tc>
                  <a:txBody>
                    <a:bodyPr/>
                    <a:lstStyle/>
                    <a:p>
                      <a:pPr algn="ctr"/>
                      <a:r>
                        <a:rPr lang="es-CL" sz="1700" dirty="0" smtClean="0"/>
                        <a:t>Intervenciones sistemáticas</a:t>
                      </a:r>
                      <a:r>
                        <a:rPr lang="es-CL" sz="1700" baseline="0" dirty="0" smtClean="0"/>
                        <a:t> y estratégicas.</a:t>
                      </a:r>
                      <a:endParaRPr lang="es-CL" sz="1700" dirty="0"/>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179512" y="404664"/>
            <a:ext cx="8208912" cy="4896544"/>
          </a:xfrm>
        </p:spPr>
        <p:txBody>
          <a:bodyPr>
            <a:normAutofit lnSpcReduction="10000"/>
          </a:bodyPr>
          <a:lstStyle/>
          <a:p>
            <a:pPr algn="ctr">
              <a:buNone/>
            </a:pPr>
            <a:r>
              <a:rPr lang="es-CL" sz="2000" b="1" dirty="0" smtClean="0"/>
              <a:t>¿ Qué es la gestión educativa?</a:t>
            </a:r>
          </a:p>
          <a:p>
            <a:pPr algn="ctr">
              <a:buNone/>
            </a:pPr>
            <a:endParaRPr lang="es-CL" sz="2000" b="1" dirty="0" smtClean="0"/>
          </a:p>
          <a:p>
            <a:pPr algn="ctr">
              <a:buNone/>
            </a:pPr>
            <a:endParaRPr lang="es-CL" sz="2000" b="1" dirty="0" smtClean="0"/>
          </a:p>
          <a:p>
            <a:pPr>
              <a:buNone/>
            </a:pPr>
            <a:r>
              <a:rPr lang="es-CL" sz="1600" dirty="0" smtClean="0"/>
              <a:t>     </a:t>
            </a:r>
            <a:r>
              <a:rPr lang="es-CL" sz="2000" dirty="0" smtClean="0"/>
              <a:t>Gestión es un término que abarca varias dimensiones y específicamente una: </a:t>
            </a:r>
            <a:r>
              <a:rPr lang="es-CL" sz="2000" b="1" i="1" dirty="0" smtClean="0"/>
              <a:t>participación</a:t>
            </a:r>
            <a:r>
              <a:rPr lang="es-CL" sz="2000" dirty="0" smtClean="0"/>
              <a:t>, la consideración de que esta es una actividad de actores colectivos y no puramente individuales.</a:t>
            </a:r>
          </a:p>
          <a:p>
            <a:pPr>
              <a:buNone/>
            </a:pPr>
            <a:r>
              <a:rPr lang="es-CL" sz="2000" dirty="0" smtClean="0"/>
              <a:t>    </a:t>
            </a:r>
          </a:p>
          <a:p>
            <a:pPr>
              <a:buNone/>
            </a:pPr>
            <a:r>
              <a:rPr lang="es-CL" sz="2000" dirty="0" smtClean="0"/>
              <a:t>     La gestión educativa puede entenderse como las acciones desarrolladas por los gestores que pilotean amplios espacios organizacionales. Es un saber de síntesis capaz de ligar conocimientos y acción, ética y eficacia , política y administración en procesos que tienden al mejoramiento continuo de las practicas educativas; a la exploración y explotación de todas las posibilidades; y a la innovación permanente como proceso sistemático.</a:t>
            </a:r>
          </a:p>
          <a:p>
            <a:pPr>
              <a:buNone/>
            </a:pPr>
            <a:endParaRPr lang="es-CL" sz="1600" dirty="0" smtClean="0"/>
          </a:p>
          <a:p>
            <a:pPr>
              <a:buNone/>
            </a:pPr>
            <a:endParaRPr lang="es-CL" sz="2000" dirty="0" smtClean="0"/>
          </a:p>
          <a:p>
            <a:pPr>
              <a:buNone/>
            </a:pPr>
            <a:endParaRPr lang="es-CL" sz="2000" b="1" i="1" dirty="0" smtClean="0"/>
          </a:p>
          <a:p>
            <a:pPr>
              <a:buNone/>
            </a:pPr>
            <a:endParaRPr lang="es-CL" sz="2000" b="1" i="1" dirty="0" smtClean="0"/>
          </a:p>
          <a:p>
            <a:pPr>
              <a:buNone/>
            </a:pPr>
            <a:endParaRPr lang="es-CL" sz="2000" b="1" i="1"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arcador de contenido"/>
          <p:cNvSpPr txBox="1">
            <a:spLocks/>
          </p:cNvSpPr>
          <p:nvPr/>
        </p:nvSpPr>
        <p:spPr>
          <a:xfrm>
            <a:off x="251520" y="1484784"/>
            <a:ext cx="8208912" cy="4104456"/>
          </a:xfrm>
          <a:prstGeom prst="rect">
            <a:avLst/>
          </a:prstGeom>
        </p:spPr>
        <p:txBody>
          <a:bodyPr vert="horz">
            <a:normAutofit/>
          </a:bodyPr>
          <a:lstStyle/>
          <a:p>
            <a:pPr marL="274320" lvl="0" indent="-274320">
              <a:spcBef>
                <a:spcPts val="600"/>
              </a:spcBef>
              <a:buClr>
                <a:schemeClr val="accent1"/>
              </a:buClr>
              <a:buSzPct val="70000"/>
            </a:pPr>
            <a:r>
              <a:rPr lang="es-CL" sz="2000" dirty="0" smtClean="0"/>
              <a:t>   Finalmente el concepto de gestión educativa se entrelaza con la idea del fortalecimiento, la integración y la retroalimentación del sistema. La gestión educativa supone la interdependencia  de : a) </a:t>
            </a:r>
            <a:r>
              <a:rPr lang="es-CL" sz="2000" b="1" dirty="0" smtClean="0"/>
              <a:t>una </a:t>
            </a:r>
            <a:r>
              <a:rPr lang="es-CL" sz="2000" b="1" dirty="0" err="1" smtClean="0"/>
              <a:t>multidisciplinariedad</a:t>
            </a:r>
            <a:r>
              <a:rPr lang="es-CL" sz="2000" b="1" dirty="0" smtClean="0"/>
              <a:t> de saberes pedagógicos,  gerenciales, y sociales; </a:t>
            </a:r>
            <a:r>
              <a:rPr lang="es-CL" sz="2000" dirty="0" smtClean="0"/>
              <a:t>b) </a:t>
            </a:r>
            <a:r>
              <a:rPr lang="es-CL" sz="2000" b="1" dirty="0" smtClean="0"/>
              <a:t>prácticas de aula, de dirección, de inspección, de evaluación y de gobierno; </a:t>
            </a:r>
            <a:r>
              <a:rPr lang="es-CL" sz="2000" dirty="0" smtClean="0"/>
              <a:t>c) </a:t>
            </a:r>
            <a:r>
              <a:rPr lang="es-CL" sz="2000" b="1" dirty="0" smtClean="0"/>
              <a:t>juicios de valor integrados en las decisiones técnicas; </a:t>
            </a:r>
            <a:r>
              <a:rPr lang="es-CL" sz="2000" dirty="0" smtClean="0"/>
              <a:t>d) </a:t>
            </a:r>
            <a:r>
              <a:rPr lang="es-CL" sz="2000" b="1" dirty="0" smtClean="0"/>
              <a:t>principios útiles para la acción; múltiples actores, en múltiples espacios de acción; </a:t>
            </a:r>
            <a:r>
              <a:rPr lang="es-CL" sz="2000" dirty="0" smtClean="0"/>
              <a:t>f) </a:t>
            </a:r>
            <a:r>
              <a:rPr lang="es-CL" sz="2000" b="1" dirty="0" smtClean="0"/>
              <a:t>temporalidades diversas personales, grupales y </a:t>
            </a:r>
            <a:r>
              <a:rPr lang="es-CL" sz="2000" b="1" dirty="0" err="1" smtClean="0"/>
              <a:t>socialitales</a:t>
            </a:r>
            <a:r>
              <a:rPr lang="es-CL" sz="2000" b="1" dirty="0" smtClean="0"/>
              <a:t> superpuestas y/o articuladas.</a:t>
            </a:r>
            <a:endParaRPr lang="es-CL" sz="2400" b="1" i="1" noProof="0" dirty="0" smtClean="0"/>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arcador de contenido"/>
          <p:cNvSpPr txBox="1">
            <a:spLocks/>
          </p:cNvSpPr>
          <p:nvPr/>
        </p:nvSpPr>
        <p:spPr>
          <a:xfrm>
            <a:off x="179512" y="404664"/>
            <a:ext cx="8208912" cy="6264696"/>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r>
              <a:rPr lang="es-CL" sz="2000" dirty="0" smtClean="0"/>
              <a:t>    </a:t>
            </a:r>
            <a:r>
              <a:rPr lang="es-CL" sz="2000" noProof="0" dirty="0" smtClean="0"/>
              <a:t> </a:t>
            </a:r>
            <a:r>
              <a:rPr lang="es-CL" sz="2400" b="1" i="1" dirty="0"/>
              <a:t>S</a:t>
            </a:r>
            <a:r>
              <a:rPr kumimoji="0" lang="es-CL" sz="2400" b="1" i="1" u="none" strike="noStrike" kern="1200" cap="none" spc="0" normalizeH="0" baseline="0" noProof="0" dirty="0" err="1" smtClean="0">
                <a:ln>
                  <a:noFill/>
                </a:ln>
                <a:solidFill>
                  <a:schemeClr val="tx1"/>
                </a:solidFill>
                <a:effectLst/>
                <a:uLnTx/>
                <a:uFillTx/>
                <a:latin typeface="+mn-lt"/>
                <a:ea typeface="+mn-ea"/>
                <a:cs typeface="+mn-cs"/>
              </a:rPr>
              <a:t>eñales</a:t>
            </a:r>
            <a:r>
              <a:rPr kumimoji="0" lang="es-CL" sz="2400" b="1" i="1" u="none" strike="noStrike" kern="1200" cap="none" spc="0" normalizeH="0" baseline="0" noProof="0" dirty="0" smtClean="0">
                <a:ln>
                  <a:noFill/>
                </a:ln>
                <a:solidFill>
                  <a:schemeClr val="tx1"/>
                </a:solidFill>
                <a:effectLst/>
                <a:uLnTx/>
                <a:uFillTx/>
                <a:latin typeface="+mn-lt"/>
                <a:ea typeface="+mn-ea"/>
                <a:cs typeface="+mn-cs"/>
              </a:rPr>
              <a:t> de identidad de la gestión educativa estratégica.</a:t>
            </a:r>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endParaRPr lang="es-CL" sz="2400" b="1" i="1" dirty="0"/>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pitchFamily="2" charset="2"/>
              <a:buChar char="v"/>
              <a:tabLst/>
              <a:defRPr/>
            </a:pPr>
            <a:r>
              <a:rPr kumimoji="0" lang="es-CL" u="none" strike="noStrike" kern="1200" cap="none" spc="0" normalizeH="0" baseline="0" noProof="0" dirty="0" smtClean="0">
                <a:ln>
                  <a:noFill/>
                </a:ln>
                <a:solidFill>
                  <a:schemeClr val="tx1"/>
                </a:solidFill>
                <a:effectLst/>
                <a:uLnTx/>
                <a:uFillTx/>
                <a:latin typeface="+mn-lt"/>
                <a:ea typeface="+mn-ea"/>
                <a:cs typeface="+mn-cs"/>
              </a:rPr>
              <a:t>Centralidad de lo pedagógico</a:t>
            </a:r>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endParaRPr kumimoji="0" lang="es-CL"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pitchFamily="2" charset="2"/>
              <a:buChar char="v"/>
              <a:tabLst/>
              <a:defRPr/>
            </a:pPr>
            <a:r>
              <a:rPr lang="es-CL" dirty="0" smtClean="0"/>
              <a:t>Reconfiguración, nuevas competencias y profesionalización</a:t>
            </a:r>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endParaRPr lang="es-CL" dirty="0" smtClean="0"/>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pitchFamily="2" charset="2"/>
              <a:buChar char="v"/>
              <a:tabLst/>
              <a:defRPr/>
            </a:pPr>
            <a:r>
              <a:rPr kumimoji="0" lang="es-CL" u="none" strike="noStrike" kern="1200" cap="none" spc="0" normalizeH="0" baseline="0" noProof="0" dirty="0" smtClean="0">
                <a:ln>
                  <a:noFill/>
                </a:ln>
                <a:solidFill>
                  <a:schemeClr val="tx1"/>
                </a:solidFill>
                <a:effectLst/>
                <a:uLnTx/>
                <a:uFillTx/>
                <a:latin typeface="+mn-lt"/>
                <a:ea typeface="+mn-ea"/>
                <a:cs typeface="+mn-cs"/>
              </a:rPr>
              <a:t>Trabajo en equipo</a:t>
            </a:r>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endParaRPr kumimoji="0" lang="es-CL"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pitchFamily="2" charset="2"/>
              <a:buChar char="v"/>
              <a:tabLst/>
              <a:defRPr/>
            </a:pPr>
            <a:r>
              <a:rPr lang="es-CL" dirty="0" smtClean="0"/>
              <a:t>Apertura al aprendizaje y la innovación</a:t>
            </a:r>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endParaRPr lang="es-CL" dirty="0" smtClean="0"/>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pitchFamily="2" charset="2"/>
              <a:buChar char="v"/>
              <a:tabLst/>
              <a:defRPr/>
            </a:pPr>
            <a:r>
              <a:rPr kumimoji="0" lang="es-CL" u="none" strike="noStrike" kern="1200" cap="none" spc="0" normalizeH="0" baseline="0" noProof="0" dirty="0" smtClean="0">
                <a:ln>
                  <a:noFill/>
                </a:ln>
                <a:solidFill>
                  <a:schemeClr val="tx1"/>
                </a:solidFill>
                <a:effectLst/>
                <a:uLnTx/>
                <a:uFillTx/>
                <a:latin typeface="+mn-lt"/>
                <a:ea typeface="+mn-ea"/>
                <a:cs typeface="+mn-cs"/>
              </a:rPr>
              <a:t>Asesoramiento y orientaciones </a:t>
            </a:r>
            <a:r>
              <a:rPr kumimoji="0" lang="es-CL" u="none" strike="noStrike" kern="1200" cap="none" spc="0" normalizeH="0" baseline="0" noProof="0" dirty="0" err="1" smtClean="0">
                <a:ln>
                  <a:noFill/>
                </a:ln>
                <a:solidFill>
                  <a:schemeClr val="tx1"/>
                </a:solidFill>
                <a:effectLst/>
                <a:uLnTx/>
                <a:uFillTx/>
                <a:latin typeface="+mn-lt"/>
                <a:ea typeface="+mn-ea"/>
                <a:cs typeface="+mn-cs"/>
              </a:rPr>
              <a:t>profesionalizantes</a:t>
            </a:r>
            <a:endParaRPr kumimoji="0" lang="es-CL"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endParaRPr kumimoji="0" lang="es-CL"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pitchFamily="2" charset="2"/>
              <a:buChar char="v"/>
              <a:tabLst/>
              <a:defRPr/>
            </a:pPr>
            <a:r>
              <a:rPr lang="es-CL" dirty="0" smtClean="0"/>
              <a:t>Culturas organizacionales cohesionadas por una visión de futuro</a:t>
            </a:r>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endParaRPr lang="es-CL" dirty="0" smtClean="0"/>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pitchFamily="2" charset="2"/>
              <a:buChar char="v"/>
              <a:tabLst/>
              <a:defRPr/>
            </a:pPr>
            <a:r>
              <a:rPr kumimoji="0" lang="es-CL" u="none" strike="noStrike" kern="1200" cap="none" spc="0" normalizeH="0" baseline="0" noProof="0" dirty="0" smtClean="0">
                <a:ln>
                  <a:noFill/>
                </a:ln>
                <a:solidFill>
                  <a:schemeClr val="tx1"/>
                </a:solidFill>
                <a:effectLst/>
                <a:uLnTx/>
                <a:uFillTx/>
                <a:latin typeface="+mn-lt"/>
                <a:ea typeface="+mn-ea"/>
                <a:cs typeface="+mn-cs"/>
              </a:rPr>
              <a:t>Una intervención</a:t>
            </a:r>
            <a:r>
              <a:rPr kumimoji="0" lang="es-CL" u="none" strike="noStrike" kern="1200" cap="none" spc="0" normalizeH="0" noProof="0" dirty="0" smtClean="0">
                <a:ln>
                  <a:noFill/>
                </a:ln>
                <a:solidFill>
                  <a:schemeClr val="tx1"/>
                </a:solidFill>
                <a:effectLst/>
                <a:uLnTx/>
                <a:uFillTx/>
                <a:latin typeface="+mn-lt"/>
                <a:ea typeface="+mn-ea"/>
                <a:cs typeface="+mn-cs"/>
              </a:rPr>
              <a:t> sistemática y estratégica</a:t>
            </a:r>
            <a:endParaRPr kumimoji="0" lang="es-CL"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lang="es-CL" sz="2400" b="1" i="1" noProof="0" dirty="0" smtClean="0"/>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arcador de contenido"/>
          <p:cNvSpPr txBox="1">
            <a:spLocks/>
          </p:cNvSpPr>
          <p:nvPr/>
        </p:nvSpPr>
        <p:spPr>
          <a:xfrm>
            <a:off x="179512" y="404664"/>
            <a:ext cx="8208912" cy="6264696"/>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r>
              <a:rPr lang="es-CL" sz="2000" dirty="0" smtClean="0"/>
              <a:t>    </a:t>
            </a:r>
            <a:r>
              <a:rPr lang="es-CL" sz="2000" noProof="0" dirty="0" smtClean="0"/>
              <a:t> </a:t>
            </a:r>
            <a:r>
              <a:rPr lang="es-CL" sz="2400" b="1" i="1" dirty="0" smtClean="0"/>
              <a:t>Componentes de la gestión educativa estratégica</a:t>
            </a:r>
            <a:endParaRPr kumimoji="0" lang="es-CL" sz="24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endParaRPr lang="es-CL" sz="2400" b="1" i="1" dirty="0"/>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lang="es-CL" sz="2400" b="1" i="1" noProof="0" dirty="0" smtClean="0"/>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p:txBody>
      </p:sp>
      <p:sp>
        <p:nvSpPr>
          <p:cNvPr id="3" name="2 Triángulo isósceles"/>
          <p:cNvSpPr/>
          <p:nvPr/>
        </p:nvSpPr>
        <p:spPr>
          <a:xfrm>
            <a:off x="3563888" y="2636912"/>
            <a:ext cx="2304256" cy="2016224"/>
          </a:xfrm>
          <a:prstGeom prst="triangl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 name="5 CuadroTexto"/>
          <p:cNvSpPr txBox="1"/>
          <p:nvPr/>
        </p:nvSpPr>
        <p:spPr>
          <a:xfrm>
            <a:off x="3131840" y="1772816"/>
            <a:ext cx="2880320" cy="646331"/>
          </a:xfrm>
          <a:prstGeom prst="rect">
            <a:avLst/>
          </a:prstGeom>
          <a:noFill/>
        </p:spPr>
        <p:txBody>
          <a:bodyPr wrap="square" rtlCol="0">
            <a:spAutoFit/>
          </a:bodyPr>
          <a:lstStyle/>
          <a:p>
            <a:pPr algn="ctr"/>
            <a:r>
              <a:rPr lang="es-CL" dirty="0" smtClean="0"/>
              <a:t>Pensamiento sistemático y estratégico</a:t>
            </a:r>
            <a:endParaRPr lang="es-CL" dirty="0"/>
          </a:p>
        </p:txBody>
      </p:sp>
      <p:sp>
        <p:nvSpPr>
          <p:cNvPr id="7" name="6 CuadroTexto"/>
          <p:cNvSpPr txBox="1"/>
          <p:nvPr/>
        </p:nvSpPr>
        <p:spPr>
          <a:xfrm>
            <a:off x="1115616" y="4149080"/>
            <a:ext cx="2016224" cy="646331"/>
          </a:xfrm>
          <a:prstGeom prst="rect">
            <a:avLst/>
          </a:prstGeom>
          <a:noFill/>
        </p:spPr>
        <p:txBody>
          <a:bodyPr wrap="square" rtlCol="0">
            <a:spAutoFit/>
          </a:bodyPr>
          <a:lstStyle/>
          <a:p>
            <a:pPr algn="ctr"/>
            <a:r>
              <a:rPr lang="es-CL" dirty="0" smtClean="0"/>
              <a:t>Liderazgo pedagógico</a:t>
            </a:r>
            <a:endParaRPr lang="es-CL" dirty="0"/>
          </a:p>
        </p:txBody>
      </p:sp>
      <p:sp>
        <p:nvSpPr>
          <p:cNvPr id="8" name="7 CuadroTexto"/>
          <p:cNvSpPr txBox="1"/>
          <p:nvPr/>
        </p:nvSpPr>
        <p:spPr>
          <a:xfrm>
            <a:off x="6228184" y="4149080"/>
            <a:ext cx="2304256" cy="646331"/>
          </a:xfrm>
          <a:prstGeom prst="rect">
            <a:avLst/>
          </a:prstGeom>
          <a:noFill/>
        </p:spPr>
        <p:txBody>
          <a:bodyPr wrap="square" rtlCol="0">
            <a:spAutoFit/>
          </a:bodyPr>
          <a:lstStyle/>
          <a:p>
            <a:pPr algn="ctr"/>
            <a:r>
              <a:rPr lang="es-CL" dirty="0" smtClean="0"/>
              <a:t>Aprendizaje Organizacional</a:t>
            </a:r>
            <a:endParaRPr lang="es-C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arcador de contenido"/>
          <p:cNvSpPr txBox="1">
            <a:spLocks/>
          </p:cNvSpPr>
          <p:nvPr/>
        </p:nvSpPr>
        <p:spPr>
          <a:xfrm>
            <a:off x="179512" y="404664"/>
            <a:ext cx="8208912" cy="6264696"/>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pitchFamily="2" charset="2"/>
              <a:buChar char="Ø"/>
              <a:tabLst/>
              <a:defRPr/>
            </a:pPr>
            <a:r>
              <a:rPr kumimoji="0" lang="es-CL" sz="2000" b="1" u="none" strike="noStrike" kern="1200" cap="none" spc="0" normalizeH="0" noProof="0" dirty="0" smtClean="0">
                <a:ln>
                  <a:noFill/>
                </a:ln>
                <a:solidFill>
                  <a:schemeClr val="tx1"/>
                </a:solidFill>
                <a:effectLst/>
                <a:uLnTx/>
                <a:uFillTx/>
                <a:latin typeface="+mn-lt"/>
                <a:ea typeface="+mn-ea"/>
                <a:cs typeface="+mn-cs"/>
              </a:rPr>
              <a:t>Pensamiento sistemático y estratégico: </a:t>
            </a:r>
            <a:r>
              <a:rPr kumimoji="0" lang="es-CL" sz="2000" u="none" strike="noStrike" kern="1200" cap="none" spc="0" normalizeH="0" noProof="0" dirty="0" smtClean="0">
                <a:ln>
                  <a:noFill/>
                </a:ln>
                <a:solidFill>
                  <a:schemeClr val="tx1"/>
                </a:solidFill>
                <a:effectLst/>
                <a:uLnTx/>
                <a:uFillTx/>
                <a:latin typeface="+mn-lt"/>
                <a:ea typeface="+mn-ea"/>
                <a:cs typeface="+mn-cs"/>
              </a:rPr>
              <a:t>responde a las preguntas claves ¿de dónde venimos?, ¿quiénes somos?, ¿hacia dónde vamos?</a:t>
            </a:r>
            <a:endParaRPr kumimoji="0" lang="es-CL" sz="200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lang="es-CL" sz="2000" b="1" i="1" dirty="0" smtClean="0"/>
              <a:t>               </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lang="es-CL" sz="2000" b="1" i="1" dirty="0"/>
              <a:t> </a:t>
            </a:r>
            <a:r>
              <a:rPr lang="es-CL" sz="2000" b="1" i="1" dirty="0" smtClean="0"/>
              <a:t>                    </a:t>
            </a:r>
            <a:r>
              <a:rPr lang="es-CL" sz="2000" b="1" dirty="0" smtClean="0"/>
              <a:t>Circularidad del pensamiento estratégico </a:t>
            </a:r>
            <a:endParaRPr kumimoji="0" lang="es-CL" sz="2000" b="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p:txBody>
      </p:sp>
      <p:sp>
        <p:nvSpPr>
          <p:cNvPr id="3" name="2 Elipse"/>
          <p:cNvSpPr/>
          <p:nvPr/>
        </p:nvSpPr>
        <p:spPr>
          <a:xfrm>
            <a:off x="2627784" y="2852936"/>
            <a:ext cx="3528392" cy="3024336"/>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 name="3 CuadroTexto"/>
          <p:cNvSpPr txBox="1"/>
          <p:nvPr/>
        </p:nvSpPr>
        <p:spPr>
          <a:xfrm>
            <a:off x="2411760" y="3068960"/>
            <a:ext cx="2016224" cy="369332"/>
          </a:xfrm>
          <a:prstGeom prst="rect">
            <a:avLst/>
          </a:prstGeom>
          <a:solidFill>
            <a:schemeClr val="bg1"/>
          </a:solidFill>
        </p:spPr>
        <p:txBody>
          <a:bodyPr wrap="square" rtlCol="0">
            <a:spAutoFit/>
          </a:bodyPr>
          <a:lstStyle/>
          <a:p>
            <a:r>
              <a:rPr lang="es-CL" dirty="0" smtClean="0"/>
              <a:t>Diagnóstico</a:t>
            </a:r>
            <a:endParaRPr lang="es-CL" dirty="0"/>
          </a:p>
        </p:txBody>
      </p:sp>
      <p:sp>
        <p:nvSpPr>
          <p:cNvPr id="6" name="5 CuadroTexto"/>
          <p:cNvSpPr txBox="1"/>
          <p:nvPr/>
        </p:nvSpPr>
        <p:spPr>
          <a:xfrm>
            <a:off x="5148064" y="3356992"/>
            <a:ext cx="2016224" cy="369332"/>
          </a:xfrm>
          <a:prstGeom prst="rect">
            <a:avLst/>
          </a:prstGeom>
          <a:solidFill>
            <a:schemeClr val="bg1"/>
          </a:solidFill>
        </p:spPr>
        <p:txBody>
          <a:bodyPr wrap="square" rtlCol="0">
            <a:spAutoFit/>
          </a:bodyPr>
          <a:lstStyle/>
          <a:p>
            <a:r>
              <a:rPr lang="es-CL" dirty="0" smtClean="0"/>
              <a:t>Evaluación</a:t>
            </a:r>
            <a:endParaRPr lang="es-CL" dirty="0"/>
          </a:p>
        </p:txBody>
      </p:sp>
      <p:sp>
        <p:nvSpPr>
          <p:cNvPr id="7" name="6 CuadroTexto"/>
          <p:cNvSpPr txBox="1"/>
          <p:nvPr/>
        </p:nvSpPr>
        <p:spPr>
          <a:xfrm>
            <a:off x="1619672" y="4149080"/>
            <a:ext cx="2016224" cy="369332"/>
          </a:xfrm>
          <a:prstGeom prst="rect">
            <a:avLst/>
          </a:prstGeom>
          <a:solidFill>
            <a:schemeClr val="bg1"/>
          </a:solidFill>
        </p:spPr>
        <p:txBody>
          <a:bodyPr wrap="square" rtlCol="0">
            <a:spAutoFit/>
          </a:bodyPr>
          <a:lstStyle/>
          <a:p>
            <a:r>
              <a:rPr lang="es-CL" dirty="0" smtClean="0"/>
              <a:t>Alternativas</a:t>
            </a:r>
            <a:endParaRPr lang="es-CL" dirty="0"/>
          </a:p>
        </p:txBody>
      </p:sp>
      <p:sp>
        <p:nvSpPr>
          <p:cNvPr id="8" name="7 CuadroTexto"/>
          <p:cNvSpPr txBox="1"/>
          <p:nvPr/>
        </p:nvSpPr>
        <p:spPr>
          <a:xfrm>
            <a:off x="5148064" y="4869160"/>
            <a:ext cx="2016224" cy="369332"/>
          </a:xfrm>
          <a:prstGeom prst="rect">
            <a:avLst/>
          </a:prstGeom>
          <a:solidFill>
            <a:schemeClr val="bg1"/>
          </a:solidFill>
        </p:spPr>
        <p:txBody>
          <a:bodyPr wrap="square" rtlCol="0">
            <a:spAutoFit/>
          </a:bodyPr>
          <a:lstStyle/>
          <a:p>
            <a:r>
              <a:rPr lang="es-CL" dirty="0" smtClean="0"/>
              <a:t>Acciones</a:t>
            </a:r>
            <a:endParaRPr lang="es-CL" dirty="0"/>
          </a:p>
        </p:txBody>
      </p:sp>
      <p:sp>
        <p:nvSpPr>
          <p:cNvPr id="9" name="8 CuadroTexto"/>
          <p:cNvSpPr txBox="1"/>
          <p:nvPr/>
        </p:nvSpPr>
        <p:spPr>
          <a:xfrm>
            <a:off x="2843808" y="5589240"/>
            <a:ext cx="1296144" cy="369332"/>
          </a:xfrm>
          <a:prstGeom prst="rect">
            <a:avLst/>
          </a:prstGeom>
          <a:solidFill>
            <a:schemeClr val="bg1"/>
          </a:solidFill>
        </p:spPr>
        <p:txBody>
          <a:bodyPr wrap="square" rtlCol="0">
            <a:spAutoFit/>
          </a:bodyPr>
          <a:lstStyle/>
          <a:p>
            <a:r>
              <a:rPr lang="es-CL" dirty="0" smtClean="0"/>
              <a:t>Objetivos</a:t>
            </a:r>
            <a:endParaRPr lang="es-C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arcador de contenido"/>
          <p:cNvSpPr txBox="1">
            <a:spLocks/>
          </p:cNvSpPr>
          <p:nvPr/>
        </p:nvSpPr>
        <p:spPr>
          <a:xfrm>
            <a:off x="179512" y="836712"/>
            <a:ext cx="8424936" cy="6264696"/>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pitchFamily="2" charset="2"/>
              <a:buChar char="Ø"/>
              <a:tabLst/>
              <a:defRPr/>
            </a:pPr>
            <a:r>
              <a:rPr lang="es-CL" sz="2000" b="1" dirty="0" smtClean="0"/>
              <a:t>Liderazgo pedagógico: </a:t>
            </a:r>
            <a:r>
              <a:rPr lang="es-CL" sz="2000" dirty="0" smtClean="0"/>
              <a:t>por liderazgo se entiende aquí un conjunto de prácticas intencionadamente pedagógicas e innovadoras, que buscan facilitar, animar, orientar y regular procesos complejos de delegación, negociación, cooperación, y formación de los docentes, directivos, funcionarios, supervisores y demás personas que se desempeñan en la educación.  </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pitchFamily="2" charset="2"/>
              <a:buChar char="Ø"/>
              <a:tabLst/>
              <a:defRPr/>
            </a:pPr>
            <a:endParaRPr kumimoji="0" lang="es-CL" sz="2000" i="1"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pitchFamily="2" charset="2"/>
              <a:buChar char="Ø"/>
              <a:tabLst/>
              <a:defRPr/>
            </a:pPr>
            <a:endParaRPr lang="es-CL" sz="2000" i="1" dirty="0" smtClean="0"/>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pitchFamily="2" charset="2"/>
              <a:buChar char="Ø"/>
              <a:tabLst/>
              <a:defRPr/>
            </a:pPr>
            <a:r>
              <a:rPr kumimoji="0" lang="es-CL" sz="2000" b="1" u="none" strike="noStrike" kern="1200" cap="none" spc="0" normalizeH="0" baseline="0" noProof="0" dirty="0" smtClean="0">
                <a:ln>
                  <a:noFill/>
                </a:ln>
                <a:solidFill>
                  <a:schemeClr val="tx1"/>
                </a:solidFill>
                <a:effectLst/>
                <a:uLnTx/>
                <a:uFillTx/>
                <a:latin typeface="+mn-lt"/>
                <a:ea typeface="+mn-ea"/>
                <a:cs typeface="+mn-cs"/>
              </a:rPr>
              <a:t>Aprendizaje organizacional: </a:t>
            </a:r>
            <a:r>
              <a:rPr kumimoji="0" lang="es-CL" sz="2000" u="none" strike="noStrike" kern="1200" cap="none" spc="0" normalizeH="0" baseline="0" noProof="0" dirty="0" smtClean="0">
                <a:ln>
                  <a:noFill/>
                </a:ln>
                <a:solidFill>
                  <a:schemeClr val="tx1"/>
                </a:solidFill>
                <a:effectLst/>
                <a:uLnTx/>
                <a:uFillTx/>
                <a:latin typeface="+mn-lt"/>
                <a:ea typeface="+mn-ea"/>
                <a:cs typeface="+mn-cs"/>
              </a:rPr>
              <a:t>El</a:t>
            </a:r>
            <a:r>
              <a:rPr kumimoji="0" lang="es-CL" sz="2000" u="none" strike="noStrike" kern="1200" cap="none" spc="0" normalizeH="0" noProof="0" dirty="0" smtClean="0">
                <a:ln>
                  <a:noFill/>
                </a:ln>
                <a:solidFill>
                  <a:schemeClr val="tx1"/>
                </a:solidFill>
                <a:effectLst/>
                <a:uLnTx/>
                <a:uFillTx/>
                <a:latin typeface="+mn-lt"/>
                <a:ea typeface="+mn-ea"/>
                <a:cs typeface="+mn-cs"/>
              </a:rPr>
              <a:t> aprendizaje organizacional supone el resultado de un pensamiento estratégico que piensa las condiciones particulares como espacios de poder móviles a ser ampliados a través de la adquisición y desarrollo de nuevas competencias profesionales e interpersonales. </a:t>
            </a:r>
            <a:endParaRPr kumimoji="0" lang="es-CL" sz="200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244</TotalTime>
  <Words>869</Words>
  <Application>Microsoft Macintosh PowerPoint</Application>
  <PresentationFormat>Presentación en pantalla (4:3)</PresentationFormat>
  <Paragraphs>84</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Mirador</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Windows XP Titan Ultimate Edition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Jenifer</dc:creator>
  <cp:lastModifiedBy>Direcciones Dirección Académica </cp:lastModifiedBy>
  <cp:revision>21</cp:revision>
  <dcterms:created xsi:type="dcterms:W3CDTF">2012-10-03T04:26:17Z</dcterms:created>
  <dcterms:modified xsi:type="dcterms:W3CDTF">2014-04-02T14:10:32Z</dcterms:modified>
</cp:coreProperties>
</file>