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5" r:id="rId17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3096" y="-10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29D628-C5D3-484C-BD04-D56AB58BE48A}" type="datetimeFigureOut">
              <a:rPr lang="es-ES" smtClean="0"/>
              <a:pPr/>
              <a:t>02-04-14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8BECC5F-D66A-4890-9B92-1EC1DE4CD486}" type="slidenum">
              <a:rPr lang="es-ES" smtClean="0"/>
              <a:pPr/>
              <a:t>‹Nr.›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00166" y="714356"/>
            <a:ext cx="4496744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LIDERAZGO</a:t>
            </a:r>
          </a:p>
          <a:p>
            <a:pPr algn="ctr"/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Cambios en la práctica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5363" name="Picture 3" descr="C:\Documents and Settings\Ortencia\Configuración local\Archivos temporales de Internet\Content.IE5\29SS0ZNM\MC90028994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2714620"/>
            <a:ext cx="4429156" cy="26211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1285852" y="1357298"/>
            <a:ext cx="7143800" cy="271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GENERAR UNA VISIÓN DE FUTURO.</a:t>
            </a:r>
          </a:p>
          <a:p>
            <a:endParaRPr lang="es-ES" sz="2400" dirty="0"/>
          </a:p>
          <a:p>
            <a:pPr algn="just"/>
            <a:r>
              <a:rPr lang="es-ES" sz="2400" dirty="0" smtClean="0"/>
              <a:t>La visión de futuro expresa cuáles son las más altas aspiraciones posibles, cuáles las potencialidades humanas disponibles o las que se pretende alcanzar.</a:t>
            </a:r>
          </a:p>
          <a:p>
            <a:pPr algn="just"/>
            <a:endParaRPr lang="es-ES" sz="2400" dirty="0" smtClean="0"/>
          </a:p>
          <a:p>
            <a:pPr algn="just"/>
            <a:endParaRPr lang="es-ES" sz="2400" dirty="0"/>
          </a:p>
        </p:txBody>
      </p:sp>
      <p:sp>
        <p:nvSpPr>
          <p:cNvPr id="7" name="6 Rectángulo"/>
          <p:cNvSpPr/>
          <p:nvPr/>
        </p:nvSpPr>
        <p:spPr>
          <a:xfrm>
            <a:off x="1428728" y="4143380"/>
            <a:ext cx="70723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i="1" dirty="0" smtClean="0"/>
              <a:t>Para reflexionar: ¿Cuál es nuestra gran meta como institución o como docentes? ¿Cómo la lograremos?</a:t>
            </a:r>
            <a:endParaRPr lang="es-ES" sz="24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1000100" y="1142984"/>
            <a:ext cx="742955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COMUNICAR LA VISIÓN DE FUTURO.</a:t>
            </a:r>
          </a:p>
          <a:p>
            <a:endParaRPr lang="es-ES" sz="2400" dirty="0"/>
          </a:p>
          <a:p>
            <a:pPr algn="just"/>
            <a:r>
              <a:rPr lang="es-ES" sz="2400" dirty="0" smtClean="0"/>
              <a:t>La visión no es una construcción de un individuo sino que debe contemplar y aspirar a ser la máxima aspiración de la comunidad toda. Además de personas, habrá que pensar redes de intercambio y reflexión que permitan generar una profunda comunicación.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285852" y="3857628"/>
            <a:ext cx="70723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dirty="0" smtClean="0"/>
          </a:p>
          <a:p>
            <a:pPr algn="just"/>
            <a:r>
              <a:rPr lang="es-ES" sz="2400" i="1" dirty="0" smtClean="0"/>
              <a:t>Para reflexionar: ¿Cómo es nuestra comunicación con nuestros colegas? ¿En qué situaciones me comunico con ellos? </a:t>
            </a:r>
            <a:endParaRPr lang="es-ES" sz="2400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1000100" y="1142984"/>
            <a:ext cx="778674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PROMOVER EL TRABAJO EN EQUIPO.</a:t>
            </a:r>
          </a:p>
          <a:p>
            <a:endParaRPr lang="es-ES" sz="2400" dirty="0"/>
          </a:p>
          <a:p>
            <a:pPr algn="just"/>
            <a:r>
              <a:rPr lang="es-ES" sz="2400" dirty="0" smtClean="0"/>
              <a:t>Para ello es fundamental que las organizaciones educativas re-creen los espacios de formación, sensibilización y diálogo para desarrollar una nueva cultura del trabajo en equipo.</a:t>
            </a:r>
          </a:p>
          <a:p>
            <a:pPr algn="just"/>
            <a:endParaRPr lang="es-ES" sz="2400" dirty="0" smtClean="0"/>
          </a:p>
          <a:p>
            <a:pPr algn="just"/>
            <a:endParaRPr lang="es-ES" sz="2400" dirty="0"/>
          </a:p>
          <a:p>
            <a:pPr algn="ctr"/>
            <a:r>
              <a:rPr lang="es-ES" sz="2400" i="1" dirty="0" smtClean="0"/>
              <a:t>Para reflexionar:  Al planificar mis clases ¿lo hago individual o en conjunto con colegas del subsector?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1000100" y="1142984"/>
            <a:ext cx="778674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BRINDAR ORIENTACÓN Y DESARROLLAR </a:t>
            </a:r>
          </a:p>
          <a:p>
            <a:pPr algn="ctr"/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ESPÍRITU DE LOGRO.</a:t>
            </a:r>
          </a:p>
          <a:p>
            <a:endParaRPr lang="es-ES" sz="2400" dirty="0"/>
          </a:p>
          <a:p>
            <a:pPr algn="just"/>
            <a:r>
              <a:rPr lang="es-ES" sz="2400" dirty="0" smtClean="0"/>
              <a:t>Es tarea de los líderes celebrar los logros y los aciertos, así como también brindar las herramientas necesarias para que se logren.  En este sentido, es su deber identificar falencias y entregar el apoyo necesario para superarlo.</a:t>
            </a:r>
          </a:p>
          <a:p>
            <a:pPr algn="just"/>
            <a:endParaRPr lang="es-ES" sz="2400" dirty="0" smtClean="0"/>
          </a:p>
          <a:p>
            <a:pPr algn="just"/>
            <a:endParaRPr lang="es-ES" sz="2400" dirty="0"/>
          </a:p>
          <a:p>
            <a:pPr algn="ctr"/>
            <a:r>
              <a:rPr lang="es-ES" sz="2400" i="1" dirty="0" smtClean="0"/>
              <a:t>Para reflexionar:  En mi práctica ¿a quién acudo tras alguna dificultad?</a:t>
            </a:r>
            <a:endParaRPr lang="es-ES" sz="2400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1000100" y="1142984"/>
            <a:ext cx="778674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s-E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CONSOLIDAR LOS AVANCES EN LAS TRANSFORMACIONES.</a:t>
            </a:r>
          </a:p>
          <a:p>
            <a:endParaRPr lang="es-ES" sz="2400" dirty="0"/>
          </a:p>
          <a:p>
            <a:pPr algn="just"/>
            <a:r>
              <a:rPr lang="es-ES" sz="2400" dirty="0" smtClean="0"/>
              <a:t>Cuando los proyectos avanzan, es preciso generar otras estrategias y dispositivos de sostén; iniciativas que revelen los impactos esperados y los no esperados.</a:t>
            </a:r>
          </a:p>
          <a:p>
            <a:pPr algn="just"/>
            <a:r>
              <a:rPr lang="es-ES" sz="2400" dirty="0" smtClean="0"/>
              <a:t>En definitiva, es preciso saber ¿qué se logró? ¿qué procesos de seguimiento y monitoreo habría que implementar para afianzar estos primeros resultados positivos?</a:t>
            </a:r>
          </a:p>
          <a:p>
            <a:pPr algn="just"/>
            <a:endParaRPr lang="es-ES" sz="2400" dirty="0"/>
          </a:p>
          <a:p>
            <a:pPr algn="ctr"/>
            <a:r>
              <a:rPr lang="es-ES" sz="2400" i="1" dirty="0" smtClean="0"/>
              <a:t>Para reflexionar:  ¿Tengo conocimiento de los proyectos que se efectúan en mi institución? ¿Tengo conocimiento de su avance?</a:t>
            </a:r>
            <a:endParaRPr lang="es-ES" sz="2400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1000100" y="1142984"/>
            <a:ext cx="778674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es-E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ACTUALIZAR LOS APRENDIZAJES.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 smtClean="0"/>
              <a:t>Es importante que los líderes promuevan a nivel institucional el reconocimiento y reflexión sobre lo que hace la organización, sobre cómo lo realiza y qué se logra. </a:t>
            </a:r>
          </a:p>
          <a:p>
            <a:pPr algn="just"/>
            <a:r>
              <a:rPr lang="es-ES" sz="2400" dirty="0" smtClean="0"/>
              <a:t>Con el fin de generar, a partir de estas acciones, cierto aprendizaje de la organización y la acumulación del mismo en la organización educativa mejorando así, la calidad de los servicios ofrecidos. </a:t>
            </a:r>
          </a:p>
          <a:p>
            <a:pPr algn="ctr"/>
            <a:endParaRPr lang="es-ES" sz="2400" i="1" dirty="0"/>
          </a:p>
          <a:p>
            <a:pPr algn="ctr"/>
            <a:r>
              <a:rPr lang="es-ES" sz="2400" i="1" dirty="0" smtClean="0"/>
              <a:t>Para reflexionar:  ¿Qué características puedo destacar de mi institución educativa?  ¿Qué he aprendido de ella?</a:t>
            </a:r>
            <a:endParaRPr lang="es-ES" sz="2400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Redondear rectángulo de esquina diagonal"/>
          <p:cNvSpPr/>
          <p:nvPr/>
        </p:nvSpPr>
        <p:spPr>
          <a:xfrm>
            <a:off x="1428728" y="1285860"/>
            <a:ext cx="6715172" cy="3357586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NO HAY RECETA PARA SER UN BUEN LÍDER; SI NO HAY COMPROMISO NI SE CREE EN QUIENES TRABAJAN Y FORMAN PARTE DE NUESTRO EQUIPO.</a:t>
            </a:r>
            <a:endParaRPr lang="es-ES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857620" y="5072074"/>
            <a:ext cx="47863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/>
              <a:t>Fuente: </a:t>
            </a:r>
            <a:r>
              <a:rPr lang="es-ES" sz="2000" dirty="0" smtClean="0"/>
              <a:t>Módulo 3: Liderazgo. IIPE Buenos Aires. Ministerio de Educación de la Nación. UNESCO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7" name="6 Llamada de flecha a la derecha"/>
          <p:cNvSpPr/>
          <p:nvPr/>
        </p:nvSpPr>
        <p:spPr>
          <a:xfrm>
            <a:off x="1357290" y="714356"/>
            <a:ext cx="2857520" cy="1071570"/>
          </a:xfrm>
          <a:prstGeom prst="rightArrowCallout">
            <a:avLst>
              <a:gd name="adj1" fmla="val 17242"/>
              <a:gd name="adj2" fmla="val 21121"/>
              <a:gd name="adj3" fmla="val 38575"/>
              <a:gd name="adj4" fmla="val 8113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Jerarquía</a:t>
            </a:r>
            <a:endParaRPr lang="es-ES" sz="3200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57686" y="642918"/>
            <a:ext cx="35719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/>
              <a:t>Debido a las transformaciones sociales, políticas y productivas, la dirección ya no es una cuestión de ordenar y controlar, sino reconocer la necesidad de otros y promocionar el trabajo en equipo.</a:t>
            </a:r>
          </a:p>
          <a:p>
            <a:pPr algn="just"/>
            <a:r>
              <a:rPr lang="es-ES" sz="2400" i="1" dirty="0" smtClean="0"/>
              <a:t>“La </a:t>
            </a:r>
            <a:r>
              <a:rPr lang="es-ES" sz="2400" b="1" i="1" dirty="0" smtClean="0"/>
              <a:t>jerarquía entendida como control</a:t>
            </a:r>
            <a:r>
              <a:rPr lang="es-ES" sz="2400" i="1" dirty="0" smtClean="0"/>
              <a:t> desalienta el desarrollo del compromiso y la responsabilidad” (Unesco).</a:t>
            </a:r>
            <a:endParaRPr lang="es-ES" sz="24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Triángulo isósceles"/>
          <p:cNvSpPr/>
          <p:nvPr/>
        </p:nvSpPr>
        <p:spPr>
          <a:xfrm>
            <a:off x="1071538" y="357166"/>
            <a:ext cx="2857520" cy="1857388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EMPRESA</a:t>
            </a:r>
            <a:endParaRPr lang="es-ES" sz="2000" b="1" dirty="0"/>
          </a:p>
        </p:txBody>
      </p:sp>
      <p:sp>
        <p:nvSpPr>
          <p:cNvPr id="7" name="6 Triángulo isósceles"/>
          <p:cNvSpPr/>
          <p:nvPr/>
        </p:nvSpPr>
        <p:spPr>
          <a:xfrm>
            <a:off x="5500694" y="428604"/>
            <a:ext cx="2857520" cy="1857388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ESCUELA</a:t>
            </a:r>
            <a:endParaRPr lang="es-ES" sz="2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071538" y="2714620"/>
            <a:ext cx="764386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/>
              <a:t>Comprendiendo que las escuelas no son empresas, entendiendo que los niños no son productos y los educadores no consiguen beneficios. Debemos reconocer que ambas si tienen algo en común.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b="1" dirty="0" smtClean="0"/>
              <a:t>Las buenas escuelas</a:t>
            </a:r>
            <a:r>
              <a:rPr lang="es-ES" sz="2400" dirty="0" smtClean="0"/>
              <a:t>, así como las buenas empresas, se caracterizan por tener a su cargo gran cantidad de personal, jerarquías de mando bien delineadas y </a:t>
            </a:r>
            <a:r>
              <a:rPr lang="es-ES" sz="2400" b="1" dirty="0" smtClean="0"/>
              <a:t>divisiones en las responsabilidades, tareas y delegaciones.</a:t>
            </a:r>
          </a:p>
          <a:p>
            <a:pPr algn="just"/>
            <a:endParaRPr lang="es-ES" dirty="0"/>
          </a:p>
        </p:txBody>
      </p:sp>
      <p:pic>
        <p:nvPicPr>
          <p:cNvPr id="16386" name="Picture 2" descr="C:\Documents and Settings\Ortencia\Configuración local\Archivos temporales de Internet\Content.IE5\E6HRF9QA\MP900430667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428604"/>
            <a:ext cx="1928850" cy="1928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Llamada de flecha hacia abajo"/>
          <p:cNvSpPr/>
          <p:nvPr/>
        </p:nvSpPr>
        <p:spPr>
          <a:xfrm>
            <a:off x="2714612" y="785794"/>
            <a:ext cx="3714776" cy="1714512"/>
          </a:xfrm>
          <a:prstGeom prst="down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LIDERAZGO</a:t>
            </a:r>
            <a:endParaRPr lang="es-ES" sz="3200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85852" y="2786058"/>
            <a:ext cx="7072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Conjunto de procesos que orientan a las personas y a los equipos en una determinada dirección hacia el logro de un objetivo común.</a:t>
            </a:r>
            <a:endParaRPr lang="es-ES" sz="2400" dirty="0"/>
          </a:p>
        </p:txBody>
      </p:sp>
      <p:sp>
        <p:nvSpPr>
          <p:cNvPr id="7" name="6 Rectángulo redondeado"/>
          <p:cNvSpPr/>
          <p:nvPr/>
        </p:nvSpPr>
        <p:spPr>
          <a:xfrm>
            <a:off x="1285852" y="4143380"/>
            <a:ext cx="7572428" cy="192882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Se vincula con la capacidad de generar procesos de sensibilización y convocatoria para trabajar en colaboración con otros, en el logro de los fines y valores que generalmente por la rutina se hacen cada vez más implícitos.</a:t>
            </a:r>
            <a:endParaRPr lang="es-ES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5 Elipse"/>
          <p:cNvSpPr/>
          <p:nvPr/>
        </p:nvSpPr>
        <p:spPr>
          <a:xfrm>
            <a:off x="3643306" y="642918"/>
            <a:ext cx="2500330" cy="135732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LIDERAZGO</a:t>
            </a:r>
            <a:endParaRPr lang="es-ES" sz="2000" b="1" dirty="0"/>
          </a:p>
        </p:txBody>
      </p:sp>
      <p:sp>
        <p:nvSpPr>
          <p:cNvPr id="7" name="6 Elipse"/>
          <p:cNvSpPr/>
          <p:nvPr/>
        </p:nvSpPr>
        <p:spPr>
          <a:xfrm>
            <a:off x="928662" y="2357430"/>
            <a:ext cx="2928958" cy="13573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Transformación</a:t>
            </a:r>
            <a:endParaRPr lang="es-ES" sz="2000" b="1" dirty="0"/>
          </a:p>
        </p:txBody>
      </p:sp>
      <p:sp>
        <p:nvSpPr>
          <p:cNvPr id="8" name="7 Elipse"/>
          <p:cNvSpPr/>
          <p:nvPr/>
        </p:nvSpPr>
        <p:spPr>
          <a:xfrm>
            <a:off x="4071934" y="2357430"/>
            <a:ext cx="2071702" cy="13573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Innovación</a:t>
            </a:r>
            <a:endParaRPr lang="es-ES" sz="2000" b="1" dirty="0"/>
          </a:p>
        </p:txBody>
      </p:sp>
      <p:sp>
        <p:nvSpPr>
          <p:cNvPr id="9" name="8 Elipse"/>
          <p:cNvSpPr/>
          <p:nvPr/>
        </p:nvSpPr>
        <p:spPr>
          <a:xfrm>
            <a:off x="6357950" y="2357430"/>
            <a:ext cx="2500330" cy="13573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/>
              <a:t>Complejidad</a:t>
            </a:r>
            <a:endParaRPr lang="es-ES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1000100" y="3929066"/>
            <a:ext cx="23574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/>
              <a:t>Los procesos que se involucran evocan cambios, asumiendo nuevos desafíos.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28992" y="3857628"/>
            <a:ext cx="27860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/>
              <a:t>Puede generar trabajo en equipo y el desarrollo individual.  Vinculado con procesos de motivación orientada a atraer a la gente deseosa de aportar.</a:t>
            </a:r>
            <a:endParaRPr lang="es-ES" sz="20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357950" y="3929066"/>
            <a:ext cx="25003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/>
              <a:t>D</a:t>
            </a:r>
            <a:r>
              <a:rPr lang="es-ES" sz="2000" dirty="0" smtClean="0"/>
              <a:t>ebe responder a las necesidades del entorno. El liderazgo colabora a crear una realidad deseada a partir de la comunicación.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7" name="6 Rectángulo redondeado"/>
          <p:cNvSpPr/>
          <p:nvPr/>
        </p:nvSpPr>
        <p:spPr>
          <a:xfrm>
            <a:off x="1142976" y="2500306"/>
            <a:ext cx="7429552" cy="307183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El liderazgo tiene la ambición de generar una visión de futuro compartida, en este sentido es colectiva. Intenta inspirar colegialidad, cohesión, integración y sentido, respetando la diversidad de aportes de los actores; no sometiéndolos a reglas universales y falsamente válidas.</a:t>
            </a:r>
            <a:endParaRPr lang="es-E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00166" y="107154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El </a:t>
            </a:r>
            <a:r>
              <a:rPr lang="es-ES" sz="2400" b="1" dirty="0" smtClean="0"/>
              <a:t>liderazgo</a:t>
            </a:r>
            <a:r>
              <a:rPr lang="es-ES" sz="2400" dirty="0" smtClean="0"/>
              <a:t> construye colectivamente una malla de trabajo, de desempeño, de sueños, de representaciones, de calidades.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1000100" y="428604"/>
            <a:ext cx="785818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accent3">
                    <a:lumMod val="75000"/>
                  </a:schemeClr>
                </a:solidFill>
              </a:rPr>
              <a:t>Las prácticas de liderazgo, no buscan otra cosa que  ser un medio para:</a:t>
            </a:r>
          </a:p>
          <a:p>
            <a:pPr algn="just"/>
            <a:endParaRPr lang="es-ES" sz="2400" dirty="0"/>
          </a:p>
          <a:p>
            <a:pPr algn="just">
              <a:buFont typeface="Wingdings" pitchFamily="2" charset="2"/>
              <a:buChar char="Ø"/>
            </a:pPr>
            <a:r>
              <a:rPr lang="es-ES" sz="2400" dirty="0" smtClean="0"/>
              <a:t> Generar aprendizaje organizacional y social.</a:t>
            </a:r>
          </a:p>
          <a:p>
            <a:pPr algn="just"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Resolver colectivamente problemas nuevos.</a:t>
            </a:r>
          </a:p>
          <a:p>
            <a:pPr algn="just"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Definir (y redefinir) los valores.</a:t>
            </a:r>
          </a:p>
          <a:p>
            <a:pPr algn="just"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Ajustar los procesos de acción para alcanzar esos valores.</a:t>
            </a:r>
          </a:p>
          <a:p>
            <a:pPr algn="just">
              <a:buFont typeface="Wingdings" pitchFamily="2" charset="2"/>
              <a:buChar char="Ø"/>
            </a:pPr>
            <a:r>
              <a:rPr lang="es-ES" sz="2400" dirty="0"/>
              <a:t> </a:t>
            </a:r>
            <a:r>
              <a:rPr lang="es-ES" sz="2400" dirty="0" smtClean="0"/>
              <a:t>Estimular el desarrollo de otras formas de comprender y de actuar.</a:t>
            </a:r>
          </a:p>
          <a:p>
            <a:pPr algn="just">
              <a:buFont typeface="Wingdings" pitchFamily="2" charset="2"/>
              <a:buChar char="Ø"/>
            </a:pPr>
            <a:r>
              <a:rPr lang="es-ES" sz="2400" dirty="0" smtClean="0"/>
              <a:t>Ampliar los procesos de mejora continua.</a:t>
            </a:r>
          </a:p>
          <a:p>
            <a:pPr algn="just">
              <a:buFont typeface="Wingdings" pitchFamily="2" charset="2"/>
              <a:buChar char="Ø"/>
            </a:pPr>
            <a:r>
              <a:rPr lang="es-ES" sz="2400" dirty="0" smtClean="0"/>
              <a:t>Desarrollar y sostener círculos de aprendizaje profundo.</a:t>
            </a:r>
          </a:p>
          <a:p>
            <a:pPr algn="just">
              <a:buFont typeface="Wingdings" pitchFamily="2" charset="2"/>
              <a:buChar char="Ø"/>
            </a:pPr>
            <a:r>
              <a:rPr lang="es-ES" sz="2400" dirty="0" smtClean="0"/>
              <a:t>Solventar procesos extendidos y continuos de formación para el fortalecimiento de competencias complejas, tanto individuales como colectivas.</a:t>
            </a:r>
          </a:p>
          <a:p>
            <a:pPr>
              <a:buFont typeface="Wingdings" pitchFamily="2" charset="2"/>
              <a:buChar char="Ø"/>
            </a:pP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Rectángulo"/>
          <p:cNvSpPr/>
          <p:nvPr/>
        </p:nvSpPr>
        <p:spPr>
          <a:xfrm>
            <a:off x="1285853" y="642918"/>
            <a:ext cx="664373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Siete prácticas de liderazgo</a:t>
            </a:r>
          </a:p>
          <a:p>
            <a:pPr algn="ctr"/>
            <a:r>
              <a:rPr lang="es-ES" sz="3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en gestión educativa</a:t>
            </a:r>
            <a:endParaRPr lang="es-ES" sz="3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7411" name="Picture 3" descr="C:\Documents and Settings\Ortencia\Configuración local\Archivos temporales de Internet\Content.IE5\E6HRF9QA\MP90043952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2428868"/>
            <a:ext cx="32004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1"/>
          <p:cNvSpPr txBox="1">
            <a:spLocks noChangeArrowheads="1"/>
          </p:cNvSpPr>
          <p:nvPr/>
        </p:nvSpPr>
        <p:spPr bwMode="auto">
          <a:xfrm>
            <a:off x="1142976" y="6183312"/>
            <a:ext cx="8001024" cy="674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6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Prof. Hortensia Morales C.- Gestión de la Organización Escolar.</a:t>
            </a:r>
            <a:endParaRPr kumimoji="0" lang="es-ES" sz="16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https://encrypted-tbn1.gstatic.com/images?q=tbn:ANd9GcRxMLJXwE0PlhVVPaA4RLO0Brb5GQmozGbURlD-enhFWic-30_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76" y="285728"/>
            <a:ext cx="596182" cy="12858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3 CuadroTexto"/>
          <p:cNvSpPr txBox="1"/>
          <p:nvPr/>
        </p:nvSpPr>
        <p:spPr>
          <a:xfrm>
            <a:off x="1000100" y="1142984"/>
            <a:ext cx="757242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INSPIRAR LA NECESIDAD DE GENERAR TRANSFORMACIONES.</a:t>
            </a:r>
          </a:p>
          <a:p>
            <a:endParaRPr lang="es-ES" sz="2400" dirty="0"/>
          </a:p>
          <a:p>
            <a:pPr algn="just"/>
            <a:r>
              <a:rPr lang="es-ES" sz="2400" dirty="0" smtClean="0"/>
              <a:t>Es preciso comenzar por reconocer lo existente, sus alcances y sus limitaciones. De esta forma se posibilita la apertura hacia las nuevas demandas y exigencias.</a:t>
            </a:r>
          </a:p>
          <a:p>
            <a:pPr algn="just"/>
            <a:endParaRPr lang="es-ES" sz="2400" dirty="0" smtClean="0"/>
          </a:p>
          <a:p>
            <a:pPr algn="just"/>
            <a:endParaRPr lang="es-ES" sz="2400" dirty="0"/>
          </a:p>
          <a:p>
            <a:pPr algn="ctr"/>
            <a:r>
              <a:rPr lang="es-ES" sz="2400" i="1" dirty="0" smtClean="0"/>
              <a:t>Para reflexionar: ¿Conocemos bien nuestro contexto e institución? ¿Cuáles serán sus fortalezas y debilidades?</a:t>
            </a:r>
            <a:endParaRPr lang="es-ES" sz="24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100</TotalTime>
  <Words>1164</Words>
  <Application>Microsoft Macintosh PowerPoint</Application>
  <PresentationFormat>Presentación en pantalla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Solsticio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Direcciones Dirección Académica </cp:lastModifiedBy>
  <cp:revision>12</cp:revision>
  <dcterms:created xsi:type="dcterms:W3CDTF">2012-10-24T14:15:57Z</dcterms:created>
  <dcterms:modified xsi:type="dcterms:W3CDTF">2014-04-02T14:10:51Z</dcterms:modified>
</cp:coreProperties>
</file>