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2" r:id="rId3"/>
    <p:sldId id="263" r:id="rId4"/>
    <p:sldId id="264" r:id="rId5"/>
    <p:sldId id="265" r:id="rId6"/>
    <p:sldId id="266" r:id="rId7"/>
    <p:sldId id="267" r:id="rId8"/>
    <p:sldId id="268" r:id="rId9"/>
    <p:sldId id="269" r:id="rId10"/>
  </p:sldIdLst>
  <p:sldSz cx="9144000" cy="6858000" type="screen4x3"/>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2" d="100"/>
          <a:sy n="82" d="100"/>
        </p:scale>
        <p:origin x="-3096" y="-104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1"/>
      </p:bgRef>
    </p:bg>
    <p:spTree>
      <p:nvGrpSpPr>
        <p:cNvPr id="1" name=""/>
        <p:cNvGrpSpPr/>
        <p:nvPr/>
      </p:nvGrpSpPr>
      <p:grpSpPr>
        <a:xfrm>
          <a:off x="0" y="0"/>
          <a:ext cx="0" cy="0"/>
          <a:chOff x="0" y="0"/>
          <a:chExt cx="0" cy="0"/>
        </a:xfrm>
      </p:grpSpPr>
      <p:sp>
        <p:nvSpPr>
          <p:cNvPr id="8" name="7 Título"/>
          <p:cNvSpPr>
            <a:spLocks noGrp="1"/>
          </p:cNvSpPr>
          <p:nvPr>
            <p:ph type="ctrTitle"/>
          </p:nvPr>
        </p:nvSpPr>
        <p:spPr>
          <a:xfrm>
            <a:off x="2286000" y="3124200"/>
            <a:ext cx="6172200" cy="1894362"/>
          </a:xfrm>
        </p:spPr>
        <p:txBody>
          <a:bodyPr/>
          <a:lstStyle>
            <a:lvl1pPr>
              <a:defRPr b="1"/>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bwMode="auto">
          <a:xfrm rot="5400000">
            <a:off x="7764621" y="1174097"/>
            <a:ext cx="2286000" cy="381000"/>
          </a:xfrm>
        </p:spPr>
        <p:txBody>
          <a:bodyPr/>
          <a:lstStyle/>
          <a:p>
            <a:fld id="{4AEB161E-3861-47DF-9A21-9F5CECE0EA6B}" type="datetimeFigureOut">
              <a:rPr lang="es-CL" smtClean="0"/>
              <a:pPr/>
              <a:t>02-04-14</a:t>
            </a:fld>
            <a:endParaRPr lang="es-CL"/>
          </a:p>
        </p:txBody>
      </p:sp>
      <p:sp>
        <p:nvSpPr>
          <p:cNvPr id="17" name="16 Marcador de pie de página"/>
          <p:cNvSpPr>
            <a:spLocks noGrp="1"/>
          </p:cNvSpPr>
          <p:nvPr>
            <p:ph type="ftr" sz="quarter" idx="11"/>
          </p:nvPr>
        </p:nvSpPr>
        <p:spPr bwMode="auto">
          <a:xfrm rot="5400000">
            <a:off x="7077269" y="4181669"/>
            <a:ext cx="3657600" cy="384048"/>
          </a:xfrm>
        </p:spPr>
        <p:txBody>
          <a:bodyPr/>
          <a:lstStyle/>
          <a:p>
            <a:endParaRPr lang="es-CL"/>
          </a:p>
        </p:txBody>
      </p:sp>
      <p:sp>
        <p:nvSpPr>
          <p:cNvPr id="10" name="9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Conector recto"/>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Elipse"/>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Elipse"/>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Marcador de número de diapositiva"/>
          <p:cNvSpPr>
            <a:spLocks noGrp="1"/>
          </p:cNvSpPr>
          <p:nvPr>
            <p:ph type="sldNum" sz="quarter" idx="12"/>
          </p:nvPr>
        </p:nvSpPr>
        <p:spPr bwMode="auto">
          <a:xfrm>
            <a:off x="1325544" y="4928702"/>
            <a:ext cx="609600" cy="517524"/>
          </a:xfrm>
        </p:spPr>
        <p:txBody>
          <a:bodyPr/>
          <a:lstStyle/>
          <a:p>
            <a:fld id="{4CB77F84-951A-458B-8B71-D19B327B02E0}" type="slidenum">
              <a:rPr lang="es-CL" smtClean="0"/>
              <a:pPr/>
              <a:t>‹Nr.›</a:t>
            </a:fld>
            <a:endParaRPr lang="es-CL"/>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4AEB161E-3861-47DF-9A21-9F5CECE0EA6B}" type="datetimeFigureOut">
              <a:rPr lang="es-CL" smtClean="0"/>
              <a:pPr/>
              <a:t>02-04-14</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4CB77F84-951A-458B-8B71-D19B327B02E0}" type="slidenum">
              <a:rPr lang="es-CL" smtClean="0"/>
              <a:pPr/>
              <a:t>‹Nr.›</a:t>
            </a:fld>
            <a:endParaRPr lang="es-C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676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4AEB161E-3861-47DF-9A21-9F5CECE0EA6B}" type="datetimeFigureOut">
              <a:rPr lang="es-CL" smtClean="0"/>
              <a:pPr/>
              <a:t>02-04-14</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4CB77F84-951A-458B-8B71-D19B327B02E0}" type="slidenum">
              <a:rPr lang="es-CL" smtClean="0"/>
              <a:pPr/>
              <a:t>‹Nr.›</a:t>
            </a:fld>
            <a:endParaRPr lang="es-C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8" name="7 Marcador de contenido"/>
          <p:cNvSpPr>
            <a:spLocks noGrp="1"/>
          </p:cNvSpPr>
          <p:nvPr>
            <p:ph sz="quarter" idx="1"/>
          </p:nvPr>
        </p:nvSpPr>
        <p:spPr>
          <a:xfrm>
            <a:off x="457200" y="1600200"/>
            <a:ext cx="7467600" cy="487375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4"/>
          </p:nvPr>
        </p:nvSpPr>
        <p:spPr/>
        <p:txBody>
          <a:bodyPr rtlCol="0"/>
          <a:lstStyle/>
          <a:p>
            <a:fld id="{4AEB161E-3861-47DF-9A21-9F5CECE0EA6B}" type="datetimeFigureOut">
              <a:rPr lang="es-CL" smtClean="0"/>
              <a:pPr/>
              <a:t>02-04-14</a:t>
            </a:fld>
            <a:endParaRPr lang="es-CL"/>
          </a:p>
        </p:txBody>
      </p:sp>
      <p:sp>
        <p:nvSpPr>
          <p:cNvPr id="9" name="8 Marcador de número de diapositiva"/>
          <p:cNvSpPr>
            <a:spLocks noGrp="1"/>
          </p:cNvSpPr>
          <p:nvPr>
            <p:ph type="sldNum" sz="quarter" idx="15"/>
          </p:nvPr>
        </p:nvSpPr>
        <p:spPr/>
        <p:txBody>
          <a:bodyPr rtlCol="0"/>
          <a:lstStyle/>
          <a:p>
            <a:fld id="{4CB77F84-951A-458B-8B71-D19B327B02E0}" type="slidenum">
              <a:rPr lang="es-CL" smtClean="0"/>
              <a:pPr/>
              <a:t>‹Nr.›</a:t>
            </a:fld>
            <a:endParaRPr lang="es-CL"/>
          </a:p>
        </p:txBody>
      </p:sp>
      <p:sp>
        <p:nvSpPr>
          <p:cNvPr id="10" name="9 Marcador de pie de página"/>
          <p:cNvSpPr>
            <a:spLocks noGrp="1"/>
          </p:cNvSpPr>
          <p:nvPr>
            <p:ph type="ftr" sz="quarter" idx="16"/>
          </p:nvPr>
        </p:nvSpPr>
        <p:spPr/>
        <p:txBody>
          <a:bodyPr rtlCol="0"/>
          <a:lstStyle/>
          <a:p>
            <a:endParaRPr lang="es-C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286000" y="2895600"/>
            <a:ext cx="6172200" cy="2053590"/>
          </a:xfrm>
        </p:spPr>
        <p:txBody>
          <a:bodyPr/>
          <a:lstStyle>
            <a:lvl1pPr algn="l">
              <a:buNone/>
              <a:defRPr sz="3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bwMode="auto">
          <a:xfrm rot="5400000">
            <a:off x="7763256" y="1170432"/>
            <a:ext cx="2286000" cy="381000"/>
          </a:xfrm>
        </p:spPr>
        <p:txBody>
          <a:bodyPr/>
          <a:lstStyle/>
          <a:p>
            <a:fld id="{4AEB161E-3861-47DF-9A21-9F5CECE0EA6B}" type="datetimeFigureOut">
              <a:rPr lang="es-CL" smtClean="0"/>
              <a:pPr/>
              <a:t>02-04-14</a:t>
            </a:fld>
            <a:endParaRPr lang="es-CL"/>
          </a:p>
        </p:txBody>
      </p:sp>
      <p:sp>
        <p:nvSpPr>
          <p:cNvPr id="5" name="4 Marcador de pie de página"/>
          <p:cNvSpPr>
            <a:spLocks noGrp="1"/>
          </p:cNvSpPr>
          <p:nvPr>
            <p:ph type="ftr" sz="quarter" idx="11"/>
          </p:nvPr>
        </p:nvSpPr>
        <p:spPr bwMode="auto">
          <a:xfrm rot="5400000">
            <a:off x="7077456" y="4178808"/>
            <a:ext cx="3657600" cy="384048"/>
          </a:xfrm>
        </p:spPr>
        <p:txBody>
          <a:bodyPr/>
          <a:lstStyle/>
          <a:p>
            <a:endParaRPr lang="es-CL"/>
          </a:p>
        </p:txBody>
      </p:sp>
      <p:sp>
        <p:nvSpPr>
          <p:cNvPr id="9" name="8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Elipse"/>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Elipse"/>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Elipse"/>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Conector recto"/>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arcador de número de diapositiva"/>
          <p:cNvSpPr>
            <a:spLocks noGrp="1"/>
          </p:cNvSpPr>
          <p:nvPr>
            <p:ph type="sldNum" sz="quarter" idx="12"/>
          </p:nvPr>
        </p:nvSpPr>
        <p:spPr bwMode="auto">
          <a:xfrm>
            <a:off x="1340616" y="4928702"/>
            <a:ext cx="609600" cy="517524"/>
          </a:xfrm>
        </p:spPr>
        <p:txBody>
          <a:bodyPr/>
          <a:lstStyle/>
          <a:p>
            <a:fld id="{4CB77F84-951A-458B-8B71-D19B327B02E0}" type="slidenum">
              <a:rPr lang="es-CL" smtClean="0"/>
              <a:pPr/>
              <a:t>‹Nr.›</a:t>
            </a:fld>
            <a:endParaRPr lang="es-CL"/>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4AEB161E-3861-47DF-9A21-9F5CECE0EA6B}" type="datetimeFigureOut">
              <a:rPr lang="es-CL" smtClean="0"/>
              <a:pPr/>
              <a:t>02-04-14</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4CB77F84-951A-458B-8B71-D19B327B02E0}" type="slidenum">
              <a:rPr lang="es-CL" smtClean="0"/>
              <a:pPr/>
              <a:t>‹Nr.›</a:t>
            </a:fld>
            <a:endParaRPr lang="es-CL"/>
          </a:p>
        </p:txBody>
      </p:sp>
      <p:sp>
        <p:nvSpPr>
          <p:cNvPr id="9" name="8 Marcador de contenido"/>
          <p:cNvSpPr>
            <a:spLocks noGrp="1"/>
          </p:cNvSpPr>
          <p:nvPr>
            <p:ph sz="quarter" idx="1"/>
          </p:nvPr>
        </p:nvSpPr>
        <p:spPr>
          <a:xfrm>
            <a:off x="457200"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270248"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7543800" cy="1143000"/>
          </a:xfrm>
        </p:spPr>
        <p:txBody>
          <a:bodyPr anchor="b"/>
          <a:lstStyle>
            <a:lvl1pPr>
              <a:defRPr/>
            </a:lvl1pPr>
          </a:lstStyle>
          <a:p>
            <a:r>
              <a:rPr kumimoji="0" lang="es-ES" smtClean="0"/>
              <a:t>Haga clic para modificar el estilo de título del patrón</a:t>
            </a:r>
            <a:endParaRPr kumimoji="0" lang="en-US"/>
          </a:p>
        </p:txBody>
      </p:sp>
      <p:sp>
        <p:nvSpPr>
          <p:cNvPr id="7" name="6 Marcador de fecha"/>
          <p:cNvSpPr>
            <a:spLocks noGrp="1"/>
          </p:cNvSpPr>
          <p:nvPr>
            <p:ph type="dt" sz="half" idx="10"/>
          </p:nvPr>
        </p:nvSpPr>
        <p:spPr/>
        <p:txBody>
          <a:bodyPr/>
          <a:lstStyle/>
          <a:p>
            <a:fld id="{4AEB161E-3861-47DF-9A21-9F5CECE0EA6B}" type="datetimeFigureOut">
              <a:rPr lang="es-CL" smtClean="0"/>
              <a:pPr/>
              <a:t>02-04-14</a:t>
            </a:fld>
            <a:endParaRPr lang="es-CL"/>
          </a:p>
        </p:txBody>
      </p:sp>
      <p:sp>
        <p:nvSpPr>
          <p:cNvPr id="8" name="7 Marcador de pie de página"/>
          <p:cNvSpPr>
            <a:spLocks noGrp="1"/>
          </p:cNvSpPr>
          <p:nvPr>
            <p:ph type="ftr" sz="quarter" idx="11"/>
          </p:nvPr>
        </p:nvSpPr>
        <p:spPr/>
        <p:txBody>
          <a:bodyPr/>
          <a:lstStyle/>
          <a:p>
            <a:endParaRPr lang="es-CL"/>
          </a:p>
        </p:txBody>
      </p:sp>
      <p:sp>
        <p:nvSpPr>
          <p:cNvPr id="9" name="8 Marcador de número de diapositiva"/>
          <p:cNvSpPr>
            <a:spLocks noGrp="1"/>
          </p:cNvSpPr>
          <p:nvPr>
            <p:ph type="sldNum" sz="quarter" idx="12"/>
          </p:nvPr>
        </p:nvSpPr>
        <p:spPr/>
        <p:txBody>
          <a:bodyPr/>
          <a:lstStyle/>
          <a:p>
            <a:fld id="{4CB77F84-951A-458B-8B71-D19B327B02E0}" type="slidenum">
              <a:rPr lang="es-CL" smtClean="0"/>
              <a:pPr/>
              <a:t>‹Nr.›</a:t>
            </a:fld>
            <a:endParaRPr lang="es-CL"/>
          </a:p>
        </p:txBody>
      </p:sp>
      <p:sp>
        <p:nvSpPr>
          <p:cNvPr id="11" name="10 Marcador de contenido"/>
          <p:cNvSpPr>
            <a:spLocks noGrp="1"/>
          </p:cNvSpPr>
          <p:nvPr>
            <p:ph sz="quarter" idx="2"/>
          </p:nvPr>
        </p:nvSpPr>
        <p:spPr>
          <a:xfrm>
            <a:off x="457200"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quarter" idx="4"/>
          </p:nvPr>
        </p:nvSpPr>
        <p:spPr>
          <a:xfrm>
            <a:off x="4371975"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texto"/>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
        <p:nvSpPr>
          <p:cNvPr id="14" name="13 Marcador de texto"/>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6" name="5 Marcador de fecha"/>
          <p:cNvSpPr>
            <a:spLocks noGrp="1"/>
          </p:cNvSpPr>
          <p:nvPr>
            <p:ph type="dt" sz="half" idx="10"/>
          </p:nvPr>
        </p:nvSpPr>
        <p:spPr/>
        <p:txBody>
          <a:bodyPr rtlCol="0"/>
          <a:lstStyle/>
          <a:p>
            <a:fld id="{4AEB161E-3861-47DF-9A21-9F5CECE0EA6B}" type="datetimeFigureOut">
              <a:rPr lang="es-CL" smtClean="0"/>
              <a:pPr/>
              <a:t>02-04-14</a:t>
            </a:fld>
            <a:endParaRPr lang="es-CL"/>
          </a:p>
        </p:txBody>
      </p:sp>
      <p:sp>
        <p:nvSpPr>
          <p:cNvPr id="7" name="6 Marcador de número de diapositiva"/>
          <p:cNvSpPr>
            <a:spLocks noGrp="1"/>
          </p:cNvSpPr>
          <p:nvPr>
            <p:ph type="sldNum" sz="quarter" idx="11"/>
          </p:nvPr>
        </p:nvSpPr>
        <p:spPr/>
        <p:txBody>
          <a:bodyPr rtlCol="0"/>
          <a:lstStyle/>
          <a:p>
            <a:fld id="{4CB77F84-951A-458B-8B71-D19B327B02E0}" type="slidenum">
              <a:rPr lang="es-CL" smtClean="0"/>
              <a:pPr/>
              <a:t>‹Nr.›</a:t>
            </a:fld>
            <a:endParaRPr lang="es-CL"/>
          </a:p>
        </p:txBody>
      </p:sp>
      <p:sp>
        <p:nvSpPr>
          <p:cNvPr id="8" name="7 Marcador de pie de página"/>
          <p:cNvSpPr>
            <a:spLocks noGrp="1"/>
          </p:cNvSpPr>
          <p:nvPr>
            <p:ph type="ftr" sz="quarter" idx="12"/>
          </p:nvPr>
        </p:nvSpPr>
        <p:spPr/>
        <p:txBody>
          <a:bodyPr rtlCol="0"/>
          <a:lstStyle/>
          <a:p>
            <a:endParaRPr lang="es-C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4AEB161E-3861-47DF-9A21-9F5CECE0EA6B}" type="datetimeFigureOut">
              <a:rPr lang="es-CL" smtClean="0"/>
              <a:pPr/>
              <a:t>02-04-14</a:t>
            </a:fld>
            <a:endParaRPr lang="es-CL"/>
          </a:p>
        </p:txBody>
      </p:sp>
      <p:sp>
        <p:nvSpPr>
          <p:cNvPr id="3" name="2 Marcador de pie de página"/>
          <p:cNvSpPr>
            <a:spLocks noGrp="1"/>
          </p:cNvSpPr>
          <p:nvPr>
            <p:ph type="ftr" sz="quarter" idx="11"/>
          </p:nvPr>
        </p:nvSpPr>
        <p:spPr/>
        <p:txBody>
          <a:bodyPr/>
          <a:lstStyle/>
          <a:p>
            <a:endParaRPr lang="es-CL"/>
          </a:p>
        </p:txBody>
      </p:sp>
      <p:sp>
        <p:nvSpPr>
          <p:cNvPr id="4" name="3 Marcador de número de diapositiva"/>
          <p:cNvSpPr>
            <a:spLocks noGrp="1"/>
          </p:cNvSpPr>
          <p:nvPr>
            <p:ph type="sldNum" sz="quarter" idx="12"/>
          </p:nvPr>
        </p:nvSpPr>
        <p:spPr/>
        <p:txBody>
          <a:bodyPr/>
          <a:lstStyle/>
          <a:p>
            <a:fld id="{4CB77F84-951A-458B-8B71-D19B327B02E0}" type="slidenum">
              <a:rPr lang="es-CL" smtClean="0"/>
              <a:pPr/>
              <a:t>‹Nr.›</a:t>
            </a:fld>
            <a:endParaRPr lang="es-C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1"/>
      </p:bgRef>
    </p:bg>
    <p:spTree>
      <p:nvGrpSpPr>
        <p:cNvPr id="1" name=""/>
        <p:cNvGrpSpPr/>
        <p:nvPr/>
      </p:nvGrpSpPr>
      <p:grpSpPr>
        <a:xfrm>
          <a:off x="0" y="0"/>
          <a:ext cx="0" cy="0"/>
          <a:chOff x="0" y="0"/>
          <a:chExt cx="0" cy="0"/>
        </a:xfrm>
      </p:grpSpPr>
      <p:sp>
        <p:nvSpPr>
          <p:cNvPr id="10" name="9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Título"/>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Marcador de contenido"/>
          <p:cNvSpPr>
            <a:spLocks noGrp="1"/>
          </p:cNvSpPr>
          <p:nvPr>
            <p:ph sz="quarter" idx="1"/>
          </p:nvPr>
        </p:nvSpPr>
        <p:spPr>
          <a:xfrm>
            <a:off x="304800" y="274320"/>
            <a:ext cx="5638800" cy="6327648"/>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1" name="20 Marcador de fecha"/>
          <p:cNvSpPr>
            <a:spLocks noGrp="1"/>
          </p:cNvSpPr>
          <p:nvPr>
            <p:ph type="dt" sz="half" idx="14"/>
          </p:nvPr>
        </p:nvSpPr>
        <p:spPr/>
        <p:txBody>
          <a:bodyPr rtlCol="0"/>
          <a:lstStyle/>
          <a:p>
            <a:fld id="{4AEB161E-3861-47DF-9A21-9F5CECE0EA6B}" type="datetimeFigureOut">
              <a:rPr lang="es-CL" smtClean="0"/>
              <a:pPr/>
              <a:t>02-04-14</a:t>
            </a:fld>
            <a:endParaRPr lang="es-CL"/>
          </a:p>
        </p:txBody>
      </p:sp>
      <p:sp>
        <p:nvSpPr>
          <p:cNvPr id="22" name="21 Marcador de número de diapositiva"/>
          <p:cNvSpPr>
            <a:spLocks noGrp="1"/>
          </p:cNvSpPr>
          <p:nvPr>
            <p:ph type="sldNum" sz="quarter" idx="15"/>
          </p:nvPr>
        </p:nvSpPr>
        <p:spPr/>
        <p:txBody>
          <a:bodyPr rtlCol="0"/>
          <a:lstStyle/>
          <a:p>
            <a:fld id="{4CB77F84-951A-458B-8B71-D19B327B02E0}" type="slidenum">
              <a:rPr lang="es-CL" smtClean="0"/>
              <a:pPr/>
              <a:t>‹Nr.›</a:t>
            </a:fld>
            <a:endParaRPr lang="es-CL"/>
          </a:p>
        </p:txBody>
      </p:sp>
      <p:sp>
        <p:nvSpPr>
          <p:cNvPr id="23" name="22 Marcador de pie de página"/>
          <p:cNvSpPr>
            <a:spLocks noGrp="1"/>
          </p:cNvSpPr>
          <p:nvPr>
            <p:ph type="ftr" sz="quarter" idx="16"/>
          </p:nvPr>
        </p:nvSpPr>
        <p:spPr/>
        <p:txBody>
          <a:bodyPr rtlCol="0"/>
          <a:lstStyle/>
          <a:p>
            <a:endParaRPr lang="es-CL"/>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Conector recto"/>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Título"/>
          <p:cNvSpPr>
            <a:spLocks noGrp="1"/>
          </p:cNvSpPr>
          <p:nvPr>
            <p:ph type="title"/>
          </p:nvPr>
        </p:nvSpPr>
        <p:spPr>
          <a:xfrm rot="5400000">
            <a:off x="3350133" y="3200400"/>
            <a:ext cx="6309360" cy="457200"/>
          </a:xfrm>
        </p:spPr>
        <p:txBody>
          <a:bodyPr anchor="b"/>
          <a:lstStyle>
            <a:lvl1pPr algn="l">
              <a:buNone/>
              <a:defRPr sz="2000" b="1"/>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10" name="9 Conector recto"/>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Rectángulo"/>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Marcador de fecha"/>
          <p:cNvSpPr>
            <a:spLocks noGrp="1"/>
          </p:cNvSpPr>
          <p:nvPr>
            <p:ph type="dt" sz="half" idx="10"/>
          </p:nvPr>
        </p:nvSpPr>
        <p:spPr/>
        <p:txBody>
          <a:bodyPr rtlCol="0"/>
          <a:lstStyle/>
          <a:p>
            <a:fld id="{4AEB161E-3861-47DF-9A21-9F5CECE0EA6B}" type="datetimeFigureOut">
              <a:rPr lang="es-CL" smtClean="0"/>
              <a:pPr/>
              <a:t>02-04-14</a:t>
            </a:fld>
            <a:endParaRPr lang="es-CL"/>
          </a:p>
        </p:txBody>
      </p:sp>
      <p:sp>
        <p:nvSpPr>
          <p:cNvPr id="18" name="17 Marcador de número de diapositiva"/>
          <p:cNvSpPr>
            <a:spLocks noGrp="1"/>
          </p:cNvSpPr>
          <p:nvPr>
            <p:ph type="sldNum" sz="quarter" idx="11"/>
          </p:nvPr>
        </p:nvSpPr>
        <p:spPr/>
        <p:txBody>
          <a:bodyPr rtlCol="0"/>
          <a:lstStyle/>
          <a:p>
            <a:fld id="{4CB77F84-951A-458B-8B71-D19B327B02E0}" type="slidenum">
              <a:rPr lang="es-CL" smtClean="0"/>
              <a:pPr/>
              <a:t>‹Nr.›</a:t>
            </a:fld>
            <a:endParaRPr lang="es-CL"/>
          </a:p>
        </p:txBody>
      </p:sp>
      <p:sp>
        <p:nvSpPr>
          <p:cNvPr id="21" name="20 Marcador de pie de página"/>
          <p:cNvSpPr>
            <a:spLocks noGrp="1"/>
          </p:cNvSpPr>
          <p:nvPr>
            <p:ph type="ftr" sz="quarter" idx="12"/>
          </p:nvPr>
        </p:nvSpPr>
        <p:spPr/>
        <p:txBody>
          <a:bodyPr rtlCol="0"/>
          <a:lstStyle/>
          <a:p>
            <a:endParaRPr lang="es-CL"/>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Marcador de título"/>
          <p:cNvSpPr>
            <a:spLocks noGrp="1"/>
          </p:cNvSpPr>
          <p:nvPr>
            <p:ph type="title"/>
          </p:nvPr>
        </p:nvSpPr>
        <p:spPr>
          <a:xfrm>
            <a:off x="457200" y="274638"/>
            <a:ext cx="7467600" cy="1143000"/>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4AEB161E-3861-47DF-9A21-9F5CECE0EA6B}" type="datetimeFigureOut">
              <a:rPr lang="es-CL" smtClean="0"/>
              <a:pPr/>
              <a:t>02-04-14</a:t>
            </a:fld>
            <a:endParaRPr lang="es-CL"/>
          </a:p>
        </p:txBody>
      </p:sp>
      <p:sp>
        <p:nvSpPr>
          <p:cNvPr id="3" name="2 Marcador de pie de página"/>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s-CL"/>
          </a:p>
        </p:txBody>
      </p:sp>
      <p:sp>
        <p:nvSpPr>
          <p:cNvPr id="7" name="6 Conector recto"/>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Marcador de número de diapositiva"/>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4CB77F84-951A-458B-8B71-D19B327B02E0}" type="slidenum">
              <a:rPr lang="es-CL" smtClean="0"/>
              <a:pPr/>
              <a:t>‹Nr.›</a:t>
            </a:fld>
            <a:endParaRPr lang="es-CL"/>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1763688" y="1844824"/>
            <a:ext cx="6696744" cy="1754326"/>
          </a:xfrm>
          <a:prstGeom prst="rect">
            <a:avLst/>
          </a:prstGeom>
          <a:noFill/>
        </p:spPr>
        <p:txBody>
          <a:bodyPr wrap="square" rtlCol="0">
            <a:spAutoFit/>
          </a:bodyPr>
          <a:lstStyle/>
          <a:p>
            <a:pPr algn="ctr"/>
            <a:r>
              <a:rPr lang="es-CL" sz="3600" dirty="0" smtClean="0"/>
              <a:t>ESCUELAS EFECTIVAS EN SECTORES DE POBREZA</a:t>
            </a:r>
          </a:p>
          <a:p>
            <a:pPr algn="ctr"/>
            <a:r>
              <a:rPr lang="es-CL" sz="3600" i="1" dirty="0" smtClean="0"/>
              <a:t>¿Quién dijo que no se puede?</a:t>
            </a:r>
            <a:endParaRPr lang="es-CL" sz="3600" i="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683568" y="1484784"/>
            <a:ext cx="7467600" cy="4873752"/>
          </a:xfrm>
        </p:spPr>
        <p:txBody>
          <a:bodyPr>
            <a:normAutofit/>
          </a:bodyPr>
          <a:lstStyle/>
          <a:p>
            <a:pPr>
              <a:buNone/>
            </a:pPr>
            <a:r>
              <a:rPr lang="es-CL" b="1" dirty="0" smtClean="0"/>
              <a:t>Escuela eficaz:</a:t>
            </a:r>
          </a:p>
          <a:p>
            <a:pPr>
              <a:buNone/>
            </a:pPr>
            <a:r>
              <a:rPr lang="es-CL" b="1" dirty="0" smtClean="0"/>
              <a:t>   </a:t>
            </a:r>
            <a:r>
              <a:rPr lang="es-CL" dirty="0" smtClean="0"/>
              <a:t>“es aquella que promueve de forma duradera el desarrollo integral de todos y cada uno de sus alumnos más allá de lo que sería previsible teniendo en cuenta su rendimiento inicial y su situación social, cultural y económica” (Murillo, 2003, p.54)</a:t>
            </a:r>
            <a:endParaRPr lang="es-CL"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395536" y="332656"/>
            <a:ext cx="7467600" cy="4873752"/>
          </a:xfrm>
        </p:spPr>
        <p:txBody>
          <a:bodyPr>
            <a:normAutofit/>
          </a:bodyPr>
          <a:lstStyle/>
          <a:p>
            <a:pPr>
              <a:buNone/>
            </a:pPr>
            <a:r>
              <a:rPr lang="es-CL" b="1" dirty="0" smtClean="0"/>
              <a:t>I. Identificación y características de las escuelas efectivas. </a:t>
            </a:r>
          </a:p>
          <a:p>
            <a:pPr>
              <a:buFontTx/>
              <a:buChar char="-"/>
            </a:pPr>
            <a:r>
              <a:rPr lang="es-CL" dirty="0" smtClean="0"/>
              <a:t>Las escuelas efectivas no se diferencian a las demás escuelas en términos de docencia, de número de alumnos por sala, de horas pedagógicas, formación docente, etc. ¿Entonces cuál es la clave que hace la diferencia?</a:t>
            </a:r>
          </a:p>
          <a:p>
            <a:pPr>
              <a:buNone/>
            </a:pPr>
            <a:r>
              <a:rPr lang="es-CL" dirty="0" smtClean="0"/>
              <a:t> </a:t>
            </a:r>
            <a:endParaRPr lang="es-CL" b="1" dirty="0" smtClean="0"/>
          </a:p>
          <a:p>
            <a:pPr marL="457200" indent="-457200">
              <a:buAutoNum type="arabicPeriod"/>
            </a:pPr>
            <a:r>
              <a:rPr lang="es-CL" b="1" dirty="0" smtClean="0">
                <a:solidFill>
                  <a:srgbClr val="FF0000"/>
                </a:solidFill>
              </a:rPr>
              <a:t>La gestión escolar </a:t>
            </a:r>
          </a:p>
          <a:p>
            <a:pPr marL="457200" indent="-457200">
              <a:buAutoNum type="arabicPeriod"/>
            </a:pPr>
            <a:r>
              <a:rPr lang="es-CL" b="1" dirty="0" smtClean="0"/>
              <a:t>Prácticas pedagógicas en el aula.</a:t>
            </a:r>
            <a:r>
              <a:rPr lang="es-CL" dirty="0" smtClean="0"/>
              <a:t/>
            </a:r>
            <a:br>
              <a:rPr lang="es-CL" dirty="0" smtClean="0"/>
            </a:br>
            <a:endParaRPr lang="es-CL"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179512" y="404664"/>
            <a:ext cx="8208912" cy="6264696"/>
          </a:xfrm>
        </p:spPr>
        <p:txBody>
          <a:bodyPr>
            <a:normAutofit/>
          </a:bodyPr>
          <a:lstStyle/>
          <a:p>
            <a:pPr>
              <a:buNone/>
            </a:pPr>
            <a:r>
              <a:rPr lang="es-CL" sz="2000" b="1" dirty="0" smtClean="0"/>
              <a:t>II. Características de la gestión institucional y pedagógica en las escuelas efectivas.</a:t>
            </a:r>
          </a:p>
          <a:p>
            <a:pPr>
              <a:buNone/>
            </a:pPr>
            <a:r>
              <a:rPr lang="es-CL" sz="1600" dirty="0" smtClean="0"/>
              <a:t>1. </a:t>
            </a:r>
            <a:r>
              <a:rPr lang="es-CL" sz="2000" b="1" i="1" dirty="0" smtClean="0"/>
              <a:t>Escuelas que poseen una “cultura escolar positiva”: </a:t>
            </a:r>
            <a:r>
              <a:rPr lang="es-CL" sz="2000" dirty="0" smtClean="0"/>
              <a:t>son escuelas que “creen” casi ciegamente en lo que pueden lograr haciendo un buen trabajo con sus alumnos. Predomina el espíritu </a:t>
            </a:r>
            <a:r>
              <a:rPr lang="es-CL" sz="2000" dirty="0" err="1" smtClean="0"/>
              <a:t>identitario</a:t>
            </a:r>
            <a:r>
              <a:rPr lang="es-CL" sz="2000" dirty="0" smtClean="0"/>
              <a:t>  y el alto nivel de expectativas –aunque no desmedidas ni poco realistas. Los docentes tienen un alto nivel de compromiso con el colegio “tienen la camiseta puesta”.</a:t>
            </a:r>
          </a:p>
          <a:p>
            <a:pPr>
              <a:buNone/>
            </a:pPr>
            <a:endParaRPr lang="es-CL" sz="2000" dirty="0" smtClean="0"/>
          </a:p>
          <a:p>
            <a:pPr>
              <a:buNone/>
            </a:pPr>
            <a:r>
              <a:rPr lang="es-CL" sz="2000" dirty="0" smtClean="0"/>
              <a:t>2. </a:t>
            </a:r>
            <a:r>
              <a:rPr lang="es-CL" sz="2000" b="1" i="1" dirty="0" smtClean="0"/>
              <a:t>Escuelas con objetivos superiores, claros y concretos: </a:t>
            </a:r>
            <a:r>
              <a:rPr lang="es-CL" sz="2000" dirty="0" smtClean="0"/>
              <a:t>su horizonte apunta a una formación integral de los alumnos y establecer metas y objetivos muy concretos y basados en las habilidades básicas que todos los niños pueden aprender, estableciendo metas por ejemplo “en el primer semestre todos los alumnos de segundo año deben saber leer”, al ser algo concreto esto puede ser medible y por ende evaluado.</a:t>
            </a:r>
            <a:endParaRPr lang="es-CL" sz="2000" b="1" i="1" dirty="0" smtClean="0"/>
          </a:p>
          <a:p>
            <a:pPr>
              <a:buNone/>
            </a:pPr>
            <a:endParaRPr lang="es-CL" sz="2000" b="1" i="1" dirty="0" smtClean="0"/>
          </a:p>
          <a:p>
            <a:pPr>
              <a:buNone/>
            </a:pPr>
            <a:endParaRPr lang="es-CL" sz="2000" b="1" i="1" dirty="0" smtClean="0"/>
          </a:p>
          <a:p>
            <a:pPr>
              <a:buNone/>
            </a:pPr>
            <a:endParaRPr lang="es-CL" sz="2000" b="1" i="1"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Marcador de contenido"/>
          <p:cNvSpPr txBox="1">
            <a:spLocks/>
          </p:cNvSpPr>
          <p:nvPr/>
        </p:nvSpPr>
        <p:spPr>
          <a:xfrm>
            <a:off x="179512" y="404664"/>
            <a:ext cx="8208912" cy="6264696"/>
          </a:xfrm>
          <a:prstGeom prst="rect">
            <a:avLst/>
          </a:prstGeom>
        </p:spPr>
        <p:txBody>
          <a:bodyPr vert="horz">
            <a:normAutofit/>
          </a:bodyPr>
          <a:lstStyle/>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r>
              <a:rPr lang="es-CL" sz="2000" dirty="0"/>
              <a:t>3</a:t>
            </a:r>
            <a:r>
              <a:rPr kumimoji="0" lang="es-CL" sz="2000" b="0" i="0" u="none" strike="noStrike" kern="1200" cap="none" spc="0" normalizeH="0" baseline="0" noProof="0" dirty="0" smtClean="0">
                <a:ln>
                  <a:noFill/>
                </a:ln>
                <a:solidFill>
                  <a:schemeClr val="tx1"/>
                </a:solidFill>
                <a:effectLst/>
                <a:uLnTx/>
                <a:uFillTx/>
                <a:latin typeface="+mn-lt"/>
                <a:ea typeface="+mn-ea"/>
                <a:cs typeface="+mn-cs"/>
              </a:rPr>
              <a:t>. </a:t>
            </a:r>
            <a:r>
              <a:rPr kumimoji="0" lang="es-CL" sz="2000" b="1" i="1" u="none" strike="noStrike" kern="1200" cap="none" spc="0" normalizeH="0" baseline="0" noProof="0" dirty="0" smtClean="0">
                <a:ln>
                  <a:noFill/>
                </a:ln>
                <a:solidFill>
                  <a:schemeClr val="tx1"/>
                </a:solidFill>
                <a:effectLst/>
                <a:uLnTx/>
                <a:uFillTx/>
                <a:latin typeface="+mn-lt"/>
                <a:ea typeface="+mn-ea"/>
                <a:cs typeface="+mn-cs"/>
              </a:rPr>
              <a:t>Escuelas que tienen muy buenos líderes institucionales y pedagógicos: </a:t>
            </a:r>
            <a:r>
              <a:rPr kumimoji="0" lang="es-CL" sz="2000" b="0" i="0" u="none" strike="noStrike" kern="1200" cap="none" spc="0" normalizeH="0" baseline="0" noProof="0" dirty="0" smtClean="0">
                <a:ln>
                  <a:noFill/>
                </a:ln>
                <a:solidFill>
                  <a:schemeClr val="tx1"/>
                </a:solidFill>
                <a:effectLst/>
                <a:uLnTx/>
                <a:uFillTx/>
                <a:latin typeface="+mn-lt"/>
                <a:ea typeface="+mn-ea"/>
                <a:cs typeface="+mn-cs"/>
              </a:rPr>
              <a:t>se refiere a una</a:t>
            </a:r>
            <a:r>
              <a:rPr kumimoji="0" lang="es-CL" sz="2000" b="0" i="0" u="none" strike="noStrike" kern="1200" cap="none" spc="0" normalizeH="0" noProof="0" dirty="0" smtClean="0">
                <a:ln>
                  <a:noFill/>
                </a:ln>
                <a:solidFill>
                  <a:schemeClr val="tx1"/>
                </a:solidFill>
                <a:effectLst/>
                <a:uLnTx/>
                <a:uFillTx/>
                <a:latin typeface="+mn-lt"/>
                <a:ea typeface="+mn-ea"/>
                <a:cs typeface="+mn-cs"/>
              </a:rPr>
              <a:t> autoridad clara y que sabe imponerse y es respetada por docentes, alumnos y padres. Son en este sentido escuelas dirigidas y gobernadas, pero por personas que tienen la experiencia necesaria para hacerlo, tanto en el plano </a:t>
            </a:r>
            <a:r>
              <a:rPr kumimoji="0" lang="es-CL" sz="2000" b="0" i="0" u="none" strike="noStrike" kern="1200" cap="none" spc="0" normalizeH="0" noProof="0" dirty="0" err="1" smtClean="0">
                <a:ln>
                  <a:noFill/>
                </a:ln>
                <a:solidFill>
                  <a:schemeClr val="tx1"/>
                </a:solidFill>
                <a:effectLst/>
                <a:uLnTx/>
                <a:uFillTx/>
                <a:latin typeface="+mn-lt"/>
                <a:ea typeface="+mn-ea"/>
                <a:cs typeface="+mn-cs"/>
              </a:rPr>
              <a:t>pedag</a:t>
            </a:r>
            <a:r>
              <a:rPr lang="es-CL" sz="2000" dirty="0" err="1" smtClean="0"/>
              <a:t>ógico</a:t>
            </a:r>
            <a:r>
              <a:rPr lang="es-CL" sz="2000" dirty="0" smtClean="0"/>
              <a:t> como institucional, puede ser el Director, jefe de UTP o un buen profesor (maestro de maestros)</a:t>
            </a:r>
            <a:endParaRPr kumimoji="0" lang="es-CL" sz="2000" b="0"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es-CL" sz="2000" b="0"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r>
              <a:rPr lang="es-CL" sz="2000" dirty="0"/>
              <a:t>4</a:t>
            </a:r>
            <a:r>
              <a:rPr kumimoji="0" lang="es-CL" sz="2000" b="0" i="0" u="none" strike="noStrike" kern="1200" cap="none" spc="0" normalizeH="0" baseline="0" noProof="0" dirty="0" smtClean="0">
                <a:ln>
                  <a:noFill/>
                </a:ln>
                <a:solidFill>
                  <a:schemeClr val="tx1"/>
                </a:solidFill>
                <a:effectLst/>
                <a:uLnTx/>
                <a:uFillTx/>
                <a:latin typeface="+mn-lt"/>
                <a:ea typeface="+mn-ea"/>
                <a:cs typeface="+mn-cs"/>
              </a:rPr>
              <a:t>. </a:t>
            </a:r>
            <a:r>
              <a:rPr kumimoji="0" lang="es-CL" sz="2000" b="1" i="1" u="none" strike="noStrike" kern="1200" cap="none" spc="0" normalizeH="0" baseline="0" noProof="0" dirty="0" smtClean="0">
                <a:ln>
                  <a:noFill/>
                </a:ln>
                <a:solidFill>
                  <a:schemeClr val="tx1"/>
                </a:solidFill>
                <a:effectLst/>
                <a:uLnTx/>
                <a:uFillTx/>
                <a:latin typeface="+mn-lt"/>
                <a:ea typeface="+mn-ea"/>
                <a:cs typeface="+mn-cs"/>
              </a:rPr>
              <a:t>Escuelas donde “nada queda al azar” y que al mismo tiempo entregan autonomía</a:t>
            </a:r>
            <a:r>
              <a:rPr kumimoji="0" lang="es-CL" sz="2000" b="1" i="1" u="none" strike="noStrike" kern="1200" cap="none" spc="0" normalizeH="0" noProof="0" dirty="0" smtClean="0">
                <a:ln>
                  <a:noFill/>
                </a:ln>
                <a:solidFill>
                  <a:schemeClr val="tx1"/>
                </a:solidFill>
                <a:effectLst/>
                <a:uLnTx/>
                <a:uFillTx/>
                <a:latin typeface="+mn-lt"/>
                <a:ea typeface="+mn-ea"/>
                <a:cs typeface="+mn-cs"/>
              </a:rPr>
              <a:t> a los profesores: </a:t>
            </a:r>
            <a:r>
              <a:rPr kumimoji="0" lang="es-CL" sz="2000" b="0" i="0" u="none" strike="noStrike" kern="1200" cap="none" spc="0" normalizeH="0" baseline="0" noProof="0" dirty="0" smtClean="0">
                <a:ln>
                  <a:noFill/>
                </a:ln>
                <a:solidFill>
                  <a:schemeClr val="tx1"/>
                </a:solidFill>
                <a:effectLst/>
                <a:uLnTx/>
                <a:uFillTx/>
                <a:latin typeface="+mn-lt"/>
                <a:ea typeface="+mn-ea"/>
                <a:cs typeface="+mn-cs"/>
              </a:rPr>
              <a:t>esta es una de las características</a:t>
            </a:r>
            <a:r>
              <a:rPr kumimoji="0" lang="es-CL" sz="2000" b="0" i="0" u="none" strike="noStrike" kern="1200" cap="none" spc="0" normalizeH="0" noProof="0" dirty="0" smtClean="0">
                <a:ln>
                  <a:noFill/>
                </a:ln>
                <a:solidFill>
                  <a:schemeClr val="tx1"/>
                </a:solidFill>
                <a:effectLst/>
                <a:uLnTx/>
                <a:uFillTx/>
                <a:latin typeface="+mn-lt"/>
                <a:ea typeface="+mn-ea"/>
                <a:cs typeface="+mn-cs"/>
              </a:rPr>
              <a:t> más decisivas, En términos concretos, estas escuelas han sabido organizar los recursos con los que cuentan para cumplir con los objetivos. Hay una alta valoración de lo que significa aprender de los errores y de aprovechar las buenas practicas internas.</a:t>
            </a:r>
            <a:endParaRPr kumimoji="0" lang="es-CL" sz="2000" b="1" i="1"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es-CL" sz="2000" b="1" i="1"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es-CL" sz="2000" b="1" i="1"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es-CL" sz="2000" b="1" i="1"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Marcador de contenido"/>
          <p:cNvSpPr txBox="1">
            <a:spLocks/>
          </p:cNvSpPr>
          <p:nvPr/>
        </p:nvSpPr>
        <p:spPr>
          <a:xfrm>
            <a:off x="179512" y="404664"/>
            <a:ext cx="8208912" cy="6264696"/>
          </a:xfrm>
          <a:prstGeom prst="rect">
            <a:avLst/>
          </a:prstGeom>
        </p:spPr>
        <p:txBody>
          <a:bodyPr vert="horz">
            <a:normAutofit/>
          </a:bodyPr>
          <a:lstStyle/>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r>
              <a:rPr lang="es-CL" sz="2000" dirty="0" smtClean="0"/>
              <a:t>5</a:t>
            </a:r>
            <a:r>
              <a:rPr kumimoji="0" lang="es-CL" sz="2000" b="0" i="0" u="none" strike="noStrike" kern="1200" cap="none" spc="0" normalizeH="0" baseline="0" noProof="0" dirty="0" smtClean="0">
                <a:ln>
                  <a:noFill/>
                </a:ln>
                <a:solidFill>
                  <a:schemeClr val="tx1"/>
                </a:solidFill>
                <a:effectLst/>
                <a:uLnTx/>
                <a:uFillTx/>
                <a:latin typeface="+mn-lt"/>
                <a:ea typeface="+mn-ea"/>
                <a:cs typeface="+mn-cs"/>
              </a:rPr>
              <a:t>. </a:t>
            </a:r>
            <a:r>
              <a:rPr kumimoji="0" lang="es-CL" sz="2000" b="1" i="1" u="none" strike="noStrike" kern="1200" cap="none" spc="0" normalizeH="0" baseline="0" noProof="0" dirty="0" smtClean="0">
                <a:ln>
                  <a:noFill/>
                </a:ln>
                <a:solidFill>
                  <a:schemeClr val="tx1"/>
                </a:solidFill>
                <a:effectLst/>
                <a:uLnTx/>
                <a:uFillTx/>
                <a:latin typeface="+mn-lt"/>
                <a:ea typeface="+mn-ea"/>
                <a:cs typeface="+mn-cs"/>
              </a:rPr>
              <a:t>Escuelas que han aprendido a manejar la heterogeneidad de sus alumnos:</a:t>
            </a:r>
            <a:r>
              <a:rPr kumimoji="0" lang="es-CL" sz="2000" b="1" i="1" u="none" strike="noStrike" kern="1200" cap="none" spc="0" normalizeH="0" noProof="0" dirty="0" smtClean="0">
                <a:ln>
                  <a:noFill/>
                </a:ln>
                <a:solidFill>
                  <a:schemeClr val="tx1"/>
                </a:solidFill>
                <a:effectLst/>
                <a:uLnTx/>
                <a:uFillTx/>
                <a:latin typeface="+mn-lt"/>
                <a:ea typeface="+mn-ea"/>
                <a:cs typeface="+mn-cs"/>
              </a:rPr>
              <a:t> </a:t>
            </a:r>
            <a:r>
              <a:rPr kumimoji="0" lang="es-CL" sz="2000" u="none" strike="noStrike" kern="1200" cap="none" spc="0" normalizeH="0" noProof="0" dirty="0" smtClean="0">
                <a:ln>
                  <a:noFill/>
                </a:ln>
                <a:solidFill>
                  <a:schemeClr val="tx1"/>
                </a:solidFill>
                <a:effectLst/>
                <a:uLnTx/>
                <a:uFillTx/>
                <a:latin typeface="+mn-lt"/>
                <a:ea typeface="+mn-ea"/>
                <a:cs typeface="+mn-cs"/>
              </a:rPr>
              <a:t>Se centra es que la escuela y sus profesores consideran  las diferencias entre los alumnos al planificar y desarrollar sus actividades y tareas y van evaluando constantemente los resultados que obtienen</a:t>
            </a:r>
            <a:r>
              <a:rPr lang="es-CL" sz="2000" dirty="0" smtClean="0"/>
              <a:t>, información que retro-alimenta la planificación y programación de actividades y el proceso de toma de decisiones.</a:t>
            </a:r>
            <a:endParaRPr kumimoji="0" lang="es-CL" sz="200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es-CL" sz="2000" b="0"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r>
              <a:rPr lang="es-CL" sz="2000" dirty="0" smtClean="0"/>
              <a:t>6</a:t>
            </a:r>
            <a:r>
              <a:rPr kumimoji="0" lang="es-CL" sz="2000" b="0" i="0" u="none" strike="noStrike" kern="1200" cap="none" spc="0" normalizeH="0" baseline="0" noProof="0" dirty="0" smtClean="0">
                <a:ln>
                  <a:noFill/>
                </a:ln>
                <a:solidFill>
                  <a:schemeClr val="tx1"/>
                </a:solidFill>
                <a:effectLst/>
                <a:uLnTx/>
                <a:uFillTx/>
                <a:latin typeface="+mn-lt"/>
                <a:ea typeface="+mn-ea"/>
                <a:cs typeface="+mn-cs"/>
              </a:rPr>
              <a:t>. </a:t>
            </a:r>
            <a:r>
              <a:rPr kumimoji="0" lang="es-CL" sz="2000" b="1" i="1" u="none" strike="noStrike" kern="1200" cap="none" spc="0" normalizeH="0" baseline="0" noProof="0" dirty="0" smtClean="0">
                <a:ln>
                  <a:noFill/>
                </a:ln>
                <a:solidFill>
                  <a:schemeClr val="tx1"/>
                </a:solidFill>
                <a:effectLst/>
                <a:uLnTx/>
                <a:uFillTx/>
                <a:latin typeface="+mn-lt"/>
                <a:ea typeface="+mn-ea"/>
                <a:cs typeface="+mn-cs"/>
              </a:rPr>
              <a:t>Escuelas con reglas</a:t>
            </a:r>
            <a:r>
              <a:rPr kumimoji="0" lang="es-CL" sz="2000" b="1" i="1" u="none" strike="noStrike" kern="1200" cap="none" spc="0" normalizeH="0" noProof="0" dirty="0" smtClean="0">
                <a:ln>
                  <a:noFill/>
                </a:ln>
                <a:solidFill>
                  <a:schemeClr val="tx1"/>
                </a:solidFill>
                <a:effectLst/>
                <a:uLnTx/>
                <a:uFillTx/>
                <a:latin typeface="+mn-lt"/>
                <a:ea typeface="+mn-ea"/>
                <a:cs typeface="+mn-cs"/>
              </a:rPr>
              <a:t> claras y manejo explícito de la disciplina:  </a:t>
            </a:r>
            <a:r>
              <a:rPr kumimoji="0" lang="es-CL" sz="2000" u="none" strike="noStrike" kern="1200" cap="none" spc="0" normalizeH="0" noProof="0" dirty="0" smtClean="0">
                <a:ln>
                  <a:noFill/>
                </a:ln>
                <a:solidFill>
                  <a:schemeClr val="tx1"/>
                </a:solidFill>
                <a:effectLst/>
                <a:uLnTx/>
                <a:uFillTx/>
                <a:latin typeface="+mn-lt"/>
                <a:ea typeface="+mn-ea"/>
                <a:cs typeface="+mn-cs"/>
              </a:rPr>
              <a:t>Se destinan importantes esfuerzos a la gestión de la disciplina y plantean como una condición indispensable para que los niños puedan aprender. </a:t>
            </a:r>
            <a:r>
              <a:rPr kumimoji="0" lang="es-CL" sz="2000" u="none" strike="noStrike" kern="1200" cap="none" spc="0" normalizeH="0" baseline="0" noProof="0" dirty="0" smtClean="0">
                <a:ln>
                  <a:noFill/>
                </a:ln>
                <a:solidFill>
                  <a:schemeClr val="tx1"/>
                </a:solidFill>
                <a:effectLst/>
                <a:uLnTx/>
                <a:uFillTx/>
                <a:latin typeface="+mn-lt"/>
                <a:ea typeface="+mn-ea"/>
                <a:cs typeface="+mn-cs"/>
              </a:rPr>
              <a:t>Los docentes de estas escuelas son un ejemplo de disciplina para los alumnos: nunca llegan tarde, faltan muy poco y cumplen con todo lo que prometen.</a:t>
            </a: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es-CL" sz="2000" b="1" i="1"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es-CL" sz="2000" b="1" i="1"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es-CL" sz="2000" b="1" i="1"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Marcador de contenido"/>
          <p:cNvSpPr txBox="1">
            <a:spLocks/>
          </p:cNvSpPr>
          <p:nvPr/>
        </p:nvSpPr>
        <p:spPr>
          <a:xfrm>
            <a:off x="179512" y="836712"/>
            <a:ext cx="8208912" cy="6264696"/>
          </a:xfrm>
          <a:prstGeom prst="rect">
            <a:avLst/>
          </a:prstGeom>
        </p:spPr>
        <p:txBody>
          <a:bodyPr vert="horz">
            <a:normAutofit/>
          </a:bodyPr>
          <a:lstStyle/>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r>
              <a:rPr lang="es-CL" sz="2000" dirty="0" smtClean="0"/>
              <a:t>7</a:t>
            </a:r>
            <a:r>
              <a:rPr kumimoji="0" lang="es-CL" sz="2000" b="0" i="0" u="none" strike="noStrike" kern="1200" cap="none" spc="0" normalizeH="0" baseline="0" noProof="0" dirty="0" smtClean="0">
                <a:ln>
                  <a:noFill/>
                </a:ln>
                <a:solidFill>
                  <a:schemeClr val="tx1"/>
                </a:solidFill>
                <a:effectLst/>
                <a:uLnTx/>
                <a:uFillTx/>
                <a:latin typeface="+mn-lt"/>
                <a:ea typeface="+mn-ea"/>
                <a:cs typeface="+mn-cs"/>
              </a:rPr>
              <a:t>. </a:t>
            </a:r>
            <a:r>
              <a:rPr kumimoji="0" lang="es-CL" sz="2000" b="1" i="1" u="none" strike="noStrike" kern="1200" cap="none" spc="0" normalizeH="0" baseline="0" noProof="0" dirty="0" smtClean="0">
                <a:ln>
                  <a:noFill/>
                </a:ln>
                <a:solidFill>
                  <a:schemeClr val="tx1"/>
                </a:solidFill>
                <a:effectLst/>
                <a:uLnTx/>
                <a:uFillTx/>
                <a:latin typeface="+mn-lt"/>
                <a:ea typeface="+mn-ea"/>
                <a:cs typeface="+mn-cs"/>
              </a:rPr>
              <a:t>Escuelas que</a:t>
            </a:r>
            <a:r>
              <a:rPr kumimoji="0" lang="es-CL" sz="2000" b="1" i="1" u="none" strike="noStrike" kern="1200" cap="none" spc="0" normalizeH="0" noProof="0" dirty="0" smtClean="0">
                <a:ln>
                  <a:noFill/>
                </a:ln>
                <a:solidFill>
                  <a:schemeClr val="tx1"/>
                </a:solidFill>
                <a:effectLst/>
                <a:uLnTx/>
                <a:uFillTx/>
                <a:latin typeface="+mn-lt"/>
                <a:ea typeface="+mn-ea"/>
                <a:cs typeface="+mn-cs"/>
              </a:rPr>
              <a:t> buscan y aprovechan muy bien sus recursos humanos: </a:t>
            </a:r>
            <a:r>
              <a:rPr kumimoji="0" lang="es-CL" sz="2000" b="0" i="0" u="none" strike="noStrike" kern="1200" cap="none" spc="0" normalizeH="0" baseline="0" noProof="0" dirty="0" smtClean="0">
                <a:ln>
                  <a:noFill/>
                </a:ln>
                <a:solidFill>
                  <a:schemeClr val="tx1"/>
                </a:solidFill>
                <a:effectLst/>
                <a:uLnTx/>
                <a:uFillTx/>
                <a:latin typeface="+mn-lt"/>
                <a:ea typeface="+mn-ea"/>
                <a:cs typeface="+mn-cs"/>
              </a:rPr>
              <a:t>se refiere a una buena gestión de desarrollo</a:t>
            </a:r>
            <a:r>
              <a:rPr kumimoji="0" lang="es-CL" sz="2000" b="0" i="0" u="none" strike="noStrike" kern="1200" cap="none" spc="0" normalizeH="0" noProof="0" dirty="0" smtClean="0">
                <a:ln>
                  <a:noFill/>
                </a:ln>
                <a:solidFill>
                  <a:schemeClr val="tx1"/>
                </a:solidFill>
                <a:effectLst/>
                <a:uLnTx/>
                <a:uFillTx/>
                <a:latin typeface="+mn-lt"/>
                <a:ea typeface="+mn-ea"/>
                <a:cs typeface="+mn-cs"/>
              </a:rPr>
              <a:t> </a:t>
            </a:r>
            <a:r>
              <a:rPr kumimoji="0" lang="es-CL" sz="2000" b="0" i="0" u="none" strike="noStrike" kern="1200" cap="none" spc="0" normalizeH="0" baseline="0" noProof="0" dirty="0" smtClean="0">
                <a:ln>
                  <a:noFill/>
                </a:ln>
                <a:solidFill>
                  <a:schemeClr val="tx1"/>
                </a:solidFill>
                <a:effectLst/>
                <a:uLnTx/>
                <a:uFillTx/>
                <a:latin typeface="+mn-lt"/>
                <a:ea typeface="+mn-ea"/>
                <a:cs typeface="+mn-cs"/>
              </a:rPr>
              <a:t>profesional</a:t>
            </a:r>
            <a:r>
              <a:rPr kumimoji="0" lang="es-CL" sz="2000" b="0" i="0" u="none" strike="noStrike" kern="1200" cap="none" spc="0" normalizeH="0" noProof="0" dirty="0" smtClean="0">
                <a:ln>
                  <a:noFill/>
                </a:ln>
                <a:solidFill>
                  <a:schemeClr val="tx1"/>
                </a:solidFill>
                <a:effectLst/>
                <a:uLnTx/>
                <a:uFillTx/>
                <a:latin typeface="+mn-lt"/>
                <a:ea typeface="+mn-ea"/>
                <a:cs typeface="+mn-cs"/>
              </a:rPr>
              <a:t> basado en un proceso continuo y colectivo de capacitación interna y un manejo racional de la asignación de los docentes a destinas funciones y tareas.</a:t>
            </a:r>
            <a:endParaRPr kumimoji="0" lang="es-CL" sz="2000" b="0"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es-CL" sz="2000" b="0"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r>
              <a:rPr lang="es-CL" sz="2000" noProof="0" dirty="0" smtClean="0"/>
              <a:t>8</a:t>
            </a:r>
            <a:r>
              <a:rPr kumimoji="0" lang="es-CL" sz="2000" b="0" i="0" u="none" strike="noStrike" kern="1200" cap="none" spc="0" normalizeH="0" baseline="0" noProof="0" dirty="0" smtClean="0">
                <a:ln>
                  <a:noFill/>
                </a:ln>
                <a:solidFill>
                  <a:schemeClr val="tx1"/>
                </a:solidFill>
                <a:effectLst/>
                <a:uLnTx/>
                <a:uFillTx/>
                <a:latin typeface="+mn-lt"/>
                <a:ea typeface="+mn-ea"/>
                <a:cs typeface="+mn-cs"/>
              </a:rPr>
              <a:t>. </a:t>
            </a:r>
            <a:r>
              <a:rPr kumimoji="0" lang="es-CL" sz="2000" b="1" i="1" u="none" strike="noStrike" kern="1200" cap="none" spc="0" normalizeH="0" baseline="0" noProof="0" dirty="0" smtClean="0">
                <a:ln>
                  <a:noFill/>
                </a:ln>
                <a:solidFill>
                  <a:schemeClr val="tx1"/>
                </a:solidFill>
                <a:effectLst/>
                <a:uLnTx/>
                <a:uFillTx/>
                <a:latin typeface="+mn-lt"/>
                <a:ea typeface="+mn-ea"/>
                <a:cs typeface="+mn-cs"/>
              </a:rPr>
              <a:t>Escuelas que aprovechan y “gestionan” el apoyo externo y los recursos materiales</a:t>
            </a:r>
            <a:r>
              <a:rPr kumimoji="0" lang="es-CL" sz="2000" b="1" i="1" u="none" strike="noStrike" kern="1200" cap="none" spc="0" normalizeH="0" noProof="0" dirty="0" smtClean="0">
                <a:ln>
                  <a:noFill/>
                </a:ln>
                <a:solidFill>
                  <a:schemeClr val="tx1"/>
                </a:solidFill>
                <a:effectLst/>
                <a:uLnTx/>
                <a:uFillTx/>
                <a:latin typeface="+mn-lt"/>
                <a:ea typeface="+mn-ea"/>
                <a:cs typeface="+mn-cs"/>
              </a:rPr>
              <a:t> con los que se cuenta: </a:t>
            </a:r>
            <a:r>
              <a:rPr lang="es-CL" sz="2000" dirty="0" smtClean="0"/>
              <a:t>Los recursos y materiales se crean con poco. Lo definitorio es que en estas escuelas casi no existen recursos de aprendizaje que los niños no utilicen, como sí ocurre en otras escuelas, y en el caso que no se cuente con ellos, se realizan esfuerzos enormes para gestionar el apoyo externo de materiales, de ser conseguida rinden cuentas y evidencias de los aprendizajes logrados con dichos materiales.</a:t>
            </a:r>
            <a:endParaRPr kumimoji="0" lang="es-CL" sz="2000" b="1" i="1"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es-CL" sz="2000" b="1" i="1"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es-CL" sz="2000" b="1" i="1"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es-CL" sz="2000" b="1" i="1"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Marcador de contenido"/>
          <p:cNvSpPr txBox="1">
            <a:spLocks/>
          </p:cNvSpPr>
          <p:nvPr/>
        </p:nvSpPr>
        <p:spPr>
          <a:xfrm>
            <a:off x="179512" y="908720"/>
            <a:ext cx="8208912" cy="6264696"/>
          </a:xfrm>
          <a:prstGeom prst="rect">
            <a:avLst/>
          </a:prstGeom>
        </p:spPr>
        <p:txBody>
          <a:bodyPr vert="horz">
            <a:normAutofit/>
          </a:bodyPr>
          <a:lstStyle/>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r>
              <a:rPr lang="es-CL" sz="2000" dirty="0" smtClean="0"/>
              <a:t>9</a:t>
            </a:r>
            <a:r>
              <a:rPr kumimoji="0" lang="es-CL" sz="2000" b="0" i="0" u="none" strike="noStrike" kern="1200" cap="none" spc="0" normalizeH="0" baseline="0" noProof="0" dirty="0" smtClean="0">
                <a:ln>
                  <a:noFill/>
                </a:ln>
                <a:solidFill>
                  <a:schemeClr val="tx1"/>
                </a:solidFill>
                <a:effectLst/>
                <a:uLnTx/>
                <a:uFillTx/>
                <a:latin typeface="+mn-lt"/>
                <a:ea typeface="+mn-ea"/>
                <a:cs typeface="+mn-cs"/>
              </a:rPr>
              <a:t>. </a:t>
            </a:r>
            <a:r>
              <a:rPr kumimoji="0" lang="es-CL" sz="2000" b="1" i="1" u="none" strike="noStrike" kern="1200" cap="none" spc="0" normalizeH="0" baseline="0" noProof="0" dirty="0" smtClean="0">
                <a:ln>
                  <a:noFill/>
                </a:ln>
                <a:solidFill>
                  <a:schemeClr val="tx1"/>
                </a:solidFill>
                <a:effectLst/>
                <a:uLnTx/>
                <a:uFillTx/>
                <a:latin typeface="+mn-lt"/>
                <a:ea typeface="+mn-ea"/>
                <a:cs typeface="+mn-cs"/>
              </a:rPr>
              <a:t>Escuelas en donde el sostenedor posibilita un trabajo efectivo: </a:t>
            </a:r>
            <a:r>
              <a:rPr kumimoji="0" lang="es-CL" sz="2000" b="0" i="0" u="none" strike="noStrike" kern="1200" cap="none" spc="0" normalizeH="0" baseline="0" noProof="0" dirty="0" smtClean="0">
                <a:ln>
                  <a:noFill/>
                </a:ln>
                <a:solidFill>
                  <a:schemeClr val="tx1"/>
                </a:solidFill>
                <a:effectLst/>
                <a:uLnTx/>
                <a:uFillTx/>
                <a:latin typeface="+mn-lt"/>
                <a:ea typeface="+mn-ea"/>
                <a:cs typeface="+mn-cs"/>
              </a:rPr>
              <a:t>existe</a:t>
            </a:r>
            <a:r>
              <a:rPr kumimoji="0" lang="es-CL" sz="2000" b="0" i="0" u="none" strike="noStrike" kern="1200" cap="none" spc="0" normalizeH="0" noProof="0" dirty="0" smtClean="0">
                <a:ln>
                  <a:noFill/>
                </a:ln>
                <a:solidFill>
                  <a:schemeClr val="tx1"/>
                </a:solidFill>
                <a:effectLst/>
                <a:uLnTx/>
                <a:uFillTx/>
                <a:latin typeface="+mn-lt"/>
                <a:ea typeface="+mn-ea"/>
                <a:cs typeface="+mn-cs"/>
              </a:rPr>
              <a:t> una sintonía entre el director y el sostenedor. Comparten la misión y objetivos, el trabajo es colaborativo y de sinergia, y muchas veces tiene el soporte de una experiencia compartida por varios años.</a:t>
            </a:r>
            <a:endParaRPr kumimoji="0" lang="es-CL" sz="2000" b="0"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es-CL" sz="2000" b="0"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es-CL" sz="2000" b="0"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r>
              <a:rPr lang="es-CL" sz="2000" dirty="0" smtClean="0"/>
              <a:t>10</a:t>
            </a:r>
            <a:r>
              <a:rPr kumimoji="0" lang="es-CL" sz="2000" b="0" i="0" u="none" strike="noStrike" kern="1200" cap="none" spc="0" normalizeH="0" baseline="0" noProof="0" dirty="0" smtClean="0">
                <a:ln>
                  <a:noFill/>
                </a:ln>
                <a:solidFill>
                  <a:schemeClr val="tx1"/>
                </a:solidFill>
                <a:effectLst/>
                <a:uLnTx/>
                <a:uFillTx/>
                <a:latin typeface="+mn-lt"/>
                <a:ea typeface="+mn-ea"/>
                <a:cs typeface="+mn-cs"/>
              </a:rPr>
              <a:t>. </a:t>
            </a:r>
            <a:r>
              <a:rPr kumimoji="0" lang="es-CL" sz="2000" b="1" i="1" u="none" strike="noStrike" kern="1200" cap="none" spc="0" normalizeH="0" baseline="0" noProof="0" dirty="0" smtClean="0">
                <a:ln>
                  <a:noFill/>
                </a:ln>
                <a:solidFill>
                  <a:schemeClr val="tx1"/>
                </a:solidFill>
                <a:effectLst/>
                <a:uLnTx/>
                <a:uFillTx/>
                <a:latin typeface="+mn-lt"/>
                <a:ea typeface="+mn-ea"/>
                <a:cs typeface="+mn-cs"/>
              </a:rPr>
              <a:t>Escuelas que</a:t>
            </a:r>
            <a:r>
              <a:rPr kumimoji="0" lang="es-CL" sz="2000" b="1" i="1" u="none" strike="noStrike" kern="1200" cap="none" spc="0" normalizeH="0" noProof="0" dirty="0" smtClean="0">
                <a:ln>
                  <a:noFill/>
                </a:ln>
                <a:solidFill>
                  <a:schemeClr val="tx1"/>
                </a:solidFill>
                <a:effectLst/>
                <a:uLnTx/>
                <a:uFillTx/>
                <a:latin typeface="+mn-lt"/>
                <a:ea typeface="+mn-ea"/>
                <a:cs typeface="+mn-cs"/>
              </a:rPr>
              <a:t> desarrollan acciones hacia padres y apoderados: </a:t>
            </a:r>
            <a:r>
              <a:rPr kumimoji="0" lang="es-CL" sz="2000" u="none" strike="noStrike" kern="1200" cap="none" spc="0" normalizeH="0" noProof="0" dirty="0" smtClean="0">
                <a:ln>
                  <a:noFill/>
                </a:ln>
                <a:solidFill>
                  <a:schemeClr val="tx1"/>
                </a:solidFill>
                <a:effectLst/>
                <a:uLnTx/>
                <a:uFillTx/>
                <a:latin typeface="+mn-lt"/>
                <a:ea typeface="+mn-ea"/>
                <a:cs typeface="+mn-cs"/>
              </a:rPr>
              <a:t>Se asume y desarrolla acciones concretas para construir un vinculo con los padres. De modo que la escuela se gane la confianza de los padres. Estos tienen un alto compromiso con la escuela y confían en ella, pero le exigen poco. Las demandas fluyen más bien desde la escuela a los padres, los padres y madres reconocen ser </a:t>
            </a:r>
            <a:r>
              <a:rPr kumimoji="0" lang="es-CL" sz="2000" u="none" strike="noStrike" kern="1200" cap="none" spc="0" normalizeH="0" noProof="0" dirty="0" err="1" smtClean="0">
                <a:ln>
                  <a:noFill/>
                </a:ln>
                <a:solidFill>
                  <a:schemeClr val="tx1"/>
                </a:solidFill>
                <a:effectLst/>
                <a:uLnTx/>
                <a:uFillTx/>
                <a:latin typeface="+mn-lt"/>
                <a:ea typeface="+mn-ea"/>
                <a:cs typeface="+mn-cs"/>
              </a:rPr>
              <a:t>co</a:t>
            </a:r>
            <a:r>
              <a:rPr kumimoji="0" lang="es-CL" sz="2000" u="none" strike="noStrike" kern="1200" cap="none" spc="0" normalizeH="0" noProof="0" dirty="0" smtClean="0">
                <a:ln>
                  <a:noFill/>
                </a:ln>
                <a:solidFill>
                  <a:schemeClr val="tx1"/>
                </a:solidFill>
                <a:effectLst/>
                <a:uLnTx/>
                <a:uFillTx/>
                <a:latin typeface="+mn-lt"/>
                <a:ea typeface="+mn-ea"/>
                <a:cs typeface="+mn-cs"/>
              </a:rPr>
              <a:t>-responsables de los resultados de aprendizajes de los niños</a:t>
            </a:r>
            <a:endParaRPr kumimoji="0" lang="es-CL" sz="200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es-CL" sz="2000" b="1" i="1"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es-CL" sz="2000" b="1" i="1"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es-CL" sz="2000" b="1" i="1"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500034" y="928670"/>
            <a:ext cx="8072494" cy="4770537"/>
          </a:xfrm>
          <a:prstGeom prst="rect">
            <a:avLst/>
          </a:prstGeom>
        </p:spPr>
        <p:txBody>
          <a:bodyPr wrap="square">
            <a:spAutoFit/>
          </a:bodyPr>
          <a:lstStyle/>
          <a:p>
            <a:r>
              <a:rPr lang="es-ES" sz="3600" i="1" dirty="0" smtClean="0"/>
              <a:t>Para reflexionar…</a:t>
            </a:r>
          </a:p>
          <a:p>
            <a:endParaRPr lang="es-ES" sz="3600" dirty="0" smtClean="0">
              <a:solidFill>
                <a:schemeClr val="accent1">
                  <a:lumMod val="50000"/>
                </a:schemeClr>
              </a:solidFill>
            </a:endParaRPr>
          </a:p>
          <a:p>
            <a:pPr algn="just"/>
            <a:r>
              <a:rPr lang="es-ES" sz="2800" b="1" dirty="0" smtClean="0">
                <a:solidFill>
                  <a:schemeClr val="accent1">
                    <a:lumMod val="50000"/>
                  </a:schemeClr>
                </a:solidFill>
              </a:rPr>
              <a:t>¿Cuáles de estas cualidades te parece fundamental en una institución educativa? ¿Por qué? </a:t>
            </a:r>
          </a:p>
          <a:p>
            <a:pPr algn="just"/>
            <a:endParaRPr lang="es-ES" sz="2800" b="1" dirty="0" smtClean="0">
              <a:solidFill>
                <a:schemeClr val="accent1">
                  <a:lumMod val="50000"/>
                </a:schemeClr>
              </a:solidFill>
            </a:endParaRPr>
          </a:p>
          <a:p>
            <a:pPr algn="just"/>
            <a:r>
              <a:rPr lang="es-ES" sz="2800" b="1" dirty="0" smtClean="0">
                <a:solidFill>
                  <a:schemeClr val="accent1">
                    <a:lumMod val="50000"/>
                  </a:schemeClr>
                </a:solidFill>
              </a:rPr>
              <a:t>¿Cuáles de estas características reconoces en la institución que te encuentras? ¿Cuáles y cuáles no? </a:t>
            </a:r>
          </a:p>
          <a:p>
            <a:endParaRPr lang="es-ES" sz="3600" dirty="0" smtClean="0">
              <a:solidFill>
                <a:schemeClr val="accent1">
                  <a:lumMod val="50000"/>
                </a:schemeClr>
              </a:solidFill>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irador">
  <a:themeElements>
    <a:clrScheme name="Mirador">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Mirador">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Mirador">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161</TotalTime>
  <Words>882</Words>
  <Application>Microsoft Macintosh PowerPoint</Application>
  <PresentationFormat>Presentación en pantalla (4:3)</PresentationFormat>
  <Paragraphs>36</Paragraphs>
  <Slides>9</Slides>
  <Notes>0</Notes>
  <HiddenSlides>0</HiddenSlides>
  <MMClips>0</MMClips>
  <ScaleCrop>false</ScaleCrop>
  <HeadingPairs>
    <vt:vector size="4" baseType="variant">
      <vt:variant>
        <vt:lpstr>Tema</vt:lpstr>
      </vt:variant>
      <vt:variant>
        <vt:i4>1</vt:i4>
      </vt:variant>
      <vt:variant>
        <vt:lpstr>Títulos de diapositiva</vt:lpstr>
      </vt:variant>
      <vt:variant>
        <vt:i4>9</vt:i4>
      </vt:variant>
    </vt:vector>
  </HeadingPairs>
  <TitlesOfParts>
    <vt:vector size="10" baseType="lpstr">
      <vt:lpstr>Mirador</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Windows XP Titan Ultimate Edition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Jenifer</dc:creator>
  <cp:lastModifiedBy>Direcciones Dirección Académica </cp:lastModifiedBy>
  <cp:revision>18</cp:revision>
  <dcterms:created xsi:type="dcterms:W3CDTF">2012-10-03T04:26:17Z</dcterms:created>
  <dcterms:modified xsi:type="dcterms:W3CDTF">2014-04-02T14:10:12Z</dcterms:modified>
</cp:coreProperties>
</file>