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63" r:id="rId8"/>
    <p:sldId id="266" r:id="rId9"/>
    <p:sldId id="264" r:id="rId10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18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A132-1C3F-4B41-A233-60444CAFF35C}" type="datetimeFigureOut">
              <a:rPr lang="es-ES_tradnl" smtClean="0"/>
              <a:pPr/>
              <a:t>02-04-14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CABF-5B10-4695-89CE-297A7DBFAB3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A132-1C3F-4B41-A233-60444CAFF35C}" type="datetimeFigureOut">
              <a:rPr lang="es-ES_tradnl" smtClean="0"/>
              <a:pPr/>
              <a:t>02-04-14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CABF-5B10-4695-89CE-297A7DBFAB3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A132-1C3F-4B41-A233-60444CAFF35C}" type="datetimeFigureOut">
              <a:rPr lang="es-ES_tradnl" smtClean="0"/>
              <a:pPr/>
              <a:t>02-04-14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CABF-5B10-4695-89CE-297A7DBFAB3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A132-1C3F-4B41-A233-60444CAFF35C}" type="datetimeFigureOut">
              <a:rPr lang="es-ES_tradnl" smtClean="0"/>
              <a:pPr/>
              <a:t>02-04-14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CABF-5B10-4695-89CE-297A7DBFAB3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A132-1C3F-4B41-A233-60444CAFF35C}" type="datetimeFigureOut">
              <a:rPr lang="es-ES_tradnl" smtClean="0"/>
              <a:pPr/>
              <a:t>02-04-14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CABF-5B10-4695-89CE-297A7DBFAB3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A132-1C3F-4B41-A233-60444CAFF35C}" type="datetimeFigureOut">
              <a:rPr lang="es-ES_tradnl" smtClean="0"/>
              <a:pPr/>
              <a:t>02-04-14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CABF-5B10-4695-89CE-297A7DBFAB3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A132-1C3F-4B41-A233-60444CAFF35C}" type="datetimeFigureOut">
              <a:rPr lang="es-ES_tradnl" smtClean="0"/>
              <a:pPr/>
              <a:t>02-04-14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CABF-5B10-4695-89CE-297A7DBFAB3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A132-1C3F-4B41-A233-60444CAFF35C}" type="datetimeFigureOut">
              <a:rPr lang="es-ES_tradnl" smtClean="0"/>
              <a:pPr/>
              <a:t>02-04-14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CABF-5B10-4695-89CE-297A7DBFAB3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A132-1C3F-4B41-A233-60444CAFF35C}" type="datetimeFigureOut">
              <a:rPr lang="es-ES_tradnl" smtClean="0"/>
              <a:pPr/>
              <a:t>02-04-14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CABF-5B10-4695-89CE-297A7DBFAB3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A132-1C3F-4B41-A233-60444CAFF35C}" type="datetimeFigureOut">
              <a:rPr lang="es-ES_tradnl" smtClean="0"/>
              <a:pPr/>
              <a:t>02-04-14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CABF-5B10-4695-89CE-297A7DBFAB3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A132-1C3F-4B41-A233-60444CAFF35C}" type="datetimeFigureOut">
              <a:rPr lang="es-ES_tradnl" smtClean="0"/>
              <a:pPr/>
              <a:t>02-04-14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CABF-5B10-4695-89CE-297A7DBFAB3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2A132-1C3F-4B41-A233-60444CAFF35C}" type="datetimeFigureOut">
              <a:rPr lang="es-ES_tradnl" smtClean="0"/>
              <a:pPr/>
              <a:t>02-04-14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FCABF-5B10-4695-89CE-297A7DBFAB35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iiep.unesco.org/" TargetMode="External"/><Relationship Id="rId3" Type="http://schemas.openxmlformats.org/officeDocument/2006/relationships/hyperlink" Target="http://portal.unesco.org/es/ev.php-URL_ID=29008&amp;URL_DO=DO_TOPIC&amp;URL_SECTION=201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85918" y="1142984"/>
            <a:ext cx="5319725" cy="13542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TRABAJO GRUPAL</a:t>
            </a:r>
          </a:p>
          <a:p>
            <a:pPr algn="ctr"/>
            <a:r>
              <a:rPr lang="es-E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Exposición bibliográfica</a:t>
            </a:r>
            <a:endParaRPr lang="es-E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42910" y="1285860"/>
            <a:ext cx="77153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 </a:t>
            </a:r>
            <a:endParaRPr lang="es-ES_tradnl" dirty="0"/>
          </a:p>
          <a:p>
            <a:r>
              <a:rPr lang="es-ES" dirty="0"/>
              <a:t> </a:t>
            </a:r>
            <a:endParaRPr lang="es-ES_tradnl" sz="2000" dirty="0"/>
          </a:p>
          <a:p>
            <a:r>
              <a:rPr lang="es-ES" sz="2000" b="1" dirty="0">
                <a:solidFill>
                  <a:schemeClr val="accent3">
                    <a:lumMod val="75000"/>
                  </a:schemeClr>
                </a:solidFill>
              </a:rPr>
              <a:t>Antes de empezar</a:t>
            </a:r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endParaRPr lang="es-ES_tradnl" sz="2000" dirty="0"/>
          </a:p>
          <a:p>
            <a:pPr lvl="0"/>
            <a:r>
              <a:rPr lang="es-UY" sz="2000" dirty="0"/>
              <a:t>La presentación del trabajo </a:t>
            </a:r>
            <a:r>
              <a:rPr lang="es-UY" sz="2000" b="1" u="sng" dirty="0"/>
              <a:t>NO debe exceder los 15 minutos,</a:t>
            </a:r>
            <a:r>
              <a:rPr lang="es-UY" sz="2000" dirty="0"/>
              <a:t> considerando el tiempo del módulo de clases y que serán varios grupos por día. </a:t>
            </a:r>
            <a:endParaRPr lang="es-ES_tradnl" sz="2000" dirty="0"/>
          </a:p>
          <a:p>
            <a:pPr lvl="0"/>
            <a:r>
              <a:rPr lang="es-UY" sz="2000" dirty="0"/>
              <a:t>La evaluación consta tanto de una evaluación por parte de la profesora como de los propios compañeros. </a:t>
            </a:r>
            <a:r>
              <a:rPr lang="es-UY" sz="2000" dirty="0" smtClean="0"/>
              <a:t>El </a:t>
            </a:r>
            <a:r>
              <a:rPr lang="es-UY" sz="2000" dirty="0"/>
              <a:t>trabajo consta de dos partes: </a:t>
            </a:r>
            <a:r>
              <a:rPr lang="es-UY" sz="2000" i="1" dirty="0"/>
              <a:t>presentación y tríptico.</a:t>
            </a:r>
            <a:endParaRPr lang="es-ES_tradnl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00034" y="214290"/>
            <a:ext cx="828680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>
                <a:solidFill>
                  <a:srgbClr val="FF0000"/>
                </a:solidFill>
              </a:rPr>
              <a:t>PARTE I: Presentación</a:t>
            </a:r>
            <a:endParaRPr lang="es-ES_tradnl" dirty="0">
              <a:solidFill>
                <a:srgbClr val="FF0000"/>
              </a:solidFill>
            </a:endParaRPr>
          </a:p>
          <a:p>
            <a:r>
              <a:rPr lang="es-ES" b="1" dirty="0">
                <a:solidFill>
                  <a:srgbClr val="FF0000"/>
                </a:solidFill>
              </a:rPr>
              <a:t> </a:t>
            </a:r>
            <a:endParaRPr lang="es-ES_tradnl" dirty="0">
              <a:solidFill>
                <a:srgbClr val="FF0000"/>
              </a:solidFill>
            </a:endParaRPr>
          </a:p>
          <a:p>
            <a:r>
              <a:rPr lang="es-UY" dirty="0"/>
              <a:t>La presentación al curso, puede realizarse en formato de </a:t>
            </a:r>
            <a:r>
              <a:rPr lang="es-UY" dirty="0" err="1"/>
              <a:t>Power</a:t>
            </a:r>
            <a:r>
              <a:rPr lang="es-UY" dirty="0"/>
              <a:t> Point u otro formato que responda a la originalidad del grupo; la cual debe dar cuenta de las ideas fundamentales de la lectura. </a:t>
            </a:r>
            <a:endParaRPr lang="es-ES_tradnl" dirty="0"/>
          </a:p>
          <a:p>
            <a:r>
              <a:rPr lang="es-UY" dirty="0"/>
              <a:t> </a:t>
            </a:r>
            <a:endParaRPr lang="es-ES_tradnl" dirty="0"/>
          </a:p>
          <a:p>
            <a:r>
              <a:rPr lang="es-UY" b="1" u="sng" dirty="0"/>
              <a:t>Preguntas a considerar en la exposición:</a:t>
            </a:r>
            <a:endParaRPr lang="es-ES_tradnl" b="1" dirty="0"/>
          </a:p>
          <a:p>
            <a:pPr>
              <a:buFont typeface="Arial" pitchFamily="34" charset="0"/>
              <a:buChar char="•"/>
            </a:pPr>
            <a:r>
              <a:rPr lang="es-UY" i="1" dirty="0"/>
              <a:t>¿Cuáles son las ideas fundamentales del documento?</a:t>
            </a:r>
            <a:endParaRPr lang="es-ES_tradnl" dirty="0"/>
          </a:p>
          <a:p>
            <a:pPr>
              <a:buFont typeface="Arial" pitchFamily="34" charset="0"/>
              <a:buChar char="•"/>
            </a:pPr>
            <a:r>
              <a:rPr lang="es-UY" i="1" dirty="0"/>
              <a:t>¿Cuál es la relevancia en educación del tema expuesto?</a:t>
            </a:r>
            <a:endParaRPr lang="es-ES_tradnl" dirty="0"/>
          </a:p>
          <a:p>
            <a:pPr>
              <a:buFont typeface="Arial" pitchFamily="34" charset="0"/>
              <a:buChar char="•"/>
            </a:pPr>
            <a:r>
              <a:rPr lang="es-UY" i="1" dirty="0"/>
              <a:t>¿Cuál es la importancia de que como docentes manejemos este tipo de información?</a:t>
            </a:r>
            <a:endParaRPr lang="es-ES_tradnl" dirty="0"/>
          </a:p>
          <a:p>
            <a:pPr>
              <a:buFont typeface="Arial" pitchFamily="34" charset="0"/>
              <a:buChar char="•"/>
            </a:pPr>
            <a:r>
              <a:rPr lang="es-UY" i="1" dirty="0"/>
              <a:t>¿Cómo se aborda este tema en nuestro contexto (colegio)?</a:t>
            </a:r>
            <a:endParaRPr lang="es-ES_tradnl" dirty="0"/>
          </a:p>
          <a:p>
            <a:pPr>
              <a:buFont typeface="Arial" pitchFamily="34" charset="0"/>
              <a:buChar char="•"/>
            </a:pPr>
            <a:r>
              <a:rPr lang="es-UY" i="1" dirty="0"/>
              <a:t>¿Qué desafíos me presenta lo leído profesionalmente?</a:t>
            </a:r>
            <a:endParaRPr lang="es-ES_tradnl" dirty="0"/>
          </a:p>
          <a:p>
            <a:pPr>
              <a:buFont typeface="Arial" pitchFamily="34" charset="0"/>
              <a:buChar char="•"/>
            </a:pPr>
            <a:r>
              <a:rPr lang="es-UY" i="1" dirty="0"/>
              <a:t>Desde tu práctica ¿Cómo abordarías este tema en tu quehacer educativo?</a:t>
            </a:r>
            <a:endParaRPr lang="es-ES_tradnl" dirty="0"/>
          </a:p>
          <a:p>
            <a:pPr>
              <a:buFont typeface="Arial" pitchFamily="34" charset="0"/>
              <a:buChar char="•"/>
            </a:pPr>
            <a:r>
              <a:rPr lang="es-UY" dirty="0"/>
              <a:t>Proponer una pregunta en torno al tema que levante la reflexión en los oyentes.</a:t>
            </a:r>
            <a:endParaRPr lang="es-ES_tradnl" dirty="0"/>
          </a:p>
          <a:p>
            <a:r>
              <a:rPr lang="es-UY" b="1" dirty="0"/>
              <a:t> </a:t>
            </a:r>
            <a:endParaRPr lang="es-ES_tradnl" dirty="0"/>
          </a:p>
          <a:p>
            <a:r>
              <a:rPr lang="es-UY" b="1" dirty="0"/>
              <a:t>La presentación además, tiene el objetivo de exponer un tema de forma creativa y dinámica, por lo que puede estar acompañada de vídeos, fotografías, ejemplo de actividades, testimonios, noticias, invitados, etc. </a:t>
            </a:r>
            <a:endParaRPr lang="es-ES_tradnl" b="1" dirty="0"/>
          </a:p>
          <a:p>
            <a:r>
              <a:rPr lang="es-ES" i="1" dirty="0"/>
              <a:t>**En el caso de necesitar recursos externos a los que la sala de clases ofrece, avisar con antelación para evitar cualquier imprevisto.</a:t>
            </a:r>
            <a:endParaRPr lang="es-ES_tradnl" dirty="0"/>
          </a:p>
          <a:p>
            <a:r>
              <a:rPr lang="es-ES" i="1" dirty="0"/>
              <a:t> </a:t>
            </a:r>
            <a:endParaRPr lang="es-ES_tradnl" dirty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8596" y="785794"/>
            <a:ext cx="821537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>
                <a:solidFill>
                  <a:srgbClr val="FF0000"/>
                </a:solidFill>
              </a:rPr>
              <a:t>PARTE II: Tríptico</a:t>
            </a:r>
            <a:endParaRPr lang="es-ES_tradnl" dirty="0">
              <a:solidFill>
                <a:srgbClr val="FF0000"/>
              </a:solidFill>
            </a:endParaRPr>
          </a:p>
          <a:p>
            <a:r>
              <a:rPr lang="es-ES" i="1" dirty="0"/>
              <a:t> </a:t>
            </a:r>
            <a:endParaRPr lang="es-ES_tradnl" dirty="0"/>
          </a:p>
          <a:p>
            <a:r>
              <a:rPr lang="es-UY" dirty="0"/>
              <a:t>La segunda parte, consta de la realización de un tríptico para el curso, que dé cuenta de una síntesis de lo presentado; dando énfasis a aquellos aspectos relevantes, útiles y prácticos para el desempeño docente, en relación a la gestión y organización escolar. </a:t>
            </a:r>
            <a:endParaRPr lang="es-ES_tradnl" dirty="0"/>
          </a:p>
          <a:p>
            <a:r>
              <a:rPr lang="es-UY" dirty="0"/>
              <a:t> </a:t>
            </a:r>
            <a:endParaRPr lang="es-ES_tradnl" dirty="0"/>
          </a:p>
          <a:p>
            <a:r>
              <a:rPr lang="es-UY" i="1" dirty="0"/>
              <a:t>**El tríptico debe ser entregado tanto a la profesora como a cada integrante del curso, para poder guardar registro de las ideas principales del tema. </a:t>
            </a:r>
            <a:endParaRPr lang="es-ES_tradnl" dirty="0"/>
          </a:p>
          <a:p>
            <a:r>
              <a:rPr lang="es-UY" i="1" dirty="0"/>
              <a:t> </a:t>
            </a:r>
            <a:endParaRPr lang="es-ES_tradnl" dirty="0"/>
          </a:p>
          <a:p>
            <a:r>
              <a:rPr lang="es-UY" b="1" dirty="0"/>
              <a:t>IMPORTANTE: Cada uno de los conceptos tratados en las diferentes exposiciones, serán evaluados posteriormente en un control bibliográfico. Ante esto la asistencia a las presentaciones es obligatoria para todos los integrantes del curso.</a:t>
            </a:r>
            <a:endParaRPr lang="es-ES_tradnl" dirty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85786" y="1500174"/>
            <a:ext cx="778674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 smtClean="0">
                <a:solidFill>
                  <a:srgbClr val="FF0000"/>
                </a:solidFill>
              </a:rPr>
              <a:t>TEMÁTICA DE LAS EXPOSICIONES</a:t>
            </a:r>
          </a:p>
          <a:p>
            <a:pPr algn="ctr"/>
            <a:endParaRPr lang="es-ES_tradnl" sz="3600" b="1" dirty="0" smtClean="0">
              <a:solidFill>
                <a:srgbClr val="FF0000"/>
              </a:solidFill>
            </a:endParaRPr>
          </a:p>
          <a:p>
            <a:pPr algn="ctr"/>
            <a:r>
              <a:rPr lang="es-ES_tradnl" sz="2400" b="1" dirty="0" smtClean="0"/>
              <a:t>Investigaciones de expertos realizadas por la Unesco, para mejorar la gestión escolar.</a:t>
            </a:r>
          </a:p>
          <a:p>
            <a:endParaRPr lang="es-ES_tradnl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14348" y="428604"/>
            <a:ext cx="785818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  <a:p>
            <a:endParaRPr lang="es-ES" sz="2400" dirty="0" smtClean="0"/>
          </a:p>
          <a:p>
            <a:endParaRPr lang="es-ES_tradnl" sz="2400" dirty="0"/>
          </a:p>
          <a:p>
            <a:pPr algn="ctr"/>
            <a:r>
              <a:rPr lang="es-ES" sz="2400" dirty="0"/>
              <a:t>La elaboración de políticas y planes coherentes es fundamental para lograr cambios concretos y sostenibles en los sistemas educativos del mundo entero y alcanzar los objetivos de la Educación para Todos.</a:t>
            </a:r>
            <a:endParaRPr lang="es-ES_tradnl" sz="2400" dirty="0"/>
          </a:p>
          <a:p>
            <a:pPr algn="ctr"/>
            <a:r>
              <a:rPr lang="es-ES" sz="2400" dirty="0"/>
              <a:t>La UNESCO apoya a los encargados nacionales de tomar decisiones para que puedan elaborar políticas y estrategias sólidas y pertinentes en materia de educación y gestionar su aplicación de manera eficaz</a:t>
            </a:r>
            <a:r>
              <a:rPr lang="es-ES" sz="2400" dirty="0" smtClean="0"/>
              <a:t>.</a:t>
            </a:r>
          </a:p>
          <a:p>
            <a:pPr algn="ctr"/>
            <a:endParaRPr lang="es-ES" b="1" dirty="0" smtClean="0"/>
          </a:p>
          <a:p>
            <a:pPr algn="ctr"/>
            <a:r>
              <a:rPr lang="es-ES" sz="3200" dirty="0" smtClean="0">
                <a:solidFill>
                  <a:schemeClr val="accent1">
                    <a:lumMod val="75000"/>
                  </a:schemeClr>
                </a:solidFill>
              </a:rPr>
              <a:t>©UNESCO</a:t>
            </a:r>
          </a:p>
          <a:p>
            <a:pPr algn="ctr"/>
            <a:r>
              <a:rPr lang="es-ES" dirty="0"/>
              <a:t/>
            </a:r>
            <a:br>
              <a:rPr lang="es-ES" dirty="0"/>
            </a:br>
            <a:endParaRPr lang="es-ES_tradnl" dirty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00034" y="571480"/>
            <a:ext cx="82153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Instituto Internacional de Planeamiento de la Educación</a:t>
            </a:r>
          </a:p>
          <a:p>
            <a:endParaRPr lang="es-ES_tradnl" dirty="0" smtClean="0"/>
          </a:p>
          <a:p>
            <a:r>
              <a:rPr lang="es-ES" sz="2400" b="1" cap="all" dirty="0" smtClean="0">
                <a:solidFill>
                  <a:schemeClr val="accent3">
                    <a:lumMod val="75000"/>
                  </a:schemeClr>
                </a:solidFill>
              </a:rPr>
              <a:t>Qué es el IIPE</a:t>
            </a:r>
          </a:p>
          <a:p>
            <a:endParaRPr lang="es-ES_tradnl" dirty="0" smtClean="0"/>
          </a:p>
          <a:p>
            <a:pPr algn="ctr"/>
            <a:r>
              <a:rPr lang="es-ES" dirty="0" smtClean="0"/>
              <a:t>El </a:t>
            </a:r>
            <a:r>
              <a:rPr lang="es-ES" u="sng" dirty="0" smtClean="0">
                <a:hlinkClick r:id="rId2"/>
              </a:rPr>
              <a:t>Instituto Internacional de Planeamiento de la Educación</a:t>
            </a:r>
            <a:r>
              <a:rPr lang="es-ES" dirty="0" smtClean="0"/>
              <a:t> (IIPE) es un centro de formación e investigación de alto nivel en planeamiento de la educación.</a:t>
            </a:r>
            <a:endParaRPr lang="es-ES_tradnl" dirty="0" smtClean="0"/>
          </a:p>
          <a:p>
            <a:pPr algn="ctr"/>
            <a:r>
              <a:rPr lang="es-ES" dirty="0" smtClean="0"/>
              <a:t>Fue creado por la </a:t>
            </a:r>
            <a:r>
              <a:rPr lang="es-ES" b="1" u="sng" dirty="0" smtClean="0">
                <a:hlinkClick r:id="rId3"/>
              </a:rPr>
              <a:t>UNESCO</a:t>
            </a:r>
            <a:r>
              <a:rPr lang="es-ES" dirty="0" smtClean="0"/>
              <a:t>, en París, en 1963 y su financiamiento es asegurado principalmente por una subvención de la UNESCO, las contribuciones voluntarias de los Estados Miembro y los recursos que obtiene mediante contratos.</a:t>
            </a:r>
            <a:endParaRPr lang="es-ES_tradnl" dirty="0" smtClean="0"/>
          </a:p>
          <a:p>
            <a:pPr algn="ctr"/>
            <a:r>
              <a:rPr lang="es-ES" dirty="0" smtClean="0"/>
              <a:t>El IIPE contribuye al desarrollo de la educación en todo el mundo, difundiendo los conocimientos y formando a los especialistas en este campo. Constituye un foro de intercambio de ideas y conceptos en materia de planificación y gestión educativa. Sus propósitos principales apuntan a:</a:t>
            </a:r>
          </a:p>
          <a:p>
            <a:pPr algn="ctr"/>
            <a:endParaRPr lang="es-ES_tradnl" dirty="0" smtClean="0"/>
          </a:p>
          <a:p>
            <a:pPr lvl="0" algn="ctr"/>
            <a:r>
              <a:rPr lang="es-ES" b="1" dirty="0" smtClean="0"/>
              <a:t>Formar</a:t>
            </a:r>
            <a:r>
              <a:rPr lang="es-ES" dirty="0" smtClean="0"/>
              <a:t> a los responsables de la planificación de la educación;</a:t>
            </a:r>
            <a:endParaRPr lang="es-ES_tradnl" dirty="0" smtClean="0"/>
          </a:p>
          <a:p>
            <a:pPr lvl="0" algn="ctr"/>
            <a:r>
              <a:rPr lang="es-ES" b="1" dirty="0" smtClean="0"/>
              <a:t>Investigar</a:t>
            </a:r>
            <a:r>
              <a:rPr lang="es-ES" dirty="0" smtClean="0"/>
              <a:t> aspectos importantes de la planificación de la educación;</a:t>
            </a:r>
            <a:endParaRPr lang="es-ES_tradnl" dirty="0" smtClean="0"/>
          </a:p>
          <a:p>
            <a:pPr lvl="0" algn="ctr"/>
            <a:r>
              <a:rPr lang="es-ES" b="1" dirty="0" smtClean="0"/>
              <a:t>Difundir</a:t>
            </a:r>
            <a:r>
              <a:rPr lang="es-ES" dirty="0" smtClean="0"/>
              <a:t> los nuevos conceptos, métodos y técnicas en la materia.</a:t>
            </a:r>
            <a:endParaRPr lang="es-ES_tradnl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2910" y="857232"/>
            <a:ext cx="778674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 smtClean="0">
              <a:solidFill>
                <a:srgbClr val="FF0000"/>
              </a:solidFill>
            </a:endParaRPr>
          </a:p>
          <a:p>
            <a:r>
              <a:rPr lang="es-ES_tradnl" b="1" dirty="0" smtClean="0"/>
              <a:t>Documento:</a:t>
            </a:r>
            <a:endParaRPr lang="es-ES_tradnl" b="1" dirty="0"/>
          </a:p>
          <a:p>
            <a:pPr algn="ctr"/>
            <a:r>
              <a:rPr lang="es-ES_tradnl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“Diez módulos destinados a los responsables de los procesos de transformación educativa”.</a:t>
            </a:r>
          </a:p>
          <a:p>
            <a:pPr algn="ctr"/>
            <a:endParaRPr lang="es-ES_tradnl" sz="32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_tradnl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IIPE Buenos Aires</a:t>
            </a:r>
          </a:p>
          <a:p>
            <a:pPr algn="ctr"/>
            <a:r>
              <a:rPr lang="es-ES_tradnl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Instituto Internacional  de Planeamiento de la Educación</a:t>
            </a:r>
          </a:p>
          <a:p>
            <a:pPr algn="ctr"/>
            <a:r>
              <a:rPr lang="es-ES_tradnl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UNESCO</a:t>
            </a:r>
            <a:endParaRPr lang="es-ES_tradnl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42910" y="428604"/>
            <a:ext cx="807249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Indicaciones:</a:t>
            </a:r>
          </a:p>
          <a:p>
            <a:endParaRPr lang="es-ES_tradnl" dirty="0" smtClean="0"/>
          </a:p>
          <a:p>
            <a:pPr>
              <a:buFontTx/>
              <a:buChar char="-"/>
            </a:pPr>
            <a:r>
              <a:rPr lang="es-ES_tradnl" sz="2400" dirty="0" smtClean="0"/>
              <a:t>Dividir al curso en 10 grupos (mínimo 2 personas y máximo 4 personas).</a:t>
            </a:r>
          </a:p>
          <a:p>
            <a:pPr>
              <a:buFontTx/>
              <a:buChar char="-"/>
            </a:pPr>
            <a:r>
              <a:rPr lang="es-ES_tradnl" sz="2400" dirty="0" smtClean="0"/>
              <a:t>Cada grupo debe elegir un módulo de los indicados por la Unesco para mejorar la gestión escolar.</a:t>
            </a:r>
          </a:p>
          <a:p>
            <a:r>
              <a:rPr lang="es-ES_tradnl" sz="2400" dirty="0" smtClean="0"/>
              <a:t>-Cada grupo luego, debe enviar al correo de la profesora; </a:t>
            </a:r>
            <a:r>
              <a:rPr lang="es-ES_tradnl" sz="2400" b="1" dirty="0" smtClean="0"/>
              <a:t>sus integrantes y módulo a exponer.</a:t>
            </a:r>
          </a:p>
          <a:p>
            <a:endParaRPr lang="es-ES_tradnl" dirty="0" smtClean="0"/>
          </a:p>
          <a:p>
            <a:endParaRPr lang="es-ES_trad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_trad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**No se pueden repetir los módulos o capítulos, pues la idea es que en conjunto curso podamos abordar y discutir sobre cada uno de ellos.</a:t>
            </a:r>
          </a:p>
          <a:p>
            <a:r>
              <a:rPr lang="es-ES_tradn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 Las fechas serán indicadas </a:t>
            </a:r>
            <a:r>
              <a:rPr lang="es-ES_tradnl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correo.</a:t>
            </a:r>
            <a:endParaRPr lang="es-ES_tradnl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377</Words>
  <Application>Microsoft Macintosh PowerPoint</Application>
  <PresentationFormat>Presentación en pantalla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Windows 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WinuE</dc:creator>
  <cp:lastModifiedBy>Direcciones Dirección Académica </cp:lastModifiedBy>
  <cp:revision>5</cp:revision>
  <dcterms:created xsi:type="dcterms:W3CDTF">2013-04-16T18:34:22Z</dcterms:created>
  <dcterms:modified xsi:type="dcterms:W3CDTF">2014-04-02T14:13:20Z</dcterms:modified>
</cp:coreProperties>
</file>