
<file path=[Content_Types].xml><?xml version="1.0" encoding="utf-8"?>
<Types xmlns="http://schemas.openxmlformats.org/package/2006/content-types">
  <Override PartName="/ppt/slides/slide41.xml" ContentType="application/vnd.openxmlformats-officedocument.presentationml.slide+xml"/>
  <Override PartName="/ppt/notesSlides/notesSlide16.xml" ContentType="application/vnd.openxmlformats-officedocument.presentationml.notesSlide+xml"/>
  <Override PartName="/ppt/slides/slide50.xml" ContentType="application/vnd.openxmlformats-officedocument.presentationml.slide+xml"/>
  <Override PartName="/ppt/slides/slide18.xml" ContentType="application/vnd.openxmlformats-officedocument.presentationml.slide+xml"/>
  <Override PartName="/ppt/notesSlides/notesSlide26.xml" ContentType="application/vnd.openxmlformats-officedocument.presentationml.notesSlide+xml"/>
  <Override PartName="/ppt/slides/slide60.xml" ContentType="application/vnd.openxmlformats-officedocument.presentationml.slide+xml"/>
  <Override PartName="/ppt/slides/slide28.xml" ContentType="application/vnd.openxmlformats-officedocument.presentationml.slide+xml"/>
  <Override PartName="/ppt/slides/slide37.xml" ContentType="application/vnd.openxmlformats-officedocument.presentationml.slide+xml"/>
  <Override PartName="/ppt/slides/slide70.xml" ContentType="application/vnd.openxmlformats-officedocument.presentationml.slide+xml"/>
  <Override PartName="/ppt/notesSlides/notesSlide45.xml" ContentType="application/vnd.openxmlformats-officedocument.presentationml.notesSlide+xml"/>
  <Override PartName="/ppt/slides/slide9.xml" ContentType="application/vnd.openxmlformats-officedocument.presentationml.slide+xml"/>
  <Override PartName="/ppt/slides/slide47.xml" ContentType="application/vnd.openxmlformats-officedocument.presentationml.slide+xml"/>
  <Override PartName="/ppt/notesSlides/notesSlide55.xml" ContentType="application/vnd.openxmlformats-officedocument.presentationml.notesSlide+xml"/>
  <Override PartName="/ppt/slides/slide56.xml" ContentType="application/vnd.openxmlformats-officedocument.presentationml.slide+xml"/>
  <Override PartName="/ppt/notesMasters/notesMaster1.xml" ContentType="application/vnd.openxmlformats-officedocument.presentationml.notesMaster+xml"/>
  <Override PartName="/ppt/notesSlides/notesSlide64.xml" ContentType="application/vnd.openxmlformats-officedocument.presentationml.notesSlide+xml"/>
  <Override PartName="/ppt/slides/slide66.xml" ContentType="application/vnd.openxmlformats-officedocument.presentationml.slide+xml"/>
  <Override PartName="/ppt/theme/theme1.xml" ContentType="application/vnd.openxmlformats-officedocument.theme+xml"/>
  <Override PartName="/ppt/notesSlides/notesSlide74.xml" ContentType="application/vnd.openxmlformats-officedocument.presentationml.notesSlide+xml"/>
  <Override PartName="/ppt/notesSlides/notesSlide2.xml" ContentType="application/vnd.openxmlformats-officedocument.presentationml.notesSlide+xml"/>
  <Override PartName="/ppt/slides/slide75.xml" ContentType="application/vnd.openxmlformats-officedocument.presentationml.slide+xml"/>
  <Override PartName="/ppt/notesSlides/notesSlide83.xml" ContentType="application/vnd.openxmlformats-officedocument.presentationml.notesSlide+xml"/>
  <Default Extension="jpeg" ContentType="image/jpeg"/>
  <Override PartName="/ppt/notesSlides/notesSlide11.xml" ContentType="application/vnd.openxmlformats-officedocument.presentationml.notesSlide+xml"/>
  <Override PartName="/ppt/slides/slide13.xml" ContentType="application/vnd.openxmlformats-officedocument.presentationml.slide+xml"/>
  <Override PartName="/ppt/notesSlides/notesSlide21.xml" ContentType="application/vnd.openxmlformats-officedocument.presentationml.notesSlide+xml"/>
  <Override PartName="/ppt/slides/slide23.xml" ContentType="application/vnd.openxmlformats-officedocument.presentationml.slide+xml"/>
  <Override PartName="/ppt/notesSlides/notesSlide31.xml" ContentType="application/vnd.openxmlformats-officedocument.presentationml.notesSlide+xml"/>
  <Override PartName="/ppt/slides/slide32.xml" ContentType="application/vnd.openxmlformats-officedocument.presentationml.slide+xml"/>
  <Override PartName="/ppt/slides/slide4.xml" ContentType="application/vnd.openxmlformats-officedocument.presentationml.slide+xml"/>
  <Override PartName="/ppt/notesSlides/notesSlide40.xml" ContentType="application/vnd.openxmlformats-officedocument.presentationml.notesSlide+xml"/>
  <Override PartName="/ppt/slideLayouts/slideLayout5.xml" ContentType="application/vnd.openxmlformats-officedocument.presentationml.slideLayout+xml"/>
  <Override PartName="/ppt/slides/slide42.xml" ContentType="application/vnd.openxmlformats-officedocument.presentationml.slide+xml"/>
  <Override PartName="/ppt/notesSlides/notesSlide17.xml" ContentType="application/vnd.openxmlformats-officedocument.presentationml.notesSlide+xml"/>
  <Override PartName="/ppt/notesSlides/notesSlide50.xml" ContentType="application/vnd.openxmlformats-officedocument.presentationml.notesSlide+xml"/>
  <Override PartName="/ppt/slides/slide51.xml" ContentType="application/vnd.openxmlformats-officedocument.presentationml.slide+xml"/>
  <Override PartName="/ppt/slides/slide19.xml" ContentType="application/vnd.openxmlformats-officedocument.presentationml.slide+xml"/>
  <Override PartName="/ppt/notesSlides/notesSlide27.xml" ContentType="application/vnd.openxmlformats-officedocument.presentationml.notesSlide+xml"/>
  <Override PartName="/ppt/slideLayouts/slideLayout10.xml" ContentType="application/vnd.openxmlformats-officedocument.presentationml.slideLayout+xml"/>
  <Override PartName="/ppt/slides/slide61.xml" ContentType="application/vnd.openxmlformats-officedocument.presentationml.slide+xml"/>
  <Override PartName="/ppt/slides/slide29.xml" ContentType="application/vnd.openxmlformats-officedocument.presentationml.slide+xml"/>
  <Override PartName="/ppt/notesSlides/notesSlide36.xml" ContentType="application/vnd.openxmlformats-officedocument.presentationml.notesSlide+xml"/>
  <Override PartName="/ppt/slides/slide38.xml" ContentType="application/vnd.openxmlformats-officedocument.presentationml.slide+xml"/>
  <Override PartName="/ppt/slides/slide71.xml" ContentType="application/vnd.openxmlformats-officedocument.presentationml.slide+xml"/>
  <Override PartName="/ppt/notesSlides/notesSlide46.xml" ContentType="application/vnd.openxmlformats-officedocument.presentationml.notesSlide+xml"/>
  <Override PartName="/ppt/slides/slide80.xml" ContentType="application/vnd.openxmlformats-officedocument.presentationml.slide+xml"/>
  <Override PartName="/ppt/slides/slide48.xml" ContentType="application/vnd.openxmlformats-officedocument.presentationml.slide+xml"/>
  <Override PartName="/ppt/notesSlides/notesSlide56.xml" ContentType="application/vnd.openxmlformats-officedocument.presentationml.notesSlide+xml"/>
  <Override PartName="/ppt/slides/slide57.xml" ContentType="application/vnd.openxmlformats-officedocument.presentationml.slide+xml"/>
  <Override PartName="/ppt/notesSlides/notesSlide65.xml" ContentType="application/vnd.openxmlformats-officedocument.presentationml.notesSlide+xml"/>
  <Override PartName="/ppt/slides/slide67.xml" ContentType="application/vnd.openxmlformats-officedocument.presentationml.slide+xml"/>
  <Override PartName="/ppt/theme/theme2.xml" ContentType="application/vnd.openxmlformats-officedocument.theme+xml"/>
  <Override PartName="/ppt/notesSlides/notesSlide75.xml" ContentType="application/vnd.openxmlformats-officedocument.presentationml.notesSlide+xml"/>
  <Override PartName="/ppt/notesSlides/notesSlide3.xml" ContentType="application/vnd.openxmlformats-officedocument.presentationml.notesSlide+xml"/>
  <Override PartName="/ppt/slides/slide76.xml" ContentType="application/vnd.openxmlformats-officedocument.presentationml.slide+xml"/>
  <Default Extension="emf" ContentType="image/x-emf"/>
  <Override PartName="/ppt/notesSlides/notesSlide8.xml" ContentType="application/vnd.openxmlformats-officedocument.presentationml.notesSlide+xml"/>
  <Override PartName="/ppt/notesSlides/notesSlide12.xml" ContentType="application/vnd.openxmlformats-officedocument.presentationml.notesSlide+xml"/>
  <Override PartName="/ppt/slides/slide14.xml" ContentType="application/vnd.openxmlformats-officedocument.presentationml.slide+xml"/>
  <Override PartName="/ppt/notesSlides/notesSlide22.xml" ContentType="application/vnd.openxmlformats-officedocument.presentationml.notesSlide+xml"/>
  <Override PartName="/ppt/slides/slide24.xml" ContentType="application/vnd.openxmlformats-officedocument.presentationml.slide+xml"/>
  <Default Extension="bin" ContentType="application/vnd.openxmlformats-officedocument.presentationml.printerSettings"/>
  <Override PartName="/ppt/notesSlides/notesSlide32.xml" ContentType="application/vnd.openxmlformats-officedocument.presentationml.notesSlide+xml"/>
  <Override PartName="/ppt/slides/slide33.xml" ContentType="application/vnd.openxmlformats-officedocument.presentationml.slide+xml"/>
  <Override PartName="/ppt/slides/slide5.xml" ContentType="application/vnd.openxmlformats-officedocument.presentationml.slide+xml"/>
  <Override PartName="/ppt/notesSlides/notesSlide41.xml" ContentType="application/vnd.openxmlformats-officedocument.presentationml.notesSlide+xml"/>
  <Override PartName="/ppt/slideLayouts/slideLayout6.xml" ContentType="application/vnd.openxmlformats-officedocument.presentationml.slideLayout+xml"/>
  <Default Extension="xml" ContentType="application/xml"/>
  <Override PartName="/ppt/slides/slide43.xml" ContentType="application/vnd.openxmlformats-officedocument.presentationml.slide+xml"/>
  <Override PartName="/ppt/tableStyles.xml" ContentType="application/vnd.openxmlformats-officedocument.presentationml.tableStyles+xml"/>
  <Override PartName="/ppt/notesSlides/notesSlide18.xml" ContentType="application/vnd.openxmlformats-officedocument.presentationml.notesSlide+xml"/>
  <Override PartName="/ppt/notesSlides/notesSlide51.xml" ContentType="application/vnd.openxmlformats-officedocument.presentationml.notesSlide+xml"/>
  <Override PartName="/ppt/slides/slide52.xml" ContentType="application/vnd.openxmlformats-officedocument.presentationml.slide+xml"/>
  <Override PartName="/ppt/notesSlides/notesSlide60.xml" ContentType="application/vnd.openxmlformats-officedocument.presentationml.notesSlide+xml"/>
  <Override PartName="/ppt/notesSlides/notesSlide28.xml" ContentType="application/vnd.openxmlformats-officedocument.presentationml.notesSlide+xml"/>
  <Override PartName="/ppt/slideLayouts/slideLayout11.xml" ContentType="application/vnd.openxmlformats-officedocument.presentationml.slideLayout+xml"/>
  <Override PartName="/ppt/slides/slide62.xml" ContentType="application/vnd.openxmlformats-officedocument.presentationml.slide+xml"/>
  <Override PartName="/ppt/notesSlides/notesSlide37.xml" ContentType="application/vnd.openxmlformats-officedocument.presentationml.notesSlide+xml"/>
  <Override PartName="/ppt/notesSlides/notesSlide70.xml" ContentType="application/vnd.openxmlformats-officedocument.presentationml.notesSlide+xml"/>
  <Override PartName="/docProps/app.xml" ContentType="application/vnd.openxmlformats-officedocument.extended-properties+xml"/>
  <Override PartName="/ppt/slides/slide39.xml" ContentType="application/vnd.openxmlformats-officedocument.presentationml.slide+xml"/>
  <Override PartName="/ppt/notesSlides/notesSlide47.xml" ContentType="application/vnd.openxmlformats-officedocument.presentationml.notesSlide+xml"/>
  <Override PartName="/ppt/slides/slide81.xml" ContentType="application/vnd.openxmlformats-officedocument.presentationml.slide+xml"/>
  <Override PartName="/ppt/slides/slide49.xml" ContentType="application/vnd.openxmlformats-officedocument.presentationml.slide+xml"/>
  <Override PartName="/ppt/notesSlides/notesSlide57.xml" ContentType="application/vnd.openxmlformats-officedocument.presentationml.notesSlide+xml"/>
  <Override PartName="/ppt/slides/slide58.xml" ContentType="application/vnd.openxmlformats-officedocument.presentationml.slide+xml"/>
  <Override PartName="/docProps/core.xml" ContentType="application/vnd.openxmlformats-package.core-properties+xml"/>
  <Override PartName="/ppt/notesSlides/notesSlide66.xml" ContentType="application/vnd.openxmlformats-officedocument.presentationml.notesSlide+xml"/>
  <Override PartName="/ppt/slides/slide68.xml" ContentType="application/vnd.openxmlformats-officedocument.presentationml.slide+xml"/>
  <Override PartName="/ppt/notesSlides/notesSlide76.xml" ContentType="application/vnd.openxmlformats-officedocument.presentationml.notesSlide+xml"/>
  <Override PartName="/ppt/notesSlides/notesSlide4.xml" ContentType="application/vnd.openxmlformats-officedocument.presentationml.notesSlide+xml"/>
  <Override PartName="/ppt/slides/slide77.xml" ContentType="application/vnd.openxmlformats-officedocument.presentationml.slide+xml"/>
  <Override PartName="/ppt/slideLayouts/slideLayout1.xml" ContentType="application/vnd.openxmlformats-officedocument.presentationml.slideLayout+xml"/>
  <Override PartName="/ppt/notesSlides/notesSlide9.xml" ContentType="application/vnd.openxmlformats-officedocument.presentationml.notesSlide+xml"/>
  <Override PartName="/ppt/notesSlides/notesSlide13.xml" ContentType="application/vnd.openxmlformats-officedocument.presentationml.notesSlide+xml"/>
  <Override PartName="/ppt/slides/slide15.xml" ContentType="application/vnd.openxmlformats-officedocument.presentationml.slide+xml"/>
  <Override PartName="/ppt/notesSlides/notesSlide23.xml" ContentType="application/vnd.openxmlformats-officedocument.presentationml.notesSlide+xml"/>
  <Override PartName="/ppt/slides/slide25.xml" ContentType="application/vnd.openxmlformats-officedocument.presentationml.slide+xml"/>
  <Override PartName="/ppt/notesSlides/notesSlide33.xml" ContentType="application/vnd.openxmlformats-officedocument.presentationml.notesSlide+xml"/>
  <Override PartName="/ppt/slides/slide34.xml" ContentType="application/vnd.openxmlformats-officedocument.presentationml.slide+xml"/>
  <Override PartName="/ppt/slides/slide6.xml" ContentType="application/vnd.openxmlformats-officedocument.presentationml.slide+xml"/>
  <Override PartName="/ppt/notesSlides/notesSlide42.xml" ContentType="application/vnd.openxmlformats-officedocument.presentationml.notesSlide+xml"/>
  <Override PartName="/ppt/slideLayouts/slideLayout7.xml" ContentType="application/vnd.openxmlformats-officedocument.presentationml.slideLayout+xml"/>
  <Override PartName="/ppt/slides/slide44.xml" ContentType="application/vnd.openxmlformats-officedocument.presentationml.slide+xml"/>
  <Override PartName="/ppt/notesSlides/notesSlide19.xml" ContentType="application/vnd.openxmlformats-officedocument.presentationml.notesSlide+xml"/>
  <Override PartName="/ppt/notesSlides/notesSlide52.xml" ContentType="application/vnd.openxmlformats-officedocument.presentationml.notesSlide+xml"/>
  <Override PartName="/ppt/slides/slide53.xml" ContentType="application/vnd.openxmlformats-officedocument.presentationml.slide+xml"/>
  <Override PartName="/ppt/notesSlides/notesSlide61.xml" ContentType="application/vnd.openxmlformats-officedocument.presentationml.notesSlide+xml"/>
  <Override PartName="/ppt/notesSlides/notesSlide29.xml" ContentType="application/vnd.openxmlformats-officedocument.presentationml.notesSlide+xml"/>
  <Override PartName="/ppt/slides/slide63.xml" ContentType="application/vnd.openxmlformats-officedocument.presentationml.slide+xml"/>
  <Override PartName="/ppt/notesSlides/notesSlide38.xml" ContentType="application/vnd.openxmlformats-officedocument.presentationml.notesSlide+xml"/>
  <Override PartName="/ppt/notesSlides/notesSlide71.xml" ContentType="application/vnd.openxmlformats-officedocument.presentationml.notesSlide+xml"/>
  <Override PartName="/ppt/slides/slide72.xml" ContentType="application/vnd.openxmlformats-officedocument.presentationml.slide+xml"/>
  <Override PartName="/ppt/notesSlides/notesSlide80.xml" ContentType="application/vnd.openxmlformats-officedocument.presentationml.notesSlide+xml"/>
  <Override PartName="/ppt/notesSlides/notesSlide48.xml" ContentType="application/vnd.openxmlformats-officedocument.presentationml.notesSlide+xml"/>
  <Override PartName="/ppt/slides/slide82.xml" ContentType="application/vnd.openxmlformats-officedocument.presentationml.slide+xml"/>
  <Override PartName="/ppt/notesSlides/notesSlide58.xml" ContentType="application/vnd.openxmlformats-officedocument.presentationml.notesSlide+xml"/>
  <Override PartName="/ppt/slides/slide59.xml" ContentType="application/vnd.openxmlformats-officedocument.presentationml.slide+xml"/>
  <Override PartName="/ppt/notesSlides/notesSlide67.xml" ContentType="application/vnd.openxmlformats-officedocument.presentationml.notesSlide+xml"/>
  <Override PartName="/ppt/slides/slide69.xml" ContentType="application/vnd.openxmlformats-officedocument.presentationml.slide+xml"/>
  <Override PartName="/ppt/notesSlides/notesSlide77.xml" ContentType="application/vnd.openxmlformats-officedocument.presentationml.notesSlide+xml"/>
  <Override PartName="/ppt/notesSlides/notesSlide5.xml" ContentType="application/vnd.openxmlformats-officedocument.presentationml.notesSlide+xml"/>
  <Override PartName="/ppt/slides/slide78.xml" ContentType="application/vnd.openxmlformats-officedocument.presentationml.slide+xml"/>
  <Override PartName="/ppt/slides/slide10.xml" ContentType="application/vnd.openxmlformats-officedocument.presentationml.slide+xml"/>
  <Override PartName="/ppt/slides/slide20.xml" ContentType="application/vnd.openxmlformats-officedocument.presentationml.slide+xml"/>
  <Override PartName="/ppt/slides/slide1.xml" ContentType="application/vnd.openxmlformats-officedocument.presentationml.slide+xml"/>
  <Override PartName="/ppt/slideLayouts/slideLayout2.xml" ContentType="application/vnd.openxmlformats-officedocument.presentationml.slideLayout+xml"/>
  <Override PartName="/ppt/notesSlides/notesSlide14.xml" ContentType="application/vnd.openxmlformats-officedocument.presentationml.notesSlide+xml"/>
  <Override PartName="/ppt/slides/slide16.xml" ContentType="application/vnd.openxmlformats-officedocument.presentationml.slide+xml"/>
  <Override PartName="/ppt/notesSlides/notesSlide24.xml" ContentType="application/vnd.openxmlformats-officedocument.presentationml.notesSlide+xml"/>
  <Override PartName="/ppt/viewProps.xml" ContentType="application/vnd.openxmlformats-officedocument.presentationml.viewProps+xml"/>
  <Default Extension="rels" ContentType="application/vnd.openxmlformats-package.relationships+xml"/>
  <Override PartName="/ppt/slides/slide26.xml" ContentType="application/vnd.openxmlformats-officedocument.presentationml.slide+xml"/>
  <Override PartName="/ppt/notesSlides/notesSlide34.xml" ContentType="application/vnd.openxmlformats-officedocument.presentationml.notesSlide+xml"/>
  <Override PartName="/ppt/slides/slide35.xml" ContentType="application/vnd.openxmlformats-officedocument.presentationml.slide+xml"/>
  <Override PartName="/ppt/slides/slide7.xml" ContentType="application/vnd.openxmlformats-officedocument.presentationml.slide+xml"/>
  <Override PartName="/ppt/notesSlides/notesSlide43.xml" ContentType="application/vnd.openxmlformats-officedocument.presentationml.notesSlide+xml"/>
  <Override PartName="/ppt/slideLayouts/slideLayout8.xml" ContentType="application/vnd.openxmlformats-officedocument.presentationml.slideLayout+xml"/>
  <Override PartName="/ppt/slides/slide45.xml" ContentType="application/vnd.openxmlformats-officedocument.presentationml.slide+xml"/>
  <Override PartName="/ppt/notesSlides/notesSlide53.xml" ContentType="application/vnd.openxmlformats-officedocument.presentationml.notesSlide+xml"/>
  <Override PartName="/ppt/slides/slide54.xml" ContentType="application/vnd.openxmlformats-officedocument.presentationml.slide+xml"/>
  <Override PartName="/ppt/notesSlides/notesSlide62.xml" ContentType="application/vnd.openxmlformats-officedocument.presentationml.notesSlide+xml"/>
  <Override PartName="/ppt/slides/slide64.xml" ContentType="application/vnd.openxmlformats-officedocument.presentationml.slide+xml"/>
  <Override PartName="/ppt/presProps.xml" ContentType="application/vnd.openxmlformats-officedocument.presentationml.presProps+xml"/>
  <Override PartName="/ppt/notesSlides/notesSlide39.xml" ContentType="application/vnd.openxmlformats-officedocument.presentationml.notesSlide+xml"/>
  <Override PartName="/ppt/notesSlides/notesSlide72.xml" ContentType="application/vnd.openxmlformats-officedocument.presentationml.notesSlide+xml"/>
  <Override PartName="/ppt/slides/slide73.xml" ContentType="application/vnd.openxmlformats-officedocument.presentationml.slide+xml"/>
  <Override PartName="/ppt/notesSlides/notesSlide81.xml" ContentType="application/vnd.openxmlformats-officedocument.presentationml.notesSlide+xml"/>
  <Override PartName="/ppt/notesSlides/notesSlide49.xml" ContentType="application/vnd.openxmlformats-officedocument.presentationml.notesSlide+xml"/>
  <Override PartName="/ppt/presentation.xml" ContentType="application/vnd.openxmlformats-officedocument.presentationml.presentation.main+xml"/>
  <Override PartName="/ppt/slides/slide83.xml" ContentType="application/vnd.openxmlformats-officedocument.presentationml.slide+xml"/>
  <Override PartName="/ppt/notesSlides/notesSlide59.xml" ContentType="application/vnd.openxmlformats-officedocument.presentationml.notesSlide+xml"/>
  <Override PartName="/ppt/notesSlides/notesSlide68.xml" ContentType="application/vnd.openxmlformats-officedocument.presentationml.notesSlide+xml"/>
  <Override PartName="/ppt/notesSlides/notesSlide78.xml" ContentType="application/vnd.openxmlformats-officedocument.presentationml.notesSlide+xml"/>
  <Override PartName="/ppt/notesSlides/notesSlide6.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11.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2.xml" ContentType="application/vnd.openxmlformats-officedocument.presentationml.slide+xml"/>
  <Override PartName="/ppt/slideLayouts/slideLayout3.xml" ContentType="application/vnd.openxmlformats-officedocument.presentationml.slideLayout+xml"/>
  <Override PartName="/ppt/slides/slide40.xml" ContentType="application/vnd.openxmlformats-officedocument.presentationml.slide+xml"/>
  <Override PartName="/ppt/notesSlides/notesSlide15.xml" ContentType="application/vnd.openxmlformats-officedocument.presentationml.notesSlide+xml"/>
  <Override PartName="/ppt/slides/slide17.xml" ContentType="application/vnd.openxmlformats-officedocument.presentationml.slide+xml"/>
  <Override PartName="/ppt/notesSlides/notesSlide25.xml" ContentType="application/vnd.openxmlformats-officedocument.presentationml.notesSlide+xml"/>
  <Override PartName="/ppt/slides/slide27.xml" ContentType="application/vnd.openxmlformats-officedocument.presentationml.slide+xml"/>
  <Override PartName="/ppt/notesSlides/notesSlide35.xml" ContentType="application/vnd.openxmlformats-officedocument.presentationml.notesSlide+xml"/>
  <Override PartName="/ppt/slides/slide36.xml" ContentType="application/vnd.openxmlformats-officedocument.presentationml.slide+xml"/>
  <Override PartName="/ppt/slides/slide8.xml" ContentType="application/vnd.openxmlformats-officedocument.presentationml.slide+xml"/>
  <Override PartName="/ppt/notesSlides/notesSlide44.xml" ContentType="application/vnd.openxmlformats-officedocument.presentationml.notesSlide+xml"/>
  <Override PartName="/ppt/slideLayouts/slideLayout9.xml" ContentType="application/vnd.openxmlformats-officedocument.presentationml.slideLayout+xml"/>
  <Override PartName="/ppt/slides/slide46.xml" ContentType="application/vnd.openxmlformats-officedocument.presentationml.slide+xml"/>
  <Override PartName="/ppt/notesSlides/notesSlide54.xml" ContentType="application/vnd.openxmlformats-officedocument.presentationml.notesSlide+xml"/>
  <Override PartName="/ppt/slides/slide55.xml" ContentType="application/vnd.openxmlformats-officedocument.presentationml.slide+xml"/>
  <Override PartName="/ppt/notesSlides/notesSlide63.xml" ContentType="application/vnd.openxmlformats-officedocument.presentationml.notesSlide+xml"/>
  <Override PartName="/ppt/slides/slide65.xml" ContentType="application/vnd.openxmlformats-officedocument.presentationml.slide+xml"/>
  <Override PartName="/ppt/notesSlides/notesSlide73.xml" ContentType="application/vnd.openxmlformats-officedocument.presentationml.notesSlide+xml"/>
  <Override PartName="/ppt/notesSlides/notesSlide1.xml" ContentType="application/vnd.openxmlformats-officedocument.presentationml.notesSlide+xml"/>
  <Override PartName="/ppt/slides/slide74.xml" ContentType="application/vnd.openxmlformats-officedocument.presentationml.slide+xml"/>
  <Override PartName="/ppt/notesSlides/notesSlide82.xml" ContentType="application/vnd.openxmlformats-officedocument.presentationml.notesSlide+xml"/>
  <Override PartName="/ppt/notesSlides/notesSlide69.xml" ContentType="application/vnd.openxmlformats-officedocument.presentationml.notesSlide+xml"/>
  <Override PartName="/ppt/notesSlides/notesSlide79.xml" ContentType="application/vnd.openxmlformats-officedocument.presentationml.notesSlide+xml"/>
  <Override PartName="/ppt/notesSlides/notesSlide7.xml" ContentType="application/vnd.openxmlformats-officedocument.presentationml.notesSlide+xml"/>
  <Override PartName="/ppt/slides/slide12.xml" ContentType="application/vnd.openxmlformats-officedocument.presentationml.slide+xml"/>
  <Override PartName="/ppt/notesSlides/notesSlide20.xml" ContentType="application/vnd.openxmlformats-officedocument.presentationml.notesSlide+xml"/>
  <Override PartName="/ppt/slides/slide22.xml" ContentType="application/vnd.openxmlformats-officedocument.presentationml.slide+xml"/>
  <Override PartName="/ppt/notesSlides/notesSlide30.xml" ContentType="application/vnd.openxmlformats-officedocument.presentationml.notesSlide+xml"/>
  <Override PartName="/ppt/slides/slide31.xml" ContentType="application/vnd.openxmlformats-officedocument.presentationml.slide+xml"/>
  <Override PartName="/ppt/slides/slide3.xml" ContentType="application/vnd.openxmlformats-officedocument.presentationml.slide+xml"/>
  <Override PartName="/ppt/slideLayouts/slideLayout4.xml" ContentType="application/vnd.openxmlformats-officedocument.presentationml.slideLayout+xml"/>
  <Override PartName="/ppt/slideMasters/slideMaster1.xml" ContentType="application/vnd.openxmlformats-officedocument.presentationml.slideMaster+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60" r:id="rId1"/>
  </p:sldMasterIdLst>
  <p:notesMasterIdLst>
    <p:notesMasterId r:id="rId85"/>
  </p:notesMasterIdLst>
  <p:sldIdLst>
    <p:sldId id="256" r:id="rId2"/>
    <p:sldId id="289" r:id="rId3"/>
    <p:sldId id="273" r:id="rId4"/>
    <p:sldId id="271" r:id="rId5"/>
    <p:sldId id="272" r:id="rId6"/>
    <p:sldId id="277" r:id="rId7"/>
    <p:sldId id="262" r:id="rId8"/>
    <p:sldId id="283" r:id="rId9"/>
    <p:sldId id="284" r:id="rId10"/>
    <p:sldId id="281" r:id="rId11"/>
    <p:sldId id="259" r:id="rId12"/>
    <p:sldId id="286" r:id="rId13"/>
    <p:sldId id="317" r:id="rId14"/>
    <p:sldId id="282" r:id="rId15"/>
    <p:sldId id="280" r:id="rId16"/>
    <p:sldId id="260" r:id="rId17"/>
    <p:sldId id="290" r:id="rId18"/>
    <p:sldId id="293" r:id="rId19"/>
    <p:sldId id="294" r:id="rId20"/>
    <p:sldId id="292" r:id="rId21"/>
    <p:sldId id="291" r:id="rId22"/>
    <p:sldId id="295" r:id="rId23"/>
    <p:sldId id="296" r:id="rId24"/>
    <p:sldId id="297" r:id="rId25"/>
    <p:sldId id="298" r:id="rId26"/>
    <p:sldId id="299" r:id="rId27"/>
    <p:sldId id="314" r:id="rId28"/>
    <p:sldId id="302" r:id="rId29"/>
    <p:sldId id="303" r:id="rId30"/>
    <p:sldId id="304" r:id="rId31"/>
    <p:sldId id="305" r:id="rId32"/>
    <p:sldId id="306" r:id="rId33"/>
    <p:sldId id="340" r:id="rId34"/>
    <p:sldId id="315" r:id="rId35"/>
    <p:sldId id="307" r:id="rId36"/>
    <p:sldId id="308" r:id="rId37"/>
    <p:sldId id="309" r:id="rId38"/>
    <p:sldId id="310" r:id="rId39"/>
    <p:sldId id="311" r:id="rId40"/>
    <p:sldId id="316" r:id="rId41"/>
    <p:sldId id="312" r:id="rId42"/>
    <p:sldId id="313" r:id="rId43"/>
    <p:sldId id="318" r:id="rId44"/>
    <p:sldId id="319" r:id="rId45"/>
    <p:sldId id="332" r:id="rId46"/>
    <p:sldId id="333" r:id="rId47"/>
    <p:sldId id="320" r:id="rId48"/>
    <p:sldId id="321" r:id="rId49"/>
    <p:sldId id="348" r:id="rId50"/>
    <p:sldId id="349" r:id="rId51"/>
    <p:sldId id="346" r:id="rId52"/>
    <p:sldId id="341" r:id="rId53"/>
    <p:sldId id="342" r:id="rId54"/>
    <p:sldId id="343" r:id="rId55"/>
    <p:sldId id="324" r:id="rId56"/>
    <p:sldId id="344" r:id="rId57"/>
    <p:sldId id="355" r:id="rId58"/>
    <p:sldId id="356" r:id="rId59"/>
    <p:sldId id="357" r:id="rId60"/>
    <p:sldId id="347" r:id="rId61"/>
    <p:sldId id="350" r:id="rId62"/>
    <p:sldId id="362" r:id="rId63"/>
    <p:sldId id="363" r:id="rId64"/>
    <p:sldId id="354" r:id="rId65"/>
    <p:sldId id="359" r:id="rId66"/>
    <p:sldId id="360" r:id="rId67"/>
    <p:sldId id="361" r:id="rId68"/>
    <p:sldId id="351" r:id="rId69"/>
    <p:sldId id="364" r:id="rId70"/>
    <p:sldId id="365" r:id="rId71"/>
    <p:sldId id="358" r:id="rId72"/>
    <p:sldId id="353" r:id="rId73"/>
    <p:sldId id="366" r:id="rId74"/>
    <p:sldId id="322" r:id="rId75"/>
    <p:sldId id="328" r:id="rId76"/>
    <p:sldId id="329" r:id="rId77"/>
    <p:sldId id="330" r:id="rId78"/>
    <p:sldId id="331" r:id="rId79"/>
    <p:sldId id="334" r:id="rId80"/>
    <p:sldId id="335" r:id="rId81"/>
    <p:sldId id="337" r:id="rId82"/>
    <p:sldId id="336" r:id="rId83"/>
    <p:sldId id="338" r:id="rId84"/>
  </p:sldIdLst>
  <p:sldSz cx="9144000" cy="6858000" type="screen4x3"/>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p:cViewPr>
        <p:scale>
          <a:sx n="75" d="100"/>
          <a:sy n="75" d="100"/>
        </p:scale>
        <p:origin x="-1592" y="-28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90"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notesMaster" Target="notesMasters/notesMaster1.xml"/><Relationship Id="rId86" Type="http://schemas.openxmlformats.org/officeDocument/2006/relationships/printerSettings" Target="printerSettings/printerSettings1.bin"/><Relationship Id="rId87" Type="http://schemas.openxmlformats.org/officeDocument/2006/relationships/presProps" Target="presProps.xml"/><Relationship Id="rId88" Type="http://schemas.openxmlformats.org/officeDocument/2006/relationships/viewProps" Target="viewProps.xml"/><Relationship Id="rId8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L"/>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0B61A73-5F0F-46C7-9067-4FEC717789E1}" type="datetimeFigureOut">
              <a:rPr lang="es-CL" smtClean="0"/>
              <a:pPr/>
              <a:t>16/1/12</a:t>
            </a:fld>
            <a:endParaRPr lang="es-CL"/>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L"/>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L"/>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D0E0C5-A28A-44CB-A9B8-97D0D612E428}" type="slidenum">
              <a:rPr lang="es-CL" smtClean="0"/>
              <a:pPr/>
              <a:t>‹Nr.›</a:t>
            </a:fld>
            <a:endParaRPr lang="es-C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4.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5.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7.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8.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0.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1.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2.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1</a:t>
            </a:fld>
            <a:endParaRPr lang="es-CL"/>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10</a:t>
            </a:fld>
            <a:endParaRPr lang="es-CL"/>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089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0899" name="2 Marcador de notas"/>
          <p:cNvSpPr>
            <a:spLocks noGrp="1"/>
          </p:cNvSpPr>
          <p:nvPr>
            <p:ph type="body" idx="1"/>
          </p:nvPr>
        </p:nvSpPr>
        <p:spPr bwMode="auto">
          <a:noFill/>
        </p:spPr>
        <p:txBody>
          <a:bodyPr/>
          <a:lstStyle/>
          <a:p>
            <a:endParaRPr lang="es-CL" smtClean="0"/>
          </a:p>
        </p:txBody>
      </p:sp>
      <p:sp>
        <p:nvSpPr>
          <p:cNvPr id="80900" name="3 Marcador de número de diapositiva"/>
          <p:cNvSpPr>
            <a:spLocks noGrp="1"/>
          </p:cNvSpPr>
          <p:nvPr>
            <p:ph type="sldNum" sz="quarter" idx="5"/>
          </p:nvPr>
        </p:nvSpPr>
        <p:spPr bwMode="auto">
          <a:noFill/>
          <a:ln>
            <a:miter lim="800000"/>
            <a:headEnd/>
            <a:tailEnd/>
          </a:ln>
        </p:spPr>
        <p:txBody>
          <a:bodyPr/>
          <a:lstStyle/>
          <a:p>
            <a:fld id="{453970B3-3C59-409D-8618-197E1A07D387}" type="slidenum">
              <a:rPr lang="es-CL"/>
              <a:pPr/>
              <a:t>11</a:t>
            </a:fld>
            <a:endParaRPr lang="es-CL"/>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728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97283" name="2 Marcador de notas"/>
          <p:cNvSpPr>
            <a:spLocks noGrp="1"/>
          </p:cNvSpPr>
          <p:nvPr>
            <p:ph type="body" idx="1"/>
          </p:nvPr>
        </p:nvSpPr>
        <p:spPr bwMode="auto">
          <a:noFill/>
        </p:spPr>
        <p:txBody>
          <a:bodyPr/>
          <a:lstStyle/>
          <a:p>
            <a:pPr eaLnBrk="1" hangingPunct="1">
              <a:spcBef>
                <a:spcPct val="0"/>
              </a:spcBef>
            </a:pPr>
            <a:endParaRPr lang="es-ES" smtClean="0"/>
          </a:p>
        </p:txBody>
      </p:sp>
      <p:sp>
        <p:nvSpPr>
          <p:cNvPr id="97284" name="3 Marcador de número de diapositiva"/>
          <p:cNvSpPr>
            <a:spLocks noGrp="1"/>
          </p:cNvSpPr>
          <p:nvPr>
            <p:ph type="sldNum" sz="quarter" idx="5"/>
          </p:nvPr>
        </p:nvSpPr>
        <p:spPr bwMode="auto">
          <a:noFill/>
          <a:ln>
            <a:miter lim="800000"/>
            <a:headEnd/>
            <a:tailEnd/>
          </a:ln>
        </p:spPr>
        <p:txBody>
          <a:bodyPr/>
          <a:lstStyle/>
          <a:p>
            <a:fld id="{FDBC19C6-16FD-430F-BC8F-9F1D79252260}" type="slidenum">
              <a:rPr lang="es-CL"/>
              <a:pPr/>
              <a:t>12</a:t>
            </a:fld>
            <a:endParaRPr lang="es-CL"/>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13</a:t>
            </a:fld>
            <a:endParaRPr lang="es-CL"/>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14</a:t>
            </a:fld>
            <a:endParaRPr lang="es-CL"/>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854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08547" name="2 Marcador de notas"/>
          <p:cNvSpPr>
            <a:spLocks noGrp="1"/>
          </p:cNvSpPr>
          <p:nvPr>
            <p:ph type="body" idx="1"/>
          </p:nvPr>
        </p:nvSpPr>
        <p:spPr bwMode="auto">
          <a:noFill/>
        </p:spPr>
        <p:txBody>
          <a:bodyPr/>
          <a:lstStyle/>
          <a:p>
            <a:pPr eaLnBrk="1" hangingPunct="1">
              <a:spcBef>
                <a:spcPct val="0"/>
              </a:spcBef>
            </a:pPr>
            <a:endParaRPr lang="es-ES" smtClean="0"/>
          </a:p>
        </p:txBody>
      </p:sp>
      <p:sp>
        <p:nvSpPr>
          <p:cNvPr id="108548" name="3 Marcador de número de diapositiva"/>
          <p:cNvSpPr>
            <a:spLocks noGrp="1"/>
          </p:cNvSpPr>
          <p:nvPr>
            <p:ph type="sldNum" sz="quarter" idx="5"/>
          </p:nvPr>
        </p:nvSpPr>
        <p:spPr bwMode="auto">
          <a:noFill/>
          <a:ln>
            <a:miter lim="800000"/>
            <a:headEnd/>
            <a:tailEnd/>
          </a:ln>
        </p:spPr>
        <p:txBody>
          <a:bodyPr/>
          <a:lstStyle/>
          <a:p>
            <a:fld id="{C8C2CD8C-A779-4CA2-B725-DBDB599EFBDE}" type="slidenum">
              <a:rPr lang="es-CL"/>
              <a:pPr/>
              <a:t>15</a:t>
            </a:fld>
            <a:endParaRPr lang="es-CL"/>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421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94211" name="2 Marcador de notas"/>
          <p:cNvSpPr>
            <a:spLocks noGrp="1"/>
          </p:cNvSpPr>
          <p:nvPr>
            <p:ph type="body" idx="1"/>
          </p:nvPr>
        </p:nvSpPr>
        <p:spPr bwMode="auto">
          <a:noFill/>
        </p:spPr>
        <p:txBody>
          <a:bodyPr/>
          <a:lstStyle/>
          <a:p>
            <a:pPr eaLnBrk="1" hangingPunct="1">
              <a:spcBef>
                <a:spcPct val="0"/>
              </a:spcBef>
            </a:pPr>
            <a:r>
              <a:rPr lang="es-ES" dirty="0" smtClean="0"/>
              <a:t>Diversos autores identifican o incluyen la evidencialidad en la modalidad epistémica, bajo el supuesto de que existe una relación estrecha entre fuente indirecta y bajo compromiso epistémico del hablante con su enunciado (Chafe, 1986; </a:t>
            </a:r>
            <a:r>
              <a:rPr lang="es-ES" dirty="0" err="1" smtClean="0"/>
              <a:t>Dik</a:t>
            </a:r>
            <a:r>
              <a:rPr lang="es-ES" dirty="0" smtClean="0"/>
              <a:t>, 1997). El que los </a:t>
            </a:r>
            <a:r>
              <a:rPr lang="es-ES" dirty="0" err="1" smtClean="0"/>
              <a:t>evidenciales</a:t>
            </a:r>
            <a:r>
              <a:rPr lang="es-ES" dirty="0" smtClean="0"/>
              <a:t> indirectos puedan ser compatibles con fuerte compromiso epistémico, como ocurre en lenguas amerindias de tradición oral, prueba que se trata de sistemas distintos. </a:t>
            </a:r>
            <a:endParaRPr lang="es-CL" dirty="0" smtClean="0"/>
          </a:p>
          <a:p>
            <a:pPr eaLnBrk="1" hangingPunct="1">
              <a:spcBef>
                <a:spcPct val="0"/>
              </a:spcBef>
            </a:pPr>
            <a:endParaRPr lang="es-CL" dirty="0" smtClean="0"/>
          </a:p>
        </p:txBody>
      </p:sp>
      <p:sp>
        <p:nvSpPr>
          <p:cNvPr id="94212" name="3 Marcador de número de diapositiva"/>
          <p:cNvSpPr>
            <a:spLocks noGrp="1"/>
          </p:cNvSpPr>
          <p:nvPr>
            <p:ph type="sldNum" sz="quarter" idx="5"/>
          </p:nvPr>
        </p:nvSpPr>
        <p:spPr bwMode="auto">
          <a:noFill/>
          <a:ln>
            <a:miter lim="800000"/>
            <a:headEnd/>
            <a:tailEnd/>
          </a:ln>
        </p:spPr>
        <p:txBody>
          <a:bodyPr/>
          <a:lstStyle/>
          <a:p>
            <a:fld id="{444B7E9C-01AC-43EA-9E59-984456B39DA9}" type="slidenum">
              <a:rPr lang="es-CL"/>
              <a:pPr/>
              <a:t>16</a:t>
            </a:fld>
            <a:endParaRPr lang="es-CL"/>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17</a:t>
            </a:fld>
            <a:endParaRPr lang="es-CL"/>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18</a:t>
            </a:fld>
            <a:endParaRPr lang="es-CL"/>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19</a:t>
            </a:fld>
            <a:endParaRPr lang="es-CL"/>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2</a:t>
            </a:fld>
            <a:endParaRPr lang="es-CL"/>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20</a:t>
            </a:fld>
            <a:endParaRPr lang="es-CL"/>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21</a:t>
            </a:fld>
            <a:endParaRPr lang="es-CL"/>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22</a:t>
            </a:fld>
            <a:endParaRPr lang="es-CL"/>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23</a:t>
            </a:fld>
            <a:endParaRPr lang="es-CL"/>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24</a:t>
            </a:fld>
            <a:endParaRPr lang="es-CL"/>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25</a:t>
            </a:fld>
            <a:endParaRPr lang="es-CL"/>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26</a:t>
            </a:fld>
            <a:endParaRPr lang="es-CL"/>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27</a:t>
            </a:fld>
            <a:endParaRPr lang="es-CL"/>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28</a:t>
            </a:fld>
            <a:endParaRPr lang="es-CL"/>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29</a:t>
            </a:fld>
            <a:endParaRPr lang="es-CL"/>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3</a:t>
            </a:fld>
            <a:endParaRPr lang="es-CL"/>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30</a:t>
            </a:fld>
            <a:endParaRPr lang="es-CL"/>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31</a:t>
            </a:fld>
            <a:endParaRPr lang="es-CL"/>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32</a:t>
            </a:fld>
            <a:endParaRPr lang="es-CL"/>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33</a:t>
            </a:fld>
            <a:endParaRPr lang="es-CL"/>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34</a:t>
            </a:fld>
            <a:endParaRPr lang="es-CL"/>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35</a:t>
            </a:fld>
            <a:endParaRPr lang="es-CL"/>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36</a:t>
            </a:fld>
            <a:endParaRPr lang="es-CL"/>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37</a:t>
            </a:fld>
            <a:endParaRPr lang="es-CL"/>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38</a:t>
            </a:fld>
            <a:endParaRPr lang="es-CL"/>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39</a:t>
            </a:fld>
            <a:endParaRPr lang="es-CL"/>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6563" name="2 Marcador de notas"/>
          <p:cNvSpPr>
            <a:spLocks noGrp="1"/>
          </p:cNvSpPr>
          <p:nvPr>
            <p:ph type="body" idx="1"/>
          </p:nvPr>
        </p:nvSpPr>
        <p:spPr bwMode="auto">
          <a:noFill/>
        </p:spPr>
        <p:txBody>
          <a:bodyPr/>
          <a:lstStyle/>
          <a:p>
            <a:endParaRPr lang="es-CL" smtClean="0"/>
          </a:p>
        </p:txBody>
      </p:sp>
      <p:sp>
        <p:nvSpPr>
          <p:cNvPr id="66564" name="3 Marcador de número de diapositiva"/>
          <p:cNvSpPr>
            <a:spLocks noGrp="1"/>
          </p:cNvSpPr>
          <p:nvPr>
            <p:ph type="sldNum" sz="quarter" idx="5"/>
          </p:nvPr>
        </p:nvSpPr>
        <p:spPr bwMode="auto">
          <a:noFill/>
          <a:ln>
            <a:miter lim="800000"/>
            <a:headEnd/>
            <a:tailEnd/>
          </a:ln>
        </p:spPr>
        <p:txBody>
          <a:bodyPr/>
          <a:lstStyle/>
          <a:p>
            <a:fld id="{9969F001-9789-4189-BC6C-AACEBB710E7B}" type="slidenum">
              <a:rPr lang="es-CL"/>
              <a:pPr/>
              <a:t>4</a:t>
            </a:fld>
            <a:endParaRPr lang="es-CL"/>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40</a:t>
            </a:fld>
            <a:endParaRPr lang="es-CL"/>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41</a:t>
            </a:fld>
            <a:endParaRPr lang="es-CL"/>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42</a:t>
            </a:fld>
            <a:endParaRPr lang="es-CL"/>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43</a:t>
            </a:fld>
            <a:endParaRPr lang="es-CL"/>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44</a:t>
            </a:fld>
            <a:endParaRPr lang="es-CL"/>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45</a:t>
            </a:fld>
            <a:endParaRPr lang="es-CL"/>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46</a:t>
            </a:fld>
            <a:endParaRPr lang="es-CL"/>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47</a:t>
            </a:fld>
            <a:endParaRPr lang="es-CL"/>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48</a:t>
            </a:fld>
            <a:endParaRPr lang="es-CL"/>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49</a:t>
            </a:fld>
            <a:endParaRPr lang="es-CL"/>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7587" name="2 Marcador de notas"/>
          <p:cNvSpPr>
            <a:spLocks noGrp="1"/>
          </p:cNvSpPr>
          <p:nvPr>
            <p:ph type="body" idx="1"/>
          </p:nvPr>
        </p:nvSpPr>
        <p:spPr bwMode="auto">
          <a:noFill/>
        </p:spPr>
        <p:txBody>
          <a:bodyPr/>
          <a:lstStyle/>
          <a:p>
            <a:endParaRPr lang="es-CL" smtClean="0"/>
          </a:p>
        </p:txBody>
      </p:sp>
      <p:sp>
        <p:nvSpPr>
          <p:cNvPr id="67588" name="3 Marcador de número de diapositiva"/>
          <p:cNvSpPr>
            <a:spLocks noGrp="1"/>
          </p:cNvSpPr>
          <p:nvPr>
            <p:ph type="sldNum" sz="quarter" idx="5"/>
          </p:nvPr>
        </p:nvSpPr>
        <p:spPr bwMode="auto">
          <a:noFill/>
          <a:ln>
            <a:miter lim="800000"/>
            <a:headEnd/>
            <a:tailEnd/>
          </a:ln>
        </p:spPr>
        <p:txBody>
          <a:bodyPr/>
          <a:lstStyle/>
          <a:p>
            <a:fld id="{C4A003A9-8E16-4B0B-8068-6771C64B460E}" type="slidenum">
              <a:rPr lang="es-CL"/>
              <a:pPr/>
              <a:t>5</a:t>
            </a:fld>
            <a:endParaRPr lang="es-CL"/>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50</a:t>
            </a:fld>
            <a:endParaRPr lang="es-CL"/>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51</a:t>
            </a:fld>
            <a:endParaRPr lang="es-CL"/>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52</a:t>
            </a:fld>
            <a:endParaRPr lang="es-CL"/>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53</a:t>
            </a:fld>
            <a:endParaRPr lang="es-CL"/>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CL" dirty="0" smtClean="0"/>
              <a:t>Falta</a:t>
            </a:r>
            <a:r>
              <a:rPr lang="es-CL" baseline="0" dirty="0" smtClean="0"/>
              <a:t> como dato el número de discurso indirecto en el mapudungun.</a:t>
            </a:r>
            <a:endParaRPr lang="es-CL" dirty="0"/>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54</a:t>
            </a:fld>
            <a:endParaRPr lang="es-CL"/>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55</a:t>
            </a:fld>
            <a:endParaRPr lang="es-CL"/>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56</a:t>
            </a:fld>
            <a:endParaRPr lang="es-CL"/>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57</a:t>
            </a:fld>
            <a:endParaRPr lang="es-CL"/>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58</a:t>
            </a:fld>
            <a:endParaRPr lang="es-CL"/>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59</a:t>
            </a:fld>
            <a:endParaRPr lang="es-CL"/>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6</a:t>
            </a:fld>
            <a:endParaRPr lang="es-CL"/>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60</a:t>
            </a:fld>
            <a:endParaRPr lang="es-CL"/>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61</a:t>
            </a:fld>
            <a:endParaRPr lang="es-CL"/>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CL" dirty="0" smtClean="0"/>
              <a:t>Para insertar la cuantificación tengo que tener el dato de cuantos “dicen” totales hay en las grabaciones</a:t>
            </a:r>
            <a:r>
              <a:rPr lang="es-CL" baseline="0" dirty="0" smtClean="0"/>
              <a:t> de español </a:t>
            </a:r>
            <a:r>
              <a:rPr lang="es-CL" baseline="0" dirty="0" err="1" smtClean="0"/>
              <a:t>mapuchizado</a:t>
            </a:r>
            <a:endParaRPr lang="es-CL" dirty="0"/>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62</a:t>
            </a:fld>
            <a:endParaRPr lang="es-CL"/>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63</a:t>
            </a:fld>
            <a:endParaRPr lang="es-CL"/>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64</a:t>
            </a:fld>
            <a:endParaRPr lang="es-CL"/>
          </a:p>
        </p:txBody>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65</a:t>
            </a:fld>
            <a:endParaRPr lang="es-CL"/>
          </a:p>
        </p:txBody>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66</a:t>
            </a:fld>
            <a:endParaRPr lang="es-CL"/>
          </a:p>
        </p:txBody>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67</a:t>
            </a:fld>
            <a:endParaRPr lang="es-CL"/>
          </a:p>
        </p:txBody>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68</a:t>
            </a:fld>
            <a:endParaRPr lang="es-CL"/>
          </a:p>
        </p:txBody>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69</a:t>
            </a:fld>
            <a:endParaRPr lang="es-CL"/>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547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05475" name="2 Marcador de notas"/>
          <p:cNvSpPr>
            <a:spLocks noGrp="1"/>
          </p:cNvSpPr>
          <p:nvPr>
            <p:ph type="body" idx="1"/>
          </p:nvPr>
        </p:nvSpPr>
        <p:spPr bwMode="auto">
          <a:noFill/>
        </p:spPr>
        <p:txBody>
          <a:bodyPr/>
          <a:lstStyle/>
          <a:p>
            <a:pPr eaLnBrk="1" hangingPunct="1">
              <a:spcBef>
                <a:spcPct val="0"/>
              </a:spcBef>
            </a:pPr>
            <a:endParaRPr lang="es-ES" smtClean="0"/>
          </a:p>
        </p:txBody>
      </p:sp>
      <p:sp>
        <p:nvSpPr>
          <p:cNvPr id="105476" name="3 Marcador de número de diapositiva"/>
          <p:cNvSpPr>
            <a:spLocks noGrp="1"/>
          </p:cNvSpPr>
          <p:nvPr>
            <p:ph type="sldNum" sz="quarter" idx="5"/>
          </p:nvPr>
        </p:nvSpPr>
        <p:spPr bwMode="auto">
          <a:noFill/>
          <a:ln>
            <a:miter lim="800000"/>
            <a:headEnd/>
            <a:tailEnd/>
          </a:ln>
        </p:spPr>
        <p:txBody>
          <a:bodyPr/>
          <a:lstStyle/>
          <a:p>
            <a:fld id="{2A40E624-3716-4FA5-BF64-CFC6212EC820}" type="slidenum">
              <a:rPr lang="es-CL"/>
              <a:pPr/>
              <a:t>7</a:t>
            </a:fld>
            <a:endParaRPr lang="es-CL"/>
          </a:p>
        </p:txBody>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CL" dirty="0" smtClean="0"/>
              <a:t>Para insertar la cuantificación tengo que tener el dato de cuantos “dicen” totales hay en las grabaciones</a:t>
            </a:r>
            <a:r>
              <a:rPr lang="es-CL" baseline="0" dirty="0" smtClean="0"/>
              <a:t> de español </a:t>
            </a:r>
            <a:r>
              <a:rPr lang="es-CL" baseline="0" dirty="0" err="1" smtClean="0"/>
              <a:t>mapuchizado</a:t>
            </a:r>
            <a:endParaRPr lang="es-CL" dirty="0"/>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70</a:t>
            </a:fld>
            <a:endParaRPr lang="es-CL"/>
          </a:p>
        </p:txBody>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71</a:t>
            </a:fld>
            <a:endParaRPr lang="es-CL"/>
          </a:p>
        </p:txBody>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72</a:t>
            </a:fld>
            <a:endParaRPr lang="es-CL"/>
          </a:p>
        </p:txBody>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73</a:t>
            </a:fld>
            <a:endParaRPr lang="es-CL"/>
          </a:p>
        </p:txBody>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74</a:t>
            </a:fld>
            <a:endParaRPr lang="es-CL"/>
          </a:p>
        </p:txBody>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75</a:t>
            </a:fld>
            <a:endParaRPr lang="es-CL"/>
          </a:p>
        </p:txBody>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76</a:t>
            </a:fld>
            <a:endParaRPr lang="es-CL"/>
          </a:p>
        </p:txBody>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77</a:t>
            </a:fld>
            <a:endParaRPr lang="es-CL"/>
          </a:p>
        </p:txBody>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78</a:t>
            </a:fld>
            <a:endParaRPr lang="es-CL"/>
          </a:p>
        </p:txBody>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79</a:t>
            </a:fld>
            <a:endParaRPr lang="es-CL"/>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649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06499" name="2 Marcador de notas"/>
          <p:cNvSpPr>
            <a:spLocks noGrp="1"/>
          </p:cNvSpPr>
          <p:nvPr>
            <p:ph type="body" idx="1"/>
          </p:nvPr>
        </p:nvSpPr>
        <p:spPr bwMode="auto">
          <a:noFill/>
        </p:spPr>
        <p:txBody>
          <a:bodyPr/>
          <a:lstStyle/>
          <a:p>
            <a:pPr eaLnBrk="1" hangingPunct="1">
              <a:spcBef>
                <a:spcPct val="0"/>
              </a:spcBef>
            </a:pPr>
            <a:endParaRPr lang="es-ES" smtClean="0"/>
          </a:p>
        </p:txBody>
      </p:sp>
      <p:sp>
        <p:nvSpPr>
          <p:cNvPr id="106500" name="3 Marcador de número de diapositiva"/>
          <p:cNvSpPr>
            <a:spLocks noGrp="1"/>
          </p:cNvSpPr>
          <p:nvPr>
            <p:ph type="sldNum" sz="quarter" idx="5"/>
          </p:nvPr>
        </p:nvSpPr>
        <p:spPr bwMode="auto">
          <a:noFill/>
          <a:ln>
            <a:miter lim="800000"/>
            <a:headEnd/>
            <a:tailEnd/>
          </a:ln>
        </p:spPr>
        <p:txBody>
          <a:bodyPr/>
          <a:lstStyle/>
          <a:p>
            <a:fld id="{7D245620-8FA9-4F27-BE31-8AC4335ED96A}" type="slidenum">
              <a:rPr lang="es-CL"/>
              <a:pPr/>
              <a:t>8</a:t>
            </a:fld>
            <a:endParaRPr lang="es-CL"/>
          </a:p>
        </p:txBody>
      </p:sp>
    </p:spTree>
  </p:cSld>
  <p:clrMapOvr>
    <a:masterClrMapping/>
  </p:clrMapOvr>
</p:notes>
</file>

<file path=ppt/notesSlides/notesSlide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dirty="0"/>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80</a:t>
            </a:fld>
            <a:endParaRPr lang="es-CL"/>
          </a:p>
        </p:txBody>
      </p:sp>
    </p:spTree>
  </p:cSld>
  <p:clrMapOvr>
    <a:masterClrMapping/>
  </p:clrMapOvr>
</p:notes>
</file>

<file path=ppt/notesSlides/notesSlide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81</a:t>
            </a:fld>
            <a:endParaRPr lang="es-CL"/>
          </a:p>
        </p:txBody>
      </p:sp>
    </p:spTree>
  </p:cSld>
  <p:clrMapOvr>
    <a:masterClrMapping/>
  </p:clrMapOvr>
</p:notes>
</file>

<file path=ppt/notesSlides/notesSlide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82</a:t>
            </a:fld>
            <a:endParaRPr lang="es-CL"/>
          </a:p>
        </p:txBody>
      </p:sp>
    </p:spTree>
  </p:cSld>
  <p:clrMapOvr>
    <a:masterClrMapping/>
  </p:clrMapOvr>
</p:notes>
</file>

<file path=ppt/notesSlides/notesSlide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C8D0E0C5-A28A-44CB-A9B8-97D0D612E428}" type="slidenum">
              <a:rPr lang="es-CL" smtClean="0"/>
              <a:pPr/>
              <a:t>83</a:t>
            </a:fld>
            <a:endParaRPr lang="es-CL"/>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752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07523" name="2 Marcador de notas"/>
          <p:cNvSpPr>
            <a:spLocks noGrp="1"/>
          </p:cNvSpPr>
          <p:nvPr>
            <p:ph type="body" idx="1"/>
          </p:nvPr>
        </p:nvSpPr>
        <p:spPr bwMode="auto">
          <a:noFill/>
        </p:spPr>
        <p:txBody>
          <a:bodyPr/>
          <a:lstStyle/>
          <a:p>
            <a:pPr eaLnBrk="1" hangingPunct="1">
              <a:spcBef>
                <a:spcPct val="0"/>
              </a:spcBef>
            </a:pPr>
            <a:r>
              <a:rPr lang="es-CL" smtClean="0"/>
              <a:t>Dar el ejemplo: “María estudia v/s María me estudia”.</a:t>
            </a:r>
          </a:p>
        </p:txBody>
      </p:sp>
      <p:sp>
        <p:nvSpPr>
          <p:cNvPr id="107524" name="3 Marcador de número de diapositiva"/>
          <p:cNvSpPr>
            <a:spLocks noGrp="1"/>
          </p:cNvSpPr>
          <p:nvPr>
            <p:ph type="sldNum" sz="quarter" idx="5"/>
          </p:nvPr>
        </p:nvSpPr>
        <p:spPr bwMode="auto">
          <a:noFill/>
          <a:ln>
            <a:miter lim="800000"/>
            <a:headEnd/>
            <a:tailEnd/>
          </a:ln>
        </p:spPr>
        <p:txBody>
          <a:bodyPr/>
          <a:lstStyle/>
          <a:p>
            <a:fld id="{E097D4F1-80EC-4D74-BF99-07D2EFF248F2}" type="slidenum">
              <a:rPr lang="es-CL"/>
              <a:pPr/>
              <a:t>9</a:t>
            </a:fld>
            <a:endParaRPr lang="es-C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Diapositiva de título">
    <p:bg>
      <p:bgRef idx="1003">
        <a:schemeClr val="bg1"/>
      </p:bgRef>
    </p:bg>
    <p:spTree>
      <p:nvGrpSpPr>
        <p:cNvPr id="1" name=""/>
        <p:cNvGrpSpPr/>
        <p:nvPr/>
      </p:nvGrpSpPr>
      <p:grpSpPr>
        <a:xfrm>
          <a:off x="0" y="0"/>
          <a:ext cx="0" cy="0"/>
          <a:chOff x="0" y="0"/>
          <a:chExt cx="0" cy="0"/>
        </a:xfrm>
      </p:grpSpPr>
      <p:sp>
        <p:nvSpPr>
          <p:cNvPr id="12" name="11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12 Rectángulo redondeado"/>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8 Subtítulo"/>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p:txBody>
          <a:bodyPr/>
          <a:lstStyle/>
          <a:p>
            <a:fld id="{A320445F-CDAC-4627-9B2B-31BBF20E081E}" type="datetimeFigureOut">
              <a:rPr lang="es-CL" smtClean="0"/>
              <a:pPr/>
              <a:t>16/1/12</a:t>
            </a:fld>
            <a:endParaRPr lang="es-CL"/>
          </a:p>
        </p:txBody>
      </p:sp>
      <p:sp>
        <p:nvSpPr>
          <p:cNvPr id="17" name="16 Marcador de pie de página"/>
          <p:cNvSpPr>
            <a:spLocks noGrp="1"/>
          </p:cNvSpPr>
          <p:nvPr>
            <p:ph type="ftr" sz="quarter" idx="11"/>
          </p:nvPr>
        </p:nvSpPr>
        <p:spPr/>
        <p:txBody>
          <a:bodyPr/>
          <a:lstStyle/>
          <a:p>
            <a:endParaRPr lang="es-CL"/>
          </a:p>
        </p:txBody>
      </p:sp>
      <p:sp>
        <p:nvSpPr>
          <p:cNvPr id="29" name="28 Marcador de número de diapositiva"/>
          <p:cNvSpPr>
            <a:spLocks noGrp="1"/>
          </p:cNvSpPr>
          <p:nvPr>
            <p:ph type="sldNum" sz="quarter" idx="12"/>
          </p:nvPr>
        </p:nvSpPr>
        <p:spPr/>
        <p:txBody>
          <a:bodyPr lIns="0" tIns="0" rIns="0" bIns="0">
            <a:noAutofit/>
          </a:bodyPr>
          <a:lstStyle>
            <a:lvl1pPr>
              <a:defRPr sz="1400">
                <a:solidFill>
                  <a:srgbClr val="FFFFFF"/>
                </a:solidFill>
              </a:defRPr>
            </a:lvl1pPr>
          </a:lstStyle>
          <a:p>
            <a:fld id="{C79FE4B0-1FEF-445E-97B1-86785750F69E}" type="slidenum">
              <a:rPr lang="es-CL" smtClean="0"/>
              <a:pPr/>
              <a:t>‹Nr.›</a:t>
            </a:fld>
            <a:endParaRPr lang="es-CL"/>
          </a:p>
        </p:txBody>
      </p:sp>
      <p:sp>
        <p:nvSpPr>
          <p:cNvPr id="7" name="6 Rectángulo"/>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A320445F-CDAC-4627-9B2B-31BBF20E081E}" type="datetimeFigureOut">
              <a:rPr lang="es-CL" smtClean="0"/>
              <a:pPr/>
              <a:t>16/1/12</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C79FE4B0-1FEF-445E-97B1-86785750F69E}" type="slidenum">
              <a:rPr lang="es-CL" smtClean="0"/>
              <a:pPr/>
              <a:t>‹Nr.›</a:t>
            </a:fld>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41"/>
            <a:ext cx="201168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914400" y="274640"/>
            <a:ext cx="55626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A320445F-CDAC-4627-9B2B-31BBF20E081E}" type="datetimeFigureOut">
              <a:rPr lang="es-CL" smtClean="0"/>
              <a:pPr/>
              <a:t>16/1/12</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C79FE4B0-1FEF-445E-97B1-86785750F69E}" type="slidenum">
              <a:rPr lang="es-CL" smtClean="0"/>
              <a:pPr/>
              <a:t>‹Nr.›</a:t>
            </a:fld>
            <a:endParaRPr lang="es-C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A320445F-CDAC-4627-9B2B-31BBF20E081E}" type="datetimeFigureOut">
              <a:rPr lang="es-CL" smtClean="0"/>
              <a:pPr/>
              <a:t>16/1/12</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C79FE4B0-1FEF-445E-97B1-86785750F69E}" type="slidenum">
              <a:rPr lang="es-CL" smtClean="0"/>
              <a:pPr/>
              <a:t>‹Nr.›</a:t>
            </a:fld>
            <a:endParaRPr lang="es-CL"/>
          </a:p>
        </p:txBody>
      </p:sp>
      <p:sp>
        <p:nvSpPr>
          <p:cNvPr id="8" name="7 Marcador de contenido"/>
          <p:cNvSpPr>
            <a:spLocks noGrp="1"/>
          </p:cNvSpPr>
          <p:nvPr>
            <p:ph sz="quarter" idx="1"/>
          </p:nvPr>
        </p:nvSpPr>
        <p:spPr>
          <a:xfrm>
            <a:off x="914400" y="1447800"/>
            <a:ext cx="777240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Encabezado de sección">
    <p:bg>
      <p:bgRef idx="1003">
        <a:schemeClr val="bg1"/>
      </p:bgRef>
    </p:bg>
    <p:spTree>
      <p:nvGrpSpPr>
        <p:cNvPr id="1" name=""/>
        <p:cNvGrpSpPr/>
        <p:nvPr/>
      </p:nvGrpSpPr>
      <p:grpSpPr>
        <a:xfrm>
          <a:off x="0" y="0"/>
          <a:ext cx="0" cy="0"/>
          <a:chOff x="0" y="0"/>
          <a:chExt cx="0" cy="0"/>
        </a:xfrm>
      </p:grpSpPr>
      <p:sp>
        <p:nvSpPr>
          <p:cNvPr id="11" name="10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9 Rectángulo redondeado"/>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722313" y="952500"/>
            <a:ext cx="7772400" cy="1362075"/>
          </a:xfrm>
        </p:spPr>
        <p:txBody>
          <a:bodyPr anchor="b" anchorCtr="0"/>
          <a:lstStyle>
            <a:lvl1pPr algn="l">
              <a:buNone/>
              <a:defRPr sz="4000" b="0" cap="none"/>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A320445F-CDAC-4627-9B2B-31BBF20E081E}" type="datetimeFigureOut">
              <a:rPr lang="es-CL" smtClean="0"/>
              <a:pPr/>
              <a:t>16/1/12</a:t>
            </a:fld>
            <a:endParaRPr lang="es-CL"/>
          </a:p>
        </p:txBody>
      </p:sp>
      <p:sp>
        <p:nvSpPr>
          <p:cNvPr id="5" name="4 Marcador de pie de página"/>
          <p:cNvSpPr>
            <a:spLocks noGrp="1"/>
          </p:cNvSpPr>
          <p:nvPr>
            <p:ph type="ftr" sz="quarter" idx="11"/>
          </p:nvPr>
        </p:nvSpPr>
        <p:spPr>
          <a:xfrm>
            <a:off x="800100" y="6172200"/>
            <a:ext cx="4000500" cy="457200"/>
          </a:xfrm>
        </p:spPr>
        <p:txBody>
          <a:bodyPr/>
          <a:lstStyle/>
          <a:p>
            <a:endParaRPr lang="es-CL"/>
          </a:p>
        </p:txBody>
      </p:sp>
      <p:sp>
        <p:nvSpPr>
          <p:cNvPr id="7" name="6 Rectángulo"/>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Marcador de número de diapositiva"/>
          <p:cNvSpPr>
            <a:spLocks noGrp="1"/>
          </p:cNvSpPr>
          <p:nvPr>
            <p:ph type="sldNum" sz="quarter" idx="12"/>
          </p:nvPr>
        </p:nvSpPr>
        <p:spPr>
          <a:xfrm>
            <a:off x="146304" y="6208776"/>
            <a:ext cx="457200" cy="457200"/>
          </a:xfrm>
        </p:spPr>
        <p:txBody>
          <a:bodyPr/>
          <a:lstStyle/>
          <a:p>
            <a:fld id="{C79FE4B0-1FEF-445E-97B1-86785750F69E}" type="slidenum">
              <a:rPr lang="es-CL" smtClean="0"/>
              <a:pPr/>
              <a:t>‹Nr.›</a:t>
            </a:fld>
            <a:endParaRPr lang="es-CL"/>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A320445F-CDAC-4627-9B2B-31BBF20E081E}" type="datetimeFigureOut">
              <a:rPr lang="es-CL" smtClean="0"/>
              <a:pPr/>
              <a:t>16/1/12</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C79FE4B0-1FEF-445E-97B1-86785750F69E}" type="slidenum">
              <a:rPr lang="es-CL" smtClean="0"/>
              <a:pPr/>
              <a:t>‹Nr.›</a:t>
            </a:fld>
            <a:endParaRPr lang="es-CL"/>
          </a:p>
        </p:txBody>
      </p:sp>
      <p:sp>
        <p:nvSpPr>
          <p:cNvPr id="9" name="8 Marcador de contenido"/>
          <p:cNvSpPr>
            <a:spLocks noGrp="1"/>
          </p:cNvSpPr>
          <p:nvPr>
            <p:ph sz="quarter" idx="1"/>
          </p:nvPr>
        </p:nvSpPr>
        <p:spPr>
          <a:xfrm>
            <a:off x="914400" y="1447800"/>
            <a:ext cx="374904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933950" y="1447800"/>
            <a:ext cx="374904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3050"/>
            <a:ext cx="7772400" cy="1143000"/>
          </a:xfrm>
        </p:spPr>
        <p:txBody>
          <a:bodyPr anchor="b" anchorCtr="0"/>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7" name="6 Marcador de fecha"/>
          <p:cNvSpPr>
            <a:spLocks noGrp="1"/>
          </p:cNvSpPr>
          <p:nvPr>
            <p:ph type="dt" sz="half" idx="10"/>
          </p:nvPr>
        </p:nvSpPr>
        <p:spPr/>
        <p:txBody>
          <a:bodyPr/>
          <a:lstStyle/>
          <a:p>
            <a:fld id="{A320445F-CDAC-4627-9B2B-31BBF20E081E}" type="datetimeFigureOut">
              <a:rPr lang="es-CL" smtClean="0"/>
              <a:pPr/>
              <a:t>16/1/12</a:t>
            </a:fld>
            <a:endParaRPr lang="es-CL"/>
          </a:p>
        </p:txBody>
      </p:sp>
      <p:sp>
        <p:nvSpPr>
          <p:cNvPr id="8" name="7 Marcador de pie de página"/>
          <p:cNvSpPr>
            <a:spLocks noGrp="1"/>
          </p:cNvSpPr>
          <p:nvPr>
            <p:ph type="ftr" sz="quarter" idx="11"/>
          </p:nvPr>
        </p:nvSpPr>
        <p:spPr/>
        <p:txBody>
          <a:bodyPr/>
          <a:lstStyle/>
          <a:p>
            <a:endParaRPr lang="es-CL"/>
          </a:p>
        </p:txBody>
      </p:sp>
      <p:sp>
        <p:nvSpPr>
          <p:cNvPr id="9" name="8 Marcador de número de diapositiva"/>
          <p:cNvSpPr>
            <a:spLocks noGrp="1"/>
          </p:cNvSpPr>
          <p:nvPr>
            <p:ph type="sldNum" sz="quarter" idx="12"/>
          </p:nvPr>
        </p:nvSpPr>
        <p:spPr/>
        <p:txBody>
          <a:bodyPr/>
          <a:lstStyle/>
          <a:p>
            <a:fld id="{C79FE4B0-1FEF-445E-97B1-86785750F69E}" type="slidenum">
              <a:rPr lang="es-CL" smtClean="0"/>
              <a:pPr/>
              <a:t>‹Nr.›</a:t>
            </a:fld>
            <a:endParaRPr lang="es-CL"/>
          </a:p>
        </p:txBody>
      </p:sp>
      <p:sp>
        <p:nvSpPr>
          <p:cNvPr id="11" name="10 Marcador de contenido"/>
          <p:cNvSpPr>
            <a:spLocks noGrp="1"/>
          </p:cNvSpPr>
          <p:nvPr>
            <p:ph sz="half" idx="2"/>
          </p:nvPr>
        </p:nvSpPr>
        <p:spPr>
          <a:xfrm>
            <a:off x="914400" y="2247900"/>
            <a:ext cx="3733800" cy="38862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4"/>
          </p:nvPr>
        </p:nvSpPr>
        <p:spPr>
          <a:xfrm>
            <a:off x="4953000" y="2247900"/>
            <a:ext cx="3733800" cy="38862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A320445F-CDAC-4627-9B2B-31BBF20E081E}" type="datetimeFigureOut">
              <a:rPr lang="es-CL" smtClean="0"/>
              <a:pPr/>
              <a:t>16/1/12</a:t>
            </a:fld>
            <a:endParaRPr lang="es-CL"/>
          </a:p>
        </p:txBody>
      </p:sp>
      <p:sp>
        <p:nvSpPr>
          <p:cNvPr id="4" name="3 Marcador de pie de página"/>
          <p:cNvSpPr>
            <a:spLocks noGrp="1"/>
          </p:cNvSpPr>
          <p:nvPr>
            <p:ph type="ftr" sz="quarter" idx="11"/>
          </p:nvPr>
        </p:nvSpPr>
        <p:spPr/>
        <p:txBody>
          <a:bodyPr/>
          <a:lstStyle/>
          <a:p>
            <a:endParaRPr lang="es-CL"/>
          </a:p>
        </p:txBody>
      </p:sp>
      <p:sp>
        <p:nvSpPr>
          <p:cNvPr id="5" name="4 Marcador de número de diapositiva"/>
          <p:cNvSpPr>
            <a:spLocks noGrp="1"/>
          </p:cNvSpPr>
          <p:nvPr>
            <p:ph type="sldNum" sz="quarter" idx="12"/>
          </p:nvPr>
        </p:nvSpPr>
        <p:spPr/>
        <p:txBody>
          <a:bodyPr/>
          <a:lstStyle/>
          <a:p>
            <a:fld id="{C79FE4B0-1FEF-445E-97B1-86785750F69E}" type="slidenum">
              <a:rPr lang="es-CL" smtClean="0"/>
              <a:pPr/>
              <a:t>‹Nr.›</a:t>
            </a:fld>
            <a:endParaRPr lang="es-C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A320445F-CDAC-4627-9B2B-31BBF20E081E}" type="datetimeFigureOut">
              <a:rPr lang="es-CL" smtClean="0"/>
              <a:pPr/>
              <a:t>16/1/12</a:t>
            </a:fld>
            <a:endParaRPr lang="es-CL"/>
          </a:p>
        </p:txBody>
      </p:sp>
      <p:sp>
        <p:nvSpPr>
          <p:cNvPr id="3" name="2 Marcador de pie de página"/>
          <p:cNvSpPr>
            <a:spLocks noGrp="1"/>
          </p:cNvSpPr>
          <p:nvPr>
            <p:ph type="ftr" sz="quarter" idx="11"/>
          </p:nvPr>
        </p:nvSpPr>
        <p:spPr/>
        <p:txBody>
          <a:bodyPr/>
          <a:lstStyle/>
          <a:p>
            <a:endParaRPr lang="es-CL"/>
          </a:p>
        </p:txBody>
      </p:sp>
      <p:sp>
        <p:nvSpPr>
          <p:cNvPr id="4" name="3 Marcador de número de diapositiva"/>
          <p:cNvSpPr>
            <a:spLocks noGrp="1"/>
          </p:cNvSpPr>
          <p:nvPr>
            <p:ph type="sldNum" sz="quarter" idx="12"/>
          </p:nvPr>
        </p:nvSpPr>
        <p:spPr/>
        <p:txBody>
          <a:bodyPr/>
          <a:lstStyle/>
          <a:p>
            <a:fld id="{C79FE4B0-1FEF-445E-97B1-86785750F69E}" type="slidenum">
              <a:rPr lang="es-CL" smtClean="0"/>
              <a:pPr/>
              <a:t>‹Nr.›</a:t>
            </a:fld>
            <a:endParaRPr lang="es-C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ido con título">
    <p:spTree>
      <p:nvGrpSpPr>
        <p:cNvPr id="1" name=""/>
        <p:cNvGrpSpPr/>
        <p:nvPr/>
      </p:nvGrpSpPr>
      <p:grpSpPr>
        <a:xfrm>
          <a:off x="0" y="0"/>
          <a:ext cx="0" cy="0"/>
          <a:chOff x="0" y="0"/>
          <a:chExt cx="0" cy="0"/>
        </a:xfrm>
      </p:grpSpPr>
      <p:sp>
        <p:nvSpPr>
          <p:cNvPr id="8" name="7 Rectángulo"/>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8 Rectángulo redondeado"/>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914400" y="273050"/>
            <a:ext cx="7772400" cy="1143000"/>
          </a:xfrm>
        </p:spPr>
        <p:txBody>
          <a:bodyPr anchor="b" anchorCtr="0"/>
          <a:lstStyle>
            <a:lvl1pPr algn="l">
              <a:buNone/>
              <a:defRPr sz="4000" b="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A320445F-CDAC-4627-9B2B-31BBF20E081E}" type="datetimeFigureOut">
              <a:rPr lang="es-CL" smtClean="0"/>
              <a:pPr/>
              <a:t>16/1/12</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C79FE4B0-1FEF-445E-97B1-86785750F69E}" type="slidenum">
              <a:rPr lang="es-CL" smtClean="0"/>
              <a:pPr/>
              <a:t>‹Nr.›</a:t>
            </a:fld>
            <a:endParaRPr lang="es-CL"/>
          </a:p>
        </p:txBody>
      </p:sp>
      <p:sp>
        <p:nvSpPr>
          <p:cNvPr id="11" name="10 Marcador de contenido"/>
          <p:cNvSpPr>
            <a:spLocks noGrp="1"/>
          </p:cNvSpPr>
          <p:nvPr>
            <p:ph sz="quarter" idx="1"/>
          </p:nvPr>
        </p:nvSpPr>
        <p:spPr>
          <a:xfrm>
            <a:off x="2971800" y="1600200"/>
            <a:ext cx="5715000" cy="44958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A320445F-CDAC-4627-9B2B-31BBF20E081E}" type="datetimeFigureOut">
              <a:rPr lang="es-CL" smtClean="0"/>
              <a:pPr/>
              <a:t>16/1/12</a:t>
            </a:fld>
            <a:endParaRPr lang="es-CL"/>
          </a:p>
        </p:txBody>
      </p:sp>
      <p:sp>
        <p:nvSpPr>
          <p:cNvPr id="6" name="5 Marcador de pie de página"/>
          <p:cNvSpPr>
            <a:spLocks noGrp="1"/>
          </p:cNvSpPr>
          <p:nvPr>
            <p:ph type="ftr" sz="quarter" idx="11"/>
          </p:nvPr>
        </p:nvSpPr>
        <p:spPr>
          <a:xfrm>
            <a:off x="914400" y="6172200"/>
            <a:ext cx="3886200" cy="457200"/>
          </a:xfrm>
        </p:spPr>
        <p:txBody>
          <a:bodyPr/>
          <a:lstStyle/>
          <a:p>
            <a:endParaRPr lang="es-CL"/>
          </a:p>
        </p:txBody>
      </p:sp>
      <p:sp>
        <p:nvSpPr>
          <p:cNvPr id="7" name="6 Marcador de número de diapositiva"/>
          <p:cNvSpPr>
            <a:spLocks noGrp="1"/>
          </p:cNvSpPr>
          <p:nvPr>
            <p:ph type="sldNum" sz="quarter" idx="12"/>
          </p:nvPr>
        </p:nvSpPr>
        <p:spPr>
          <a:xfrm>
            <a:off x="146304" y="6208776"/>
            <a:ext cx="457200" cy="457200"/>
          </a:xfrm>
        </p:spPr>
        <p:txBody>
          <a:bodyPr/>
          <a:lstStyle/>
          <a:p>
            <a:fld id="{C79FE4B0-1FEF-445E-97B1-86785750F69E}" type="slidenum">
              <a:rPr lang="es-CL" smtClean="0"/>
              <a:pPr/>
              <a:t>‹Nr.›</a:t>
            </a:fld>
            <a:endParaRPr lang="es-CL"/>
          </a:p>
        </p:txBody>
      </p:sp>
      <p:sp>
        <p:nvSpPr>
          <p:cNvPr id="11" name="10 Rectángulo"/>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Rectángulo"/>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2 Marcador de posición de imagen"/>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s-ES" smtClean="0"/>
              <a:t>Haga clic en el icono para agregar una imagen</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9" name="8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7 Rectángulo redondeado"/>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21 Marcador de título"/>
          <p:cNvSpPr>
            <a:spLocks noGrp="1"/>
          </p:cNvSpPr>
          <p:nvPr>
            <p:ph type="title"/>
          </p:nvPr>
        </p:nvSpPr>
        <p:spPr>
          <a:xfrm>
            <a:off x="914400" y="274638"/>
            <a:ext cx="7772400" cy="1143000"/>
          </a:xfrm>
          <a:prstGeom prst="rect">
            <a:avLst/>
          </a:prstGeom>
        </p:spPr>
        <p:txBody>
          <a:bodyPr bIns="91440" anchor="b" anchorCtr="0">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A320445F-CDAC-4627-9B2B-31BBF20E081E}" type="datetimeFigureOut">
              <a:rPr lang="es-CL" smtClean="0"/>
              <a:pPr/>
              <a:t>16/1/12</a:t>
            </a:fld>
            <a:endParaRPr lang="es-CL"/>
          </a:p>
        </p:txBody>
      </p:sp>
      <p:sp>
        <p:nvSpPr>
          <p:cNvPr id="3" name="2 Marcador de pie de página"/>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s-CL"/>
          </a:p>
        </p:txBody>
      </p:sp>
      <p:sp>
        <p:nvSpPr>
          <p:cNvPr id="23" name="22 Marcador de número de diapositiva"/>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C79FE4B0-1FEF-445E-97B1-86785750F69E}" type="slidenum">
              <a:rPr lang="es-CL" smtClean="0"/>
              <a:pPr/>
              <a:t>‹Nr.›</a:t>
            </a:fld>
            <a:endParaRPr lang="es-CL"/>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0.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2.emf"/></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endParaRPr lang="es-CL" dirty="0"/>
          </a:p>
        </p:txBody>
      </p:sp>
      <p:sp>
        <p:nvSpPr>
          <p:cNvPr id="2" name="1 Título"/>
          <p:cNvSpPr>
            <a:spLocks noGrp="1"/>
          </p:cNvSpPr>
          <p:nvPr>
            <p:ph type="ctrTitle"/>
          </p:nvPr>
        </p:nvSpPr>
        <p:spPr/>
        <p:txBody>
          <a:bodyPr>
            <a:normAutofit fontScale="90000"/>
          </a:bodyPr>
          <a:lstStyle/>
          <a:p>
            <a:r>
              <a:rPr lang="es-CL" dirty="0" smtClean="0"/>
              <a:t>El sistema de </a:t>
            </a:r>
            <a:r>
              <a:rPr lang="es-CL" dirty="0" err="1" smtClean="0"/>
              <a:t>evidencialidad</a:t>
            </a:r>
            <a:r>
              <a:rPr lang="es-CL" dirty="0" smtClean="0"/>
              <a:t> del mapudungun y sus transferencias al español </a:t>
            </a:r>
            <a:r>
              <a:rPr lang="es-CL" dirty="0" err="1" smtClean="0"/>
              <a:t>mapuchizado</a:t>
            </a:r>
            <a:endParaRPr lang="es-CL"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Ejemplos…</a:t>
            </a:r>
            <a:endParaRPr lang="es-CL" dirty="0"/>
          </a:p>
        </p:txBody>
      </p:sp>
      <p:sp>
        <p:nvSpPr>
          <p:cNvPr id="3" name="2 Marcador de contenido"/>
          <p:cNvSpPr>
            <a:spLocks noGrp="1"/>
          </p:cNvSpPr>
          <p:nvPr>
            <p:ph sz="quarter" idx="1"/>
          </p:nvPr>
        </p:nvSpPr>
        <p:spPr/>
        <p:txBody>
          <a:bodyPr/>
          <a:lstStyle/>
          <a:p>
            <a:endParaRPr lang="es-CL" dirty="0" smtClean="0"/>
          </a:p>
          <a:p>
            <a:r>
              <a:rPr lang="es-CL" dirty="0" smtClean="0"/>
              <a:t>La-</a:t>
            </a:r>
            <a:r>
              <a:rPr lang="es-CL" dirty="0" err="1" smtClean="0"/>
              <a:t>rke</a:t>
            </a:r>
            <a:r>
              <a:rPr lang="es-CL" dirty="0" smtClean="0"/>
              <a:t>-y 		</a:t>
            </a:r>
            <a:r>
              <a:rPr lang="es-CL" dirty="0" err="1" smtClean="0"/>
              <a:t>ta</a:t>
            </a:r>
            <a:r>
              <a:rPr lang="es-CL" dirty="0" smtClean="0"/>
              <a:t> </a:t>
            </a:r>
            <a:r>
              <a:rPr lang="es-CL" dirty="0" err="1" smtClean="0"/>
              <a:t>ngürü</a:t>
            </a:r>
            <a:endParaRPr lang="es-CL" dirty="0" smtClean="0"/>
          </a:p>
          <a:p>
            <a:pPr>
              <a:buNone/>
            </a:pPr>
            <a:r>
              <a:rPr lang="es-CL" dirty="0" smtClean="0"/>
              <a:t>	Morir-evid-3SG	    zorro</a:t>
            </a:r>
          </a:p>
          <a:p>
            <a:pPr>
              <a:buNone/>
            </a:pPr>
            <a:r>
              <a:rPr lang="es-CL" dirty="0" smtClean="0"/>
              <a:t>	Dicen que murió el zorro</a:t>
            </a:r>
          </a:p>
          <a:p>
            <a:pPr>
              <a:buNone/>
            </a:pPr>
            <a:endParaRPr lang="es-CL" dirty="0" smtClean="0"/>
          </a:p>
          <a:p>
            <a:pPr marL="514350" indent="-514350"/>
            <a:r>
              <a:rPr lang="es-CL" dirty="0" smtClean="0"/>
              <a:t>Eventualidad explícita: Murió el zorro</a:t>
            </a:r>
          </a:p>
          <a:p>
            <a:pPr marL="514350" indent="-514350"/>
            <a:r>
              <a:rPr lang="es-CL" dirty="0" smtClean="0"/>
              <a:t>Eventualidad implícita: </a:t>
            </a:r>
            <a:r>
              <a:rPr lang="es-CL" b="1" dirty="0" smtClean="0">
                <a:solidFill>
                  <a:srgbClr val="FF0000"/>
                </a:solidFill>
              </a:rPr>
              <a:t>Me</a:t>
            </a:r>
            <a:r>
              <a:rPr lang="es-CL" dirty="0" smtClean="0"/>
              <a:t> dijeron que murió el zorro</a:t>
            </a:r>
          </a:p>
          <a:p>
            <a:endParaRPr lang="es-CL" dirty="0" smtClean="0"/>
          </a:p>
          <a:p>
            <a:endParaRPr lang="es-CL"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Oval 4"/>
          <p:cNvSpPr>
            <a:spLocks noChangeArrowheads="1"/>
          </p:cNvSpPr>
          <p:nvPr/>
        </p:nvSpPr>
        <p:spPr bwMode="auto">
          <a:xfrm>
            <a:off x="5291138" y="1557338"/>
            <a:ext cx="1512887" cy="1584325"/>
          </a:xfrm>
          <a:prstGeom prst="ellipse">
            <a:avLst/>
          </a:prstGeom>
          <a:noFill/>
          <a:ln w="9525">
            <a:solidFill>
              <a:schemeClr val="tx1"/>
            </a:solidFill>
            <a:round/>
            <a:headEnd/>
            <a:tailEnd/>
          </a:ln>
        </p:spPr>
        <p:txBody>
          <a:bodyPr wrap="none" anchor="ctr"/>
          <a:lstStyle/>
          <a:p>
            <a:pPr algn="ctr"/>
            <a:endParaRPr lang="es-ES"/>
          </a:p>
          <a:p>
            <a:pPr algn="ctr"/>
            <a:endParaRPr lang="es-ES"/>
          </a:p>
          <a:p>
            <a:pPr algn="ctr"/>
            <a:endParaRPr lang="es-ES"/>
          </a:p>
          <a:p>
            <a:pPr algn="ctr"/>
            <a:endParaRPr lang="es-ES"/>
          </a:p>
        </p:txBody>
      </p:sp>
      <p:sp>
        <p:nvSpPr>
          <p:cNvPr id="26627" name="Oval 6"/>
          <p:cNvSpPr>
            <a:spLocks noChangeArrowheads="1"/>
          </p:cNvSpPr>
          <p:nvPr/>
        </p:nvSpPr>
        <p:spPr bwMode="auto">
          <a:xfrm>
            <a:off x="3059113" y="1557338"/>
            <a:ext cx="1512887" cy="1584325"/>
          </a:xfrm>
          <a:prstGeom prst="ellipse">
            <a:avLst/>
          </a:prstGeom>
          <a:noFill/>
          <a:ln w="9525">
            <a:solidFill>
              <a:schemeClr val="tx1"/>
            </a:solidFill>
            <a:round/>
            <a:headEnd/>
            <a:tailEnd/>
          </a:ln>
        </p:spPr>
        <p:txBody>
          <a:bodyPr wrap="none" anchor="ctr"/>
          <a:lstStyle/>
          <a:p>
            <a:endParaRPr lang="es-ES"/>
          </a:p>
        </p:txBody>
      </p:sp>
      <p:sp>
        <p:nvSpPr>
          <p:cNvPr id="26628" name="Oval 7"/>
          <p:cNvSpPr>
            <a:spLocks noChangeArrowheads="1"/>
          </p:cNvSpPr>
          <p:nvPr/>
        </p:nvSpPr>
        <p:spPr bwMode="auto">
          <a:xfrm>
            <a:off x="611188" y="1557338"/>
            <a:ext cx="1512887" cy="1584325"/>
          </a:xfrm>
          <a:prstGeom prst="ellipse">
            <a:avLst/>
          </a:prstGeom>
          <a:noFill/>
          <a:ln w="9525">
            <a:solidFill>
              <a:schemeClr val="tx1"/>
            </a:solidFill>
            <a:round/>
            <a:headEnd/>
            <a:tailEnd/>
          </a:ln>
        </p:spPr>
        <p:txBody>
          <a:bodyPr wrap="none" anchor="ctr"/>
          <a:lstStyle/>
          <a:p>
            <a:endParaRPr lang="es-ES"/>
          </a:p>
        </p:txBody>
      </p:sp>
      <p:sp>
        <p:nvSpPr>
          <p:cNvPr id="26629" name="Text Box 11"/>
          <p:cNvSpPr txBox="1">
            <a:spLocks noChangeArrowheads="1"/>
          </p:cNvSpPr>
          <p:nvPr/>
        </p:nvSpPr>
        <p:spPr bwMode="auto">
          <a:xfrm>
            <a:off x="5651500" y="1844675"/>
            <a:ext cx="431800" cy="366713"/>
          </a:xfrm>
          <a:prstGeom prst="rect">
            <a:avLst/>
          </a:prstGeom>
          <a:noFill/>
          <a:ln w="9525">
            <a:noFill/>
            <a:miter lim="800000"/>
            <a:headEnd/>
            <a:tailEnd/>
          </a:ln>
        </p:spPr>
        <p:txBody>
          <a:bodyPr>
            <a:spAutoFit/>
          </a:bodyPr>
          <a:lstStyle/>
          <a:p>
            <a:pPr algn="ctr">
              <a:spcBef>
                <a:spcPct val="50000"/>
              </a:spcBef>
            </a:pPr>
            <a:r>
              <a:rPr lang="es-ES"/>
              <a:t>x</a:t>
            </a:r>
            <a:r>
              <a:rPr lang="es-ES" sz="1200" baseline="-25000"/>
              <a:t>b</a:t>
            </a:r>
          </a:p>
        </p:txBody>
      </p:sp>
      <p:sp>
        <p:nvSpPr>
          <p:cNvPr id="26630" name="Text Box 12"/>
          <p:cNvSpPr txBox="1">
            <a:spLocks noChangeArrowheads="1"/>
          </p:cNvSpPr>
          <p:nvPr/>
        </p:nvSpPr>
        <p:spPr bwMode="auto">
          <a:xfrm>
            <a:off x="3924300" y="1773238"/>
            <a:ext cx="360363" cy="366712"/>
          </a:xfrm>
          <a:prstGeom prst="rect">
            <a:avLst/>
          </a:prstGeom>
          <a:noFill/>
          <a:ln w="9525">
            <a:noFill/>
            <a:miter lim="800000"/>
            <a:headEnd/>
            <a:tailEnd/>
          </a:ln>
        </p:spPr>
        <p:txBody>
          <a:bodyPr>
            <a:spAutoFit/>
          </a:bodyPr>
          <a:lstStyle/>
          <a:p>
            <a:pPr algn="ctr">
              <a:spcBef>
                <a:spcPct val="50000"/>
              </a:spcBef>
            </a:pPr>
            <a:r>
              <a:rPr lang="es-ES"/>
              <a:t>y</a:t>
            </a:r>
            <a:r>
              <a:rPr lang="es-ES" sz="1200" baseline="-25000"/>
              <a:t>b</a:t>
            </a:r>
          </a:p>
        </p:txBody>
      </p:sp>
      <p:sp>
        <p:nvSpPr>
          <p:cNvPr id="26631" name="Text Box 13"/>
          <p:cNvSpPr txBox="1">
            <a:spLocks noChangeArrowheads="1"/>
          </p:cNvSpPr>
          <p:nvPr/>
        </p:nvSpPr>
        <p:spPr bwMode="auto">
          <a:xfrm>
            <a:off x="1187450" y="1773238"/>
            <a:ext cx="360363" cy="366712"/>
          </a:xfrm>
          <a:prstGeom prst="rect">
            <a:avLst/>
          </a:prstGeom>
          <a:noFill/>
          <a:ln w="9525">
            <a:noFill/>
            <a:miter lim="800000"/>
            <a:headEnd/>
            <a:tailEnd/>
          </a:ln>
        </p:spPr>
        <p:txBody>
          <a:bodyPr>
            <a:spAutoFit/>
          </a:bodyPr>
          <a:lstStyle/>
          <a:p>
            <a:pPr algn="ctr">
              <a:spcBef>
                <a:spcPct val="50000"/>
              </a:spcBef>
            </a:pPr>
            <a:r>
              <a:rPr lang="es-ES"/>
              <a:t>x</a:t>
            </a:r>
            <a:r>
              <a:rPr lang="es-ES" sz="1200" baseline="-25000"/>
              <a:t>a</a:t>
            </a:r>
          </a:p>
        </p:txBody>
      </p:sp>
      <p:sp>
        <p:nvSpPr>
          <p:cNvPr id="26632" name="Text Box 15"/>
          <p:cNvSpPr txBox="1">
            <a:spLocks noChangeArrowheads="1"/>
          </p:cNvSpPr>
          <p:nvPr/>
        </p:nvSpPr>
        <p:spPr bwMode="auto">
          <a:xfrm>
            <a:off x="6156325" y="1844675"/>
            <a:ext cx="360363" cy="366713"/>
          </a:xfrm>
          <a:prstGeom prst="rect">
            <a:avLst/>
          </a:prstGeom>
          <a:noFill/>
          <a:ln w="9525">
            <a:noFill/>
            <a:miter lim="800000"/>
            <a:headEnd/>
            <a:tailEnd/>
          </a:ln>
        </p:spPr>
        <p:txBody>
          <a:bodyPr>
            <a:spAutoFit/>
          </a:bodyPr>
          <a:lstStyle/>
          <a:p>
            <a:pPr algn="ctr">
              <a:spcBef>
                <a:spcPct val="50000"/>
              </a:spcBef>
            </a:pPr>
            <a:r>
              <a:rPr lang="es-ES"/>
              <a:t>y</a:t>
            </a:r>
            <a:r>
              <a:rPr lang="es-ES" sz="1200" baseline="-25000"/>
              <a:t>c</a:t>
            </a:r>
          </a:p>
        </p:txBody>
      </p:sp>
      <p:sp>
        <p:nvSpPr>
          <p:cNvPr id="26633" name="Text Box 17"/>
          <p:cNvSpPr txBox="1">
            <a:spLocks noChangeArrowheads="1"/>
          </p:cNvSpPr>
          <p:nvPr/>
        </p:nvSpPr>
        <p:spPr bwMode="auto">
          <a:xfrm>
            <a:off x="5724525" y="2636838"/>
            <a:ext cx="576263" cy="304800"/>
          </a:xfrm>
          <a:prstGeom prst="rect">
            <a:avLst/>
          </a:prstGeom>
          <a:noFill/>
          <a:ln w="9525">
            <a:noFill/>
            <a:miter lim="800000"/>
            <a:headEnd/>
            <a:tailEnd/>
          </a:ln>
        </p:spPr>
        <p:txBody>
          <a:bodyPr>
            <a:spAutoFit/>
          </a:bodyPr>
          <a:lstStyle/>
          <a:p>
            <a:pPr algn="ctr">
              <a:spcBef>
                <a:spcPct val="50000"/>
              </a:spcBef>
            </a:pPr>
            <a:r>
              <a:rPr lang="es-ES" sz="1400" b="1"/>
              <a:t>EdC</a:t>
            </a:r>
          </a:p>
        </p:txBody>
      </p:sp>
      <p:sp>
        <p:nvSpPr>
          <p:cNvPr id="26634" name="Text Box 19"/>
          <p:cNvSpPr txBox="1">
            <a:spLocks noChangeArrowheads="1"/>
          </p:cNvSpPr>
          <p:nvPr/>
        </p:nvSpPr>
        <p:spPr bwMode="auto">
          <a:xfrm>
            <a:off x="3419475" y="2636838"/>
            <a:ext cx="576263" cy="304800"/>
          </a:xfrm>
          <a:prstGeom prst="rect">
            <a:avLst/>
          </a:prstGeom>
          <a:noFill/>
          <a:ln w="9525">
            <a:noFill/>
            <a:miter lim="800000"/>
            <a:headEnd/>
            <a:tailEnd/>
          </a:ln>
        </p:spPr>
        <p:txBody>
          <a:bodyPr>
            <a:spAutoFit/>
          </a:bodyPr>
          <a:lstStyle/>
          <a:p>
            <a:pPr algn="ctr">
              <a:spcBef>
                <a:spcPct val="50000"/>
              </a:spcBef>
            </a:pPr>
            <a:r>
              <a:rPr lang="es-ES" sz="1400" b="1"/>
              <a:t>EdC</a:t>
            </a:r>
          </a:p>
        </p:txBody>
      </p:sp>
      <p:sp>
        <p:nvSpPr>
          <p:cNvPr id="26635" name="Text Box 20"/>
          <p:cNvSpPr txBox="1">
            <a:spLocks noChangeArrowheads="1"/>
          </p:cNvSpPr>
          <p:nvPr/>
        </p:nvSpPr>
        <p:spPr bwMode="auto">
          <a:xfrm>
            <a:off x="1116013" y="2636838"/>
            <a:ext cx="576262" cy="304800"/>
          </a:xfrm>
          <a:prstGeom prst="rect">
            <a:avLst/>
          </a:prstGeom>
          <a:noFill/>
          <a:ln w="9525">
            <a:noFill/>
            <a:miter lim="800000"/>
            <a:headEnd/>
            <a:tailEnd/>
          </a:ln>
        </p:spPr>
        <p:txBody>
          <a:bodyPr>
            <a:spAutoFit/>
          </a:bodyPr>
          <a:lstStyle/>
          <a:p>
            <a:pPr algn="ctr">
              <a:spcBef>
                <a:spcPct val="50000"/>
              </a:spcBef>
            </a:pPr>
            <a:r>
              <a:rPr lang="es-ES" sz="1400" b="1"/>
              <a:t>EdC</a:t>
            </a:r>
          </a:p>
        </p:txBody>
      </p:sp>
      <p:sp>
        <p:nvSpPr>
          <p:cNvPr id="26636" name="Arc 21"/>
          <p:cNvSpPr>
            <a:spLocks/>
          </p:cNvSpPr>
          <p:nvPr/>
        </p:nvSpPr>
        <p:spPr bwMode="auto">
          <a:xfrm rot="-825770">
            <a:off x="1409700" y="1643063"/>
            <a:ext cx="2014538" cy="558800"/>
          </a:xfrm>
          <a:custGeom>
            <a:avLst/>
            <a:gdLst>
              <a:gd name="T0" fmla="*/ 0 w 21340"/>
              <a:gd name="T1" fmla="*/ 0 h 21600"/>
              <a:gd name="T2" fmla="*/ 190176330 w 21340"/>
              <a:gd name="T3" fmla="*/ 12219635 h 21600"/>
              <a:gd name="T4" fmla="*/ 0 w 21340"/>
              <a:gd name="T5" fmla="*/ 14456364 h 21600"/>
              <a:gd name="T6" fmla="*/ 0 60000 65536"/>
              <a:gd name="T7" fmla="*/ 0 60000 65536"/>
              <a:gd name="T8" fmla="*/ 0 60000 65536"/>
              <a:gd name="T9" fmla="*/ 0 w 21340"/>
              <a:gd name="T10" fmla="*/ 0 h 21600"/>
              <a:gd name="T11" fmla="*/ 21340 w 21340"/>
              <a:gd name="T12" fmla="*/ 21600 h 21600"/>
            </a:gdLst>
            <a:ahLst/>
            <a:cxnLst>
              <a:cxn ang="T6">
                <a:pos x="T0" y="T1"/>
              </a:cxn>
              <a:cxn ang="T7">
                <a:pos x="T2" y="T3"/>
              </a:cxn>
              <a:cxn ang="T8">
                <a:pos x="T4" y="T5"/>
              </a:cxn>
            </a:cxnLst>
            <a:rect l="T9" t="T10" r="T11" b="T12"/>
            <a:pathLst>
              <a:path w="21340" h="21600" fill="none" extrusionOk="0">
                <a:moveTo>
                  <a:pt x="-1" y="0"/>
                </a:moveTo>
                <a:cubicBezTo>
                  <a:pt x="10639" y="0"/>
                  <a:pt x="19693" y="7747"/>
                  <a:pt x="21339" y="18258"/>
                </a:cubicBezTo>
              </a:path>
              <a:path w="21340" h="21600" stroke="0" extrusionOk="0">
                <a:moveTo>
                  <a:pt x="-1" y="0"/>
                </a:moveTo>
                <a:cubicBezTo>
                  <a:pt x="10639" y="0"/>
                  <a:pt x="19693" y="7747"/>
                  <a:pt x="21339" y="18258"/>
                </a:cubicBezTo>
                <a:lnTo>
                  <a:pt x="0" y="21600"/>
                </a:lnTo>
                <a:close/>
              </a:path>
            </a:pathLst>
          </a:custGeom>
          <a:noFill/>
          <a:ln w="9525">
            <a:solidFill>
              <a:schemeClr val="tx1"/>
            </a:solidFill>
            <a:round/>
            <a:headEnd/>
            <a:tailEnd/>
          </a:ln>
        </p:spPr>
        <p:txBody>
          <a:bodyPr wrap="none" anchor="ctr"/>
          <a:lstStyle/>
          <a:p>
            <a:endParaRPr lang="es-CL"/>
          </a:p>
        </p:txBody>
      </p:sp>
      <p:sp>
        <p:nvSpPr>
          <p:cNvPr id="26637" name="Arc 22"/>
          <p:cNvSpPr>
            <a:spLocks/>
          </p:cNvSpPr>
          <p:nvPr/>
        </p:nvSpPr>
        <p:spPr bwMode="auto">
          <a:xfrm rot="-825770">
            <a:off x="1547813" y="2420938"/>
            <a:ext cx="2014537" cy="558800"/>
          </a:xfrm>
          <a:custGeom>
            <a:avLst/>
            <a:gdLst>
              <a:gd name="T0" fmla="*/ 0 w 21340"/>
              <a:gd name="T1" fmla="*/ 0 h 21600"/>
              <a:gd name="T2" fmla="*/ 190176141 w 21340"/>
              <a:gd name="T3" fmla="*/ 12219635 h 21600"/>
              <a:gd name="T4" fmla="*/ 0 w 21340"/>
              <a:gd name="T5" fmla="*/ 14456364 h 21600"/>
              <a:gd name="T6" fmla="*/ 0 60000 65536"/>
              <a:gd name="T7" fmla="*/ 0 60000 65536"/>
              <a:gd name="T8" fmla="*/ 0 60000 65536"/>
              <a:gd name="T9" fmla="*/ 0 w 21340"/>
              <a:gd name="T10" fmla="*/ 0 h 21600"/>
              <a:gd name="T11" fmla="*/ 21340 w 21340"/>
              <a:gd name="T12" fmla="*/ 21600 h 21600"/>
            </a:gdLst>
            <a:ahLst/>
            <a:cxnLst>
              <a:cxn ang="T6">
                <a:pos x="T0" y="T1"/>
              </a:cxn>
              <a:cxn ang="T7">
                <a:pos x="T2" y="T3"/>
              </a:cxn>
              <a:cxn ang="T8">
                <a:pos x="T4" y="T5"/>
              </a:cxn>
            </a:cxnLst>
            <a:rect l="T9" t="T10" r="T11" b="T12"/>
            <a:pathLst>
              <a:path w="21340" h="21600" fill="none" extrusionOk="0">
                <a:moveTo>
                  <a:pt x="-1" y="0"/>
                </a:moveTo>
                <a:cubicBezTo>
                  <a:pt x="10639" y="0"/>
                  <a:pt x="19693" y="7747"/>
                  <a:pt x="21339" y="18258"/>
                </a:cubicBezTo>
              </a:path>
              <a:path w="21340" h="21600" stroke="0" extrusionOk="0">
                <a:moveTo>
                  <a:pt x="-1" y="0"/>
                </a:moveTo>
                <a:cubicBezTo>
                  <a:pt x="10639" y="0"/>
                  <a:pt x="19693" y="7747"/>
                  <a:pt x="21339" y="18258"/>
                </a:cubicBezTo>
                <a:lnTo>
                  <a:pt x="0" y="21600"/>
                </a:lnTo>
                <a:close/>
              </a:path>
            </a:pathLst>
          </a:custGeom>
          <a:noFill/>
          <a:ln w="9525">
            <a:solidFill>
              <a:schemeClr val="tx1"/>
            </a:solidFill>
            <a:round/>
            <a:headEnd/>
            <a:tailEnd/>
          </a:ln>
        </p:spPr>
        <p:txBody>
          <a:bodyPr wrap="none" anchor="ctr"/>
          <a:lstStyle/>
          <a:p>
            <a:endParaRPr lang="es-CL"/>
          </a:p>
        </p:txBody>
      </p:sp>
      <p:sp>
        <p:nvSpPr>
          <p:cNvPr id="26638" name="Arc 23"/>
          <p:cNvSpPr>
            <a:spLocks/>
          </p:cNvSpPr>
          <p:nvPr/>
        </p:nvSpPr>
        <p:spPr bwMode="auto">
          <a:xfrm rot="-825770">
            <a:off x="3851275" y="2420938"/>
            <a:ext cx="2014538" cy="558800"/>
          </a:xfrm>
          <a:custGeom>
            <a:avLst/>
            <a:gdLst>
              <a:gd name="T0" fmla="*/ 0 w 21340"/>
              <a:gd name="T1" fmla="*/ 0 h 21600"/>
              <a:gd name="T2" fmla="*/ 190176330 w 21340"/>
              <a:gd name="T3" fmla="*/ 12219635 h 21600"/>
              <a:gd name="T4" fmla="*/ 0 w 21340"/>
              <a:gd name="T5" fmla="*/ 14456364 h 21600"/>
              <a:gd name="T6" fmla="*/ 0 60000 65536"/>
              <a:gd name="T7" fmla="*/ 0 60000 65536"/>
              <a:gd name="T8" fmla="*/ 0 60000 65536"/>
              <a:gd name="T9" fmla="*/ 0 w 21340"/>
              <a:gd name="T10" fmla="*/ 0 h 21600"/>
              <a:gd name="T11" fmla="*/ 21340 w 21340"/>
              <a:gd name="T12" fmla="*/ 21600 h 21600"/>
            </a:gdLst>
            <a:ahLst/>
            <a:cxnLst>
              <a:cxn ang="T6">
                <a:pos x="T0" y="T1"/>
              </a:cxn>
              <a:cxn ang="T7">
                <a:pos x="T2" y="T3"/>
              </a:cxn>
              <a:cxn ang="T8">
                <a:pos x="T4" y="T5"/>
              </a:cxn>
            </a:cxnLst>
            <a:rect l="T9" t="T10" r="T11" b="T12"/>
            <a:pathLst>
              <a:path w="21340" h="21600" fill="none" extrusionOk="0">
                <a:moveTo>
                  <a:pt x="-1" y="0"/>
                </a:moveTo>
                <a:cubicBezTo>
                  <a:pt x="10639" y="0"/>
                  <a:pt x="19693" y="7747"/>
                  <a:pt x="21339" y="18258"/>
                </a:cubicBezTo>
              </a:path>
              <a:path w="21340" h="21600" stroke="0" extrusionOk="0">
                <a:moveTo>
                  <a:pt x="-1" y="0"/>
                </a:moveTo>
                <a:cubicBezTo>
                  <a:pt x="10639" y="0"/>
                  <a:pt x="19693" y="7747"/>
                  <a:pt x="21339" y="18258"/>
                </a:cubicBezTo>
                <a:lnTo>
                  <a:pt x="0" y="21600"/>
                </a:lnTo>
                <a:close/>
              </a:path>
            </a:pathLst>
          </a:custGeom>
          <a:noFill/>
          <a:ln w="9525">
            <a:solidFill>
              <a:schemeClr val="tx1"/>
            </a:solidFill>
            <a:round/>
            <a:headEnd/>
            <a:tailEnd/>
          </a:ln>
        </p:spPr>
        <p:txBody>
          <a:bodyPr wrap="none" anchor="ctr"/>
          <a:lstStyle/>
          <a:p>
            <a:endParaRPr lang="es-CL"/>
          </a:p>
        </p:txBody>
      </p:sp>
      <p:sp>
        <p:nvSpPr>
          <p:cNvPr id="26639" name="Arc 24"/>
          <p:cNvSpPr>
            <a:spLocks/>
          </p:cNvSpPr>
          <p:nvPr/>
        </p:nvSpPr>
        <p:spPr bwMode="auto">
          <a:xfrm rot="-825770">
            <a:off x="4151313" y="1625600"/>
            <a:ext cx="1644650" cy="558800"/>
          </a:xfrm>
          <a:custGeom>
            <a:avLst/>
            <a:gdLst>
              <a:gd name="T0" fmla="*/ 0 w 22153"/>
              <a:gd name="T1" fmla="*/ 10038 h 21600"/>
              <a:gd name="T2" fmla="*/ 122099647 w 22153"/>
              <a:gd name="T3" fmla="*/ 12219635 h 21600"/>
              <a:gd name="T4" fmla="*/ 4481008 w 22153"/>
              <a:gd name="T5" fmla="*/ 14456364 h 21600"/>
              <a:gd name="T6" fmla="*/ 0 60000 65536"/>
              <a:gd name="T7" fmla="*/ 0 60000 65536"/>
              <a:gd name="T8" fmla="*/ 0 60000 65536"/>
              <a:gd name="T9" fmla="*/ 0 w 22153"/>
              <a:gd name="T10" fmla="*/ 0 h 21600"/>
              <a:gd name="T11" fmla="*/ 22153 w 22153"/>
              <a:gd name="T12" fmla="*/ 21600 h 21600"/>
            </a:gdLst>
            <a:ahLst/>
            <a:cxnLst>
              <a:cxn ang="T6">
                <a:pos x="T0" y="T1"/>
              </a:cxn>
              <a:cxn ang="T7">
                <a:pos x="T2" y="T3"/>
              </a:cxn>
              <a:cxn ang="T8">
                <a:pos x="T4" y="T5"/>
              </a:cxn>
            </a:cxnLst>
            <a:rect l="T9" t="T10" r="T11" b="T12"/>
            <a:pathLst>
              <a:path w="22153" h="21600" fill="none" extrusionOk="0">
                <a:moveTo>
                  <a:pt x="0" y="15"/>
                </a:moveTo>
                <a:cubicBezTo>
                  <a:pt x="270" y="5"/>
                  <a:pt x="541" y="-1"/>
                  <a:pt x="813" y="0"/>
                </a:cubicBezTo>
                <a:cubicBezTo>
                  <a:pt x="11452" y="0"/>
                  <a:pt x="20506" y="7747"/>
                  <a:pt x="22152" y="18258"/>
                </a:cubicBezTo>
              </a:path>
              <a:path w="22153" h="21600" stroke="0" extrusionOk="0">
                <a:moveTo>
                  <a:pt x="0" y="15"/>
                </a:moveTo>
                <a:cubicBezTo>
                  <a:pt x="270" y="5"/>
                  <a:pt x="541" y="-1"/>
                  <a:pt x="813" y="0"/>
                </a:cubicBezTo>
                <a:cubicBezTo>
                  <a:pt x="11452" y="0"/>
                  <a:pt x="20506" y="7747"/>
                  <a:pt x="22152" y="18258"/>
                </a:cubicBezTo>
                <a:lnTo>
                  <a:pt x="813" y="21600"/>
                </a:lnTo>
                <a:close/>
              </a:path>
            </a:pathLst>
          </a:custGeom>
          <a:noFill/>
          <a:ln w="9525">
            <a:solidFill>
              <a:schemeClr val="tx1"/>
            </a:solidFill>
            <a:round/>
            <a:headEnd/>
            <a:tailEnd/>
          </a:ln>
        </p:spPr>
        <p:txBody>
          <a:bodyPr wrap="none" anchor="ctr"/>
          <a:lstStyle/>
          <a:p>
            <a:endParaRPr lang="es-CL"/>
          </a:p>
        </p:txBody>
      </p:sp>
      <p:sp>
        <p:nvSpPr>
          <p:cNvPr id="26640" name="Text Box 29"/>
          <p:cNvSpPr txBox="1">
            <a:spLocks noChangeArrowheads="1"/>
          </p:cNvSpPr>
          <p:nvPr/>
        </p:nvSpPr>
        <p:spPr bwMode="auto">
          <a:xfrm>
            <a:off x="3275013" y="1773238"/>
            <a:ext cx="431800" cy="366712"/>
          </a:xfrm>
          <a:prstGeom prst="rect">
            <a:avLst/>
          </a:prstGeom>
          <a:noFill/>
          <a:ln w="9525">
            <a:noFill/>
            <a:miter lim="800000"/>
            <a:headEnd/>
            <a:tailEnd/>
          </a:ln>
        </p:spPr>
        <p:txBody>
          <a:bodyPr>
            <a:spAutoFit/>
          </a:bodyPr>
          <a:lstStyle/>
          <a:p>
            <a:pPr algn="ctr">
              <a:spcBef>
                <a:spcPct val="50000"/>
              </a:spcBef>
            </a:pPr>
            <a:r>
              <a:rPr lang="es-ES"/>
              <a:t>x</a:t>
            </a:r>
            <a:r>
              <a:rPr lang="es-ES" sz="1200" baseline="-25000"/>
              <a:t>a</a:t>
            </a:r>
          </a:p>
        </p:txBody>
      </p:sp>
      <p:sp>
        <p:nvSpPr>
          <p:cNvPr id="26641" name="AutoShape 30"/>
          <p:cNvSpPr>
            <a:spLocks noChangeArrowheads="1"/>
          </p:cNvSpPr>
          <p:nvPr/>
        </p:nvSpPr>
        <p:spPr bwMode="auto">
          <a:xfrm>
            <a:off x="2916238" y="333375"/>
            <a:ext cx="4103687" cy="2951163"/>
          </a:xfrm>
          <a:prstGeom prst="roundRect">
            <a:avLst>
              <a:gd name="adj" fmla="val 16667"/>
            </a:avLst>
          </a:prstGeom>
          <a:noFill/>
          <a:ln w="9525">
            <a:solidFill>
              <a:schemeClr val="tx1"/>
            </a:solidFill>
            <a:round/>
            <a:headEnd/>
            <a:tailEnd/>
          </a:ln>
        </p:spPr>
        <p:txBody>
          <a:bodyPr wrap="none" anchor="ctr"/>
          <a:lstStyle/>
          <a:p>
            <a:endParaRPr lang="es-ES"/>
          </a:p>
        </p:txBody>
      </p:sp>
      <p:sp>
        <p:nvSpPr>
          <p:cNvPr id="26642" name="AutoShape 31"/>
          <p:cNvSpPr>
            <a:spLocks noChangeArrowheads="1"/>
          </p:cNvSpPr>
          <p:nvPr/>
        </p:nvSpPr>
        <p:spPr bwMode="auto">
          <a:xfrm>
            <a:off x="323850" y="404813"/>
            <a:ext cx="2087563" cy="2879725"/>
          </a:xfrm>
          <a:prstGeom prst="roundRect">
            <a:avLst>
              <a:gd name="adj" fmla="val 16667"/>
            </a:avLst>
          </a:prstGeom>
          <a:noFill/>
          <a:ln w="9525">
            <a:solidFill>
              <a:schemeClr val="tx1"/>
            </a:solidFill>
            <a:round/>
            <a:headEnd/>
            <a:tailEnd/>
          </a:ln>
        </p:spPr>
        <p:txBody>
          <a:bodyPr wrap="none" anchor="ctr"/>
          <a:lstStyle/>
          <a:p>
            <a:endParaRPr lang="es-ES"/>
          </a:p>
        </p:txBody>
      </p:sp>
      <p:sp>
        <p:nvSpPr>
          <p:cNvPr id="26643" name="Oval 35"/>
          <p:cNvSpPr>
            <a:spLocks noChangeArrowheads="1"/>
          </p:cNvSpPr>
          <p:nvPr/>
        </p:nvSpPr>
        <p:spPr bwMode="auto">
          <a:xfrm>
            <a:off x="4211638" y="4724400"/>
            <a:ext cx="1512887" cy="1584325"/>
          </a:xfrm>
          <a:prstGeom prst="ellipse">
            <a:avLst/>
          </a:prstGeom>
          <a:noFill/>
          <a:ln w="9525">
            <a:solidFill>
              <a:schemeClr val="tx1"/>
            </a:solidFill>
            <a:round/>
            <a:headEnd/>
            <a:tailEnd/>
          </a:ln>
        </p:spPr>
        <p:txBody>
          <a:bodyPr wrap="none" anchor="ctr"/>
          <a:lstStyle/>
          <a:p>
            <a:endParaRPr lang="es-ES"/>
          </a:p>
        </p:txBody>
      </p:sp>
      <p:sp>
        <p:nvSpPr>
          <p:cNvPr id="26644" name="Oval 36"/>
          <p:cNvSpPr>
            <a:spLocks noChangeArrowheads="1"/>
          </p:cNvSpPr>
          <p:nvPr/>
        </p:nvSpPr>
        <p:spPr bwMode="auto">
          <a:xfrm>
            <a:off x="682625" y="4725988"/>
            <a:ext cx="1512888" cy="1584325"/>
          </a:xfrm>
          <a:prstGeom prst="ellipse">
            <a:avLst/>
          </a:prstGeom>
          <a:noFill/>
          <a:ln w="9525">
            <a:solidFill>
              <a:schemeClr val="tx1"/>
            </a:solidFill>
            <a:round/>
            <a:headEnd/>
            <a:tailEnd/>
          </a:ln>
        </p:spPr>
        <p:txBody>
          <a:bodyPr wrap="none" anchor="ctr"/>
          <a:lstStyle/>
          <a:p>
            <a:endParaRPr lang="es-ES"/>
          </a:p>
        </p:txBody>
      </p:sp>
      <p:sp>
        <p:nvSpPr>
          <p:cNvPr id="26645" name="Text Box 38"/>
          <p:cNvSpPr txBox="1">
            <a:spLocks noChangeArrowheads="1"/>
          </p:cNvSpPr>
          <p:nvPr/>
        </p:nvSpPr>
        <p:spPr bwMode="auto">
          <a:xfrm>
            <a:off x="5076825" y="4940300"/>
            <a:ext cx="360363" cy="366713"/>
          </a:xfrm>
          <a:prstGeom prst="rect">
            <a:avLst/>
          </a:prstGeom>
          <a:noFill/>
          <a:ln w="9525">
            <a:noFill/>
            <a:miter lim="800000"/>
            <a:headEnd/>
            <a:tailEnd/>
          </a:ln>
        </p:spPr>
        <p:txBody>
          <a:bodyPr>
            <a:spAutoFit/>
          </a:bodyPr>
          <a:lstStyle/>
          <a:p>
            <a:pPr algn="ctr">
              <a:spcBef>
                <a:spcPct val="50000"/>
              </a:spcBef>
            </a:pPr>
            <a:r>
              <a:rPr lang="es-ES"/>
              <a:t>y</a:t>
            </a:r>
            <a:r>
              <a:rPr lang="es-ES" sz="1200" baseline="-25000"/>
              <a:t>b</a:t>
            </a:r>
          </a:p>
        </p:txBody>
      </p:sp>
      <p:sp>
        <p:nvSpPr>
          <p:cNvPr id="26646" name="Text Box 39"/>
          <p:cNvSpPr txBox="1">
            <a:spLocks noChangeArrowheads="1"/>
          </p:cNvSpPr>
          <p:nvPr/>
        </p:nvSpPr>
        <p:spPr bwMode="auto">
          <a:xfrm>
            <a:off x="1258888" y="4941888"/>
            <a:ext cx="360362" cy="366712"/>
          </a:xfrm>
          <a:prstGeom prst="rect">
            <a:avLst/>
          </a:prstGeom>
          <a:noFill/>
          <a:ln w="9525">
            <a:noFill/>
            <a:miter lim="800000"/>
            <a:headEnd/>
            <a:tailEnd/>
          </a:ln>
        </p:spPr>
        <p:txBody>
          <a:bodyPr>
            <a:spAutoFit/>
          </a:bodyPr>
          <a:lstStyle/>
          <a:p>
            <a:pPr algn="ctr">
              <a:spcBef>
                <a:spcPct val="50000"/>
              </a:spcBef>
            </a:pPr>
            <a:r>
              <a:rPr lang="es-ES"/>
              <a:t>x</a:t>
            </a:r>
            <a:r>
              <a:rPr lang="es-ES" sz="1200" baseline="-25000"/>
              <a:t>a</a:t>
            </a:r>
          </a:p>
        </p:txBody>
      </p:sp>
      <p:sp>
        <p:nvSpPr>
          <p:cNvPr id="26647" name="Text Box 42"/>
          <p:cNvSpPr txBox="1">
            <a:spLocks noChangeArrowheads="1"/>
          </p:cNvSpPr>
          <p:nvPr/>
        </p:nvSpPr>
        <p:spPr bwMode="auto">
          <a:xfrm>
            <a:off x="4572000" y="5803900"/>
            <a:ext cx="576263" cy="304800"/>
          </a:xfrm>
          <a:prstGeom prst="rect">
            <a:avLst/>
          </a:prstGeom>
          <a:noFill/>
          <a:ln w="9525">
            <a:noFill/>
            <a:miter lim="800000"/>
            <a:headEnd/>
            <a:tailEnd/>
          </a:ln>
        </p:spPr>
        <p:txBody>
          <a:bodyPr>
            <a:spAutoFit/>
          </a:bodyPr>
          <a:lstStyle/>
          <a:p>
            <a:pPr algn="ctr">
              <a:spcBef>
                <a:spcPct val="50000"/>
              </a:spcBef>
            </a:pPr>
            <a:r>
              <a:rPr lang="es-ES" sz="1400" b="1"/>
              <a:t>EdC</a:t>
            </a:r>
          </a:p>
        </p:txBody>
      </p:sp>
      <p:sp>
        <p:nvSpPr>
          <p:cNvPr id="26648" name="Text Box 43"/>
          <p:cNvSpPr txBox="1">
            <a:spLocks noChangeArrowheads="1"/>
          </p:cNvSpPr>
          <p:nvPr/>
        </p:nvSpPr>
        <p:spPr bwMode="auto">
          <a:xfrm>
            <a:off x="1187450" y="5805488"/>
            <a:ext cx="576263" cy="304800"/>
          </a:xfrm>
          <a:prstGeom prst="rect">
            <a:avLst/>
          </a:prstGeom>
          <a:noFill/>
          <a:ln w="9525">
            <a:noFill/>
            <a:miter lim="800000"/>
            <a:headEnd/>
            <a:tailEnd/>
          </a:ln>
        </p:spPr>
        <p:txBody>
          <a:bodyPr>
            <a:spAutoFit/>
          </a:bodyPr>
          <a:lstStyle/>
          <a:p>
            <a:pPr algn="ctr">
              <a:spcBef>
                <a:spcPct val="50000"/>
              </a:spcBef>
            </a:pPr>
            <a:r>
              <a:rPr lang="es-ES" sz="1400" b="1"/>
              <a:t>EdC</a:t>
            </a:r>
          </a:p>
        </p:txBody>
      </p:sp>
      <p:sp>
        <p:nvSpPr>
          <p:cNvPr id="26649" name="Arc 44"/>
          <p:cNvSpPr>
            <a:spLocks/>
          </p:cNvSpPr>
          <p:nvPr/>
        </p:nvSpPr>
        <p:spPr bwMode="auto">
          <a:xfrm rot="-825770">
            <a:off x="1500188" y="4678363"/>
            <a:ext cx="3090862" cy="849312"/>
          </a:xfrm>
          <a:custGeom>
            <a:avLst/>
            <a:gdLst>
              <a:gd name="T0" fmla="*/ 0 w 21340"/>
              <a:gd name="T1" fmla="*/ 0 h 21600"/>
              <a:gd name="T2" fmla="*/ 447677015 w 21340"/>
              <a:gd name="T3" fmla="*/ 28228024 h 21600"/>
              <a:gd name="T4" fmla="*/ 0 w 21340"/>
              <a:gd name="T5" fmla="*/ 33394946 h 21600"/>
              <a:gd name="T6" fmla="*/ 0 60000 65536"/>
              <a:gd name="T7" fmla="*/ 0 60000 65536"/>
              <a:gd name="T8" fmla="*/ 0 60000 65536"/>
              <a:gd name="T9" fmla="*/ 0 w 21340"/>
              <a:gd name="T10" fmla="*/ 0 h 21600"/>
              <a:gd name="T11" fmla="*/ 21340 w 21340"/>
              <a:gd name="T12" fmla="*/ 21600 h 21600"/>
            </a:gdLst>
            <a:ahLst/>
            <a:cxnLst>
              <a:cxn ang="T6">
                <a:pos x="T0" y="T1"/>
              </a:cxn>
              <a:cxn ang="T7">
                <a:pos x="T2" y="T3"/>
              </a:cxn>
              <a:cxn ang="T8">
                <a:pos x="T4" y="T5"/>
              </a:cxn>
            </a:cxnLst>
            <a:rect l="T9" t="T10" r="T11" b="T12"/>
            <a:pathLst>
              <a:path w="21340" h="21600" fill="none" extrusionOk="0">
                <a:moveTo>
                  <a:pt x="-1" y="0"/>
                </a:moveTo>
                <a:cubicBezTo>
                  <a:pt x="10639" y="0"/>
                  <a:pt x="19693" y="7747"/>
                  <a:pt x="21339" y="18258"/>
                </a:cubicBezTo>
              </a:path>
              <a:path w="21340" h="21600" stroke="0" extrusionOk="0">
                <a:moveTo>
                  <a:pt x="-1" y="0"/>
                </a:moveTo>
                <a:cubicBezTo>
                  <a:pt x="10639" y="0"/>
                  <a:pt x="19693" y="7747"/>
                  <a:pt x="21339" y="18258"/>
                </a:cubicBezTo>
                <a:lnTo>
                  <a:pt x="0" y="21600"/>
                </a:lnTo>
                <a:close/>
              </a:path>
            </a:pathLst>
          </a:custGeom>
          <a:noFill/>
          <a:ln w="9525">
            <a:solidFill>
              <a:schemeClr val="tx1"/>
            </a:solidFill>
            <a:round/>
            <a:headEnd/>
            <a:tailEnd/>
          </a:ln>
        </p:spPr>
        <p:txBody>
          <a:bodyPr wrap="none" anchor="ctr"/>
          <a:lstStyle/>
          <a:p>
            <a:endParaRPr lang="es-CL"/>
          </a:p>
        </p:txBody>
      </p:sp>
      <p:sp>
        <p:nvSpPr>
          <p:cNvPr id="26650" name="Arc 45"/>
          <p:cNvSpPr>
            <a:spLocks/>
          </p:cNvSpPr>
          <p:nvPr/>
        </p:nvSpPr>
        <p:spPr bwMode="auto">
          <a:xfrm rot="-825770">
            <a:off x="1647825" y="5454650"/>
            <a:ext cx="3097213" cy="935038"/>
          </a:xfrm>
          <a:custGeom>
            <a:avLst/>
            <a:gdLst>
              <a:gd name="T0" fmla="*/ 0 w 21340"/>
              <a:gd name="T1" fmla="*/ 0 h 21600"/>
              <a:gd name="T2" fmla="*/ 449518503 w 21340"/>
              <a:gd name="T3" fmla="*/ 34214035 h 21600"/>
              <a:gd name="T4" fmla="*/ 0 w 21340"/>
              <a:gd name="T5" fmla="*/ 40476666 h 21600"/>
              <a:gd name="T6" fmla="*/ 0 60000 65536"/>
              <a:gd name="T7" fmla="*/ 0 60000 65536"/>
              <a:gd name="T8" fmla="*/ 0 60000 65536"/>
              <a:gd name="T9" fmla="*/ 0 w 21340"/>
              <a:gd name="T10" fmla="*/ 0 h 21600"/>
              <a:gd name="T11" fmla="*/ 21340 w 21340"/>
              <a:gd name="T12" fmla="*/ 21600 h 21600"/>
            </a:gdLst>
            <a:ahLst/>
            <a:cxnLst>
              <a:cxn ang="T6">
                <a:pos x="T0" y="T1"/>
              </a:cxn>
              <a:cxn ang="T7">
                <a:pos x="T2" y="T3"/>
              </a:cxn>
              <a:cxn ang="T8">
                <a:pos x="T4" y="T5"/>
              </a:cxn>
            </a:cxnLst>
            <a:rect l="T9" t="T10" r="T11" b="T12"/>
            <a:pathLst>
              <a:path w="21340" h="21600" fill="none" extrusionOk="0">
                <a:moveTo>
                  <a:pt x="-1" y="0"/>
                </a:moveTo>
                <a:cubicBezTo>
                  <a:pt x="10639" y="0"/>
                  <a:pt x="19693" y="7747"/>
                  <a:pt x="21339" y="18258"/>
                </a:cubicBezTo>
              </a:path>
              <a:path w="21340" h="21600" stroke="0" extrusionOk="0">
                <a:moveTo>
                  <a:pt x="-1" y="0"/>
                </a:moveTo>
                <a:cubicBezTo>
                  <a:pt x="10639" y="0"/>
                  <a:pt x="19693" y="7747"/>
                  <a:pt x="21339" y="18258"/>
                </a:cubicBezTo>
                <a:lnTo>
                  <a:pt x="0" y="21600"/>
                </a:lnTo>
                <a:close/>
              </a:path>
            </a:pathLst>
          </a:custGeom>
          <a:noFill/>
          <a:ln w="9525">
            <a:solidFill>
              <a:schemeClr val="tx1"/>
            </a:solidFill>
            <a:round/>
            <a:headEnd/>
            <a:tailEnd/>
          </a:ln>
        </p:spPr>
        <p:txBody>
          <a:bodyPr wrap="none" anchor="ctr"/>
          <a:lstStyle/>
          <a:p>
            <a:endParaRPr lang="es-CL"/>
          </a:p>
        </p:txBody>
      </p:sp>
      <p:sp>
        <p:nvSpPr>
          <p:cNvPr id="26651" name="Text Box 48"/>
          <p:cNvSpPr txBox="1">
            <a:spLocks noChangeArrowheads="1"/>
          </p:cNvSpPr>
          <p:nvPr/>
        </p:nvSpPr>
        <p:spPr bwMode="auto">
          <a:xfrm>
            <a:off x="4427538" y="4940300"/>
            <a:ext cx="431800" cy="366713"/>
          </a:xfrm>
          <a:prstGeom prst="rect">
            <a:avLst/>
          </a:prstGeom>
          <a:noFill/>
          <a:ln w="9525">
            <a:noFill/>
            <a:miter lim="800000"/>
            <a:headEnd/>
            <a:tailEnd/>
          </a:ln>
        </p:spPr>
        <p:txBody>
          <a:bodyPr>
            <a:spAutoFit/>
          </a:bodyPr>
          <a:lstStyle/>
          <a:p>
            <a:pPr algn="ctr">
              <a:spcBef>
                <a:spcPct val="50000"/>
              </a:spcBef>
            </a:pPr>
            <a:r>
              <a:rPr lang="es-ES"/>
              <a:t>x</a:t>
            </a:r>
            <a:r>
              <a:rPr lang="es-ES" sz="1200" baseline="-25000"/>
              <a:t>a</a:t>
            </a:r>
          </a:p>
        </p:txBody>
      </p:sp>
      <p:sp>
        <p:nvSpPr>
          <p:cNvPr id="26652" name="AutoShape 49"/>
          <p:cNvSpPr>
            <a:spLocks noChangeArrowheads="1"/>
          </p:cNvSpPr>
          <p:nvPr/>
        </p:nvSpPr>
        <p:spPr bwMode="auto">
          <a:xfrm>
            <a:off x="2987675" y="3502025"/>
            <a:ext cx="4103688" cy="2951163"/>
          </a:xfrm>
          <a:prstGeom prst="roundRect">
            <a:avLst>
              <a:gd name="adj" fmla="val 16667"/>
            </a:avLst>
          </a:prstGeom>
          <a:noFill/>
          <a:ln w="9525">
            <a:solidFill>
              <a:schemeClr val="tx1"/>
            </a:solidFill>
            <a:round/>
            <a:headEnd/>
            <a:tailEnd/>
          </a:ln>
        </p:spPr>
        <p:txBody>
          <a:bodyPr wrap="none" anchor="ctr"/>
          <a:lstStyle/>
          <a:p>
            <a:endParaRPr lang="es-ES"/>
          </a:p>
        </p:txBody>
      </p:sp>
      <p:sp>
        <p:nvSpPr>
          <p:cNvPr id="26653" name="AutoShape 50"/>
          <p:cNvSpPr>
            <a:spLocks noChangeArrowheads="1"/>
          </p:cNvSpPr>
          <p:nvPr/>
        </p:nvSpPr>
        <p:spPr bwMode="auto">
          <a:xfrm>
            <a:off x="395288" y="3573463"/>
            <a:ext cx="2087562" cy="2879725"/>
          </a:xfrm>
          <a:prstGeom prst="roundRect">
            <a:avLst>
              <a:gd name="adj" fmla="val 16667"/>
            </a:avLst>
          </a:prstGeom>
          <a:noFill/>
          <a:ln w="9525">
            <a:solidFill>
              <a:schemeClr val="tx1"/>
            </a:solidFill>
            <a:round/>
            <a:headEnd/>
            <a:tailEnd/>
          </a:ln>
        </p:spPr>
        <p:txBody>
          <a:bodyPr wrap="none" anchor="ctr"/>
          <a:lstStyle/>
          <a:p>
            <a:endParaRPr lang="es-ES"/>
          </a:p>
        </p:txBody>
      </p:sp>
      <p:sp>
        <p:nvSpPr>
          <p:cNvPr id="26654" name="Text Box 51"/>
          <p:cNvSpPr txBox="1">
            <a:spLocks noChangeArrowheads="1"/>
          </p:cNvSpPr>
          <p:nvPr/>
        </p:nvSpPr>
        <p:spPr bwMode="auto">
          <a:xfrm>
            <a:off x="3348038" y="3500438"/>
            <a:ext cx="2808287" cy="473075"/>
          </a:xfrm>
          <a:prstGeom prst="rect">
            <a:avLst/>
          </a:prstGeom>
          <a:noFill/>
          <a:ln w="9525">
            <a:noFill/>
            <a:miter lim="800000"/>
            <a:headEnd/>
            <a:tailEnd/>
          </a:ln>
        </p:spPr>
        <p:txBody>
          <a:bodyPr>
            <a:spAutoFit/>
          </a:bodyPr>
          <a:lstStyle/>
          <a:p>
            <a:pPr>
              <a:spcBef>
                <a:spcPct val="50000"/>
              </a:spcBef>
            </a:pPr>
            <a:r>
              <a:rPr lang="es-ES" sz="1000"/>
              <a:t>Marco semántico: Transmisión de información:</a:t>
            </a:r>
          </a:p>
          <a:p>
            <a:pPr>
              <a:spcBef>
                <a:spcPct val="50000"/>
              </a:spcBef>
            </a:pPr>
            <a:r>
              <a:rPr lang="es-ES" sz="1000"/>
              <a:t>x informa de un EdC a y</a:t>
            </a:r>
          </a:p>
        </p:txBody>
      </p:sp>
      <p:sp>
        <p:nvSpPr>
          <p:cNvPr id="26655" name="Text Box 52"/>
          <p:cNvSpPr txBox="1">
            <a:spLocks noChangeArrowheads="1"/>
          </p:cNvSpPr>
          <p:nvPr/>
        </p:nvSpPr>
        <p:spPr bwMode="auto">
          <a:xfrm>
            <a:off x="468313" y="3573463"/>
            <a:ext cx="1944687" cy="777875"/>
          </a:xfrm>
          <a:prstGeom prst="rect">
            <a:avLst/>
          </a:prstGeom>
          <a:noFill/>
          <a:ln w="9525">
            <a:noFill/>
            <a:miter lim="800000"/>
            <a:headEnd/>
            <a:tailEnd/>
          </a:ln>
        </p:spPr>
        <p:txBody>
          <a:bodyPr>
            <a:spAutoFit/>
          </a:bodyPr>
          <a:lstStyle/>
          <a:p>
            <a:pPr>
              <a:spcBef>
                <a:spcPct val="50000"/>
              </a:spcBef>
            </a:pPr>
            <a:r>
              <a:rPr lang="es-ES" sz="1000"/>
              <a:t>Marco semántico: adquisición de conocimiento:</a:t>
            </a:r>
          </a:p>
          <a:p>
            <a:pPr>
              <a:spcBef>
                <a:spcPct val="50000"/>
              </a:spcBef>
            </a:pPr>
            <a:r>
              <a:rPr lang="es-ES" sz="1000"/>
              <a:t>x adquiere el conocimiento de un EdC</a:t>
            </a:r>
          </a:p>
        </p:txBody>
      </p:sp>
      <p:sp>
        <p:nvSpPr>
          <p:cNvPr id="26656" name="Rectangle 53"/>
          <p:cNvSpPr>
            <a:spLocks noChangeArrowheads="1"/>
          </p:cNvSpPr>
          <p:nvPr/>
        </p:nvSpPr>
        <p:spPr bwMode="auto">
          <a:xfrm>
            <a:off x="7451725" y="1773238"/>
            <a:ext cx="1368425" cy="1008062"/>
          </a:xfrm>
          <a:prstGeom prst="rect">
            <a:avLst/>
          </a:prstGeom>
          <a:noFill/>
          <a:ln w="9525">
            <a:solidFill>
              <a:schemeClr val="tx1"/>
            </a:solidFill>
            <a:miter lim="800000"/>
            <a:headEnd/>
            <a:tailEnd/>
          </a:ln>
        </p:spPr>
        <p:txBody>
          <a:bodyPr wrap="none" anchor="ctr"/>
          <a:lstStyle/>
          <a:p>
            <a:pPr algn="ctr"/>
            <a:r>
              <a:rPr lang="es-ES" sz="1200"/>
              <a:t>Evidencialidad </a:t>
            </a:r>
          </a:p>
          <a:p>
            <a:pPr algn="ctr"/>
            <a:r>
              <a:rPr lang="es-ES" sz="1200"/>
              <a:t>indirecta </a:t>
            </a:r>
          </a:p>
          <a:p>
            <a:pPr algn="ctr"/>
            <a:r>
              <a:rPr lang="es-ES" sz="1200"/>
              <a:t>(reportativa)</a:t>
            </a:r>
          </a:p>
        </p:txBody>
      </p:sp>
      <p:sp>
        <p:nvSpPr>
          <p:cNvPr id="26657" name="Rectangle 54"/>
          <p:cNvSpPr>
            <a:spLocks noChangeArrowheads="1"/>
          </p:cNvSpPr>
          <p:nvPr/>
        </p:nvSpPr>
        <p:spPr bwMode="auto">
          <a:xfrm>
            <a:off x="7451725" y="4941888"/>
            <a:ext cx="1368425" cy="1008062"/>
          </a:xfrm>
          <a:prstGeom prst="rect">
            <a:avLst/>
          </a:prstGeom>
          <a:noFill/>
          <a:ln w="9525">
            <a:solidFill>
              <a:schemeClr val="tx1"/>
            </a:solidFill>
            <a:miter lim="800000"/>
            <a:headEnd/>
            <a:tailEnd/>
          </a:ln>
        </p:spPr>
        <p:txBody>
          <a:bodyPr wrap="none" anchor="ctr"/>
          <a:lstStyle/>
          <a:p>
            <a:pPr algn="ctr"/>
            <a:r>
              <a:rPr lang="es-ES" sz="1200"/>
              <a:t>Evidencialidad </a:t>
            </a:r>
          </a:p>
          <a:p>
            <a:pPr algn="ctr"/>
            <a:r>
              <a:rPr lang="es-ES" sz="1200"/>
              <a:t>directa </a:t>
            </a:r>
          </a:p>
          <a:p>
            <a:pPr algn="ctr"/>
            <a:endParaRPr lang="es-ES" sz="1200"/>
          </a:p>
        </p:txBody>
      </p:sp>
      <p:sp>
        <p:nvSpPr>
          <p:cNvPr id="26658" name="Text Box 55"/>
          <p:cNvSpPr txBox="1">
            <a:spLocks noChangeArrowheads="1"/>
          </p:cNvSpPr>
          <p:nvPr/>
        </p:nvSpPr>
        <p:spPr bwMode="auto">
          <a:xfrm>
            <a:off x="395288" y="404813"/>
            <a:ext cx="1944687" cy="777875"/>
          </a:xfrm>
          <a:prstGeom prst="rect">
            <a:avLst/>
          </a:prstGeom>
          <a:noFill/>
          <a:ln w="9525">
            <a:noFill/>
            <a:miter lim="800000"/>
            <a:headEnd/>
            <a:tailEnd/>
          </a:ln>
        </p:spPr>
        <p:txBody>
          <a:bodyPr>
            <a:spAutoFit/>
          </a:bodyPr>
          <a:lstStyle/>
          <a:p>
            <a:pPr>
              <a:spcBef>
                <a:spcPct val="50000"/>
              </a:spcBef>
            </a:pPr>
            <a:r>
              <a:rPr lang="es-ES" sz="1000"/>
              <a:t>Marco semántico: adquisición de conocimiento:</a:t>
            </a:r>
          </a:p>
          <a:p>
            <a:pPr>
              <a:spcBef>
                <a:spcPct val="50000"/>
              </a:spcBef>
            </a:pPr>
            <a:r>
              <a:rPr lang="es-ES" sz="1000"/>
              <a:t>x adquiere el conocimiento de un EdC</a:t>
            </a:r>
          </a:p>
        </p:txBody>
      </p:sp>
      <p:sp>
        <p:nvSpPr>
          <p:cNvPr id="26659" name="Text Box 56"/>
          <p:cNvSpPr txBox="1">
            <a:spLocks noChangeArrowheads="1"/>
          </p:cNvSpPr>
          <p:nvPr/>
        </p:nvSpPr>
        <p:spPr bwMode="auto">
          <a:xfrm>
            <a:off x="3276600" y="333375"/>
            <a:ext cx="2808288" cy="473075"/>
          </a:xfrm>
          <a:prstGeom prst="rect">
            <a:avLst/>
          </a:prstGeom>
          <a:noFill/>
          <a:ln w="9525">
            <a:noFill/>
            <a:miter lim="800000"/>
            <a:headEnd/>
            <a:tailEnd/>
          </a:ln>
        </p:spPr>
        <p:txBody>
          <a:bodyPr>
            <a:spAutoFit/>
          </a:bodyPr>
          <a:lstStyle/>
          <a:p>
            <a:pPr>
              <a:spcBef>
                <a:spcPct val="50000"/>
              </a:spcBef>
            </a:pPr>
            <a:r>
              <a:rPr lang="es-ES" sz="1000"/>
              <a:t>Marco semántico: Transmisión de información:</a:t>
            </a:r>
          </a:p>
          <a:p>
            <a:pPr>
              <a:spcBef>
                <a:spcPct val="50000"/>
              </a:spcBef>
            </a:pPr>
            <a:r>
              <a:rPr lang="es-ES" sz="1000"/>
              <a:t>x informa de un EdC a y</a:t>
            </a:r>
          </a:p>
        </p:txBody>
      </p:sp>
      <p:sp>
        <p:nvSpPr>
          <p:cNvPr id="26660" name="Text Box 57"/>
          <p:cNvSpPr txBox="1">
            <a:spLocks noChangeArrowheads="1"/>
          </p:cNvSpPr>
          <p:nvPr/>
        </p:nvSpPr>
        <p:spPr bwMode="auto">
          <a:xfrm>
            <a:off x="1835150" y="1196975"/>
            <a:ext cx="431800" cy="254000"/>
          </a:xfrm>
          <a:prstGeom prst="rect">
            <a:avLst/>
          </a:prstGeom>
          <a:noFill/>
          <a:ln w="9525">
            <a:solidFill>
              <a:schemeClr val="tx1"/>
            </a:solidFill>
            <a:miter lim="800000"/>
            <a:headEnd/>
            <a:tailEnd/>
          </a:ln>
        </p:spPr>
        <p:txBody>
          <a:bodyPr>
            <a:spAutoFit/>
          </a:bodyPr>
          <a:lstStyle/>
          <a:p>
            <a:pPr>
              <a:spcBef>
                <a:spcPct val="50000"/>
              </a:spcBef>
            </a:pPr>
            <a:r>
              <a:rPr lang="es-ES" sz="1000"/>
              <a:t>X: a</a:t>
            </a:r>
          </a:p>
        </p:txBody>
      </p:sp>
      <p:sp>
        <p:nvSpPr>
          <p:cNvPr id="26661" name="Text Box 58"/>
          <p:cNvSpPr txBox="1">
            <a:spLocks noChangeArrowheads="1"/>
          </p:cNvSpPr>
          <p:nvPr/>
        </p:nvSpPr>
        <p:spPr bwMode="auto">
          <a:xfrm>
            <a:off x="1835150" y="4292600"/>
            <a:ext cx="431800" cy="254000"/>
          </a:xfrm>
          <a:prstGeom prst="rect">
            <a:avLst/>
          </a:prstGeom>
          <a:noFill/>
          <a:ln w="9525">
            <a:solidFill>
              <a:schemeClr val="tx1"/>
            </a:solidFill>
            <a:miter lim="800000"/>
            <a:headEnd/>
            <a:tailEnd/>
          </a:ln>
        </p:spPr>
        <p:txBody>
          <a:bodyPr>
            <a:spAutoFit/>
          </a:bodyPr>
          <a:lstStyle/>
          <a:p>
            <a:pPr>
              <a:spcBef>
                <a:spcPct val="50000"/>
              </a:spcBef>
            </a:pPr>
            <a:r>
              <a:rPr lang="es-ES" sz="1000"/>
              <a:t>X: a</a:t>
            </a:r>
          </a:p>
        </p:txBody>
      </p:sp>
      <p:sp>
        <p:nvSpPr>
          <p:cNvPr id="26662" name="Text Box 59"/>
          <p:cNvSpPr txBox="1">
            <a:spLocks noChangeArrowheads="1"/>
          </p:cNvSpPr>
          <p:nvPr/>
        </p:nvSpPr>
        <p:spPr bwMode="auto">
          <a:xfrm>
            <a:off x="4284663" y="1052513"/>
            <a:ext cx="431800" cy="482600"/>
          </a:xfrm>
          <a:prstGeom prst="rect">
            <a:avLst/>
          </a:prstGeom>
          <a:noFill/>
          <a:ln w="9525">
            <a:solidFill>
              <a:schemeClr val="tx1"/>
            </a:solidFill>
            <a:miter lim="800000"/>
            <a:headEnd/>
            <a:tailEnd/>
          </a:ln>
        </p:spPr>
        <p:txBody>
          <a:bodyPr>
            <a:spAutoFit/>
          </a:bodyPr>
          <a:lstStyle/>
          <a:p>
            <a:pPr>
              <a:spcBef>
                <a:spcPct val="50000"/>
              </a:spcBef>
            </a:pPr>
            <a:r>
              <a:rPr lang="es-ES" sz="1000"/>
              <a:t>X: a</a:t>
            </a:r>
          </a:p>
          <a:p>
            <a:pPr>
              <a:spcBef>
                <a:spcPct val="50000"/>
              </a:spcBef>
            </a:pPr>
            <a:r>
              <a:rPr lang="es-ES" sz="1000"/>
              <a:t>Y: b</a:t>
            </a:r>
          </a:p>
        </p:txBody>
      </p:sp>
      <p:sp>
        <p:nvSpPr>
          <p:cNvPr id="26663" name="Text Box 60"/>
          <p:cNvSpPr txBox="1">
            <a:spLocks noChangeArrowheads="1"/>
          </p:cNvSpPr>
          <p:nvPr/>
        </p:nvSpPr>
        <p:spPr bwMode="auto">
          <a:xfrm>
            <a:off x="5580063" y="4365625"/>
            <a:ext cx="431800" cy="482600"/>
          </a:xfrm>
          <a:prstGeom prst="rect">
            <a:avLst/>
          </a:prstGeom>
          <a:noFill/>
          <a:ln w="9525">
            <a:solidFill>
              <a:schemeClr val="tx1"/>
            </a:solidFill>
            <a:miter lim="800000"/>
            <a:headEnd/>
            <a:tailEnd/>
          </a:ln>
        </p:spPr>
        <p:txBody>
          <a:bodyPr>
            <a:spAutoFit/>
          </a:bodyPr>
          <a:lstStyle/>
          <a:p>
            <a:pPr>
              <a:spcBef>
                <a:spcPct val="50000"/>
              </a:spcBef>
            </a:pPr>
            <a:r>
              <a:rPr lang="es-ES" sz="1000"/>
              <a:t>X: a</a:t>
            </a:r>
          </a:p>
          <a:p>
            <a:pPr>
              <a:spcBef>
                <a:spcPct val="50000"/>
              </a:spcBef>
            </a:pPr>
            <a:r>
              <a:rPr lang="es-ES" sz="1000"/>
              <a:t>Y: b</a:t>
            </a:r>
          </a:p>
        </p:txBody>
      </p:sp>
      <p:sp>
        <p:nvSpPr>
          <p:cNvPr id="26664" name="Text Box 61"/>
          <p:cNvSpPr txBox="1">
            <a:spLocks noChangeArrowheads="1"/>
          </p:cNvSpPr>
          <p:nvPr/>
        </p:nvSpPr>
        <p:spPr bwMode="auto">
          <a:xfrm>
            <a:off x="6443663" y="1052513"/>
            <a:ext cx="431800" cy="482600"/>
          </a:xfrm>
          <a:prstGeom prst="rect">
            <a:avLst/>
          </a:prstGeom>
          <a:noFill/>
          <a:ln w="9525">
            <a:solidFill>
              <a:schemeClr val="tx1"/>
            </a:solidFill>
            <a:miter lim="800000"/>
            <a:headEnd/>
            <a:tailEnd/>
          </a:ln>
        </p:spPr>
        <p:txBody>
          <a:bodyPr>
            <a:spAutoFit/>
          </a:bodyPr>
          <a:lstStyle/>
          <a:p>
            <a:pPr>
              <a:spcBef>
                <a:spcPct val="50000"/>
              </a:spcBef>
            </a:pPr>
            <a:r>
              <a:rPr lang="es-ES" sz="1000"/>
              <a:t>X: b</a:t>
            </a:r>
          </a:p>
          <a:p>
            <a:pPr>
              <a:spcBef>
                <a:spcPct val="50000"/>
              </a:spcBef>
            </a:pPr>
            <a:r>
              <a:rPr lang="es-ES" sz="1000"/>
              <a:t>Y: c</a:t>
            </a: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1 Título"/>
          <p:cNvSpPr>
            <a:spLocks noGrp="1"/>
          </p:cNvSpPr>
          <p:nvPr>
            <p:ph type="title"/>
          </p:nvPr>
        </p:nvSpPr>
        <p:spPr/>
        <p:txBody>
          <a:bodyPr/>
          <a:lstStyle/>
          <a:p>
            <a:pPr eaLnBrk="1" hangingPunct="1"/>
            <a:r>
              <a:rPr lang="es-CL" dirty="0" smtClean="0"/>
              <a:t>Tipos de </a:t>
            </a:r>
            <a:r>
              <a:rPr lang="es-CL" dirty="0" err="1" smtClean="0"/>
              <a:t>evidencialidad</a:t>
            </a:r>
            <a:endParaRPr lang="es-CL" dirty="0" smtClean="0"/>
          </a:p>
        </p:txBody>
      </p:sp>
      <p:sp>
        <p:nvSpPr>
          <p:cNvPr id="43011" name="3 CuadroTexto"/>
          <p:cNvSpPr txBox="1">
            <a:spLocks noChangeArrowheads="1"/>
          </p:cNvSpPr>
          <p:nvPr/>
        </p:nvSpPr>
        <p:spPr bwMode="auto">
          <a:xfrm>
            <a:off x="684213" y="3429000"/>
            <a:ext cx="1727200" cy="369888"/>
          </a:xfrm>
          <a:prstGeom prst="rect">
            <a:avLst/>
          </a:prstGeom>
          <a:noFill/>
          <a:ln w="9525">
            <a:noFill/>
            <a:miter lim="800000"/>
            <a:headEnd/>
            <a:tailEnd/>
          </a:ln>
        </p:spPr>
        <p:txBody>
          <a:bodyPr>
            <a:spAutoFit/>
          </a:bodyPr>
          <a:lstStyle/>
          <a:p>
            <a:r>
              <a:rPr lang="es-CL">
                <a:latin typeface="Perpetua" pitchFamily="18" charset="0"/>
              </a:rPr>
              <a:t>Evidencialidad</a:t>
            </a:r>
          </a:p>
        </p:txBody>
      </p:sp>
      <p:cxnSp>
        <p:nvCxnSpPr>
          <p:cNvPr id="6" name="5 Conector recto de flecha"/>
          <p:cNvCxnSpPr/>
          <p:nvPr/>
        </p:nvCxnSpPr>
        <p:spPr>
          <a:xfrm rot="16200000" flipH="1">
            <a:off x="2448719" y="4040982"/>
            <a:ext cx="1295400" cy="12239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7 Conector recto de flecha"/>
          <p:cNvCxnSpPr/>
          <p:nvPr/>
        </p:nvCxnSpPr>
        <p:spPr>
          <a:xfrm flipV="1">
            <a:off x="2555875" y="2492375"/>
            <a:ext cx="1295400" cy="8651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3014" name="9 CuadroTexto"/>
          <p:cNvSpPr txBox="1">
            <a:spLocks noChangeArrowheads="1"/>
          </p:cNvSpPr>
          <p:nvPr/>
        </p:nvSpPr>
        <p:spPr bwMode="auto">
          <a:xfrm>
            <a:off x="4067175" y="2276475"/>
            <a:ext cx="1728788" cy="369888"/>
          </a:xfrm>
          <a:prstGeom prst="rect">
            <a:avLst/>
          </a:prstGeom>
          <a:noFill/>
          <a:ln w="9525">
            <a:noFill/>
            <a:miter lim="800000"/>
            <a:headEnd/>
            <a:tailEnd/>
          </a:ln>
        </p:spPr>
        <p:txBody>
          <a:bodyPr>
            <a:spAutoFit/>
          </a:bodyPr>
          <a:lstStyle/>
          <a:p>
            <a:r>
              <a:rPr lang="es-CL">
                <a:latin typeface="Perpetua" pitchFamily="18" charset="0"/>
              </a:rPr>
              <a:t>Directa</a:t>
            </a:r>
          </a:p>
        </p:txBody>
      </p:sp>
      <p:sp>
        <p:nvSpPr>
          <p:cNvPr id="43015" name="10 CuadroTexto"/>
          <p:cNvSpPr txBox="1">
            <a:spLocks noChangeArrowheads="1"/>
          </p:cNvSpPr>
          <p:nvPr/>
        </p:nvSpPr>
        <p:spPr bwMode="auto">
          <a:xfrm>
            <a:off x="3851275" y="5157788"/>
            <a:ext cx="1728788" cy="368300"/>
          </a:xfrm>
          <a:prstGeom prst="rect">
            <a:avLst/>
          </a:prstGeom>
          <a:noFill/>
          <a:ln w="9525">
            <a:noFill/>
            <a:miter lim="800000"/>
            <a:headEnd/>
            <a:tailEnd/>
          </a:ln>
        </p:spPr>
        <p:txBody>
          <a:bodyPr>
            <a:spAutoFit/>
          </a:bodyPr>
          <a:lstStyle/>
          <a:p>
            <a:r>
              <a:rPr lang="es-CL">
                <a:latin typeface="Perpetua" pitchFamily="18" charset="0"/>
              </a:rPr>
              <a:t>Indirecta</a:t>
            </a:r>
          </a:p>
        </p:txBody>
      </p:sp>
      <p:cxnSp>
        <p:nvCxnSpPr>
          <p:cNvPr id="13" name="12 Conector recto de flecha"/>
          <p:cNvCxnSpPr/>
          <p:nvPr/>
        </p:nvCxnSpPr>
        <p:spPr>
          <a:xfrm flipV="1">
            <a:off x="5435600" y="1844675"/>
            <a:ext cx="792163" cy="5762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13 Conector recto de flecha"/>
          <p:cNvCxnSpPr/>
          <p:nvPr/>
        </p:nvCxnSpPr>
        <p:spPr>
          <a:xfrm>
            <a:off x="5364163" y="2708275"/>
            <a:ext cx="936625" cy="5762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3018" name="16 CuadroTexto"/>
          <p:cNvSpPr txBox="1">
            <a:spLocks noChangeArrowheads="1"/>
          </p:cNvSpPr>
          <p:nvPr/>
        </p:nvSpPr>
        <p:spPr bwMode="auto">
          <a:xfrm>
            <a:off x="6516688" y="1773238"/>
            <a:ext cx="1727200" cy="368300"/>
          </a:xfrm>
          <a:prstGeom prst="rect">
            <a:avLst/>
          </a:prstGeom>
          <a:noFill/>
          <a:ln w="9525">
            <a:noFill/>
            <a:miter lim="800000"/>
            <a:headEnd/>
            <a:tailEnd/>
          </a:ln>
        </p:spPr>
        <p:txBody>
          <a:bodyPr>
            <a:spAutoFit/>
          </a:bodyPr>
          <a:lstStyle/>
          <a:p>
            <a:r>
              <a:rPr lang="es-CL">
                <a:latin typeface="Perpetua" pitchFamily="18" charset="0"/>
              </a:rPr>
              <a:t>Visual</a:t>
            </a:r>
          </a:p>
        </p:txBody>
      </p:sp>
      <p:sp>
        <p:nvSpPr>
          <p:cNvPr id="43019" name="17 CuadroTexto"/>
          <p:cNvSpPr txBox="1">
            <a:spLocks noChangeArrowheads="1"/>
          </p:cNvSpPr>
          <p:nvPr/>
        </p:nvSpPr>
        <p:spPr bwMode="auto">
          <a:xfrm>
            <a:off x="6588125" y="2997200"/>
            <a:ext cx="1728788" cy="646113"/>
          </a:xfrm>
          <a:prstGeom prst="rect">
            <a:avLst/>
          </a:prstGeom>
          <a:noFill/>
          <a:ln w="9525">
            <a:noFill/>
            <a:miter lim="800000"/>
            <a:headEnd/>
            <a:tailEnd/>
          </a:ln>
        </p:spPr>
        <p:txBody>
          <a:bodyPr>
            <a:spAutoFit/>
          </a:bodyPr>
          <a:lstStyle/>
          <a:p>
            <a:r>
              <a:rPr lang="es-CL">
                <a:latin typeface="Perpetua" pitchFamily="18" charset="0"/>
              </a:rPr>
              <a:t>Sensorial no Visual</a:t>
            </a:r>
          </a:p>
        </p:txBody>
      </p:sp>
      <p:cxnSp>
        <p:nvCxnSpPr>
          <p:cNvPr id="19" name="18 Conector recto de flecha"/>
          <p:cNvCxnSpPr/>
          <p:nvPr/>
        </p:nvCxnSpPr>
        <p:spPr>
          <a:xfrm flipV="1">
            <a:off x="5148263" y="4581525"/>
            <a:ext cx="792162" cy="5762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19 Conector recto de flecha"/>
          <p:cNvCxnSpPr/>
          <p:nvPr/>
        </p:nvCxnSpPr>
        <p:spPr>
          <a:xfrm>
            <a:off x="5076825" y="5445125"/>
            <a:ext cx="863600" cy="3603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21 Conector recto de flecha"/>
          <p:cNvCxnSpPr/>
          <p:nvPr/>
        </p:nvCxnSpPr>
        <p:spPr>
          <a:xfrm>
            <a:off x="5148263" y="5300663"/>
            <a:ext cx="1008062"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3023" name="24 CuadroTexto"/>
          <p:cNvSpPr txBox="1">
            <a:spLocks noChangeArrowheads="1"/>
          </p:cNvSpPr>
          <p:nvPr/>
        </p:nvSpPr>
        <p:spPr bwMode="auto">
          <a:xfrm>
            <a:off x="6372225" y="4292600"/>
            <a:ext cx="1728788" cy="369888"/>
          </a:xfrm>
          <a:prstGeom prst="rect">
            <a:avLst/>
          </a:prstGeom>
          <a:noFill/>
          <a:ln w="9525">
            <a:noFill/>
            <a:miter lim="800000"/>
            <a:headEnd/>
            <a:tailEnd/>
          </a:ln>
        </p:spPr>
        <p:txBody>
          <a:bodyPr>
            <a:spAutoFit/>
          </a:bodyPr>
          <a:lstStyle/>
          <a:p>
            <a:r>
              <a:rPr lang="es-CL">
                <a:latin typeface="Perpetua" pitchFamily="18" charset="0"/>
              </a:rPr>
              <a:t>Inferencia</a:t>
            </a:r>
          </a:p>
        </p:txBody>
      </p:sp>
      <p:sp>
        <p:nvSpPr>
          <p:cNvPr id="43024" name="25 CuadroTexto"/>
          <p:cNvSpPr txBox="1">
            <a:spLocks noChangeArrowheads="1"/>
          </p:cNvSpPr>
          <p:nvPr/>
        </p:nvSpPr>
        <p:spPr bwMode="auto">
          <a:xfrm>
            <a:off x="6516688" y="4941888"/>
            <a:ext cx="1727200" cy="368300"/>
          </a:xfrm>
          <a:prstGeom prst="rect">
            <a:avLst/>
          </a:prstGeom>
          <a:noFill/>
          <a:ln w="9525">
            <a:noFill/>
            <a:miter lim="800000"/>
            <a:headEnd/>
            <a:tailEnd/>
          </a:ln>
        </p:spPr>
        <p:txBody>
          <a:bodyPr>
            <a:spAutoFit/>
          </a:bodyPr>
          <a:lstStyle/>
          <a:p>
            <a:r>
              <a:rPr lang="es-CL">
                <a:latin typeface="Perpetua" pitchFamily="18" charset="0"/>
              </a:rPr>
              <a:t>Asunción</a:t>
            </a:r>
          </a:p>
        </p:txBody>
      </p:sp>
      <p:sp>
        <p:nvSpPr>
          <p:cNvPr id="43025" name="26 CuadroTexto"/>
          <p:cNvSpPr txBox="1">
            <a:spLocks noChangeArrowheads="1"/>
          </p:cNvSpPr>
          <p:nvPr/>
        </p:nvSpPr>
        <p:spPr bwMode="auto">
          <a:xfrm>
            <a:off x="6227763" y="5661025"/>
            <a:ext cx="1728787" cy="369888"/>
          </a:xfrm>
          <a:prstGeom prst="rect">
            <a:avLst/>
          </a:prstGeom>
          <a:noFill/>
          <a:ln w="9525">
            <a:noFill/>
            <a:miter lim="800000"/>
            <a:headEnd/>
            <a:tailEnd/>
          </a:ln>
        </p:spPr>
        <p:txBody>
          <a:bodyPr>
            <a:spAutoFit/>
          </a:bodyPr>
          <a:lstStyle/>
          <a:p>
            <a:r>
              <a:rPr lang="es-CL">
                <a:latin typeface="Perpetua" pitchFamily="18" charset="0"/>
              </a:rPr>
              <a:t>Reportativo</a:t>
            </a: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Sistemas con dos elecciones</a:t>
            </a:r>
            <a:endParaRPr lang="es-CL" dirty="0"/>
          </a:p>
        </p:txBody>
      </p:sp>
      <p:sp>
        <p:nvSpPr>
          <p:cNvPr id="3" name="2 Marcador de contenido"/>
          <p:cNvSpPr>
            <a:spLocks noGrp="1"/>
          </p:cNvSpPr>
          <p:nvPr>
            <p:ph sz="quarter" idx="1"/>
          </p:nvPr>
        </p:nvSpPr>
        <p:spPr/>
        <p:txBody>
          <a:bodyPr/>
          <a:lstStyle/>
          <a:p>
            <a:endParaRPr lang="es-CL" dirty="0" smtClean="0"/>
          </a:p>
          <a:p>
            <a:r>
              <a:rPr lang="es-CL" dirty="0" smtClean="0"/>
              <a:t>A1. Directa v/s todo lo demás.</a:t>
            </a:r>
          </a:p>
          <a:p>
            <a:r>
              <a:rPr lang="es-CL" dirty="0" smtClean="0"/>
              <a:t>A2.  Indirecta v/s Forma neutra.</a:t>
            </a:r>
          </a:p>
          <a:p>
            <a:r>
              <a:rPr lang="es-CL" dirty="0" smtClean="0"/>
              <a:t>A3. Reportada v/s Forma neutra.</a:t>
            </a:r>
          </a:p>
          <a:p>
            <a:r>
              <a:rPr lang="es-CL" dirty="0" smtClean="0"/>
              <a:t>A4. Evidencia directa v/s reportada</a:t>
            </a:r>
          </a:p>
          <a:p>
            <a:r>
              <a:rPr lang="es-CL" dirty="0" smtClean="0"/>
              <a:t>A5. Evidencia auditiva v/s todo lo demás.</a:t>
            </a: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Además…</a:t>
            </a:r>
            <a:endParaRPr lang="es-CL" dirty="0"/>
          </a:p>
        </p:txBody>
      </p:sp>
      <p:sp>
        <p:nvSpPr>
          <p:cNvPr id="3" name="2 Marcador de contenido"/>
          <p:cNvSpPr>
            <a:spLocks noGrp="1"/>
          </p:cNvSpPr>
          <p:nvPr>
            <p:ph sz="quarter" idx="1"/>
          </p:nvPr>
        </p:nvSpPr>
        <p:spPr/>
        <p:txBody>
          <a:bodyPr/>
          <a:lstStyle/>
          <a:p>
            <a:endParaRPr lang="es-CL" dirty="0" smtClean="0"/>
          </a:p>
          <a:p>
            <a:endParaRPr lang="es-CL" dirty="0" smtClean="0"/>
          </a:p>
          <a:p>
            <a:r>
              <a:rPr lang="es-CL" dirty="0" smtClean="0"/>
              <a:t>La evidencialidad es una categoría separada de la modalidad y la </a:t>
            </a:r>
            <a:r>
              <a:rPr lang="es-CL" dirty="0" err="1" smtClean="0"/>
              <a:t>admiratividad</a:t>
            </a:r>
            <a:r>
              <a:rPr lang="es-CL" dirty="0" smtClean="0"/>
              <a:t>.</a:t>
            </a:r>
          </a:p>
          <a:p>
            <a:endParaRPr lang="es-CL"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4" name="1 Título"/>
          <p:cNvSpPr>
            <a:spLocks noGrp="1"/>
          </p:cNvSpPr>
          <p:nvPr>
            <p:ph type="title"/>
          </p:nvPr>
        </p:nvSpPr>
        <p:spPr/>
        <p:txBody>
          <a:bodyPr/>
          <a:lstStyle/>
          <a:p>
            <a:pPr eaLnBrk="1" hangingPunct="1"/>
            <a:r>
              <a:rPr lang="es-CL" smtClean="0"/>
              <a:t>Vínculos con la admiratividad</a:t>
            </a:r>
          </a:p>
        </p:txBody>
      </p:sp>
      <p:sp>
        <p:nvSpPr>
          <p:cNvPr id="54275" name="2 Marcador de contenido"/>
          <p:cNvSpPr>
            <a:spLocks noGrp="1"/>
          </p:cNvSpPr>
          <p:nvPr>
            <p:ph sz="quarter" idx="1"/>
          </p:nvPr>
        </p:nvSpPr>
        <p:spPr/>
        <p:txBody>
          <a:bodyPr>
            <a:normAutofit/>
          </a:bodyPr>
          <a:lstStyle/>
          <a:p>
            <a:pPr eaLnBrk="1" hangingPunct="1">
              <a:lnSpc>
                <a:spcPct val="90000"/>
              </a:lnSpc>
            </a:pPr>
            <a:r>
              <a:rPr lang="es-CL" dirty="0" smtClean="0"/>
              <a:t>Ambas son construcciones fuertemente intersubjetivas que  introducen dos eventualidades.</a:t>
            </a:r>
          </a:p>
          <a:p>
            <a:pPr eaLnBrk="1" hangingPunct="1">
              <a:lnSpc>
                <a:spcPct val="90000"/>
              </a:lnSpc>
            </a:pPr>
            <a:r>
              <a:rPr lang="es-CL" dirty="0" smtClean="0"/>
              <a:t>En la </a:t>
            </a:r>
            <a:r>
              <a:rPr lang="es-CL" dirty="0" err="1" smtClean="0"/>
              <a:t>evidencialidad</a:t>
            </a:r>
            <a:r>
              <a:rPr lang="es-CL" dirty="0" smtClean="0"/>
              <a:t> la segunda eventualidad codifica la manera en que se ha accedido a la información señalada en la primera. </a:t>
            </a:r>
            <a:r>
              <a:rPr lang="es-CL" b="1" dirty="0" smtClean="0">
                <a:solidFill>
                  <a:srgbClr val="FF0000"/>
                </a:solidFill>
              </a:rPr>
              <a:t>El hablante accede a la eventualidad X en t’ a partir de Y</a:t>
            </a:r>
            <a:endParaRPr lang="es-CL" dirty="0" smtClean="0"/>
          </a:p>
          <a:p>
            <a:pPr eaLnBrk="1" hangingPunct="1">
              <a:lnSpc>
                <a:spcPct val="90000"/>
              </a:lnSpc>
            </a:pPr>
            <a:r>
              <a:rPr lang="es-CL" dirty="0" smtClean="0"/>
              <a:t>En la </a:t>
            </a:r>
            <a:r>
              <a:rPr lang="es-CL" dirty="0" err="1" smtClean="0"/>
              <a:t>admiratividad</a:t>
            </a:r>
            <a:r>
              <a:rPr lang="es-CL" dirty="0" smtClean="0"/>
              <a:t> la segunda eventualidad codifica una respuesta al acceso no controlado a la información expresada por la primera. </a:t>
            </a:r>
            <a:r>
              <a:rPr lang="es-CL" b="1" dirty="0" smtClean="0">
                <a:solidFill>
                  <a:srgbClr val="FF0000"/>
                </a:solidFill>
              </a:rPr>
              <a:t>El hablante se sorprende (Y) al darse cuenta de X en t’</a:t>
            </a:r>
          </a:p>
          <a:p>
            <a:pPr eaLnBrk="1" hangingPunct="1">
              <a:lnSpc>
                <a:spcPct val="90000"/>
              </a:lnSpc>
            </a:pPr>
            <a:endParaRPr lang="es-CL" dirty="0" smtClean="0"/>
          </a:p>
          <a:p>
            <a:pPr eaLnBrk="1" hangingPunct="1">
              <a:lnSpc>
                <a:spcPct val="90000"/>
              </a:lnSpc>
            </a:pPr>
            <a:endParaRPr lang="es-CL" dirty="0" smtClean="0"/>
          </a:p>
          <a:p>
            <a:pPr eaLnBrk="1" hangingPunct="1">
              <a:lnSpc>
                <a:spcPct val="90000"/>
              </a:lnSpc>
            </a:pPr>
            <a:endParaRPr lang="es-CL"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1 Título"/>
          <p:cNvSpPr>
            <a:spLocks noGrp="1"/>
          </p:cNvSpPr>
          <p:nvPr>
            <p:ph type="title"/>
          </p:nvPr>
        </p:nvSpPr>
        <p:spPr/>
        <p:txBody>
          <a:bodyPr/>
          <a:lstStyle/>
          <a:p>
            <a:pPr eaLnBrk="1" hangingPunct="1"/>
            <a:r>
              <a:rPr lang="es-CL" dirty="0" smtClean="0"/>
              <a:t>Vínculos con la modalidad</a:t>
            </a:r>
          </a:p>
        </p:txBody>
      </p:sp>
      <p:sp>
        <p:nvSpPr>
          <p:cNvPr id="39939" name="3 CuadroTexto"/>
          <p:cNvSpPr txBox="1">
            <a:spLocks noChangeArrowheads="1"/>
          </p:cNvSpPr>
          <p:nvPr/>
        </p:nvSpPr>
        <p:spPr bwMode="auto">
          <a:xfrm>
            <a:off x="1547813" y="2133600"/>
            <a:ext cx="1944687" cy="830263"/>
          </a:xfrm>
          <a:prstGeom prst="rect">
            <a:avLst/>
          </a:prstGeom>
          <a:noFill/>
          <a:ln w="9525">
            <a:noFill/>
            <a:miter lim="800000"/>
            <a:headEnd/>
            <a:tailEnd/>
          </a:ln>
        </p:spPr>
        <p:txBody>
          <a:bodyPr>
            <a:spAutoFit/>
          </a:bodyPr>
          <a:lstStyle/>
          <a:p>
            <a:r>
              <a:rPr lang="es-CL" sz="2400">
                <a:latin typeface="Perpetua" pitchFamily="18" charset="0"/>
              </a:rPr>
              <a:t>Fuente indirecta</a:t>
            </a:r>
          </a:p>
        </p:txBody>
      </p:sp>
      <p:sp>
        <p:nvSpPr>
          <p:cNvPr id="5" name="4 Flecha derecha"/>
          <p:cNvSpPr/>
          <p:nvPr/>
        </p:nvSpPr>
        <p:spPr>
          <a:xfrm>
            <a:off x="3419475" y="2205038"/>
            <a:ext cx="1008063" cy="5762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solidFill>
                <a:srgbClr val="FFFFFF"/>
              </a:solidFill>
            </a:endParaRPr>
          </a:p>
        </p:txBody>
      </p:sp>
      <p:sp>
        <p:nvSpPr>
          <p:cNvPr id="39941" name="5 CuadroTexto"/>
          <p:cNvSpPr txBox="1">
            <a:spLocks noChangeArrowheads="1"/>
          </p:cNvSpPr>
          <p:nvPr/>
        </p:nvSpPr>
        <p:spPr bwMode="auto">
          <a:xfrm>
            <a:off x="4716463" y="1989138"/>
            <a:ext cx="1871662" cy="1200150"/>
          </a:xfrm>
          <a:prstGeom prst="rect">
            <a:avLst/>
          </a:prstGeom>
          <a:noFill/>
          <a:ln w="9525">
            <a:noFill/>
            <a:miter lim="800000"/>
            <a:headEnd/>
            <a:tailEnd/>
          </a:ln>
        </p:spPr>
        <p:txBody>
          <a:bodyPr>
            <a:spAutoFit/>
          </a:bodyPr>
          <a:lstStyle/>
          <a:p>
            <a:r>
              <a:rPr lang="es-CL" sz="2400">
                <a:latin typeface="Perpetua" pitchFamily="18" charset="0"/>
              </a:rPr>
              <a:t>Bajo compromiso epistémico</a:t>
            </a:r>
          </a:p>
        </p:txBody>
      </p:sp>
      <p:sp>
        <p:nvSpPr>
          <p:cNvPr id="7" name="6 Igual que"/>
          <p:cNvSpPr/>
          <p:nvPr/>
        </p:nvSpPr>
        <p:spPr>
          <a:xfrm>
            <a:off x="6588125" y="2205038"/>
            <a:ext cx="504825" cy="647700"/>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solidFill>
                <a:schemeClr val="tx1"/>
              </a:solidFill>
            </a:endParaRPr>
          </a:p>
        </p:txBody>
      </p:sp>
      <p:sp>
        <p:nvSpPr>
          <p:cNvPr id="39943" name="7 CuadroTexto"/>
          <p:cNvSpPr txBox="1">
            <a:spLocks noChangeArrowheads="1"/>
          </p:cNvSpPr>
          <p:nvPr/>
        </p:nvSpPr>
        <p:spPr bwMode="auto">
          <a:xfrm>
            <a:off x="7308850" y="2349500"/>
            <a:ext cx="1835150" cy="460375"/>
          </a:xfrm>
          <a:prstGeom prst="rect">
            <a:avLst/>
          </a:prstGeom>
          <a:noFill/>
          <a:ln w="9525">
            <a:noFill/>
            <a:miter lim="800000"/>
            <a:headEnd/>
            <a:tailEnd/>
          </a:ln>
        </p:spPr>
        <p:txBody>
          <a:bodyPr>
            <a:spAutoFit/>
          </a:bodyPr>
          <a:lstStyle/>
          <a:p>
            <a:r>
              <a:rPr lang="es-CL" sz="2400">
                <a:latin typeface="Perpetua" pitchFamily="18" charset="0"/>
              </a:rPr>
              <a:t>Modalidad</a:t>
            </a:r>
          </a:p>
        </p:txBody>
      </p:sp>
      <p:sp>
        <p:nvSpPr>
          <p:cNvPr id="9" name="8 Multiplicar"/>
          <p:cNvSpPr/>
          <p:nvPr/>
        </p:nvSpPr>
        <p:spPr>
          <a:xfrm>
            <a:off x="3419475" y="1989138"/>
            <a:ext cx="792163" cy="935037"/>
          </a:xfrm>
          <a:prstGeom prst="mathMultiply">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solidFill>
                <a:srgbClr val="FFFFFF"/>
              </a:solidFill>
            </a:endParaRPr>
          </a:p>
        </p:txBody>
      </p:sp>
      <p:sp>
        <p:nvSpPr>
          <p:cNvPr id="10" name="9 Flecha abajo"/>
          <p:cNvSpPr/>
          <p:nvPr/>
        </p:nvSpPr>
        <p:spPr>
          <a:xfrm>
            <a:off x="3492500" y="2997200"/>
            <a:ext cx="647700" cy="9366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solidFill>
                <a:srgbClr val="FFFFFF"/>
              </a:solidFill>
            </a:endParaRPr>
          </a:p>
        </p:txBody>
      </p:sp>
      <p:sp>
        <p:nvSpPr>
          <p:cNvPr id="39946" name="10 CuadroTexto"/>
          <p:cNvSpPr txBox="1">
            <a:spLocks noChangeArrowheads="1"/>
          </p:cNvSpPr>
          <p:nvPr/>
        </p:nvSpPr>
        <p:spPr bwMode="auto">
          <a:xfrm>
            <a:off x="2411413" y="4365625"/>
            <a:ext cx="2808287" cy="830263"/>
          </a:xfrm>
          <a:prstGeom prst="rect">
            <a:avLst/>
          </a:prstGeom>
          <a:noFill/>
          <a:ln w="9525">
            <a:noFill/>
            <a:miter lim="800000"/>
            <a:headEnd/>
            <a:tailEnd/>
          </a:ln>
        </p:spPr>
        <p:txBody>
          <a:bodyPr>
            <a:spAutoFit/>
          </a:bodyPr>
          <a:lstStyle/>
          <a:p>
            <a:r>
              <a:rPr lang="es-CL" sz="2400">
                <a:latin typeface="Perpetua" pitchFamily="18" charset="0"/>
              </a:rPr>
              <a:t>Probable etnocentrismo</a:t>
            </a:r>
          </a:p>
        </p:txBody>
      </p:sp>
      <p:sp>
        <p:nvSpPr>
          <p:cNvPr id="12" name="11 Flecha derecha"/>
          <p:cNvSpPr/>
          <p:nvPr/>
        </p:nvSpPr>
        <p:spPr>
          <a:xfrm>
            <a:off x="4500563" y="4508500"/>
            <a:ext cx="935037" cy="5762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solidFill>
                <a:srgbClr val="FFFFFF"/>
              </a:solidFill>
            </a:endParaRPr>
          </a:p>
        </p:txBody>
      </p:sp>
      <p:sp>
        <p:nvSpPr>
          <p:cNvPr id="39948" name="12 CuadroTexto"/>
          <p:cNvSpPr txBox="1">
            <a:spLocks noChangeArrowheads="1"/>
          </p:cNvSpPr>
          <p:nvPr/>
        </p:nvSpPr>
        <p:spPr bwMode="auto">
          <a:xfrm>
            <a:off x="5651500" y="4005263"/>
            <a:ext cx="2665413" cy="1938337"/>
          </a:xfrm>
          <a:prstGeom prst="rect">
            <a:avLst/>
          </a:prstGeom>
          <a:noFill/>
          <a:ln w="9525">
            <a:noFill/>
            <a:miter lim="800000"/>
            <a:headEnd/>
            <a:tailEnd/>
          </a:ln>
        </p:spPr>
        <p:txBody>
          <a:bodyPr>
            <a:spAutoFit/>
          </a:bodyPr>
          <a:lstStyle/>
          <a:p>
            <a:r>
              <a:rPr lang="es-CL" sz="2000">
                <a:latin typeface="Perpetua" pitchFamily="18" charset="0"/>
              </a:rPr>
              <a:t>En culturas amerindias géneros históricos transmitidos oralmente marcados con reportativos</a:t>
            </a: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La </a:t>
            </a:r>
            <a:r>
              <a:rPr lang="es-CL" dirty="0" err="1" smtClean="0"/>
              <a:t>evidencialidad</a:t>
            </a:r>
            <a:r>
              <a:rPr lang="es-CL" dirty="0" smtClean="0"/>
              <a:t> en el mapudungun</a:t>
            </a:r>
            <a:endParaRPr lang="es-CL" dirty="0"/>
          </a:p>
        </p:txBody>
      </p:sp>
      <p:sp>
        <p:nvSpPr>
          <p:cNvPr id="3" name="2 Marcador de texto"/>
          <p:cNvSpPr>
            <a:spLocks noGrp="1"/>
          </p:cNvSpPr>
          <p:nvPr>
            <p:ph type="body" idx="1"/>
          </p:nvPr>
        </p:nvSpPr>
        <p:spPr/>
        <p:txBody>
          <a:bodyPr/>
          <a:lstStyle/>
          <a:p>
            <a:endParaRPr lang="es-CL"/>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endParaRPr lang="es-CL"/>
          </a:p>
        </p:txBody>
      </p:sp>
      <p:sp>
        <p:nvSpPr>
          <p:cNvPr id="5" name="4 Marcador de contenido"/>
          <p:cNvSpPr>
            <a:spLocks noGrp="1"/>
          </p:cNvSpPr>
          <p:nvPr>
            <p:ph sz="quarter" idx="1"/>
          </p:nvPr>
        </p:nvSpPr>
        <p:spPr/>
        <p:txBody>
          <a:bodyPr/>
          <a:lstStyle/>
          <a:p>
            <a:endParaRPr lang="es-CL" dirty="0" smtClean="0"/>
          </a:p>
          <a:p>
            <a:r>
              <a:rPr lang="es-CL" dirty="0" smtClean="0"/>
              <a:t>Oposición binaria entre el morfema –</a:t>
            </a:r>
            <a:r>
              <a:rPr lang="es-CL" dirty="0" err="1" smtClean="0"/>
              <a:t>rke</a:t>
            </a:r>
            <a:r>
              <a:rPr lang="es-CL" dirty="0" smtClean="0"/>
              <a:t>- y la forma no marcada.</a:t>
            </a:r>
          </a:p>
          <a:p>
            <a:endParaRPr lang="es-CL" dirty="0" smtClean="0"/>
          </a:p>
          <a:p>
            <a:r>
              <a:rPr lang="es-CL" dirty="0" smtClean="0"/>
              <a:t>La forma no marcada no se relaciona con la percepción directa. Simplemente no hace mención a la fuente de información.</a:t>
            </a:r>
            <a:endParaRPr lang="es-CL" dirty="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sz="quarter" idx="1"/>
          </p:nvPr>
        </p:nvSpPr>
        <p:spPr/>
        <p:txBody>
          <a:bodyPr/>
          <a:lstStyle/>
          <a:p>
            <a:pPr lvl="0"/>
            <a:r>
              <a:rPr lang="es-CL" i="1" dirty="0" err="1" smtClean="0"/>
              <a:t>Ñi</a:t>
            </a:r>
            <a:r>
              <a:rPr lang="es-CL" i="1" dirty="0" smtClean="0"/>
              <a:t> malle </a:t>
            </a:r>
            <a:r>
              <a:rPr lang="es-CL" i="1" dirty="0" err="1" smtClean="0"/>
              <a:t>yem</a:t>
            </a:r>
            <a:r>
              <a:rPr lang="es-CL" i="1" dirty="0" smtClean="0"/>
              <a:t>   </a:t>
            </a:r>
            <a:r>
              <a:rPr lang="es-CL" i="1" dirty="0" err="1" smtClean="0"/>
              <a:t>nie</a:t>
            </a:r>
            <a:r>
              <a:rPr lang="es-CL" i="1" dirty="0" smtClean="0"/>
              <a:t>-fu-y                        </a:t>
            </a:r>
            <a:r>
              <a:rPr lang="es-CL" i="1" dirty="0" err="1" smtClean="0"/>
              <a:t>kiñe</a:t>
            </a:r>
            <a:r>
              <a:rPr lang="es-CL" i="1" dirty="0" smtClean="0"/>
              <a:t> </a:t>
            </a:r>
            <a:r>
              <a:rPr lang="es-CL" i="1" dirty="0" err="1" smtClean="0"/>
              <a:t>mansun</a:t>
            </a:r>
            <a:r>
              <a:rPr lang="es-CL" i="1" dirty="0" smtClean="0"/>
              <a:t> </a:t>
            </a:r>
            <a:r>
              <a:rPr lang="es-CL" i="1" dirty="0" err="1" smtClean="0"/>
              <a:t>müten</a:t>
            </a:r>
            <a:endParaRPr lang="es-CL" dirty="0" smtClean="0"/>
          </a:p>
          <a:p>
            <a:pPr>
              <a:buNone/>
            </a:pPr>
            <a:r>
              <a:rPr lang="es-CL" i="1" dirty="0" smtClean="0"/>
              <a:t>	Mi  tío      finado tener-A.P-3°sing.ind. un    buey          no más</a:t>
            </a:r>
            <a:endParaRPr lang="es-CL" dirty="0" smtClean="0"/>
          </a:p>
          <a:p>
            <a:pPr>
              <a:buNone/>
            </a:pPr>
            <a:r>
              <a:rPr lang="es-CL" dirty="0" smtClean="0"/>
              <a:t>	Mi finado tío tenía un solo buey (Héctor Mariano, comunicación personal).</a:t>
            </a:r>
          </a:p>
          <a:p>
            <a:endParaRPr lang="es-CL" dirty="0" smtClean="0"/>
          </a:p>
          <a:p>
            <a:pPr lvl="0"/>
            <a:r>
              <a:rPr lang="es-CL" i="1" dirty="0" err="1" smtClean="0"/>
              <a:t>Ñi</a:t>
            </a:r>
            <a:r>
              <a:rPr lang="es-CL" i="1" dirty="0" smtClean="0"/>
              <a:t> malle      </a:t>
            </a:r>
            <a:r>
              <a:rPr lang="es-CL" i="1" dirty="0" err="1" smtClean="0"/>
              <a:t>yem</a:t>
            </a:r>
            <a:r>
              <a:rPr lang="es-CL" i="1" dirty="0" smtClean="0"/>
              <a:t>   </a:t>
            </a:r>
            <a:r>
              <a:rPr lang="es-CL" i="1" dirty="0" err="1" smtClean="0"/>
              <a:t>nie</a:t>
            </a:r>
            <a:r>
              <a:rPr lang="es-CL" i="1" dirty="0" smtClean="0"/>
              <a:t>-</a:t>
            </a:r>
            <a:r>
              <a:rPr lang="es-CL" i="1" dirty="0" err="1" smtClean="0"/>
              <a:t>rke</a:t>
            </a:r>
            <a:r>
              <a:rPr lang="es-CL" i="1" dirty="0" smtClean="0"/>
              <a:t>-fu-y                     </a:t>
            </a:r>
            <a:r>
              <a:rPr lang="es-CL" i="1" dirty="0" err="1" smtClean="0"/>
              <a:t>kiñe</a:t>
            </a:r>
            <a:r>
              <a:rPr lang="es-CL" i="1" dirty="0" smtClean="0"/>
              <a:t> </a:t>
            </a:r>
            <a:r>
              <a:rPr lang="es-CL" i="1" dirty="0" err="1" smtClean="0"/>
              <a:t>mansun</a:t>
            </a:r>
            <a:r>
              <a:rPr lang="es-CL" i="1" dirty="0" smtClean="0"/>
              <a:t> </a:t>
            </a:r>
            <a:r>
              <a:rPr lang="es-CL" i="1" dirty="0" err="1" smtClean="0"/>
              <a:t>müten</a:t>
            </a:r>
            <a:r>
              <a:rPr lang="es-CL" i="1" dirty="0" smtClean="0"/>
              <a:t>.</a:t>
            </a:r>
            <a:endParaRPr lang="es-CL" dirty="0" smtClean="0"/>
          </a:p>
          <a:p>
            <a:pPr>
              <a:buNone/>
            </a:pPr>
            <a:r>
              <a:rPr lang="es-CL" dirty="0" smtClean="0"/>
              <a:t>	Mi tío paterno finado  tener-evid.-A.P.-3°sing.ind.   un      buey       no más</a:t>
            </a:r>
          </a:p>
          <a:p>
            <a:pPr>
              <a:buNone/>
            </a:pPr>
            <a:r>
              <a:rPr lang="es-CL" dirty="0" smtClean="0"/>
              <a:t>	Mi finado tío paterno tenía un solo buey no más, dicen.</a:t>
            </a:r>
          </a:p>
          <a:p>
            <a:endParaRPr lang="es-CL"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Estructura de la presentación</a:t>
            </a:r>
            <a:endParaRPr lang="es-CL" dirty="0"/>
          </a:p>
        </p:txBody>
      </p:sp>
      <p:sp>
        <p:nvSpPr>
          <p:cNvPr id="3" name="2 Marcador de contenido"/>
          <p:cNvSpPr>
            <a:spLocks noGrp="1"/>
          </p:cNvSpPr>
          <p:nvPr>
            <p:ph sz="quarter" idx="1"/>
          </p:nvPr>
        </p:nvSpPr>
        <p:spPr/>
        <p:txBody>
          <a:bodyPr/>
          <a:lstStyle/>
          <a:p>
            <a:pPr>
              <a:buNone/>
            </a:pPr>
            <a:endParaRPr lang="es-CL" dirty="0" smtClean="0"/>
          </a:p>
          <a:p>
            <a:r>
              <a:rPr lang="es-CL" dirty="0" smtClean="0"/>
              <a:t>Caracterización de la </a:t>
            </a:r>
            <a:r>
              <a:rPr lang="es-CL" dirty="0" err="1" smtClean="0"/>
              <a:t>evidencialidad</a:t>
            </a:r>
            <a:r>
              <a:rPr lang="es-CL" dirty="0" smtClean="0"/>
              <a:t> en mapudungun.</a:t>
            </a:r>
          </a:p>
          <a:p>
            <a:endParaRPr lang="es-CL" dirty="0" smtClean="0"/>
          </a:p>
          <a:p>
            <a:r>
              <a:rPr lang="es-CL" dirty="0" smtClean="0"/>
              <a:t>Descripción de las transferencias de la categoría al español </a:t>
            </a:r>
            <a:r>
              <a:rPr lang="es-CL" dirty="0" err="1" smtClean="0"/>
              <a:t>mapuchizado</a:t>
            </a:r>
            <a:r>
              <a:rPr lang="es-CL" dirty="0" smtClean="0"/>
              <a:t>.</a:t>
            </a:r>
            <a:endParaRPr lang="es-CL" dirty="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smtClean="0"/>
              <a:t>Entonces…</a:t>
            </a:r>
            <a:endParaRPr lang="es-CL" dirty="0"/>
          </a:p>
        </p:txBody>
      </p:sp>
      <p:sp>
        <p:nvSpPr>
          <p:cNvPr id="3" name="2 Marcador de contenido"/>
          <p:cNvSpPr>
            <a:spLocks noGrp="1"/>
          </p:cNvSpPr>
          <p:nvPr>
            <p:ph sz="quarter" idx="1"/>
          </p:nvPr>
        </p:nvSpPr>
        <p:spPr/>
        <p:txBody>
          <a:bodyPr>
            <a:normAutofit lnSpcReduction="10000"/>
          </a:bodyPr>
          <a:lstStyle/>
          <a:p>
            <a:endParaRPr lang="es-CL" dirty="0" smtClean="0"/>
          </a:p>
          <a:p>
            <a:r>
              <a:rPr lang="es-CL" dirty="0" smtClean="0"/>
              <a:t>El marcador de </a:t>
            </a:r>
            <a:r>
              <a:rPr lang="es-CL" dirty="0" err="1" smtClean="0"/>
              <a:t>evidencialidad</a:t>
            </a:r>
            <a:r>
              <a:rPr lang="es-CL" dirty="0" smtClean="0"/>
              <a:t> es semánticamente inespecífico.</a:t>
            </a:r>
          </a:p>
          <a:p>
            <a:endParaRPr lang="es-CL" dirty="0" smtClean="0"/>
          </a:p>
          <a:p>
            <a:r>
              <a:rPr lang="es-CL" dirty="0" smtClean="0"/>
              <a:t>Contenido semántico abstracto que codifica la relevancia de la adquisición de la información (Y) para afirmar (X) por parte del hablante</a:t>
            </a:r>
          </a:p>
          <a:p>
            <a:endParaRPr lang="es-CL" dirty="0" smtClean="0"/>
          </a:p>
          <a:p>
            <a:r>
              <a:rPr lang="es-CL" dirty="0" smtClean="0"/>
              <a:t>Instrucción pragmática de que la manera en que dicha adquisición se dio debe ser inferida por el oyente a través de pistas contextuales. </a:t>
            </a:r>
            <a:r>
              <a:rPr lang="es-CL" b="1" dirty="0" smtClean="0">
                <a:solidFill>
                  <a:srgbClr val="FF0000"/>
                </a:solidFill>
              </a:rPr>
              <a:t>Enriquecimiento pragmático.</a:t>
            </a:r>
            <a:endParaRPr lang="es-CL" b="1" dirty="0">
              <a:solidFill>
                <a:srgbClr val="FF0000"/>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CL" dirty="0" smtClean="0"/>
              <a:t>Tipos</a:t>
            </a:r>
            <a:endParaRPr lang="es-CL" dirty="0"/>
          </a:p>
        </p:txBody>
      </p:sp>
      <p:sp>
        <p:nvSpPr>
          <p:cNvPr id="5" name="4 Marcador de contenido"/>
          <p:cNvSpPr>
            <a:spLocks noGrp="1"/>
          </p:cNvSpPr>
          <p:nvPr>
            <p:ph sz="quarter" idx="1"/>
          </p:nvPr>
        </p:nvSpPr>
        <p:spPr/>
        <p:txBody>
          <a:bodyPr/>
          <a:lstStyle/>
          <a:p>
            <a:endParaRPr lang="es-CL" dirty="0" smtClean="0"/>
          </a:p>
          <a:p>
            <a:r>
              <a:rPr lang="es-CL" dirty="0" smtClean="0"/>
              <a:t>El morfema –</a:t>
            </a:r>
            <a:r>
              <a:rPr lang="es-CL" dirty="0" err="1" smtClean="0"/>
              <a:t>rke</a:t>
            </a:r>
            <a:r>
              <a:rPr lang="es-CL" dirty="0" smtClean="0"/>
              <a:t>- puede adquirir dos significados </a:t>
            </a:r>
            <a:r>
              <a:rPr lang="es-CL" dirty="0" err="1" smtClean="0"/>
              <a:t>evidenciales</a:t>
            </a:r>
            <a:r>
              <a:rPr lang="es-CL" dirty="0" smtClean="0"/>
              <a:t>:</a:t>
            </a:r>
          </a:p>
          <a:p>
            <a:pPr lvl="1"/>
            <a:r>
              <a:rPr lang="es-CL" dirty="0" err="1" smtClean="0"/>
              <a:t>Reportativo</a:t>
            </a:r>
            <a:endParaRPr lang="es-CL" dirty="0" smtClean="0"/>
          </a:p>
          <a:p>
            <a:pPr lvl="1"/>
            <a:r>
              <a:rPr lang="es-CL" dirty="0" err="1" smtClean="0"/>
              <a:t>Inferencial</a:t>
            </a:r>
            <a:endParaRPr lang="es-CL" dirty="0" smtClean="0"/>
          </a:p>
          <a:p>
            <a:pPr marL="777240" lvl="1" indent="-457200">
              <a:buNone/>
            </a:pPr>
            <a:endParaRPr lang="es-CL" dirty="0" smtClean="0"/>
          </a:p>
          <a:p>
            <a:pPr marL="777240" lvl="1" indent="-457200">
              <a:buNone/>
            </a:pPr>
            <a:r>
              <a:rPr lang="es-CL" dirty="0" smtClean="0"/>
              <a:t>.</a:t>
            </a:r>
          </a:p>
          <a:p>
            <a:pPr lvl="1"/>
            <a:endParaRPr lang="es-CL" dirty="0" smtClean="0"/>
          </a:p>
        </p:txBody>
      </p:sp>
      <p:sp>
        <p:nvSpPr>
          <p:cNvPr id="6" name="5 Flecha derecha"/>
          <p:cNvSpPr/>
          <p:nvPr/>
        </p:nvSpPr>
        <p:spPr>
          <a:xfrm>
            <a:off x="3131840" y="2996952"/>
            <a:ext cx="792088"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7" name="6 CuadroTexto"/>
          <p:cNvSpPr txBox="1"/>
          <p:nvPr/>
        </p:nvSpPr>
        <p:spPr>
          <a:xfrm>
            <a:off x="4211960" y="2852936"/>
            <a:ext cx="3240360" cy="830997"/>
          </a:xfrm>
          <a:prstGeom prst="rect">
            <a:avLst/>
          </a:prstGeom>
          <a:noFill/>
        </p:spPr>
        <p:txBody>
          <a:bodyPr wrap="square" rtlCol="0">
            <a:spAutoFit/>
          </a:bodyPr>
          <a:lstStyle/>
          <a:p>
            <a:r>
              <a:rPr lang="es-CL" sz="2400" dirty="0" smtClean="0"/>
              <a:t>También adquiere extensiones admirativas</a:t>
            </a:r>
            <a:endParaRPr lang="es-CL" sz="2400" dirty="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Contexto de los casos analizados</a:t>
            </a:r>
            <a:endParaRPr lang="es-CL" dirty="0"/>
          </a:p>
        </p:txBody>
      </p:sp>
      <p:sp>
        <p:nvSpPr>
          <p:cNvPr id="3" name="2 Marcador de contenido"/>
          <p:cNvSpPr>
            <a:spLocks noGrp="1"/>
          </p:cNvSpPr>
          <p:nvPr>
            <p:ph sz="quarter" idx="1"/>
          </p:nvPr>
        </p:nvSpPr>
        <p:spPr/>
        <p:txBody>
          <a:bodyPr>
            <a:normAutofit fontScale="92500"/>
          </a:bodyPr>
          <a:lstStyle/>
          <a:p>
            <a:pPr lvl="0"/>
            <a:r>
              <a:rPr lang="es-CL" dirty="0" smtClean="0"/>
              <a:t>Narraciones recopiladas en Salas (2006)</a:t>
            </a:r>
          </a:p>
          <a:p>
            <a:pPr lvl="1"/>
            <a:r>
              <a:rPr lang="es-CL" dirty="0" smtClean="0"/>
              <a:t>La muchacha </a:t>
            </a:r>
            <a:r>
              <a:rPr lang="es-CL" i="1" dirty="0" err="1" smtClean="0"/>
              <a:t>chong</a:t>
            </a:r>
            <a:r>
              <a:rPr lang="es-CL" i="1" dirty="0" smtClean="0"/>
              <a:t> </a:t>
            </a:r>
            <a:r>
              <a:rPr lang="es-CL" i="1" dirty="0" err="1" smtClean="0"/>
              <a:t>chong</a:t>
            </a:r>
            <a:r>
              <a:rPr lang="es-CL" dirty="0" smtClean="0"/>
              <a:t>, narrado por Manuel </a:t>
            </a:r>
            <a:r>
              <a:rPr lang="es-CL" dirty="0" err="1" smtClean="0"/>
              <a:t>Loncomil</a:t>
            </a:r>
            <a:r>
              <a:rPr lang="es-CL" dirty="0" smtClean="0"/>
              <a:t>, procedente de la zona de </a:t>
            </a:r>
            <a:r>
              <a:rPr lang="es-CL" dirty="0" err="1" smtClean="0"/>
              <a:t>Cholchol</a:t>
            </a:r>
            <a:r>
              <a:rPr lang="es-CL" dirty="0" smtClean="0"/>
              <a:t>, Imperial, en la provincia de Cautín.</a:t>
            </a:r>
          </a:p>
          <a:p>
            <a:pPr lvl="1"/>
            <a:r>
              <a:rPr lang="es-CL" dirty="0" smtClean="0"/>
              <a:t>El zorro y el puma, narrado a Hugo Carrasco por un hombre desconocido.</a:t>
            </a:r>
          </a:p>
          <a:p>
            <a:pPr lvl="1"/>
            <a:r>
              <a:rPr lang="es-CL" i="1" dirty="0" err="1" smtClean="0"/>
              <a:t>Sumpall</a:t>
            </a:r>
            <a:r>
              <a:rPr lang="es-CL" dirty="0" smtClean="0"/>
              <a:t>, narrado por Manuel </a:t>
            </a:r>
            <a:r>
              <a:rPr lang="es-CL" dirty="0" err="1" smtClean="0"/>
              <a:t>Loncomil</a:t>
            </a:r>
            <a:r>
              <a:rPr lang="es-CL" dirty="0" smtClean="0"/>
              <a:t>, </a:t>
            </a:r>
          </a:p>
          <a:p>
            <a:pPr lvl="1"/>
            <a:r>
              <a:rPr lang="es-CL" dirty="0" smtClean="0"/>
              <a:t>Una visita de los difuntos al mundo de los vivientes, narrado por Manuel </a:t>
            </a:r>
            <a:r>
              <a:rPr lang="es-CL" dirty="0" err="1" smtClean="0"/>
              <a:t>Loncomil</a:t>
            </a:r>
            <a:endParaRPr lang="es-CL" dirty="0" smtClean="0"/>
          </a:p>
          <a:p>
            <a:pPr lvl="1"/>
            <a:r>
              <a:rPr lang="es-CL" dirty="0" smtClean="0"/>
              <a:t>El zorro y la </a:t>
            </a:r>
            <a:r>
              <a:rPr lang="es-CL" dirty="0" err="1" smtClean="0"/>
              <a:t>pérdiz</a:t>
            </a:r>
            <a:r>
              <a:rPr lang="es-CL" dirty="0" smtClean="0"/>
              <a:t>, narrado por María </a:t>
            </a:r>
            <a:r>
              <a:rPr lang="es-CL" dirty="0" err="1" smtClean="0"/>
              <a:t>Melivilo</a:t>
            </a:r>
            <a:r>
              <a:rPr lang="es-CL" dirty="0" smtClean="0"/>
              <a:t>, procedente de </a:t>
            </a:r>
            <a:r>
              <a:rPr lang="es-CL" dirty="0" err="1" smtClean="0"/>
              <a:t>Loncoche</a:t>
            </a:r>
            <a:r>
              <a:rPr lang="es-CL" dirty="0" smtClean="0"/>
              <a:t> </a:t>
            </a:r>
            <a:r>
              <a:rPr lang="es-CL" dirty="0" err="1" smtClean="0"/>
              <a:t>Plom</a:t>
            </a:r>
            <a:r>
              <a:rPr lang="es-CL" dirty="0" smtClean="0"/>
              <a:t>, Temuco, IX Región.</a:t>
            </a:r>
          </a:p>
          <a:p>
            <a:pPr lvl="1"/>
            <a:r>
              <a:rPr lang="es-CL" dirty="0" smtClean="0"/>
              <a:t>El zorro y la bandurria </a:t>
            </a:r>
            <a:r>
              <a:rPr lang="es-CL" i="1" dirty="0" smtClean="0"/>
              <a:t>machi</a:t>
            </a:r>
            <a:r>
              <a:rPr lang="es-CL" dirty="0" smtClean="0"/>
              <a:t>, narrado por Remigio </a:t>
            </a:r>
            <a:r>
              <a:rPr lang="es-CL" dirty="0" err="1" smtClean="0"/>
              <a:t>Marillán</a:t>
            </a:r>
            <a:r>
              <a:rPr lang="es-CL" dirty="0" smtClean="0"/>
              <a:t>, procedente de Almagro, Nueva Imperial, IX Región.</a:t>
            </a:r>
          </a:p>
          <a:p>
            <a:endParaRPr lang="es-CL" dirty="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dirty="0" smtClean="0"/>
              <a:t>Frecuencia de aparición en las narraciones</a:t>
            </a:r>
            <a:endParaRPr lang="es-CL" dirty="0"/>
          </a:p>
        </p:txBody>
      </p:sp>
      <p:sp>
        <p:nvSpPr>
          <p:cNvPr id="3" name="2 Marcador de contenido"/>
          <p:cNvSpPr>
            <a:spLocks noGrp="1"/>
          </p:cNvSpPr>
          <p:nvPr>
            <p:ph sz="quarter" idx="1"/>
          </p:nvPr>
        </p:nvSpPr>
        <p:spPr/>
        <p:txBody>
          <a:bodyPr/>
          <a:lstStyle/>
          <a:p>
            <a:endParaRPr lang="es-CL" dirty="0" smtClean="0"/>
          </a:p>
          <a:p>
            <a:pPr>
              <a:buNone/>
            </a:pPr>
            <a:r>
              <a:rPr lang="es-CL" dirty="0" smtClean="0"/>
              <a:t>	</a:t>
            </a:r>
          </a:p>
          <a:p>
            <a:endParaRPr lang="es-CL" dirty="0" smtClean="0"/>
          </a:p>
          <a:p>
            <a:endParaRPr lang="es-CL" dirty="0" smtClean="0"/>
          </a:p>
          <a:p>
            <a:endParaRPr lang="es-CL" dirty="0" smtClean="0"/>
          </a:p>
        </p:txBody>
      </p:sp>
      <p:graphicFrame>
        <p:nvGraphicFramePr>
          <p:cNvPr id="4" name="3 Tabla"/>
          <p:cNvGraphicFramePr>
            <a:graphicFrameLocks noGrp="1"/>
          </p:cNvGraphicFramePr>
          <p:nvPr/>
        </p:nvGraphicFramePr>
        <p:xfrm>
          <a:off x="1331640" y="2276872"/>
          <a:ext cx="6096000" cy="741680"/>
        </p:xfrm>
        <a:graphic>
          <a:graphicData uri="http://schemas.openxmlformats.org/drawingml/2006/table">
            <a:tbl>
              <a:tblPr firstRow="1" bandRow="1">
                <a:tableStyleId>{5C22544A-7EE6-4342-B048-85BDC9FD1C3A}</a:tableStyleId>
              </a:tblPr>
              <a:tblGrid>
                <a:gridCol w="1524000"/>
                <a:gridCol w="1524000"/>
                <a:gridCol w="1524000"/>
                <a:gridCol w="1524000"/>
              </a:tblGrid>
              <a:tr h="370840">
                <a:tc>
                  <a:txBody>
                    <a:bodyPr/>
                    <a:lstStyle/>
                    <a:p>
                      <a:endParaRPr lang="es-CL" dirty="0"/>
                    </a:p>
                  </a:txBody>
                  <a:tcPr/>
                </a:tc>
                <a:tc>
                  <a:txBody>
                    <a:bodyPr/>
                    <a:lstStyle/>
                    <a:p>
                      <a:r>
                        <a:rPr lang="es-CL" dirty="0" err="1" smtClean="0"/>
                        <a:t>Reportativo</a:t>
                      </a:r>
                      <a:endParaRPr lang="es-CL" dirty="0"/>
                    </a:p>
                  </a:txBody>
                  <a:tcPr/>
                </a:tc>
                <a:tc>
                  <a:txBody>
                    <a:bodyPr/>
                    <a:lstStyle/>
                    <a:p>
                      <a:r>
                        <a:rPr lang="es-CL" dirty="0" err="1" smtClean="0"/>
                        <a:t>Inferencial</a:t>
                      </a:r>
                      <a:endParaRPr lang="es-CL" dirty="0"/>
                    </a:p>
                  </a:txBody>
                  <a:tcPr/>
                </a:tc>
                <a:tc>
                  <a:txBody>
                    <a:bodyPr/>
                    <a:lstStyle/>
                    <a:p>
                      <a:r>
                        <a:rPr lang="es-CL" dirty="0" smtClean="0"/>
                        <a:t>Admirativo</a:t>
                      </a:r>
                      <a:endParaRPr lang="es-CL" dirty="0"/>
                    </a:p>
                  </a:txBody>
                  <a:tcPr/>
                </a:tc>
              </a:tr>
              <a:tr h="370840">
                <a:tc>
                  <a:txBody>
                    <a:bodyPr/>
                    <a:lstStyle/>
                    <a:p>
                      <a:r>
                        <a:rPr lang="es-CL" dirty="0" smtClean="0"/>
                        <a:t>Apariciones</a:t>
                      </a:r>
                      <a:endParaRPr lang="es-CL" dirty="0"/>
                    </a:p>
                  </a:txBody>
                  <a:tcPr/>
                </a:tc>
                <a:tc>
                  <a:txBody>
                    <a:bodyPr/>
                    <a:lstStyle/>
                    <a:p>
                      <a:r>
                        <a:rPr lang="es-CL" dirty="0" smtClean="0"/>
                        <a:t>113</a:t>
                      </a:r>
                      <a:endParaRPr lang="es-CL" dirty="0"/>
                    </a:p>
                  </a:txBody>
                  <a:tcPr/>
                </a:tc>
                <a:tc>
                  <a:txBody>
                    <a:bodyPr/>
                    <a:lstStyle/>
                    <a:p>
                      <a:r>
                        <a:rPr lang="es-CL" dirty="0" smtClean="0"/>
                        <a:t>7</a:t>
                      </a:r>
                      <a:endParaRPr lang="es-CL" dirty="0"/>
                    </a:p>
                  </a:txBody>
                  <a:tcPr/>
                </a:tc>
                <a:tc>
                  <a:txBody>
                    <a:bodyPr/>
                    <a:lstStyle/>
                    <a:p>
                      <a:r>
                        <a:rPr lang="es-CL" dirty="0" smtClean="0"/>
                        <a:t>15</a:t>
                      </a:r>
                      <a:endParaRPr lang="es-CL" dirty="0"/>
                    </a:p>
                  </a:txBody>
                  <a:tcPr/>
                </a:tc>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err="1" smtClean="0"/>
              <a:t>Reportativo</a:t>
            </a:r>
            <a:endParaRPr lang="es-CL" dirty="0"/>
          </a:p>
        </p:txBody>
      </p:sp>
      <p:sp>
        <p:nvSpPr>
          <p:cNvPr id="3" name="2 Marcador de contenido"/>
          <p:cNvSpPr>
            <a:spLocks noGrp="1"/>
          </p:cNvSpPr>
          <p:nvPr>
            <p:ph sz="quarter" idx="1"/>
          </p:nvPr>
        </p:nvSpPr>
        <p:spPr/>
        <p:txBody>
          <a:bodyPr/>
          <a:lstStyle/>
          <a:p>
            <a:endParaRPr lang="es-CL" dirty="0" smtClean="0"/>
          </a:p>
          <a:p>
            <a:r>
              <a:rPr lang="es-CL" dirty="0" smtClean="0"/>
              <a:t>Indica que la información para afirmar el enunciado no fue percibida de manera directa, sino que el hablante accedió a ella a través de lo dicho por otras personas. </a:t>
            </a:r>
          </a:p>
          <a:p>
            <a:endParaRPr lang="es-CL" dirty="0" smtClean="0"/>
          </a:p>
          <a:p>
            <a:r>
              <a:rPr lang="es-CL" dirty="0" smtClean="0"/>
              <a:t>En el caso de los relatos tradicionales, indica que la información pertenece a la tradición oral.</a:t>
            </a:r>
          </a:p>
          <a:p>
            <a:endParaRPr lang="es-CL" dirty="0" smtClean="0"/>
          </a:p>
          <a:p>
            <a:r>
              <a:rPr lang="es-CL" dirty="0" smtClean="0"/>
              <a:t>En el caso de narraciones de experiencia personal, generalmente no se señala la fuente de la información.</a:t>
            </a:r>
            <a:endParaRPr lang="es-CL" dirty="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Ejemplos</a:t>
            </a:r>
            <a:endParaRPr lang="es-CL" dirty="0"/>
          </a:p>
        </p:txBody>
      </p:sp>
      <p:sp>
        <p:nvSpPr>
          <p:cNvPr id="3" name="2 Marcador de contenido"/>
          <p:cNvSpPr>
            <a:spLocks noGrp="1"/>
          </p:cNvSpPr>
          <p:nvPr>
            <p:ph sz="quarter" idx="1"/>
          </p:nvPr>
        </p:nvSpPr>
        <p:spPr/>
        <p:txBody>
          <a:bodyPr/>
          <a:lstStyle/>
          <a:p>
            <a:pPr lvl="0"/>
            <a:r>
              <a:rPr lang="es-CL" i="1" dirty="0" err="1" smtClean="0"/>
              <a:t>Fey</a:t>
            </a:r>
            <a:r>
              <a:rPr lang="es-CL" i="1" dirty="0" smtClean="0"/>
              <a:t> </a:t>
            </a:r>
            <a:r>
              <a:rPr lang="es-CL" i="1" dirty="0" err="1" smtClean="0"/>
              <a:t>nga</a:t>
            </a:r>
            <a:r>
              <a:rPr lang="es-CL" i="1" dirty="0" smtClean="0"/>
              <a:t> </a:t>
            </a:r>
            <a:r>
              <a:rPr lang="es-CL" i="1" dirty="0" err="1" smtClean="0"/>
              <a:t>chi</a:t>
            </a:r>
            <a:r>
              <a:rPr lang="es-CL" i="1" dirty="0" smtClean="0"/>
              <a:t> </a:t>
            </a:r>
            <a:r>
              <a:rPr lang="es-CL" i="1" dirty="0" err="1" smtClean="0"/>
              <a:t>ngürü</a:t>
            </a:r>
            <a:r>
              <a:rPr lang="es-CL" i="1" dirty="0" smtClean="0"/>
              <a:t> </a:t>
            </a:r>
            <a:r>
              <a:rPr lang="es-CL" i="1" dirty="0" err="1" smtClean="0"/>
              <a:t>feypi</a:t>
            </a:r>
            <a:r>
              <a:rPr lang="es-CL" i="1" dirty="0" smtClean="0"/>
              <a:t>-</a:t>
            </a:r>
            <a:r>
              <a:rPr lang="es-CL" i="1" dirty="0" err="1" smtClean="0"/>
              <a:t>rke</a:t>
            </a:r>
            <a:r>
              <a:rPr lang="es-CL" i="1" dirty="0" smtClean="0"/>
              <a:t>-y:                 “La-y                </a:t>
            </a:r>
            <a:r>
              <a:rPr lang="es-CL" i="1" dirty="0" err="1" smtClean="0"/>
              <a:t>ta</a:t>
            </a:r>
            <a:r>
              <a:rPr lang="es-CL" i="1" dirty="0" smtClean="0"/>
              <a:t> </a:t>
            </a:r>
            <a:r>
              <a:rPr lang="es-CL" i="1" dirty="0" err="1" smtClean="0"/>
              <a:t>ñi</a:t>
            </a:r>
            <a:r>
              <a:rPr lang="es-CL" i="1" dirty="0" smtClean="0"/>
              <a:t> malle”</a:t>
            </a:r>
            <a:endParaRPr lang="es-CL" dirty="0" smtClean="0"/>
          </a:p>
          <a:p>
            <a:pPr>
              <a:buNone/>
            </a:pPr>
            <a:r>
              <a:rPr lang="es-CL" dirty="0" smtClean="0"/>
              <a:t>	Entonces   el    zorro   decir así-evid.-3°sing.ind.    morir-3°sing.ind.       mi   tío paterno</a:t>
            </a:r>
          </a:p>
          <a:p>
            <a:pPr>
              <a:buNone/>
            </a:pPr>
            <a:r>
              <a:rPr lang="es-CL" dirty="0" smtClean="0"/>
              <a:t>	Entonces pues cuentan que el zorro así dijo: ¡Murió mi tío! (Salas. 2006:276).</a:t>
            </a:r>
          </a:p>
          <a:p>
            <a:endParaRPr lang="es-CL" dirty="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sz="quarter" idx="1"/>
          </p:nvPr>
        </p:nvSpPr>
        <p:spPr/>
        <p:txBody>
          <a:bodyPr/>
          <a:lstStyle/>
          <a:p>
            <a:endParaRPr lang="es-CL" dirty="0" smtClean="0"/>
          </a:p>
          <a:p>
            <a:pPr lvl="0"/>
            <a:r>
              <a:rPr lang="es-CL" i="1" dirty="0" err="1" smtClean="0"/>
              <a:t>Feymeo</a:t>
            </a:r>
            <a:r>
              <a:rPr lang="es-CL" i="1" dirty="0" smtClean="0"/>
              <a:t> </a:t>
            </a:r>
            <a:r>
              <a:rPr lang="es-CL" i="1" dirty="0" err="1" smtClean="0"/>
              <a:t>kisu</a:t>
            </a:r>
            <a:r>
              <a:rPr lang="es-CL" i="1" dirty="0" smtClean="0"/>
              <a:t> </a:t>
            </a:r>
            <a:r>
              <a:rPr lang="es-CL" i="1" dirty="0" err="1" smtClean="0"/>
              <a:t>chi</a:t>
            </a:r>
            <a:r>
              <a:rPr lang="es-CL" i="1" dirty="0" smtClean="0"/>
              <a:t> domo </a:t>
            </a:r>
            <a:r>
              <a:rPr lang="es-CL" i="1" dirty="0" err="1" smtClean="0"/>
              <a:t>kude</a:t>
            </a:r>
            <a:r>
              <a:rPr lang="es-CL" i="1" dirty="0" smtClean="0"/>
              <a:t>-</a:t>
            </a:r>
            <a:r>
              <a:rPr lang="es-CL" i="1" dirty="0" err="1" smtClean="0"/>
              <a:t>rke</a:t>
            </a:r>
            <a:r>
              <a:rPr lang="es-CL" i="1" dirty="0" smtClean="0"/>
              <a:t>-y                   </a:t>
            </a:r>
            <a:r>
              <a:rPr lang="es-CL" i="1" dirty="0" err="1" smtClean="0"/>
              <a:t>ta</a:t>
            </a:r>
            <a:r>
              <a:rPr lang="es-CL" i="1" dirty="0" smtClean="0"/>
              <a:t> </a:t>
            </a:r>
            <a:r>
              <a:rPr lang="es-CL" i="1" dirty="0" err="1" smtClean="0"/>
              <a:t>ñi</a:t>
            </a:r>
            <a:r>
              <a:rPr lang="es-CL" i="1" dirty="0" smtClean="0"/>
              <a:t> </a:t>
            </a:r>
            <a:r>
              <a:rPr lang="es-CL" i="1" dirty="0" err="1" smtClean="0"/>
              <a:t>pu</a:t>
            </a:r>
            <a:r>
              <a:rPr lang="es-CL" i="1" dirty="0" smtClean="0"/>
              <a:t>    </a:t>
            </a:r>
            <a:r>
              <a:rPr lang="es-CL" i="1" dirty="0" err="1" smtClean="0"/>
              <a:t>traf</a:t>
            </a:r>
            <a:r>
              <a:rPr lang="es-CL" i="1" dirty="0" smtClean="0"/>
              <a:t>   </a:t>
            </a:r>
            <a:r>
              <a:rPr lang="es-CL" i="1" dirty="0" err="1" smtClean="0"/>
              <a:t>kalko</a:t>
            </a:r>
            <a:r>
              <a:rPr lang="es-CL" i="1" dirty="0" smtClean="0"/>
              <a:t> </a:t>
            </a:r>
            <a:r>
              <a:rPr lang="es-CL" i="1" dirty="0" err="1" smtClean="0"/>
              <a:t>engün</a:t>
            </a:r>
            <a:endParaRPr lang="es-CL" dirty="0" smtClean="0"/>
          </a:p>
          <a:p>
            <a:pPr>
              <a:buNone/>
            </a:pPr>
            <a:r>
              <a:rPr lang="es-CL" dirty="0" smtClean="0"/>
              <a:t>	Entonces  la      esa   mujer  apostar-evid.-3°sing.ind.        su plural  junta   brujo  con  </a:t>
            </a:r>
          </a:p>
          <a:p>
            <a:pPr>
              <a:buNone/>
            </a:pPr>
            <a:r>
              <a:rPr lang="es-CL" dirty="0" smtClean="0"/>
              <a:t>	Entonces, cuentan que dicha mujer hacía carreras con apuestas con sus compañeros brujos. (Salas.2006:256).</a:t>
            </a:r>
          </a:p>
          <a:p>
            <a:endParaRPr lang="es-CL" dirty="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sz="quarter" idx="1"/>
          </p:nvPr>
        </p:nvSpPr>
        <p:spPr/>
        <p:txBody>
          <a:bodyPr>
            <a:normAutofit/>
          </a:bodyPr>
          <a:lstStyle/>
          <a:p>
            <a:endParaRPr lang="es-CL" dirty="0" smtClean="0"/>
          </a:p>
          <a:p>
            <a:r>
              <a:rPr lang="es-CL" dirty="0" smtClean="0"/>
              <a:t>Introduce dos eventualidades:  La eventualidad explicita, relacionada con el hecho relatado, y una eventualidad implícita, referida a la adquisición de la información sobre ese hecho que, en este caso específico, es un relato contado por otra fuente (no especificada) al hablante en un tiempo anterior a MH.</a:t>
            </a:r>
            <a:endParaRPr lang="es-CL" b="1" dirty="0" smtClean="0">
              <a:solidFill>
                <a:srgbClr val="FF0000"/>
              </a:solidFill>
            </a:endParaRPr>
          </a:p>
          <a:p>
            <a:r>
              <a:rPr lang="es-CL" b="1" dirty="0" smtClean="0">
                <a:solidFill>
                  <a:srgbClr val="FF0000"/>
                </a:solidFill>
              </a:rPr>
              <a:t>En general, forma parte del discurso del narrador y no de los personajes de la narración.</a:t>
            </a:r>
            <a:endParaRPr lang="es-CL" b="1" dirty="0">
              <a:solidFill>
                <a:srgbClr val="FF0000"/>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Relación con la modalidad</a:t>
            </a:r>
            <a:endParaRPr lang="es-CL" dirty="0"/>
          </a:p>
        </p:txBody>
      </p:sp>
      <p:sp>
        <p:nvSpPr>
          <p:cNvPr id="3" name="2 Marcador de contenido"/>
          <p:cNvSpPr>
            <a:spLocks noGrp="1"/>
          </p:cNvSpPr>
          <p:nvPr>
            <p:ph sz="quarter" idx="1"/>
          </p:nvPr>
        </p:nvSpPr>
        <p:spPr/>
        <p:txBody>
          <a:bodyPr/>
          <a:lstStyle/>
          <a:p>
            <a:endParaRPr lang="es-CL" dirty="0" smtClean="0"/>
          </a:p>
          <a:p>
            <a:r>
              <a:rPr lang="es-CL" dirty="0" smtClean="0"/>
              <a:t>También se presenta en </a:t>
            </a:r>
            <a:r>
              <a:rPr lang="es-CL" i="1" dirty="0" err="1" smtClean="0"/>
              <a:t>nütram</a:t>
            </a:r>
            <a:r>
              <a:rPr lang="es-CL" dirty="0" smtClean="0"/>
              <a:t>, género discursivo mapuche que trata de historias verídicas, por lo que cuenta con un alto compromiso epistémico del hablante.</a:t>
            </a:r>
          </a:p>
          <a:p>
            <a:endParaRPr lang="es-CL" dirty="0" smtClean="0"/>
          </a:p>
          <a:p>
            <a:r>
              <a:rPr lang="es-CL" dirty="0" smtClean="0"/>
              <a:t>En Coña (2006) se observan numerosas narraciones sobre su tronco familiar que aparecen marcadas por el morfema –</a:t>
            </a:r>
            <a:r>
              <a:rPr lang="es-CL" dirty="0" err="1" smtClean="0"/>
              <a:t>rke</a:t>
            </a:r>
            <a:r>
              <a:rPr lang="es-CL" dirty="0" smtClean="0"/>
              <a:t>-</a:t>
            </a:r>
            <a:endParaRPr lang="es-CL" dirty="0"/>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Ejemplo</a:t>
            </a:r>
            <a:endParaRPr lang="es-CL" dirty="0"/>
          </a:p>
        </p:txBody>
      </p:sp>
      <p:sp>
        <p:nvSpPr>
          <p:cNvPr id="3" name="2 Marcador de contenido"/>
          <p:cNvSpPr>
            <a:spLocks noGrp="1"/>
          </p:cNvSpPr>
          <p:nvPr>
            <p:ph sz="quarter" idx="1"/>
          </p:nvPr>
        </p:nvSpPr>
        <p:spPr/>
        <p:txBody>
          <a:bodyPr/>
          <a:lstStyle/>
          <a:p>
            <a:endParaRPr lang="es-CL" dirty="0" smtClean="0"/>
          </a:p>
          <a:p>
            <a:pPr lvl="0"/>
            <a:r>
              <a:rPr lang="es-CL" i="1" dirty="0" err="1" smtClean="0"/>
              <a:t>Feychi</a:t>
            </a:r>
            <a:r>
              <a:rPr lang="es-CL" i="1" dirty="0" smtClean="0"/>
              <a:t> </a:t>
            </a:r>
            <a:r>
              <a:rPr lang="es-CL" i="1" dirty="0" err="1" smtClean="0"/>
              <a:t>Wechuñpang</a:t>
            </a:r>
            <a:r>
              <a:rPr lang="es-CL" i="1" dirty="0" smtClean="0"/>
              <a:t> </a:t>
            </a:r>
            <a:r>
              <a:rPr lang="es-CL" i="1" dirty="0" err="1" smtClean="0"/>
              <a:t>nie</a:t>
            </a:r>
            <a:r>
              <a:rPr lang="es-CL" i="1" dirty="0" smtClean="0"/>
              <a:t>-</a:t>
            </a:r>
            <a:r>
              <a:rPr lang="es-CL" i="1" dirty="0" err="1" smtClean="0"/>
              <a:t>rke</a:t>
            </a:r>
            <a:r>
              <a:rPr lang="es-CL" i="1" dirty="0" smtClean="0"/>
              <a:t>-fu-y     </a:t>
            </a:r>
            <a:r>
              <a:rPr lang="es-CL" i="1" dirty="0" err="1" smtClean="0"/>
              <a:t>fotüm</a:t>
            </a:r>
            <a:r>
              <a:rPr lang="es-CL" i="1" dirty="0" smtClean="0"/>
              <a:t>, </a:t>
            </a:r>
            <a:r>
              <a:rPr lang="es-CL" i="1" dirty="0" err="1" smtClean="0"/>
              <a:t>Ayllapang</a:t>
            </a:r>
            <a:r>
              <a:rPr lang="es-CL" i="1" dirty="0" smtClean="0"/>
              <a:t> </a:t>
            </a:r>
            <a:r>
              <a:rPr lang="es-CL" i="1" dirty="0" err="1" smtClean="0"/>
              <a:t>pinge</a:t>
            </a:r>
            <a:r>
              <a:rPr lang="es-CL" i="1" dirty="0" smtClean="0"/>
              <a:t>-</a:t>
            </a:r>
            <a:r>
              <a:rPr lang="es-CL" i="1" dirty="0" err="1" smtClean="0"/>
              <a:t>rke</a:t>
            </a:r>
            <a:r>
              <a:rPr lang="es-CL" i="1" dirty="0" smtClean="0"/>
              <a:t>-fu-y, </a:t>
            </a:r>
            <a:endParaRPr lang="es-CL" dirty="0" smtClean="0"/>
          </a:p>
          <a:p>
            <a:pPr>
              <a:buNone/>
            </a:pPr>
            <a:r>
              <a:rPr lang="es-CL" dirty="0" smtClean="0"/>
              <a:t>	</a:t>
            </a:r>
            <a:r>
              <a:rPr lang="es-CL" sz="1600" dirty="0" smtClean="0"/>
              <a:t>Este		tener-evid.A.P-3°sing.ind       Hijo       llamarse-evid.A.P.-3°sing.ind.</a:t>
            </a:r>
          </a:p>
          <a:p>
            <a:r>
              <a:rPr lang="es-CL" i="1" dirty="0" err="1" smtClean="0"/>
              <a:t>iñche</a:t>
            </a:r>
            <a:r>
              <a:rPr lang="es-CL" i="1" dirty="0" smtClean="0"/>
              <a:t> </a:t>
            </a:r>
            <a:r>
              <a:rPr lang="es-CL" i="1" dirty="0" err="1" smtClean="0"/>
              <a:t>ñi</a:t>
            </a:r>
            <a:r>
              <a:rPr lang="es-CL" i="1" dirty="0" smtClean="0"/>
              <a:t> </a:t>
            </a:r>
            <a:r>
              <a:rPr lang="es-CL" i="1" dirty="0" err="1" smtClean="0"/>
              <a:t>laku</a:t>
            </a:r>
            <a:r>
              <a:rPr lang="es-CL" i="1" dirty="0" smtClean="0"/>
              <a:t>                 </a:t>
            </a:r>
            <a:r>
              <a:rPr lang="es-CL" i="1" dirty="0" err="1" smtClean="0"/>
              <a:t>tüfa</a:t>
            </a:r>
            <a:endParaRPr lang="es-CL" dirty="0" smtClean="0"/>
          </a:p>
          <a:p>
            <a:pPr>
              <a:buNone/>
            </a:pPr>
            <a:r>
              <a:rPr lang="es-CL" sz="1600" dirty="0" smtClean="0"/>
              <a:t>	yo      mi    abuelo paterno   	    este</a:t>
            </a:r>
          </a:p>
          <a:p>
            <a:endParaRPr lang="es-CL" dirty="0" smtClean="0"/>
          </a:p>
          <a:p>
            <a:pPr>
              <a:buNone/>
            </a:pPr>
            <a:r>
              <a:rPr lang="es-CL" dirty="0" smtClean="0"/>
              <a:t>	Este </a:t>
            </a:r>
            <a:r>
              <a:rPr lang="es-CL" dirty="0" err="1" smtClean="0"/>
              <a:t>Wechuñpang</a:t>
            </a:r>
            <a:r>
              <a:rPr lang="es-CL" dirty="0" smtClean="0"/>
              <a:t> tuvo un hijo (dicen), que se llamaba </a:t>
            </a:r>
            <a:r>
              <a:rPr lang="es-CL" dirty="0" err="1" smtClean="0"/>
              <a:t>Ayllaban</a:t>
            </a:r>
            <a:r>
              <a:rPr lang="es-CL" dirty="0" smtClean="0"/>
              <a:t> (dicen), mi abuelo paterno. (Coña. 2006:32).</a:t>
            </a:r>
          </a:p>
          <a:p>
            <a:endParaRPr lang="es-CL"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Introducción</a:t>
            </a:r>
            <a:endParaRPr lang="es-CL" dirty="0"/>
          </a:p>
        </p:txBody>
      </p:sp>
      <p:sp>
        <p:nvSpPr>
          <p:cNvPr id="3" name="2 Marcador de contenido"/>
          <p:cNvSpPr>
            <a:spLocks noGrp="1"/>
          </p:cNvSpPr>
          <p:nvPr>
            <p:ph sz="quarter" idx="1"/>
          </p:nvPr>
        </p:nvSpPr>
        <p:spPr/>
        <p:txBody>
          <a:bodyPr/>
          <a:lstStyle/>
          <a:p>
            <a:endParaRPr lang="es-CL" dirty="0" smtClean="0"/>
          </a:p>
          <a:p>
            <a:r>
              <a:rPr lang="es-CL" dirty="0" smtClean="0"/>
              <a:t>La definición más ampliamente difundida de </a:t>
            </a:r>
            <a:r>
              <a:rPr lang="es-CL" dirty="0" err="1" smtClean="0"/>
              <a:t>evidencialidad</a:t>
            </a:r>
            <a:r>
              <a:rPr lang="es-CL" dirty="0" smtClean="0"/>
              <a:t>  es aquella que la define como la categoría gramatical que codifica la fuente de información que el hablante tiene para afirmar su enunciado.</a:t>
            </a:r>
            <a:endParaRPr lang="es-CL" dirty="0"/>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Entonces…</a:t>
            </a:r>
            <a:endParaRPr lang="es-CL" dirty="0"/>
          </a:p>
        </p:txBody>
      </p:sp>
      <p:sp>
        <p:nvSpPr>
          <p:cNvPr id="3" name="2 Marcador de contenido"/>
          <p:cNvSpPr>
            <a:spLocks noGrp="1"/>
          </p:cNvSpPr>
          <p:nvPr>
            <p:ph sz="quarter" idx="1"/>
          </p:nvPr>
        </p:nvSpPr>
        <p:spPr/>
        <p:txBody>
          <a:bodyPr/>
          <a:lstStyle/>
          <a:p>
            <a:endParaRPr lang="es-CL" dirty="0" smtClean="0"/>
          </a:p>
          <a:p>
            <a:r>
              <a:rPr lang="es-CL" dirty="0" smtClean="0"/>
              <a:t>Resulta ilógico interpretar la </a:t>
            </a:r>
            <a:r>
              <a:rPr lang="es-CL" dirty="0" err="1" smtClean="0"/>
              <a:t>evidencialidad</a:t>
            </a:r>
            <a:r>
              <a:rPr lang="es-CL" dirty="0" smtClean="0"/>
              <a:t>, en este caso, con un componente de duda o certeza.</a:t>
            </a:r>
          </a:p>
          <a:p>
            <a:endParaRPr lang="es-CL" dirty="0" smtClean="0"/>
          </a:p>
          <a:p>
            <a:r>
              <a:rPr lang="es-CL" dirty="0" smtClean="0"/>
              <a:t>Conocimiento culturalmente muy prestigioso, inserto dentro de una narración histórica</a:t>
            </a:r>
            <a:endParaRPr lang="es-CL" dirty="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err="1" smtClean="0"/>
              <a:t>Inferencial</a:t>
            </a:r>
            <a:endParaRPr lang="es-CL" dirty="0"/>
          </a:p>
        </p:txBody>
      </p:sp>
      <p:sp>
        <p:nvSpPr>
          <p:cNvPr id="3" name="2 Marcador de contenido"/>
          <p:cNvSpPr>
            <a:spLocks noGrp="1"/>
          </p:cNvSpPr>
          <p:nvPr>
            <p:ph sz="quarter" idx="1"/>
          </p:nvPr>
        </p:nvSpPr>
        <p:spPr/>
        <p:txBody>
          <a:bodyPr/>
          <a:lstStyle/>
          <a:p>
            <a:endParaRPr lang="es-CL" dirty="0" smtClean="0"/>
          </a:p>
          <a:p>
            <a:r>
              <a:rPr lang="es-CL" dirty="0" smtClean="0"/>
              <a:t>Indica que el hablante no percibió la eventualidad de manera directa, sino que accedió a ella a través de inferencias elaboradas a partir de huellas derivadas de su ocurrencia.</a:t>
            </a:r>
            <a:endParaRPr lang="es-CL" dirty="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Ejemplos</a:t>
            </a:r>
            <a:endParaRPr lang="es-CL" dirty="0"/>
          </a:p>
        </p:txBody>
      </p:sp>
      <p:sp>
        <p:nvSpPr>
          <p:cNvPr id="3" name="2 Marcador de contenido"/>
          <p:cNvSpPr>
            <a:spLocks noGrp="1"/>
          </p:cNvSpPr>
          <p:nvPr>
            <p:ph sz="quarter" idx="1"/>
          </p:nvPr>
        </p:nvSpPr>
        <p:spPr/>
        <p:txBody>
          <a:bodyPr>
            <a:normAutofit/>
          </a:bodyPr>
          <a:lstStyle/>
          <a:p>
            <a:pPr lvl="0"/>
            <a:r>
              <a:rPr lang="es-CL" i="1" dirty="0" err="1" smtClean="0"/>
              <a:t>Feymew</a:t>
            </a:r>
            <a:r>
              <a:rPr lang="es-CL" i="1" dirty="0" smtClean="0"/>
              <a:t> </a:t>
            </a:r>
            <a:r>
              <a:rPr lang="es-CL" i="1" dirty="0" err="1" smtClean="0"/>
              <a:t>feypi-rke-ingün</a:t>
            </a:r>
            <a:r>
              <a:rPr lang="es-CL" i="1" dirty="0" smtClean="0"/>
              <a:t>:       “</a:t>
            </a:r>
            <a:r>
              <a:rPr lang="es-CL" i="1" dirty="0" err="1" smtClean="0"/>
              <a:t>Urfi</a:t>
            </a:r>
            <a:r>
              <a:rPr lang="es-CL" i="1" dirty="0" smtClean="0"/>
              <a:t>-pe-</a:t>
            </a:r>
            <a:r>
              <a:rPr lang="es-CL" i="1" dirty="0" err="1" smtClean="0"/>
              <a:t>rke</a:t>
            </a:r>
            <a:r>
              <a:rPr lang="es-CL" i="1" dirty="0" smtClean="0"/>
              <a:t>-la-y                       </a:t>
            </a:r>
            <a:r>
              <a:rPr lang="es-CL" i="1" dirty="0" err="1" smtClean="0"/>
              <a:t>lafken</a:t>
            </a:r>
            <a:r>
              <a:rPr lang="es-CL" i="1" dirty="0" smtClean="0"/>
              <a:t> </a:t>
            </a:r>
            <a:r>
              <a:rPr lang="es-CL" i="1" dirty="0" err="1" smtClean="0"/>
              <a:t>mew</a:t>
            </a:r>
            <a:endParaRPr lang="es-CL" dirty="0" smtClean="0"/>
          </a:p>
          <a:p>
            <a:pPr>
              <a:buNone/>
            </a:pPr>
            <a:r>
              <a:rPr lang="es-CL" dirty="0" smtClean="0"/>
              <a:t>	Entonces  decir así-evid.-3°pl.ind.    ahogarse-duda-evid.neg.-3°sing.ind.  mar       en</a:t>
            </a:r>
          </a:p>
          <a:p>
            <a:r>
              <a:rPr lang="es-CL" i="1" dirty="0" smtClean="0"/>
              <a:t> </a:t>
            </a:r>
            <a:r>
              <a:rPr lang="es-CL" i="1" dirty="0" err="1" smtClean="0"/>
              <a:t>ta</a:t>
            </a:r>
            <a:r>
              <a:rPr lang="es-CL" i="1" dirty="0" smtClean="0"/>
              <a:t> </a:t>
            </a:r>
            <a:r>
              <a:rPr lang="es-CL" i="1" dirty="0" err="1" smtClean="0"/>
              <a:t>chi</a:t>
            </a:r>
            <a:r>
              <a:rPr lang="es-CL" i="1" dirty="0" smtClean="0"/>
              <a:t> </a:t>
            </a:r>
            <a:r>
              <a:rPr lang="es-CL" i="1" dirty="0" err="1" smtClean="0"/>
              <a:t>weya</a:t>
            </a:r>
            <a:r>
              <a:rPr lang="es-CL" i="1" dirty="0" smtClean="0"/>
              <a:t>   pichi     domo”. </a:t>
            </a:r>
            <a:endParaRPr lang="es-CL" dirty="0" smtClean="0"/>
          </a:p>
          <a:p>
            <a:pPr>
              <a:buNone/>
            </a:pPr>
            <a:r>
              <a:rPr lang="es-CL" dirty="0" smtClean="0"/>
              <a:t>	La   pobre pequeña mujer </a:t>
            </a:r>
          </a:p>
          <a:p>
            <a:pPr>
              <a:buNone/>
            </a:pPr>
            <a:r>
              <a:rPr lang="es-CL" dirty="0" smtClean="0"/>
              <a:t>	Entonces, así dijeron ellos, cuentan: “Con seguridad se ha ahogado en el mar la pobre niñita”. (Salas. 2006:204).</a:t>
            </a:r>
          </a:p>
          <a:p>
            <a:pPr>
              <a:buNone/>
            </a:pPr>
            <a:r>
              <a:rPr lang="es-CL" i="1" dirty="0" smtClean="0"/>
              <a:t> </a:t>
            </a:r>
            <a:endParaRPr lang="es-CL" dirty="0" smtClean="0"/>
          </a:p>
          <a:p>
            <a:endParaRPr lang="es-CL" dirty="0"/>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Ejemplos</a:t>
            </a:r>
            <a:endParaRPr lang="es-ES" dirty="0"/>
          </a:p>
        </p:txBody>
      </p:sp>
      <p:sp>
        <p:nvSpPr>
          <p:cNvPr id="3" name="2 Marcador de contenido"/>
          <p:cNvSpPr>
            <a:spLocks noGrp="1"/>
          </p:cNvSpPr>
          <p:nvPr>
            <p:ph sz="quarter" idx="1"/>
          </p:nvPr>
        </p:nvSpPr>
        <p:spPr/>
        <p:txBody>
          <a:bodyPr/>
          <a:lstStyle/>
          <a:p>
            <a:pPr lvl="0"/>
            <a:r>
              <a:rPr lang="es-CL" i="1" dirty="0" err="1" smtClean="0"/>
              <a:t>Feymew</a:t>
            </a:r>
            <a:r>
              <a:rPr lang="es-CL" i="1" dirty="0" smtClean="0"/>
              <a:t> </a:t>
            </a:r>
            <a:r>
              <a:rPr lang="es-CL" i="1" dirty="0" err="1" smtClean="0"/>
              <a:t>feypi</a:t>
            </a:r>
            <a:r>
              <a:rPr lang="es-CL" i="1" dirty="0" smtClean="0"/>
              <a:t>-w-</a:t>
            </a:r>
            <a:r>
              <a:rPr lang="es-CL" i="1" dirty="0" err="1" smtClean="0"/>
              <a:t>ingu</a:t>
            </a:r>
            <a:r>
              <a:rPr lang="es-CL" i="1" dirty="0" smtClean="0"/>
              <a:t>              “</a:t>
            </a:r>
            <a:r>
              <a:rPr lang="es-CL" i="1" dirty="0" err="1" smtClean="0"/>
              <a:t>fey</a:t>
            </a:r>
            <a:r>
              <a:rPr lang="es-CL" i="1" dirty="0" smtClean="0"/>
              <a:t> </a:t>
            </a:r>
            <a:r>
              <a:rPr lang="es-CL" i="1" dirty="0" err="1" smtClean="0"/>
              <a:t>chi</a:t>
            </a:r>
            <a:r>
              <a:rPr lang="es-CL" i="1" dirty="0" smtClean="0"/>
              <a:t> </a:t>
            </a:r>
            <a:r>
              <a:rPr lang="es-CL" i="1" dirty="0" err="1" smtClean="0"/>
              <a:t>pu</a:t>
            </a:r>
            <a:r>
              <a:rPr lang="es-CL" i="1" dirty="0" smtClean="0"/>
              <a:t> che    </a:t>
            </a:r>
            <a:r>
              <a:rPr lang="es-CL" i="1" dirty="0" err="1" smtClean="0"/>
              <a:t>aku-lu</a:t>
            </a:r>
            <a:r>
              <a:rPr lang="es-CL" i="1" dirty="0" smtClean="0"/>
              <a:t>           </a:t>
            </a:r>
            <a:r>
              <a:rPr lang="es-CL" i="1" dirty="0" err="1" smtClean="0"/>
              <a:t>trafia</a:t>
            </a:r>
            <a:r>
              <a:rPr lang="es-CL" i="1" dirty="0" smtClean="0"/>
              <a:t> </a:t>
            </a:r>
            <a:endParaRPr lang="es-CL" dirty="0" smtClean="0"/>
          </a:p>
          <a:p>
            <a:pPr>
              <a:buNone/>
            </a:pPr>
            <a:r>
              <a:rPr lang="es-CL" i="1" dirty="0" smtClean="0"/>
              <a:t>	Entonces  decir así-recip-3°pl.ind.     estas la  pl. gente  llegar acá-que  anoche</a:t>
            </a:r>
            <a:endParaRPr lang="es-CL" dirty="0" smtClean="0"/>
          </a:p>
          <a:p>
            <a:r>
              <a:rPr lang="es-CL" i="1" dirty="0" err="1" smtClean="0"/>
              <a:t>mongen</a:t>
            </a:r>
            <a:r>
              <a:rPr lang="es-CL" i="1" dirty="0" smtClean="0"/>
              <a:t>-che-pe-</a:t>
            </a:r>
            <a:r>
              <a:rPr lang="es-CL" i="1" dirty="0" err="1" smtClean="0"/>
              <a:t>rke</a:t>
            </a:r>
            <a:r>
              <a:rPr lang="es-CL" i="1" dirty="0" smtClean="0"/>
              <a:t>-a-f-el               la-che-pe-</a:t>
            </a:r>
            <a:r>
              <a:rPr lang="es-CL" i="1" dirty="0" err="1" smtClean="0"/>
              <a:t>rke</a:t>
            </a:r>
            <a:r>
              <a:rPr lang="es-CL" i="1" dirty="0" smtClean="0"/>
              <a:t>-no               </a:t>
            </a:r>
            <a:r>
              <a:rPr lang="es-CL" i="1" dirty="0" err="1" smtClean="0"/>
              <a:t>engün</a:t>
            </a:r>
            <a:r>
              <a:rPr lang="es-CL" i="1" dirty="0" smtClean="0"/>
              <a:t>”</a:t>
            </a:r>
            <a:endParaRPr lang="es-CL" dirty="0" smtClean="0"/>
          </a:p>
          <a:p>
            <a:pPr>
              <a:buNone/>
            </a:pPr>
            <a:r>
              <a:rPr lang="es-CL" dirty="0" smtClean="0"/>
              <a:t>	viva-gente-duda-</a:t>
            </a:r>
            <a:r>
              <a:rPr lang="es-CL" dirty="0" err="1" smtClean="0"/>
              <a:t>evid</a:t>
            </a:r>
            <a:r>
              <a:rPr lang="es-CL" dirty="0" smtClean="0"/>
              <a:t>.-fut.-A.P.-F.N.F     muerta-gente-duda-</a:t>
            </a:r>
            <a:r>
              <a:rPr lang="es-CL" dirty="0" err="1" smtClean="0"/>
              <a:t>evid</a:t>
            </a:r>
            <a:r>
              <a:rPr lang="es-CL" dirty="0" smtClean="0"/>
              <a:t>.-</a:t>
            </a:r>
            <a:r>
              <a:rPr lang="es-CL" dirty="0" err="1" smtClean="0"/>
              <a:t>neg</a:t>
            </a:r>
            <a:r>
              <a:rPr lang="es-CL" dirty="0" smtClean="0"/>
              <a:t>.    Pl.</a:t>
            </a:r>
          </a:p>
          <a:p>
            <a:pPr>
              <a:buNone/>
            </a:pPr>
            <a:r>
              <a:rPr lang="es-CL" dirty="0" smtClean="0"/>
              <a:t>	Entonces se dijeron una a la otra: “Esas personas que llegaron anoche no deben haber sido personas vivientes, tienen que haber sido personas muertas ellas”. (Salas. 2006:250).</a:t>
            </a:r>
          </a:p>
          <a:p>
            <a:endParaRPr lang="es-ES" dirty="0"/>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sz="quarter" idx="1"/>
          </p:nvPr>
        </p:nvSpPr>
        <p:spPr/>
        <p:txBody>
          <a:bodyPr>
            <a:normAutofit lnSpcReduction="10000"/>
          </a:bodyPr>
          <a:lstStyle/>
          <a:p>
            <a:endParaRPr lang="es-CL" dirty="0" smtClean="0"/>
          </a:p>
          <a:p>
            <a:r>
              <a:rPr lang="es-CL" dirty="0" smtClean="0"/>
              <a:t>Introduce dos eventualidades:  La eventualidad explicita, relacionada con el hecho relatado, y una eventualidad implícita, referida a la adquisición de la información sobre ese hecho que, en este caso específico, es un proceso </a:t>
            </a:r>
            <a:r>
              <a:rPr lang="es-CL" dirty="0" err="1" smtClean="0"/>
              <a:t>inferencial</a:t>
            </a:r>
            <a:r>
              <a:rPr lang="es-CL" dirty="0" smtClean="0"/>
              <a:t> realizado por el hablante motivado por la percepción de huellas o consecuencias observables de la ocurrencia de la eventualidad relatada.</a:t>
            </a:r>
          </a:p>
          <a:p>
            <a:endParaRPr lang="es-CL" dirty="0" smtClean="0"/>
          </a:p>
          <a:p>
            <a:r>
              <a:rPr lang="es-CL" b="1" dirty="0" smtClean="0">
                <a:solidFill>
                  <a:srgbClr val="FF0000"/>
                </a:solidFill>
              </a:rPr>
              <a:t>El 100% de los casos ocurre en contexto de DD de uno de los personajes.</a:t>
            </a:r>
            <a:endParaRPr lang="es-CL" b="1" dirty="0">
              <a:solidFill>
                <a:srgbClr val="FF0000"/>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Relación con la modalidad</a:t>
            </a:r>
            <a:endParaRPr lang="es-CL" dirty="0"/>
          </a:p>
        </p:txBody>
      </p:sp>
      <p:sp>
        <p:nvSpPr>
          <p:cNvPr id="3" name="2 Marcador de contenido"/>
          <p:cNvSpPr>
            <a:spLocks noGrp="1"/>
          </p:cNvSpPr>
          <p:nvPr>
            <p:ph sz="quarter" idx="1"/>
          </p:nvPr>
        </p:nvSpPr>
        <p:spPr/>
        <p:txBody>
          <a:bodyPr/>
          <a:lstStyle/>
          <a:p>
            <a:r>
              <a:rPr lang="es-CL" dirty="0" smtClean="0"/>
              <a:t>En el primer ejemplo se verifica un fuerte compromiso epistémico (‘</a:t>
            </a:r>
            <a:r>
              <a:rPr lang="es-CL" dirty="0" smtClean="0">
                <a:solidFill>
                  <a:srgbClr val="FF0000"/>
                </a:solidFill>
              </a:rPr>
              <a:t>Con seguridad </a:t>
            </a:r>
            <a:r>
              <a:rPr lang="es-CL" dirty="0" smtClean="0"/>
              <a:t>se </a:t>
            </a:r>
            <a:r>
              <a:rPr lang="es-CL" dirty="0" smtClean="0">
                <a:solidFill>
                  <a:srgbClr val="FF0000"/>
                </a:solidFill>
              </a:rPr>
              <a:t>ha ahogado </a:t>
            </a:r>
            <a:r>
              <a:rPr lang="es-CL" dirty="0" smtClean="0"/>
              <a:t>en el mar’).</a:t>
            </a:r>
          </a:p>
          <a:p>
            <a:endParaRPr lang="es-CL" dirty="0" smtClean="0"/>
          </a:p>
          <a:p>
            <a:r>
              <a:rPr lang="es-CL" dirty="0" smtClean="0"/>
              <a:t>Este es indicado por la combinación pe-</a:t>
            </a:r>
            <a:r>
              <a:rPr lang="es-CL" dirty="0" err="1" smtClean="0"/>
              <a:t>rke</a:t>
            </a:r>
            <a:r>
              <a:rPr lang="es-CL" dirty="0" smtClean="0"/>
              <a:t>-la que indica que el enunciado es evidente, usado muy frecuentemente para indicar una conclusión a la que se llega después de conocer un evento dado (Salas, 2006).</a:t>
            </a:r>
          </a:p>
          <a:p>
            <a:endParaRPr lang="es-CL" dirty="0" smtClean="0"/>
          </a:p>
          <a:p>
            <a:endParaRPr lang="es-CL" dirty="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Relación con la modalidad</a:t>
            </a:r>
            <a:endParaRPr lang="es-CL" dirty="0"/>
          </a:p>
        </p:txBody>
      </p:sp>
      <p:sp>
        <p:nvSpPr>
          <p:cNvPr id="3" name="2 Marcador de contenido"/>
          <p:cNvSpPr>
            <a:spLocks noGrp="1"/>
          </p:cNvSpPr>
          <p:nvPr>
            <p:ph sz="quarter" idx="1"/>
          </p:nvPr>
        </p:nvSpPr>
        <p:spPr/>
        <p:txBody>
          <a:bodyPr/>
          <a:lstStyle/>
          <a:p>
            <a:endParaRPr lang="es-CL" dirty="0"/>
          </a:p>
        </p:txBody>
      </p:sp>
      <p:sp>
        <p:nvSpPr>
          <p:cNvPr id="4" name="3 CuadroTexto"/>
          <p:cNvSpPr txBox="1"/>
          <p:nvPr/>
        </p:nvSpPr>
        <p:spPr>
          <a:xfrm>
            <a:off x="1043608" y="1916832"/>
            <a:ext cx="3168352" cy="369332"/>
          </a:xfrm>
          <a:prstGeom prst="rect">
            <a:avLst/>
          </a:prstGeom>
          <a:noFill/>
        </p:spPr>
        <p:txBody>
          <a:bodyPr wrap="square" rtlCol="0">
            <a:spAutoFit/>
          </a:bodyPr>
          <a:lstStyle/>
          <a:p>
            <a:r>
              <a:rPr lang="es-CL" dirty="0" smtClean="0"/>
              <a:t>Dos casos de significado </a:t>
            </a:r>
            <a:r>
              <a:rPr lang="es-CL" dirty="0" err="1" smtClean="0"/>
              <a:t>inferencial</a:t>
            </a:r>
            <a:endParaRPr lang="es-CL" dirty="0"/>
          </a:p>
        </p:txBody>
      </p:sp>
      <p:sp>
        <p:nvSpPr>
          <p:cNvPr id="5" name="4 Flecha curvada hacia la derecha"/>
          <p:cNvSpPr/>
          <p:nvPr/>
        </p:nvSpPr>
        <p:spPr>
          <a:xfrm>
            <a:off x="1259632" y="2276872"/>
            <a:ext cx="576064" cy="864096"/>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solidFill>
                <a:schemeClr val="tx1"/>
              </a:solidFill>
            </a:endParaRPr>
          </a:p>
        </p:txBody>
      </p:sp>
      <p:sp>
        <p:nvSpPr>
          <p:cNvPr id="6" name="5 CuadroTexto"/>
          <p:cNvSpPr txBox="1"/>
          <p:nvPr/>
        </p:nvSpPr>
        <p:spPr>
          <a:xfrm>
            <a:off x="2051720" y="2924944"/>
            <a:ext cx="3024336" cy="369332"/>
          </a:xfrm>
          <a:prstGeom prst="rect">
            <a:avLst/>
          </a:prstGeom>
          <a:noFill/>
        </p:spPr>
        <p:txBody>
          <a:bodyPr wrap="square" rtlCol="0">
            <a:spAutoFit/>
          </a:bodyPr>
          <a:lstStyle/>
          <a:p>
            <a:r>
              <a:rPr lang="es-CL" dirty="0" smtClean="0"/>
              <a:t>En </a:t>
            </a:r>
            <a:r>
              <a:rPr lang="es-CL" dirty="0" err="1" smtClean="0"/>
              <a:t>conmbinación</a:t>
            </a:r>
            <a:r>
              <a:rPr lang="es-CL" dirty="0" smtClean="0"/>
              <a:t> con –pe- y –</a:t>
            </a:r>
            <a:r>
              <a:rPr lang="es-CL" dirty="0" err="1" smtClean="0"/>
              <a:t>afu</a:t>
            </a:r>
            <a:r>
              <a:rPr lang="es-CL" dirty="0" smtClean="0"/>
              <a:t>-</a:t>
            </a:r>
            <a:endParaRPr lang="es-CL" dirty="0"/>
          </a:p>
        </p:txBody>
      </p:sp>
      <p:sp>
        <p:nvSpPr>
          <p:cNvPr id="7" name="6 CuadroTexto"/>
          <p:cNvSpPr txBox="1"/>
          <p:nvPr/>
        </p:nvSpPr>
        <p:spPr>
          <a:xfrm>
            <a:off x="2051720" y="4221088"/>
            <a:ext cx="3024336" cy="369332"/>
          </a:xfrm>
          <a:prstGeom prst="rect">
            <a:avLst/>
          </a:prstGeom>
          <a:noFill/>
        </p:spPr>
        <p:txBody>
          <a:bodyPr wrap="square" rtlCol="0">
            <a:spAutoFit/>
          </a:bodyPr>
          <a:lstStyle/>
          <a:p>
            <a:r>
              <a:rPr lang="es-CL" dirty="0" smtClean="0"/>
              <a:t>En combinación con –pe- y –no</a:t>
            </a:r>
            <a:endParaRPr lang="es-CL" dirty="0"/>
          </a:p>
        </p:txBody>
      </p:sp>
      <p:sp>
        <p:nvSpPr>
          <p:cNvPr id="8" name="7 Flecha curvada hacia la derecha"/>
          <p:cNvSpPr/>
          <p:nvPr/>
        </p:nvSpPr>
        <p:spPr>
          <a:xfrm>
            <a:off x="1187624" y="3573016"/>
            <a:ext cx="576064" cy="864096"/>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solidFill>
                <a:schemeClr val="tx1"/>
              </a:solidFill>
            </a:endParaRPr>
          </a:p>
        </p:txBody>
      </p:sp>
      <p:sp>
        <p:nvSpPr>
          <p:cNvPr id="9" name="8 Flecha derecha"/>
          <p:cNvSpPr/>
          <p:nvPr/>
        </p:nvSpPr>
        <p:spPr>
          <a:xfrm>
            <a:off x="5220072" y="2924944"/>
            <a:ext cx="720080"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0" name="9 CuadroTexto"/>
          <p:cNvSpPr txBox="1"/>
          <p:nvPr/>
        </p:nvSpPr>
        <p:spPr>
          <a:xfrm>
            <a:off x="6444208" y="2852936"/>
            <a:ext cx="2016224" cy="646331"/>
          </a:xfrm>
          <a:prstGeom prst="rect">
            <a:avLst/>
          </a:prstGeom>
          <a:noFill/>
        </p:spPr>
        <p:txBody>
          <a:bodyPr wrap="square" rtlCol="0">
            <a:spAutoFit/>
          </a:bodyPr>
          <a:lstStyle/>
          <a:p>
            <a:r>
              <a:rPr lang="es-CL" dirty="0" smtClean="0"/>
              <a:t>Bajo compromiso epistémico</a:t>
            </a:r>
            <a:endParaRPr lang="es-CL" dirty="0"/>
          </a:p>
        </p:txBody>
      </p:sp>
      <p:sp>
        <p:nvSpPr>
          <p:cNvPr id="11" name="10 Flecha derecha"/>
          <p:cNvSpPr/>
          <p:nvPr/>
        </p:nvSpPr>
        <p:spPr>
          <a:xfrm>
            <a:off x="5148064" y="4221088"/>
            <a:ext cx="720080"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2" name="11 CuadroTexto"/>
          <p:cNvSpPr txBox="1"/>
          <p:nvPr/>
        </p:nvSpPr>
        <p:spPr>
          <a:xfrm>
            <a:off x="6516216" y="4221088"/>
            <a:ext cx="2016224" cy="646331"/>
          </a:xfrm>
          <a:prstGeom prst="rect">
            <a:avLst/>
          </a:prstGeom>
          <a:noFill/>
        </p:spPr>
        <p:txBody>
          <a:bodyPr wrap="square" rtlCol="0">
            <a:spAutoFit/>
          </a:bodyPr>
          <a:lstStyle/>
          <a:p>
            <a:r>
              <a:rPr lang="es-CL" dirty="0" smtClean="0"/>
              <a:t>Alto compromiso epistémico</a:t>
            </a:r>
            <a:endParaRPr lang="es-CL" dirty="0"/>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Entonces…</a:t>
            </a:r>
            <a:endParaRPr lang="es-CL" dirty="0"/>
          </a:p>
        </p:txBody>
      </p:sp>
      <p:sp>
        <p:nvSpPr>
          <p:cNvPr id="3" name="2 Marcador de contenido"/>
          <p:cNvSpPr>
            <a:spLocks noGrp="1"/>
          </p:cNvSpPr>
          <p:nvPr>
            <p:ph sz="quarter" idx="1"/>
          </p:nvPr>
        </p:nvSpPr>
        <p:spPr/>
        <p:txBody>
          <a:bodyPr>
            <a:normAutofit/>
          </a:bodyPr>
          <a:lstStyle/>
          <a:p>
            <a:endParaRPr lang="es-CL" dirty="0" smtClean="0"/>
          </a:p>
          <a:p>
            <a:r>
              <a:rPr lang="es-CL" dirty="0" smtClean="0"/>
              <a:t>Si al cambiar el contexto que rodea al morfema –</a:t>
            </a:r>
            <a:r>
              <a:rPr lang="es-CL" dirty="0" err="1" smtClean="0"/>
              <a:t>rke</a:t>
            </a:r>
            <a:r>
              <a:rPr lang="es-CL" dirty="0" smtClean="0"/>
              <a:t>- cambia el compromiso epistémico que el hablante tiene con la verdad de su enunciado, entonces dicho rasgo semántico no es portado por el morfema en cuestión, sino que surge de su interacción con el contexto.</a:t>
            </a:r>
          </a:p>
          <a:p>
            <a:endParaRPr lang="es-CL" dirty="0" smtClean="0"/>
          </a:p>
          <a:p>
            <a:r>
              <a:rPr lang="es-CL" b="1" dirty="0" smtClean="0">
                <a:solidFill>
                  <a:srgbClr val="FF0000"/>
                </a:solidFill>
              </a:rPr>
              <a:t>En el 100% de los casos en los que ocurrió  –</a:t>
            </a:r>
            <a:r>
              <a:rPr lang="es-CL" b="1" dirty="0" err="1" smtClean="0">
                <a:solidFill>
                  <a:srgbClr val="FF0000"/>
                </a:solidFill>
              </a:rPr>
              <a:t>rke</a:t>
            </a:r>
            <a:r>
              <a:rPr lang="es-CL" b="1" dirty="0" smtClean="0">
                <a:solidFill>
                  <a:srgbClr val="FF0000"/>
                </a:solidFill>
              </a:rPr>
              <a:t>- con significado </a:t>
            </a:r>
            <a:r>
              <a:rPr lang="es-CL" b="1" dirty="0" err="1" smtClean="0">
                <a:solidFill>
                  <a:srgbClr val="FF0000"/>
                </a:solidFill>
              </a:rPr>
              <a:t>inferencial</a:t>
            </a:r>
            <a:r>
              <a:rPr lang="es-CL" b="1" dirty="0" smtClean="0">
                <a:solidFill>
                  <a:srgbClr val="FF0000"/>
                </a:solidFill>
              </a:rPr>
              <a:t>, este iba acompañado de morfemas de significado modal.</a:t>
            </a:r>
            <a:endParaRPr lang="es-CL" b="1" dirty="0">
              <a:solidFill>
                <a:srgbClr val="FF0000"/>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Admirativo</a:t>
            </a:r>
            <a:endParaRPr lang="es-CL" dirty="0"/>
          </a:p>
        </p:txBody>
      </p:sp>
      <p:sp>
        <p:nvSpPr>
          <p:cNvPr id="3" name="2 Marcador de contenido"/>
          <p:cNvSpPr>
            <a:spLocks noGrp="1"/>
          </p:cNvSpPr>
          <p:nvPr>
            <p:ph sz="quarter" idx="1"/>
          </p:nvPr>
        </p:nvSpPr>
        <p:spPr/>
        <p:txBody>
          <a:bodyPr/>
          <a:lstStyle/>
          <a:p>
            <a:endParaRPr lang="es-CL" dirty="0" smtClean="0"/>
          </a:p>
          <a:p>
            <a:r>
              <a:rPr lang="es-CL" dirty="0" smtClean="0"/>
              <a:t>Este uso indica que el hablante percibió la eventualidad relatada de manera directa, pero que dicha percepción iba en contra de las expectativas que este poseía con anterioridad a su ocurrencia.</a:t>
            </a:r>
            <a:endParaRPr lang="es-CL" dirty="0"/>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Ejemplo</a:t>
            </a:r>
            <a:endParaRPr lang="es-CL" dirty="0"/>
          </a:p>
        </p:txBody>
      </p:sp>
      <p:sp>
        <p:nvSpPr>
          <p:cNvPr id="3" name="2 Marcador de contenido"/>
          <p:cNvSpPr>
            <a:spLocks noGrp="1"/>
          </p:cNvSpPr>
          <p:nvPr>
            <p:ph sz="quarter" idx="1"/>
          </p:nvPr>
        </p:nvSpPr>
        <p:spPr/>
        <p:txBody>
          <a:bodyPr>
            <a:normAutofit/>
          </a:bodyPr>
          <a:lstStyle/>
          <a:p>
            <a:pPr lvl="0"/>
            <a:r>
              <a:rPr lang="en-US" i="1" dirty="0" err="1" smtClean="0"/>
              <a:t>Feymew</a:t>
            </a:r>
            <a:r>
              <a:rPr lang="en-US" i="1" dirty="0" smtClean="0"/>
              <a:t> chi </a:t>
            </a:r>
            <a:r>
              <a:rPr lang="en-US" i="1" dirty="0" err="1" smtClean="0"/>
              <a:t>dakel</a:t>
            </a:r>
            <a:r>
              <a:rPr lang="en-US" i="1" dirty="0" smtClean="0"/>
              <a:t>-domo-</a:t>
            </a:r>
            <a:r>
              <a:rPr lang="en-US" i="1" dirty="0" err="1" smtClean="0"/>
              <a:t>ke</a:t>
            </a:r>
            <a:r>
              <a:rPr lang="en-US" i="1" dirty="0" smtClean="0"/>
              <a:t>-chi         </a:t>
            </a:r>
            <a:r>
              <a:rPr lang="en-US" i="1" dirty="0" err="1" smtClean="0"/>
              <a:t>wentru</a:t>
            </a:r>
            <a:r>
              <a:rPr lang="en-US" i="1" dirty="0" smtClean="0"/>
              <a:t> fey-pi-</a:t>
            </a:r>
            <a:r>
              <a:rPr lang="en-US" i="1" dirty="0" err="1" smtClean="0"/>
              <a:t>rke</a:t>
            </a:r>
            <a:r>
              <a:rPr lang="en-US" i="1" dirty="0" smtClean="0"/>
              <a:t>-</a:t>
            </a:r>
            <a:r>
              <a:rPr lang="en-US" i="1" dirty="0" err="1" smtClean="0"/>
              <a:t>fi</a:t>
            </a:r>
            <a:r>
              <a:rPr lang="en-US" i="1" dirty="0" smtClean="0"/>
              <a:t>    </a:t>
            </a:r>
            <a:r>
              <a:rPr lang="en-US" i="1" dirty="0" err="1" smtClean="0"/>
              <a:t>tañi</a:t>
            </a:r>
            <a:r>
              <a:rPr lang="en-US" i="1" dirty="0" smtClean="0"/>
              <a:t> </a:t>
            </a:r>
            <a:r>
              <a:rPr lang="en-US" i="1" dirty="0" err="1" smtClean="0"/>
              <a:t>wenüy</a:t>
            </a:r>
            <a:r>
              <a:rPr lang="en-US" i="1" dirty="0" smtClean="0"/>
              <a:t> </a:t>
            </a:r>
            <a:endParaRPr lang="es-CL" dirty="0" smtClean="0"/>
          </a:p>
          <a:p>
            <a:pPr>
              <a:buNone/>
            </a:pPr>
            <a:r>
              <a:rPr lang="es-CL" dirty="0" smtClean="0"/>
              <a:t>	</a:t>
            </a:r>
            <a:r>
              <a:rPr lang="es-CL" sz="1700" dirty="0" smtClean="0"/>
              <a:t>Entonces  el    pretender-mujer-</a:t>
            </a:r>
            <a:r>
              <a:rPr lang="es-CL" sz="1700" dirty="0" err="1" smtClean="0"/>
              <a:t>hab</a:t>
            </a:r>
            <a:r>
              <a:rPr lang="es-CL" sz="1700" dirty="0" smtClean="0"/>
              <a:t>.-</a:t>
            </a:r>
            <a:r>
              <a:rPr lang="es-CL" sz="1700" dirty="0" err="1" smtClean="0"/>
              <a:t>adj.</a:t>
            </a:r>
            <a:r>
              <a:rPr lang="es-CL" sz="1700" dirty="0" smtClean="0"/>
              <a:t>   Hombre  decir así-</a:t>
            </a:r>
            <a:r>
              <a:rPr lang="es-CL" sz="1700" dirty="0" err="1" smtClean="0"/>
              <a:t>evid</a:t>
            </a:r>
            <a:r>
              <a:rPr lang="es-CL" sz="1700" dirty="0" smtClean="0"/>
              <a:t>.-le  su     amigo</a:t>
            </a:r>
          </a:p>
          <a:p>
            <a:pPr>
              <a:buNone/>
            </a:pPr>
            <a:endParaRPr lang="es-CL" dirty="0" smtClean="0"/>
          </a:p>
          <a:p>
            <a:r>
              <a:rPr lang="es-CL" i="1" dirty="0" smtClean="0"/>
              <a:t>“</a:t>
            </a:r>
            <a:r>
              <a:rPr lang="es-CL" i="1" dirty="0" err="1" smtClean="0"/>
              <a:t>tañi</a:t>
            </a:r>
            <a:r>
              <a:rPr lang="es-CL" i="1" dirty="0" smtClean="0"/>
              <a:t> </a:t>
            </a:r>
            <a:r>
              <a:rPr lang="es-CL" i="1" dirty="0" err="1" smtClean="0"/>
              <a:t>ayun</a:t>
            </a:r>
            <a:r>
              <a:rPr lang="es-CL" i="1" dirty="0" smtClean="0"/>
              <a:t> domo </a:t>
            </a:r>
            <a:r>
              <a:rPr lang="es-CL" i="1" dirty="0" err="1" smtClean="0">
                <a:solidFill>
                  <a:srgbClr val="FF0000"/>
                </a:solidFill>
              </a:rPr>
              <a:t>kalko</a:t>
            </a:r>
            <a:r>
              <a:rPr lang="es-CL" i="1" dirty="0" smtClean="0">
                <a:solidFill>
                  <a:srgbClr val="FF0000"/>
                </a:solidFill>
              </a:rPr>
              <a:t>-</a:t>
            </a:r>
            <a:r>
              <a:rPr lang="es-CL" i="1" dirty="0" err="1" smtClean="0">
                <a:solidFill>
                  <a:srgbClr val="FF0000"/>
                </a:solidFill>
              </a:rPr>
              <a:t>nge</a:t>
            </a:r>
            <a:r>
              <a:rPr lang="es-CL" i="1" dirty="0" smtClean="0">
                <a:solidFill>
                  <a:srgbClr val="FF0000"/>
                </a:solidFill>
              </a:rPr>
              <a:t>-</a:t>
            </a:r>
            <a:r>
              <a:rPr lang="es-CL" i="1" dirty="0" err="1" smtClean="0">
                <a:solidFill>
                  <a:srgbClr val="FF0000"/>
                </a:solidFill>
              </a:rPr>
              <a:t>rke</a:t>
            </a:r>
            <a:r>
              <a:rPr lang="es-CL" i="1" dirty="0" smtClean="0">
                <a:solidFill>
                  <a:srgbClr val="FF0000"/>
                </a:solidFill>
              </a:rPr>
              <a:t>-y</a:t>
            </a:r>
            <a:r>
              <a:rPr lang="es-CL" i="1" dirty="0" smtClean="0"/>
              <a:t>”           pi-fi,   </a:t>
            </a:r>
            <a:r>
              <a:rPr lang="es-CL" i="1" dirty="0" smtClean="0">
                <a:solidFill>
                  <a:srgbClr val="FF0000"/>
                </a:solidFill>
              </a:rPr>
              <a:t>“pe-pe-</a:t>
            </a:r>
            <a:r>
              <a:rPr lang="es-CL" i="1" dirty="0" err="1" smtClean="0">
                <a:solidFill>
                  <a:srgbClr val="FF0000"/>
                </a:solidFill>
              </a:rPr>
              <a:t>fiñ</a:t>
            </a:r>
            <a:r>
              <a:rPr lang="es-CL" i="1" dirty="0" smtClean="0">
                <a:solidFill>
                  <a:srgbClr val="FF0000"/>
                </a:solidFill>
              </a:rPr>
              <a:t>”.  </a:t>
            </a:r>
            <a:endParaRPr lang="es-CL" dirty="0" smtClean="0">
              <a:solidFill>
                <a:srgbClr val="FF0000"/>
              </a:solidFill>
            </a:endParaRPr>
          </a:p>
          <a:p>
            <a:pPr>
              <a:buNone/>
            </a:pPr>
            <a:r>
              <a:rPr lang="es-CL" dirty="0" smtClean="0"/>
              <a:t>	 </a:t>
            </a:r>
            <a:r>
              <a:rPr lang="es-CL" sz="1800" dirty="0" smtClean="0"/>
              <a:t>Mi    amada mujer   bruja-ser-evid.-3°sing.ind.  decir-le  ver-pdo.rec.-lo(a)</a:t>
            </a:r>
          </a:p>
          <a:p>
            <a:pPr>
              <a:buNone/>
            </a:pPr>
            <a:endParaRPr lang="es-CL" dirty="0" smtClean="0"/>
          </a:p>
          <a:p>
            <a:r>
              <a:rPr lang="es-CL" dirty="0" smtClean="0"/>
              <a:t>Entonces, cuentan que el hombre que pretendía a la muchacha le dijo a su amigo “Mi amada mujer bruja resultó ser” le dijo “la acabó de ver” (Salas.2006:266).</a:t>
            </a:r>
          </a:p>
          <a:p>
            <a:endParaRPr lang="es-CL"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90" name="4 Título"/>
          <p:cNvSpPr>
            <a:spLocks noGrp="1"/>
          </p:cNvSpPr>
          <p:nvPr>
            <p:ph type="title"/>
          </p:nvPr>
        </p:nvSpPr>
        <p:spPr/>
        <p:txBody>
          <a:bodyPr/>
          <a:lstStyle/>
          <a:p>
            <a:r>
              <a:rPr lang="es-CL" dirty="0" err="1" smtClean="0"/>
              <a:t>Tariana</a:t>
            </a:r>
            <a:r>
              <a:rPr lang="es-CL" dirty="0" smtClean="0"/>
              <a:t> (Arahuaca: NO Amazonía)</a:t>
            </a:r>
          </a:p>
        </p:txBody>
      </p:sp>
      <p:sp>
        <p:nvSpPr>
          <p:cNvPr id="12291" name="5 Marcador de contenido"/>
          <p:cNvSpPr>
            <a:spLocks noGrp="1"/>
          </p:cNvSpPr>
          <p:nvPr>
            <p:ph sz="quarter" idx="1"/>
          </p:nvPr>
        </p:nvSpPr>
        <p:spPr/>
        <p:txBody>
          <a:bodyPr>
            <a:normAutofit/>
          </a:bodyPr>
          <a:lstStyle/>
          <a:p>
            <a:r>
              <a:rPr lang="es-CL" dirty="0" err="1" smtClean="0"/>
              <a:t>Juse</a:t>
            </a:r>
            <a:r>
              <a:rPr lang="es-CL" dirty="0" smtClean="0"/>
              <a:t> </a:t>
            </a:r>
            <a:r>
              <a:rPr lang="es-CL" dirty="0" err="1" smtClean="0"/>
              <a:t>irida</a:t>
            </a:r>
            <a:r>
              <a:rPr lang="es-CL" dirty="0" smtClean="0"/>
              <a:t> di-</a:t>
            </a:r>
            <a:r>
              <a:rPr lang="es-CL" dirty="0" err="1" smtClean="0"/>
              <a:t>manika</a:t>
            </a:r>
            <a:r>
              <a:rPr lang="es-CL" dirty="0" smtClean="0"/>
              <a:t>-</a:t>
            </a:r>
            <a:r>
              <a:rPr lang="es-CL" dirty="0" err="1" smtClean="0"/>
              <a:t>ka</a:t>
            </a:r>
            <a:endParaRPr lang="es-CL" dirty="0" smtClean="0"/>
          </a:p>
          <a:p>
            <a:pPr>
              <a:buFont typeface="Wingdings 2" pitchFamily="18" charset="2"/>
              <a:buNone/>
            </a:pPr>
            <a:r>
              <a:rPr lang="es-CL" dirty="0" smtClean="0"/>
              <a:t>	José fútbol 3sg.NF-jugar-pASREC.ViS</a:t>
            </a:r>
          </a:p>
          <a:p>
            <a:pPr>
              <a:buFont typeface="Wingdings 2" pitchFamily="18" charset="2"/>
              <a:buNone/>
            </a:pPr>
            <a:r>
              <a:rPr lang="es-CL" dirty="0" smtClean="0"/>
              <a:t>	José ha jugado fútbol (yo lo vi jugar)</a:t>
            </a:r>
          </a:p>
          <a:p>
            <a:r>
              <a:rPr lang="es-CL" dirty="0" smtClean="0"/>
              <a:t> </a:t>
            </a:r>
            <a:r>
              <a:rPr lang="es-CL" dirty="0" err="1" smtClean="0"/>
              <a:t>Juse</a:t>
            </a:r>
            <a:r>
              <a:rPr lang="es-CL" dirty="0" smtClean="0"/>
              <a:t> </a:t>
            </a:r>
            <a:r>
              <a:rPr lang="es-CL" dirty="0" err="1" smtClean="0"/>
              <a:t>irida</a:t>
            </a:r>
            <a:r>
              <a:rPr lang="es-CL" dirty="0" smtClean="0"/>
              <a:t> di-</a:t>
            </a:r>
            <a:r>
              <a:rPr lang="es-CL" dirty="0" err="1" smtClean="0"/>
              <a:t>manika</a:t>
            </a:r>
            <a:r>
              <a:rPr lang="es-CL" dirty="0" smtClean="0"/>
              <a:t>-</a:t>
            </a:r>
            <a:r>
              <a:rPr lang="es-CL" dirty="0" err="1" smtClean="0"/>
              <a:t>mahka</a:t>
            </a:r>
            <a:endParaRPr lang="es-CL" dirty="0" smtClean="0"/>
          </a:p>
          <a:p>
            <a:pPr>
              <a:buFont typeface="Wingdings 2" pitchFamily="18" charset="2"/>
              <a:buNone/>
            </a:pPr>
            <a:r>
              <a:rPr lang="es-CL" dirty="0" smtClean="0"/>
              <a:t>	José fútbol 3sg.NF-jugar-pASREC.NOVIS</a:t>
            </a:r>
          </a:p>
          <a:p>
            <a:pPr>
              <a:buFont typeface="Wingdings 2" pitchFamily="18" charset="2"/>
              <a:buNone/>
            </a:pPr>
            <a:r>
              <a:rPr lang="es-CL" dirty="0" smtClean="0"/>
              <a:t>	José ha jugado fútbol (yo lo oí jugar)</a:t>
            </a:r>
          </a:p>
          <a:p>
            <a:r>
              <a:rPr lang="es-CL" dirty="0" err="1" smtClean="0"/>
              <a:t>Juse</a:t>
            </a:r>
            <a:r>
              <a:rPr lang="es-CL" dirty="0" smtClean="0"/>
              <a:t> </a:t>
            </a:r>
            <a:r>
              <a:rPr lang="es-CL" dirty="0" err="1" smtClean="0"/>
              <a:t>irida</a:t>
            </a:r>
            <a:r>
              <a:rPr lang="es-CL" dirty="0" smtClean="0"/>
              <a:t> di-</a:t>
            </a:r>
            <a:r>
              <a:rPr lang="es-CL" dirty="0" err="1" smtClean="0"/>
              <a:t>manika</a:t>
            </a:r>
            <a:r>
              <a:rPr lang="es-CL" dirty="0" smtClean="0"/>
              <a:t>-</a:t>
            </a:r>
            <a:r>
              <a:rPr lang="es-CL" dirty="0" err="1" smtClean="0"/>
              <a:t>nihka</a:t>
            </a:r>
            <a:endParaRPr lang="es-CL" dirty="0" smtClean="0"/>
          </a:p>
          <a:p>
            <a:pPr>
              <a:buFont typeface="Wingdings 2" pitchFamily="18" charset="2"/>
              <a:buNone/>
            </a:pPr>
            <a:r>
              <a:rPr lang="es-CL" dirty="0" smtClean="0"/>
              <a:t>	José fútbol 3sg.NF-jugar-pASREC.INFER</a:t>
            </a:r>
          </a:p>
          <a:p>
            <a:pPr>
              <a:buFont typeface="Wingdings 2" pitchFamily="18" charset="2"/>
              <a:buNone/>
            </a:pPr>
            <a:r>
              <a:rPr lang="es-CL" dirty="0" smtClean="0"/>
              <a:t>	José ha jugado fútbol (yo lo infiero a partir de pistas)</a:t>
            </a:r>
          </a:p>
          <a:p>
            <a:endParaRPr lang="es-CL" dirty="0" smtClean="0"/>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sz="quarter" idx="1"/>
          </p:nvPr>
        </p:nvSpPr>
        <p:spPr/>
        <p:txBody>
          <a:bodyPr/>
          <a:lstStyle/>
          <a:p>
            <a:endParaRPr lang="es-CL" dirty="0" smtClean="0"/>
          </a:p>
          <a:p>
            <a:r>
              <a:rPr lang="es-CL" dirty="0" smtClean="0"/>
              <a:t>Introduce dos eventualidades:  La eventualidad explicita, relacionada con el hecho relatado, y una eventualidad implícita, referida a la sorpresa que le produce al hablante la percepción de la eventualidad relatada.</a:t>
            </a:r>
            <a:endParaRPr lang="es-CL" dirty="0"/>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Conclusiones</a:t>
            </a:r>
            <a:endParaRPr lang="es-CL" dirty="0"/>
          </a:p>
        </p:txBody>
      </p:sp>
      <p:sp>
        <p:nvSpPr>
          <p:cNvPr id="3" name="2 Marcador de contenido"/>
          <p:cNvSpPr>
            <a:spLocks noGrp="1"/>
          </p:cNvSpPr>
          <p:nvPr>
            <p:ph sz="quarter" idx="1"/>
          </p:nvPr>
        </p:nvSpPr>
        <p:spPr/>
        <p:txBody>
          <a:bodyPr>
            <a:normAutofit/>
          </a:bodyPr>
          <a:lstStyle/>
          <a:p>
            <a:endParaRPr lang="es-CL" dirty="0" smtClean="0"/>
          </a:p>
          <a:p>
            <a:r>
              <a:rPr lang="es-CL" dirty="0" smtClean="0"/>
              <a:t>Pertenece a los sistemas </a:t>
            </a:r>
            <a:r>
              <a:rPr lang="es-CL" dirty="0" err="1" smtClean="0"/>
              <a:t>evidenciales</a:t>
            </a:r>
            <a:r>
              <a:rPr lang="es-CL" dirty="0" smtClean="0"/>
              <a:t> A2 según </a:t>
            </a:r>
            <a:r>
              <a:rPr lang="es-CL" dirty="0" err="1" smtClean="0"/>
              <a:t>Aikhenvald</a:t>
            </a:r>
            <a:r>
              <a:rPr lang="es-CL" dirty="0" smtClean="0"/>
              <a:t> (2004)</a:t>
            </a:r>
          </a:p>
          <a:p>
            <a:r>
              <a:rPr lang="es-CL" dirty="0" smtClean="0"/>
              <a:t>El contenido semántico-pragmático del morfema –</a:t>
            </a:r>
            <a:r>
              <a:rPr lang="es-CL" dirty="0" err="1" smtClean="0"/>
              <a:t>rke</a:t>
            </a:r>
            <a:r>
              <a:rPr lang="es-CL" dirty="0" smtClean="0"/>
              <a:t>- le permite al hablante indicarle al oyente la relevancia del proceso de adquisición de la información movilizada en el discurso.</a:t>
            </a:r>
          </a:p>
          <a:p>
            <a:r>
              <a:rPr lang="es-CL" dirty="0" smtClean="0"/>
              <a:t>Introduce dos eventualidades: una, implícita, referida a la adquisición del conocimiento por parte del hablante y otra, explícita, referida a la eventualidad  conocida.</a:t>
            </a:r>
          </a:p>
          <a:p>
            <a:pPr>
              <a:buNone/>
            </a:pPr>
            <a:endParaRPr lang="es-CL" dirty="0" smtClean="0"/>
          </a:p>
          <a:p>
            <a:endParaRPr lang="es-CL" dirty="0"/>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sz="quarter" idx="1"/>
          </p:nvPr>
        </p:nvSpPr>
        <p:spPr/>
        <p:txBody>
          <a:bodyPr>
            <a:normAutofit fontScale="92500" lnSpcReduction="20000"/>
          </a:bodyPr>
          <a:lstStyle/>
          <a:p>
            <a:endParaRPr lang="es-CL" dirty="0" smtClean="0"/>
          </a:p>
          <a:p>
            <a:r>
              <a:rPr lang="es-CL" dirty="0" smtClean="0"/>
              <a:t>La eventualidad implícita introduce al </a:t>
            </a:r>
            <a:r>
              <a:rPr lang="es-CL" dirty="0" err="1" smtClean="0"/>
              <a:t>conceptualizador</a:t>
            </a:r>
            <a:r>
              <a:rPr lang="es-CL" dirty="0" smtClean="0"/>
              <a:t> dentro de la escena conceptualizada, al incorporar la manera en que este accedió a la información disponible para afirmar la eventualidad explícita.</a:t>
            </a:r>
          </a:p>
          <a:p>
            <a:pPr lvl="1"/>
            <a:r>
              <a:rPr lang="es-CL" dirty="0" smtClean="0"/>
              <a:t>El morfema introduce una instrucción refiriéndose de manera inespecífica a la forma determinada de dicha adquisición, la cual debe ser reconstruida, pragmáticamente, por el oyente.</a:t>
            </a:r>
          </a:p>
          <a:p>
            <a:pPr lvl="1"/>
            <a:r>
              <a:rPr lang="es-CL" dirty="0" smtClean="0"/>
              <a:t>Parece ser que la interpretación del morfema se correlaciona con el modo discursivo: + narrativo con </a:t>
            </a:r>
            <a:r>
              <a:rPr lang="es-CL" dirty="0" err="1" smtClean="0"/>
              <a:t>reportativo</a:t>
            </a:r>
            <a:r>
              <a:rPr lang="es-CL" dirty="0" smtClean="0"/>
              <a:t> y –narrativo con </a:t>
            </a:r>
            <a:r>
              <a:rPr lang="es-CL" dirty="0" err="1" smtClean="0"/>
              <a:t>inferencial</a:t>
            </a:r>
            <a:r>
              <a:rPr lang="es-CL" dirty="0" smtClean="0"/>
              <a:t>.  </a:t>
            </a:r>
            <a:r>
              <a:rPr lang="es-CL" b="1" dirty="0" smtClean="0">
                <a:solidFill>
                  <a:srgbClr val="FF0000"/>
                </a:solidFill>
              </a:rPr>
              <a:t>Distintos modos discursivos construyen la evidencia de manera </a:t>
            </a:r>
            <a:r>
              <a:rPr lang="es-CL" b="1" dirty="0" err="1" smtClean="0">
                <a:solidFill>
                  <a:srgbClr val="FF0000"/>
                </a:solidFill>
              </a:rPr>
              <a:t>distitna</a:t>
            </a:r>
            <a:r>
              <a:rPr lang="es-CL" b="1" dirty="0" smtClean="0">
                <a:solidFill>
                  <a:srgbClr val="FF0000"/>
                </a:solidFill>
              </a:rPr>
              <a:t>.</a:t>
            </a:r>
          </a:p>
          <a:p>
            <a:pPr lvl="1"/>
            <a:r>
              <a:rPr lang="es-CL" b="1" dirty="0" smtClean="0">
                <a:solidFill>
                  <a:srgbClr val="FF0000"/>
                </a:solidFill>
              </a:rPr>
              <a:t>El contexto gramatical también aporta en la interpretación pragmática del morfema: contextos </a:t>
            </a:r>
            <a:r>
              <a:rPr lang="es-CL" b="1" dirty="0" err="1" smtClean="0">
                <a:solidFill>
                  <a:srgbClr val="FF0000"/>
                </a:solidFill>
              </a:rPr>
              <a:t>modalizados</a:t>
            </a:r>
            <a:r>
              <a:rPr lang="es-CL" b="1" dirty="0" smtClean="0">
                <a:solidFill>
                  <a:srgbClr val="FF0000"/>
                </a:solidFill>
              </a:rPr>
              <a:t> tienden a ser interpretados como </a:t>
            </a:r>
            <a:r>
              <a:rPr lang="es-CL" b="1" dirty="0" err="1" smtClean="0">
                <a:solidFill>
                  <a:srgbClr val="FF0000"/>
                </a:solidFill>
              </a:rPr>
              <a:t>inferenciales</a:t>
            </a:r>
            <a:r>
              <a:rPr lang="es-CL" b="1" dirty="0" smtClean="0">
                <a:solidFill>
                  <a:srgbClr val="FF0000"/>
                </a:solidFill>
              </a:rPr>
              <a:t>.</a:t>
            </a: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Transferencias al español </a:t>
            </a:r>
            <a:r>
              <a:rPr lang="es-CL" dirty="0" err="1" smtClean="0"/>
              <a:t>mapuchizado</a:t>
            </a:r>
            <a:endParaRPr lang="es-CL" dirty="0"/>
          </a:p>
        </p:txBody>
      </p:sp>
      <p:sp>
        <p:nvSpPr>
          <p:cNvPr id="3" name="2 Marcador de texto"/>
          <p:cNvSpPr>
            <a:spLocks noGrp="1"/>
          </p:cNvSpPr>
          <p:nvPr>
            <p:ph type="body" idx="1"/>
          </p:nvPr>
        </p:nvSpPr>
        <p:spPr/>
        <p:txBody>
          <a:bodyPr/>
          <a:lstStyle/>
          <a:p>
            <a:endParaRPr lang="es-CL"/>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endParaRPr lang="es-CL"/>
          </a:p>
        </p:txBody>
      </p:sp>
      <p:sp>
        <p:nvSpPr>
          <p:cNvPr id="5" name="4 Marcador de contenido"/>
          <p:cNvSpPr>
            <a:spLocks noGrp="1"/>
          </p:cNvSpPr>
          <p:nvPr>
            <p:ph sz="quarter" idx="1"/>
          </p:nvPr>
        </p:nvSpPr>
        <p:spPr/>
        <p:txBody>
          <a:bodyPr/>
          <a:lstStyle/>
          <a:p>
            <a:r>
              <a:rPr lang="es-CL" dirty="0" smtClean="0"/>
              <a:t>Y </a:t>
            </a:r>
            <a:r>
              <a:rPr lang="es-CL" dirty="0" err="1" smtClean="0"/>
              <a:t>dehpué</a:t>
            </a:r>
            <a:r>
              <a:rPr lang="es-CL" dirty="0" smtClean="0"/>
              <a:t> </a:t>
            </a:r>
            <a:r>
              <a:rPr lang="es-CL" b="1" dirty="0" smtClean="0">
                <a:solidFill>
                  <a:srgbClr val="FF0000"/>
                </a:solidFill>
              </a:rPr>
              <a:t>dicen que </a:t>
            </a:r>
            <a:r>
              <a:rPr lang="es-CL" dirty="0" smtClean="0"/>
              <a:t>a la </a:t>
            </a:r>
            <a:r>
              <a:rPr lang="es-CL" dirty="0" err="1" smtClean="0"/>
              <a:t>largaaaaa</a:t>
            </a:r>
            <a:r>
              <a:rPr lang="es-CL" dirty="0" smtClean="0"/>
              <a:t> esa piedra vuelve a aparecer, queda </a:t>
            </a:r>
            <a:r>
              <a:rPr lang="es-CL" dirty="0" err="1" smtClean="0"/>
              <a:t>botao</a:t>
            </a:r>
            <a:r>
              <a:rPr lang="es-CL" dirty="0" smtClean="0"/>
              <a:t> encima y el </a:t>
            </a:r>
            <a:r>
              <a:rPr lang="es-CL" dirty="0" err="1" smtClean="0"/>
              <a:t>peñi</a:t>
            </a:r>
            <a:r>
              <a:rPr lang="es-CL" dirty="0" smtClean="0"/>
              <a:t>  lo usa </a:t>
            </a:r>
            <a:r>
              <a:rPr lang="es-CL" dirty="0" err="1" smtClean="0"/>
              <a:t>pa</a:t>
            </a:r>
            <a:r>
              <a:rPr lang="es-CL" dirty="0" smtClean="0"/>
              <a:t> cortar </a:t>
            </a:r>
            <a:r>
              <a:rPr lang="es-CL" dirty="0" err="1" smtClean="0"/>
              <a:t>ar</a:t>
            </a:r>
            <a:r>
              <a:rPr lang="es-CL" dirty="0" smtClean="0"/>
              <a:t>, </a:t>
            </a:r>
            <a:r>
              <a:rPr lang="es-CL" dirty="0" err="1" smtClean="0"/>
              <a:t>pa</a:t>
            </a:r>
            <a:r>
              <a:rPr lang="es-CL" dirty="0" smtClean="0"/>
              <a:t> cortar árboles, porque está </a:t>
            </a:r>
            <a:r>
              <a:rPr lang="es-CL" dirty="0" err="1" smtClean="0"/>
              <a:t>filuito</a:t>
            </a:r>
            <a:r>
              <a:rPr lang="es-CL" dirty="0" smtClean="0"/>
              <a:t> </a:t>
            </a:r>
            <a:r>
              <a:rPr lang="es-CL" b="1" dirty="0" smtClean="0">
                <a:solidFill>
                  <a:srgbClr val="FF0000"/>
                </a:solidFill>
              </a:rPr>
              <a:t>dicen.</a:t>
            </a:r>
          </a:p>
          <a:p>
            <a:endParaRPr lang="es-CL" dirty="0" smtClean="0"/>
          </a:p>
          <a:p>
            <a:r>
              <a:rPr lang="es-CL" dirty="0" smtClean="0"/>
              <a:t>(Alguien) me dijo que a la larga esa piedra vuelve a aparecer, queda botada encima y el </a:t>
            </a:r>
            <a:r>
              <a:rPr lang="es-CL" dirty="0" err="1" smtClean="0"/>
              <a:t>peñi</a:t>
            </a:r>
            <a:r>
              <a:rPr lang="es-CL" dirty="0" smtClean="0"/>
              <a:t> la usa para cortar árboles porque está </a:t>
            </a:r>
            <a:r>
              <a:rPr lang="es-CL" dirty="0" err="1" smtClean="0"/>
              <a:t>filudito</a:t>
            </a:r>
            <a:r>
              <a:rPr lang="es-CL" dirty="0" smtClean="0"/>
              <a:t>.</a:t>
            </a: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sz="quarter" idx="1"/>
          </p:nvPr>
        </p:nvSpPr>
        <p:spPr/>
        <p:txBody>
          <a:bodyPr/>
          <a:lstStyle/>
          <a:p>
            <a:r>
              <a:rPr lang="es-CL" dirty="0" smtClean="0"/>
              <a:t>Y </a:t>
            </a:r>
            <a:r>
              <a:rPr lang="es-CL" b="1" dirty="0" smtClean="0">
                <a:solidFill>
                  <a:srgbClr val="FF0000"/>
                </a:solidFill>
              </a:rPr>
              <a:t>dice que </a:t>
            </a:r>
            <a:r>
              <a:rPr lang="es-CL" dirty="0" smtClean="0"/>
              <a:t>sale en la puerta y cría alas y cola, y vuela, y </a:t>
            </a:r>
            <a:r>
              <a:rPr lang="es-CL" b="1" dirty="0" smtClean="0">
                <a:solidFill>
                  <a:srgbClr val="FF0000"/>
                </a:solidFill>
              </a:rPr>
              <a:t>dicen que </a:t>
            </a:r>
            <a:r>
              <a:rPr lang="es-CL" dirty="0" smtClean="0"/>
              <a:t>como a las cinco de la mañana cinco </a:t>
            </a:r>
            <a:r>
              <a:rPr lang="es-CL" dirty="0" err="1" smtClean="0"/>
              <a:t>cinco</a:t>
            </a:r>
            <a:r>
              <a:rPr lang="es-CL" dirty="0" smtClean="0"/>
              <a:t> y media cuando está por aclarar.</a:t>
            </a:r>
          </a:p>
          <a:p>
            <a:endParaRPr lang="es-CL" dirty="0" smtClean="0"/>
          </a:p>
          <a:p>
            <a:r>
              <a:rPr lang="es-CL" dirty="0" smtClean="0"/>
              <a:t>Y (alguien) me dijo que sale en la puerta y cría alas y cola, y vuela y como a las cinco de la mañana, cinco y media, cuando está por aclarar.</a:t>
            </a:r>
            <a:endParaRPr lang="es-CL" dirty="0"/>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sz="quarter" idx="1"/>
          </p:nvPr>
        </p:nvSpPr>
        <p:spPr/>
        <p:txBody>
          <a:bodyPr/>
          <a:lstStyle/>
          <a:p>
            <a:r>
              <a:rPr lang="es-CL" dirty="0" smtClean="0"/>
              <a:t>pero ese </a:t>
            </a:r>
            <a:r>
              <a:rPr lang="es-CL" dirty="0" err="1" smtClean="0"/>
              <a:t>ehtá</a:t>
            </a:r>
            <a:r>
              <a:rPr lang="es-CL" dirty="0" smtClean="0"/>
              <a:t> </a:t>
            </a:r>
            <a:r>
              <a:rPr lang="es-CL" dirty="0" err="1" smtClean="0"/>
              <a:t>dehvaneciendo</a:t>
            </a:r>
            <a:r>
              <a:rPr lang="es-CL" dirty="0" smtClean="0"/>
              <a:t>, el que </a:t>
            </a:r>
            <a:r>
              <a:rPr lang="es-CL" dirty="0" err="1" smtClean="0"/>
              <a:t>ehtá</a:t>
            </a:r>
            <a:r>
              <a:rPr lang="es-CL" dirty="0" smtClean="0"/>
              <a:t> </a:t>
            </a:r>
            <a:r>
              <a:rPr lang="es-CL" dirty="0" err="1" smtClean="0"/>
              <a:t>máh</a:t>
            </a:r>
            <a:r>
              <a:rPr lang="es-CL" dirty="0" smtClean="0"/>
              <a:t> acá </a:t>
            </a:r>
            <a:r>
              <a:rPr lang="es-CL" b="1" dirty="0" smtClean="0">
                <a:solidFill>
                  <a:srgbClr val="FF0000"/>
                </a:solidFill>
              </a:rPr>
              <a:t>dicen que </a:t>
            </a:r>
            <a:r>
              <a:rPr lang="es-CL" dirty="0" smtClean="0"/>
              <a:t>ladra un perrito, no deja entrar, </a:t>
            </a:r>
            <a:r>
              <a:rPr lang="es-CL" dirty="0" err="1" smtClean="0"/>
              <a:t>ta</a:t>
            </a:r>
            <a:r>
              <a:rPr lang="es-CL" dirty="0" smtClean="0"/>
              <a:t> </a:t>
            </a:r>
            <a:r>
              <a:rPr lang="es-CL" dirty="0" err="1" smtClean="0"/>
              <a:t>máh</a:t>
            </a:r>
            <a:r>
              <a:rPr lang="es-CL" dirty="0" smtClean="0"/>
              <a:t> acá en el cerro, </a:t>
            </a:r>
            <a:r>
              <a:rPr lang="es-CL" b="1" dirty="0" smtClean="0">
                <a:solidFill>
                  <a:srgbClr val="FF0000"/>
                </a:solidFill>
              </a:rPr>
              <a:t>dicen</a:t>
            </a:r>
            <a:r>
              <a:rPr lang="es-CL" dirty="0" smtClean="0"/>
              <a:t>…</a:t>
            </a:r>
          </a:p>
          <a:p>
            <a:endParaRPr lang="es-CL" dirty="0" smtClean="0"/>
          </a:p>
          <a:p>
            <a:r>
              <a:rPr lang="es-CL" dirty="0" smtClean="0"/>
              <a:t>(Alguien) me dijo que ladra un perrito, no deja entrar, está más acá en el cerro.</a:t>
            </a: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sz="quarter" idx="1"/>
          </p:nvPr>
        </p:nvSpPr>
        <p:spPr/>
        <p:txBody>
          <a:bodyPr>
            <a:normAutofit fontScale="92500" lnSpcReduction="20000"/>
          </a:bodyPr>
          <a:lstStyle/>
          <a:p>
            <a:endParaRPr lang="es-CL" dirty="0" smtClean="0"/>
          </a:p>
          <a:p>
            <a:r>
              <a:rPr lang="es-CL" dirty="0" smtClean="0"/>
              <a:t>2 horas y  15 minutos de grabación</a:t>
            </a:r>
          </a:p>
          <a:p>
            <a:endParaRPr lang="es-CL" dirty="0" smtClean="0"/>
          </a:p>
          <a:p>
            <a:r>
              <a:rPr lang="es-CL" dirty="0" smtClean="0"/>
              <a:t>3 emisores. Hablantes bilingües. L1 mapudungun, L2 español tardío, en algunos casos incompleto. Educación mapuche muy desarrollada. Escolarización chilena baja y deficiente. </a:t>
            </a:r>
          </a:p>
          <a:p>
            <a:endParaRPr lang="es-CL" dirty="0" smtClean="0"/>
          </a:p>
          <a:p>
            <a:r>
              <a:rPr lang="es-CL" dirty="0" smtClean="0"/>
              <a:t>Residentes en la comunidad de </a:t>
            </a:r>
            <a:r>
              <a:rPr lang="es-CL" dirty="0" err="1" smtClean="0"/>
              <a:t>Curaco</a:t>
            </a:r>
            <a:r>
              <a:rPr lang="es-CL" dirty="0" smtClean="0"/>
              <a:t>- </a:t>
            </a:r>
            <a:r>
              <a:rPr lang="es-CL" dirty="0" err="1" smtClean="0"/>
              <a:t>Ranquil</a:t>
            </a:r>
            <a:r>
              <a:rPr lang="es-CL" dirty="0" smtClean="0"/>
              <a:t>, comuna de </a:t>
            </a:r>
            <a:r>
              <a:rPr lang="es-CL" dirty="0" err="1" smtClean="0"/>
              <a:t>Galvarino</a:t>
            </a:r>
            <a:r>
              <a:rPr lang="es-CL" dirty="0" smtClean="0"/>
              <a:t>, IX Región</a:t>
            </a:r>
          </a:p>
          <a:p>
            <a:endParaRPr lang="es-CL" dirty="0" smtClean="0"/>
          </a:p>
          <a:p>
            <a:r>
              <a:rPr lang="es-CL" dirty="0" smtClean="0"/>
              <a:t>Narraciones tradicionales, de experiencia personal y conversaciones.</a:t>
            </a:r>
            <a:endParaRPr lang="es-CL" dirty="0"/>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sz="quarter" idx="1"/>
          </p:nvPr>
        </p:nvSpPr>
        <p:spPr/>
        <p:txBody>
          <a:bodyPr/>
          <a:lstStyle/>
          <a:p>
            <a:endParaRPr lang="es-CL" dirty="0" smtClean="0"/>
          </a:p>
          <a:p>
            <a:endParaRPr lang="es-CL" dirty="0" smtClean="0"/>
          </a:p>
          <a:p>
            <a:r>
              <a:rPr lang="es-CL" dirty="0" smtClean="0"/>
              <a:t>41 casos de “Dicen que” extra-clausular antepuesto </a:t>
            </a:r>
          </a:p>
          <a:p>
            <a:r>
              <a:rPr lang="es-CL" dirty="0" smtClean="0"/>
              <a:t>16 casos de “dicen” extra-clausular pospuesto</a:t>
            </a:r>
            <a:endParaRPr lang="es-CL" dirty="0"/>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dirty="0" smtClean="0"/>
              <a:t>Características que favorecen el cambio</a:t>
            </a:r>
            <a:endParaRPr lang="es-CL" dirty="0"/>
          </a:p>
        </p:txBody>
      </p:sp>
      <p:sp>
        <p:nvSpPr>
          <p:cNvPr id="3" name="2 Marcador de contenido"/>
          <p:cNvSpPr>
            <a:spLocks noGrp="1"/>
          </p:cNvSpPr>
          <p:nvPr>
            <p:ph sz="quarter" idx="1"/>
          </p:nvPr>
        </p:nvSpPr>
        <p:spPr/>
        <p:txBody>
          <a:bodyPr/>
          <a:lstStyle/>
          <a:p>
            <a:endParaRPr lang="es-CL" dirty="0" smtClean="0"/>
          </a:p>
          <a:p>
            <a:r>
              <a:rPr lang="es-CL" dirty="0" smtClean="0"/>
              <a:t>El verbo decir es el verbo de enunciación más frecuente del español. Tiene una semántica </a:t>
            </a:r>
            <a:r>
              <a:rPr lang="es-CL" dirty="0" err="1" smtClean="0"/>
              <a:t>intensional</a:t>
            </a:r>
            <a:r>
              <a:rPr lang="es-CL" dirty="0" smtClean="0"/>
              <a:t> pobre.</a:t>
            </a:r>
          </a:p>
          <a:p>
            <a:r>
              <a:rPr lang="es-CL" dirty="0" smtClean="0"/>
              <a:t>Da origen a marcadores discursivos sin influencia del contacto: ‘dizque’</a:t>
            </a:r>
          </a:p>
          <a:p>
            <a:endParaRPr lang="es-CL"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3 Título"/>
          <p:cNvSpPr>
            <a:spLocks noGrp="1"/>
          </p:cNvSpPr>
          <p:nvPr>
            <p:ph type="title"/>
          </p:nvPr>
        </p:nvSpPr>
        <p:spPr/>
        <p:txBody>
          <a:bodyPr/>
          <a:lstStyle/>
          <a:p>
            <a:endParaRPr lang="es-CL" smtClean="0"/>
          </a:p>
        </p:txBody>
      </p:sp>
      <p:sp>
        <p:nvSpPr>
          <p:cNvPr id="13315" name="4 Marcador de contenido"/>
          <p:cNvSpPr>
            <a:spLocks noGrp="1"/>
          </p:cNvSpPr>
          <p:nvPr>
            <p:ph sz="quarter" idx="1"/>
          </p:nvPr>
        </p:nvSpPr>
        <p:spPr/>
        <p:txBody>
          <a:bodyPr>
            <a:normAutofit/>
          </a:bodyPr>
          <a:lstStyle/>
          <a:p>
            <a:r>
              <a:rPr lang="es-CL" dirty="0" err="1" smtClean="0"/>
              <a:t>Juse</a:t>
            </a:r>
            <a:r>
              <a:rPr lang="es-CL" dirty="0" smtClean="0"/>
              <a:t> </a:t>
            </a:r>
            <a:r>
              <a:rPr lang="es-CL" dirty="0" err="1" smtClean="0"/>
              <a:t>irida</a:t>
            </a:r>
            <a:r>
              <a:rPr lang="es-CL" dirty="0" smtClean="0"/>
              <a:t> di-</a:t>
            </a:r>
            <a:r>
              <a:rPr lang="es-CL" dirty="0" err="1" smtClean="0"/>
              <a:t>manika</a:t>
            </a:r>
            <a:r>
              <a:rPr lang="es-CL" dirty="0" smtClean="0"/>
              <a:t>-</a:t>
            </a:r>
            <a:r>
              <a:rPr lang="es-CL" dirty="0" err="1" smtClean="0"/>
              <a:t>sika</a:t>
            </a:r>
            <a:endParaRPr lang="es-CL" dirty="0" smtClean="0"/>
          </a:p>
          <a:p>
            <a:pPr>
              <a:buFont typeface="Wingdings 2" pitchFamily="18" charset="2"/>
              <a:buNone/>
            </a:pPr>
            <a:r>
              <a:rPr lang="es-CL" dirty="0" smtClean="0"/>
              <a:t>	José fútbol 3sg.NF-jugar-pASREC.PRESUN</a:t>
            </a:r>
          </a:p>
          <a:p>
            <a:pPr>
              <a:buFont typeface="Wingdings 2" pitchFamily="18" charset="2"/>
              <a:buNone/>
            </a:pPr>
            <a:r>
              <a:rPr lang="es-CL" dirty="0" smtClean="0"/>
              <a:t>	José ha jugado fútbol (yo lo asumo a partir de lo que sé de él)</a:t>
            </a:r>
          </a:p>
          <a:p>
            <a:r>
              <a:rPr lang="es-CL" dirty="0" err="1" smtClean="0"/>
              <a:t>Juse</a:t>
            </a:r>
            <a:r>
              <a:rPr lang="es-CL" dirty="0" smtClean="0"/>
              <a:t> </a:t>
            </a:r>
            <a:r>
              <a:rPr lang="es-CL" dirty="0" err="1" smtClean="0"/>
              <a:t>irida</a:t>
            </a:r>
            <a:r>
              <a:rPr lang="es-CL" dirty="0" smtClean="0"/>
              <a:t> di-</a:t>
            </a:r>
            <a:r>
              <a:rPr lang="es-CL" dirty="0" err="1" smtClean="0"/>
              <a:t>manika</a:t>
            </a:r>
            <a:r>
              <a:rPr lang="es-CL" dirty="0" smtClean="0"/>
              <a:t>-</a:t>
            </a:r>
            <a:r>
              <a:rPr lang="es-CL" dirty="0" err="1" smtClean="0"/>
              <a:t>pidaka</a:t>
            </a:r>
            <a:endParaRPr lang="es-CL" dirty="0" smtClean="0"/>
          </a:p>
          <a:p>
            <a:pPr>
              <a:buFont typeface="Wingdings 2" pitchFamily="18" charset="2"/>
              <a:buNone/>
            </a:pPr>
            <a:r>
              <a:rPr lang="es-CL" dirty="0" smtClean="0"/>
              <a:t>	José fútbol 3sg.NF-jugar-pASREC.REp</a:t>
            </a:r>
          </a:p>
          <a:p>
            <a:pPr>
              <a:buFont typeface="Wingdings 2" pitchFamily="18" charset="2"/>
              <a:buNone/>
            </a:pPr>
            <a:r>
              <a:rPr lang="es-CL" dirty="0" smtClean="0"/>
              <a:t>	José ha jugado fútbol (alguien me lo contó)</a:t>
            </a:r>
          </a:p>
          <a:p>
            <a:pPr>
              <a:buFont typeface="Wingdings 2" pitchFamily="18" charset="2"/>
              <a:buNone/>
            </a:pPr>
            <a:endParaRPr lang="es-CL" dirty="0" smtClean="0"/>
          </a:p>
          <a:p>
            <a:pPr>
              <a:buFont typeface="Wingdings 2" pitchFamily="18" charset="2"/>
              <a:buNone/>
            </a:pPr>
            <a:r>
              <a:rPr lang="es-CL" dirty="0" err="1" smtClean="0"/>
              <a:t>Aikhenvald</a:t>
            </a:r>
            <a:r>
              <a:rPr lang="es-CL" dirty="0" smtClean="0"/>
              <a:t> 2004 (Citado por González 2009)</a:t>
            </a:r>
          </a:p>
          <a:p>
            <a:endParaRPr lang="es-CL" dirty="0" smtClean="0"/>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Según </a:t>
            </a:r>
            <a:r>
              <a:rPr lang="es-CL" dirty="0" err="1" smtClean="0"/>
              <a:t>Company</a:t>
            </a:r>
            <a:r>
              <a:rPr lang="es-CL" dirty="0" smtClean="0"/>
              <a:t> (2004)</a:t>
            </a:r>
            <a:endParaRPr lang="es-CL" dirty="0"/>
          </a:p>
        </p:txBody>
      </p:sp>
      <p:sp>
        <p:nvSpPr>
          <p:cNvPr id="3" name="2 Marcador de contenido"/>
          <p:cNvSpPr>
            <a:spLocks noGrp="1"/>
          </p:cNvSpPr>
          <p:nvPr>
            <p:ph sz="quarter" idx="1"/>
          </p:nvPr>
        </p:nvSpPr>
        <p:spPr/>
        <p:txBody>
          <a:bodyPr/>
          <a:lstStyle/>
          <a:p>
            <a:r>
              <a:rPr lang="es-CL" dirty="0" smtClean="0"/>
              <a:t>Suma del CORDE y del Léxico histórico del español de México.</a:t>
            </a:r>
          </a:p>
          <a:p>
            <a:endParaRPr lang="es-CL" dirty="0" smtClean="0"/>
          </a:p>
          <a:p>
            <a:endParaRPr lang="es-CL" dirty="0" smtClean="0"/>
          </a:p>
          <a:p>
            <a:endParaRPr lang="es-CL" dirty="0"/>
          </a:p>
        </p:txBody>
      </p:sp>
      <p:graphicFrame>
        <p:nvGraphicFramePr>
          <p:cNvPr id="4" name="3 Tabla"/>
          <p:cNvGraphicFramePr>
            <a:graphicFrameLocks noGrp="1"/>
          </p:cNvGraphicFramePr>
          <p:nvPr/>
        </p:nvGraphicFramePr>
        <p:xfrm>
          <a:off x="1475656" y="3068960"/>
          <a:ext cx="6096000" cy="1112520"/>
        </p:xfrm>
        <a:graphic>
          <a:graphicData uri="http://schemas.openxmlformats.org/drawingml/2006/table">
            <a:tbl>
              <a:tblPr firstRow="1" bandRow="1">
                <a:tableStyleId>{5C22544A-7EE6-4342-B048-85BDC9FD1C3A}</a:tableStyleId>
              </a:tblPr>
              <a:tblGrid>
                <a:gridCol w="3048000"/>
                <a:gridCol w="3048000"/>
              </a:tblGrid>
              <a:tr h="370840">
                <a:tc>
                  <a:txBody>
                    <a:bodyPr/>
                    <a:lstStyle/>
                    <a:p>
                      <a:r>
                        <a:rPr lang="es-CL" dirty="0" smtClean="0"/>
                        <a:t>Verbo</a:t>
                      </a:r>
                      <a:endParaRPr lang="es-CL" dirty="0"/>
                    </a:p>
                  </a:txBody>
                  <a:tcPr/>
                </a:tc>
                <a:tc>
                  <a:txBody>
                    <a:bodyPr/>
                    <a:lstStyle/>
                    <a:p>
                      <a:r>
                        <a:rPr lang="es-CL" dirty="0" smtClean="0"/>
                        <a:t>Frecuencia de aparición</a:t>
                      </a:r>
                      <a:endParaRPr lang="es-CL" dirty="0"/>
                    </a:p>
                  </a:txBody>
                  <a:tcPr/>
                </a:tc>
              </a:tr>
              <a:tr h="370840">
                <a:tc>
                  <a:txBody>
                    <a:bodyPr/>
                    <a:lstStyle/>
                    <a:p>
                      <a:r>
                        <a:rPr lang="es-CL" dirty="0" smtClean="0"/>
                        <a:t>Dice</a:t>
                      </a:r>
                      <a:endParaRPr lang="es-CL" dirty="0"/>
                    </a:p>
                  </a:txBody>
                  <a:tcPr/>
                </a:tc>
                <a:tc>
                  <a:txBody>
                    <a:bodyPr/>
                    <a:lstStyle/>
                    <a:p>
                      <a:r>
                        <a:rPr lang="es-CL" dirty="0" smtClean="0"/>
                        <a:t>107.391</a:t>
                      </a:r>
                      <a:endParaRPr lang="es-CL" dirty="0"/>
                    </a:p>
                  </a:txBody>
                  <a:tcPr/>
                </a:tc>
              </a:tr>
              <a:tr h="370840">
                <a:tc>
                  <a:txBody>
                    <a:bodyPr/>
                    <a:lstStyle/>
                    <a:p>
                      <a:r>
                        <a:rPr lang="es-CL" dirty="0" smtClean="0"/>
                        <a:t>Cuchichear (en todas sus</a:t>
                      </a:r>
                      <a:r>
                        <a:rPr lang="es-CL" baseline="0" dirty="0" smtClean="0"/>
                        <a:t> formas)</a:t>
                      </a:r>
                      <a:endParaRPr lang="es-CL" dirty="0"/>
                    </a:p>
                  </a:txBody>
                  <a:tcPr/>
                </a:tc>
                <a:tc>
                  <a:txBody>
                    <a:bodyPr/>
                    <a:lstStyle/>
                    <a:p>
                      <a:r>
                        <a:rPr lang="es-CL" dirty="0" smtClean="0"/>
                        <a:t>88</a:t>
                      </a:r>
                      <a:endParaRPr lang="es-CL" dirty="0"/>
                    </a:p>
                  </a:txBody>
                  <a:tcPr/>
                </a:tc>
              </a:tr>
            </a:tbl>
          </a:graphicData>
        </a:graphic>
      </p:graphicFrame>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CL" dirty="0" smtClean="0"/>
              <a:t>“Dicen que” antepuesto.</a:t>
            </a:r>
            <a:endParaRPr lang="es-CL" dirty="0"/>
          </a:p>
        </p:txBody>
      </p:sp>
      <p:sp>
        <p:nvSpPr>
          <p:cNvPr id="5" name="4 Marcador de texto"/>
          <p:cNvSpPr>
            <a:spLocks noGrp="1"/>
          </p:cNvSpPr>
          <p:nvPr>
            <p:ph type="body" idx="1"/>
          </p:nvPr>
        </p:nvSpPr>
        <p:spPr/>
        <p:txBody>
          <a:bodyPr/>
          <a:lstStyle/>
          <a:p>
            <a:endParaRPr lang="es-CL"/>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dirty="0" smtClean="0"/>
              <a:t>Construcciones en la lengua fuente.</a:t>
            </a:r>
            <a:endParaRPr lang="es-CL" dirty="0"/>
          </a:p>
        </p:txBody>
      </p:sp>
      <p:sp>
        <p:nvSpPr>
          <p:cNvPr id="3" name="2 Marcador de contenido"/>
          <p:cNvSpPr>
            <a:spLocks noGrp="1"/>
          </p:cNvSpPr>
          <p:nvPr>
            <p:ph sz="quarter" idx="1"/>
          </p:nvPr>
        </p:nvSpPr>
        <p:spPr/>
        <p:txBody>
          <a:bodyPr/>
          <a:lstStyle/>
          <a:p>
            <a:endParaRPr lang="es-CL" dirty="0" smtClean="0"/>
          </a:p>
          <a:p>
            <a:r>
              <a:rPr lang="es-CL" dirty="0" smtClean="0"/>
              <a:t>En primer lugar, influye el morfema –</a:t>
            </a:r>
            <a:r>
              <a:rPr lang="es-CL" dirty="0" err="1" smtClean="0"/>
              <a:t>rke</a:t>
            </a:r>
            <a:r>
              <a:rPr lang="es-CL" dirty="0" smtClean="0"/>
              <a:t>- de </a:t>
            </a:r>
            <a:r>
              <a:rPr lang="es-CL" dirty="0" err="1" smtClean="0"/>
              <a:t>evidencialidad</a:t>
            </a:r>
            <a:r>
              <a:rPr lang="es-CL" dirty="0" smtClean="0"/>
              <a:t>.</a:t>
            </a:r>
          </a:p>
          <a:p>
            <a:endParaRPr lang="es-CL" dirty="0" smtClean="0"/>
          </a:p>
          <a:p>
            <a:r>
              <a:rPr lang="es-CL" dirty="0" smtClean="0"/>
              <a:t>En segundo lugar, influye el hecho de que los hablantes de mapudungun prefieran, mayoritariamente, la expresión de discurso directo por sobre el indirecto.</a:t>
            </a:r>
            <a:endParaRPr lang="es-CL" dirty="0"/>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DI/DD en mapudungun</a:t>
            </a:r>
            <a:endParaRPr lang="es-CL" dirty="0"/>
          </a:p>
        </p:txBody>
      </p:sp>
      <p:sp>
        <p:nvSpPr>
          <p:cNvPr id="3" name="2 Marcador de contenido"/>
          <p:cNvSpPr>
            <a:spLocks noGrp="1"/>
          </p:cNvSpPr>
          <p:nvPr>
            <p:ph sz="quarter" idx="1"/>
          </p:nvPr>
        </p:nvSpPr>
        <p:spPr/>
        <p:txBody>
          <a:bodyPr/>
          <a:lstStyle/>
          <a:p>
            <a:endParaRPr lang="es-CL" dirty="0" smtClean="0"/>
          </a:p>
          <a:p>
            <a:r>
              <a:rPr lang="es-CL" dirty="0" smtClean="0"/>
              <a:t>Te dijo que se iría</a:t>
            </a:r>
          </a:p>
          <a:p>
            <a:r>
              <a:rPr lang="es-CL" dirty="0" smtClean="0"/>
              <a:t>“</a:t>
            </a:r>
            <a:r>
              <a:rPr lang="es-CL" dirty="0" err="1" smtClean="0"/>
              <a:t>Amutuan</a:t>
            </a:r>
            <a:r>
              <a:rPr lang="es-CL" dirty="0" smtClean="0"/>
              <a:t>”, </a:t>
            </a:r>
            <a:r>
              <a:rPr lang="es-CL" dirty="0" err="1" smtClean="0"/>
              <a:t>pieymew</a:t>
            </a:r>
            <a:r>
              <a:rPr lang="es-CL" dirty="0" smtClean="0"/>
              <a:t> / “Me iré”, me dijo. (Zúñiga, 2006:261)</a:t>
            </a:r>
          </a:p>
          <a:p>
            <a:pPr>
              <a:buNone/>
            </a:pPr>
            <a:endParaRPr lang="es-CL" dirty="0" smtClean="0"/>
          </a:p>
          <a:p>
            <a:r>
              <a:rPr lang="es-CL" dirty="0" smtClean="0"/>
              <a:t>Me </a:t>
            </a:r>
            <a:r>
              <a:rPr lang="es-CL" dirty="0" err="1" smtClean="0"/>
              <a:t>pidio</a:t>
            </a:r>
            <a:r>
              <a:rPr lang="es-CL" dirty="0" smtClean="0"/>
              <a:t> que lo ayudara</a:t>
            </a:r>
          </a:p>
          <a:p>
            <a:r>
              <a:rPr lang="es-CL" dirty="0" err="1" smtClean="0"/>
              <a:t>Feymew</a:t>
            </a:r>
            <a:r>
              <a:rPr lang="es-CL" dirty="0" smtClean="0"/>
              <a:t> </a:t>
            </a:r>
            <a:r>
              <a:rPr lang="es-CL" dirty="0" err="1" smtClean="0"/>
              <a:t>may</a:t>
            </a:r>
            <a:r>
              <a:rPr lang="es-CL" dirty="0" smtClean="0"/>
              <a:t> “</a:t>
            </a:r>
            <a:r>
              <a:rPr lang="es-CL" dirty="0" err="1" smtClean="0"/>
              <a:t>kelluaen</a:t>
            </a:r>
            <a:r>
              <a:rPr lang="es-CL" dirty="0" smtClean="0"/>
              <a:t>” </a:t>
            </a:r>
            <a:r>
              <a:rPr lang="es-CL" dirty="0" err="1" smtClean="0"/>
              <a:t>pienew</a:t>
            </a:r>
            <a:r>
              <a:rPr lang="es-CL" dirty="0" smtClean="0"/>
              <a:t>/ Entonces “ayúdame” me dijo. (</a:t>
            </a:r>
            <a:r>
              <a:rPr lang="es-CL" dirty="0" err="1" smtClean="0"/>
              <a:t>ibidem</a:t>
            </a:r>
            <a:r>
              <a:rPr lang="es-CL" dirty="0" smtClean="0"/>
              <a:t>.)</a:t>
            </a:r>
            <a:endParaRPr lang="es-CL" dirty="0"/>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DI/DD en mapudungun</a:t>
            </a:r>
            <a:endParaRPr lang="es-CL" dirty="0"/>
          </a:p>
        </p:txBody>
      </p:sp>
      <p:sp>
        <p:nvSpPr>
          <p:cNvPr id="3" name="2 Marcador de contenido"/>
          <p:cNvSpPr>
            <a:spLocks noGrp="1"/>
          </p:cNvSpPr>
          <p:nvPr>
            <p:ph sz="quarter" idx="1"/>
          </p:nvPr>
        </p:nvSpPr>
        <p:spPr/>
        <p:txBody>
          <a:bodyPr/>
          <a:lstStyle/>
          <a:p>
            <a:pPr lvl="0"/>
            <a:r>
              <a:rPr lang="es-CL" dirty="0" err="1" smtClean="0"/>
              <a:t>Feymeo</a:t>
            </a:r>
            <a:r>
              <a:rPr lang="es-CL" dirty="0" smtClean="0"/>
              <a:t> </a:t>
            </a:r>
            <a:r>
              <a:rPr lang="es-CL" b="1" dirty="0" err="1" smtClean="0">
                <a:solidFill>
                  <a:srgbClr val="FF0000"/>
                </a:solidFill>
              </a:rPr>
              <a:t>feypirkefi</a:t>
            </a:r>
            <a:r>
              <a:rPr lang="es-CL" b="1" dirty="0" smtClean="0">
                <a:solidFill>
                  <a:srgbClr val="FF0000"/>
                </a:solidFill>
              </a:rPr>
              <a:t> </a:t>
            </a:r>
            <a:r>
              <a:rPr lang="es-CL" dirty="0" err="1" smtClean="0"/>
              <a:t>kiñe</a:t>
            </a:r>
            <a:r>
              <a:rPr lang="es-CL" dirty="0" smtClean="0"/>
              <a:t> </a:t>
            </a:r>
            <a:r>
              <a:rPr lang="es-CL" dirty="0" err="1" smtClean="0"/>
              <a:t>ta</a:t>
            </a:r>
            <a:r>
              <a:rPr lang="es-CL" dirty="0" smtClean="0"/>
              <a:t> </a:t>
            </a:r>
            <a:r>
              <a:rPr lang="es-CL" dirty="0" err="1" smtClean="0"/>
              <a:t>ñi</a:t>
            </a:r>
            <a:r>
              <a:rPr lang="es-CL" dirty="0" smtClean="0"/>
              <a:t> </a:t>
            </a:r>
            <a:r>
              <a:rPr lang="es-CL" dirty="0" err="1" smtClean="0"/>
              <a:t>weni</a:t>
            </a:r>
            <a:r>
              <a:rPr lang="es-CL" dirty="0" smtClean="0"/>
              <a:t> “</a:t>
            </a:r>
            <a:r>
              <a:rPr lang="es-CL" dirty="0" err="1" smtClean="0"/>
              <a:t>iñche</a:t>
            </a:r>
            <a:r>
              <a:rPr lang="es-CL" dirty="0" smtClean="0"/>
              <a:t> </a:t>
            </a:r>
            <a:r>
              <a:rPr lang="es-CL" dirty="0" err="1" smtClean="0"/>
              <a:t>amuan</a:t>
            </a:r>
            <a:r>
              <a:rPr lang="es-CL" dirty="0" smtClean="0"/>
              <a:t> </a:t>
            </a:r>
            <a:r>
              <a:rPr lang="es-CL" dirty="0" err="1" smtClean="0"/>
              <a:t>fewla</a:t>
            </a:r>
            <a:r>
              <a:rPr lang="es-CL" dirty="0" smtClean="0"/>
              <a:t> pun, </a:t>
            </a:r>
            <a:r>
              <a:rPr lang="es-CL" dirty="0" err="1" smtClean="0"/>
              <a:t>pemeafiñ</a:t>
            </a:r>
            <a:r>
              <a:rPr lang="es-CL" dirty="0" smtClean="0"/>
              <a:t> </a:t>
            </a:r>
            <a:r>
              <a:rPr lang="es-CL" dirty="0" err="1" smtClean="0"/>
              <a:t>ta</a:t>
            </a:r>
            <a:r>
              <a:rPr lang="es-CL" dirty="0" smtClean="0"/>
              <a:t> </a:t>
            </a:r>
            <a:r>
              <a:rPr lang="es-CL" dirty="0" err="1" smtClean="0"/>
              <a:t>ñi</a:t>
            </a:r>
            <a:r>
              <a:rPr lang="es-CL" dirty="0" smtClean="0"/>
              <a:t> </a:t>
            </a:r>
            <a:r>
              <a:rPr lang="es-CL" dirty="0" err="1" smtClean="0"/>
              <a:t>ayün</a:t>
            </a:r>
            <a:r>
              <a:rPr lang="es-CL" dirty="0" smtClean="0"/>
              <a:t> domo pun </a:t>
            </a:r>
            <a:r>
              <a:rPr lang="es-CL" dirty="0" err="1" smtClean="0"/>
              <a:t>amukelan</a:t>
            </a:r>
            <a:r>
              <a:rPr lang="es-CL" dirty="0" smtClean="0"/>
              <a:t> </a:t>
            </a:r>
            <a:r>
              <a:rPr lang="es-CL" dirty="0" err="1" smtClean="0"/>
              <a:t>chumkaono</a:t>
            </a:r>
            <a:r>
              <a:rPr lang="es-CL" dirty="0" smtClean="0"/>
              <a:t> </a:t>
            </a:r>
            <a:r>
              <a:rPr lang="es-CL" dirty="0" err="1" smtClean="0"/>
              <a:t>rume</a:t>
            </a:r>
            <a:r>
              <a:rPr lang="es-CL" dirty="0" smtClean="0"/>
              <a:t>, </a:t>
            </a:r>
            <a:r>
              <a:rPr lang="es-CL" dirty="0" err="1" smtClean="0"/>
              <a:t>welu</a:t>
            </a:r>
            <a:r>
              <a:rPr lang="es-CL" dirty="0" smtClean="0"/>
              <a:t> </a:t>
            </a:r>
            <a:r>
              <a:rPr lang="es-CL" dirty="0" err="1" smtClean="0"/>
              <a:t>fachantü</a:t>
            </a:r>
            <a:r>
              <a:rPr lang="es-CL" dirty="0" smtClean="0"/>
              <a:t> </a:t>
            </a:r>
            <a:r>
              <a:rPr lang="es-CL" dirty="0" err="1" smtClean="0"/>
              <a:t>amuan</a:t>
            </a:r>
            <a:r>
              <a:rPr lang="es-CL" dirty="0" smtClean="0"/>
              <a:t> doy </a:t>
            </a:r>
            <a:r>
              <a:rPr lang="es-CL" dirty="0" err="1" smtClean="0"/>
              <a:t>ayüafeneo</a:t>
            </a:r>
            <a:r>
              <a:rPr lang="es-CL" dirty="0" smtClean="0"/>
              <a:t> </a:t>
            </a:r>
            <a:r>
              <a:rPr lang="es-CL" dirty="0" err="1" smtClean="0"/>
              <a:t>ula</a:t>
            </a:r>
            <a:r>
              <a:rPr lang="es-CL" dirty="0" smtClean="0"/>
              <a:t> chey” </a:t>
            </a:r>
            <a:r>
              <a:rPr lang="es-CL" b="1" dirty="0" err="1" smtClean="0">
                <a:solidFill>
                  <a:srgbClr val="FF0000"/>
                </a:solidFill>
              </a:rPr>
              <a:t>pirkey</a:t>
            </a:r>
            <a:r>
              <a:rPr lang="es-CL" dirty="0" smtClean="0"/>
              <a:t> </a:t>
            </a:r>
            <a:r>
              <a:rPr lang="es-CL" dirty="0" err="1" smtClean="0"/>
              <a:t>ta</a:t>
            </a:r>
            <a:r>
              <a:rPr lang="es-CL" dirty="0" smtClean="0"/>
              <a:t> </a:t>
            </a:r>
            <a:r>
              <a:rPr lang="es-CL" dirty="0" err="1" smtClean="0"/>
              <a:t>chi</a:t>
            </a:r>
            <a:r>
              <a:rPr lang="es-CL" dirty="0" smtClean="0"/>
              <a:t> </a:t>
            </a:r>
            <a:r>
              <a:rPr lang="es-CL" dirty="0" err="1" smtClean="0"/>
              <a:t>weche</a:t>
            </a:r>
            <a:r>
              <a:rPr lang="es-CL" dirty="0" smtClean="0"/>
              <a:t> </a:t>
            </a:r>
            <a:r>
              <a:rPr lang="es-CL" dirty="0" err="1" smtClean="0"/>
              <a:t>wentru</a:t>
            </a:r>
            <a:r>
              <a:rPr lang="es-CL" dirty="0" smtClean="0"/>
              <a:t>.</a:t>
            </a:r>
          </a:p>
          <a:p>
            <a:endParaRPr lang="es-CL" dirty="0" smtClean="0"/>
          </a:p>
          <a:p>
            <a:r>
              <a:rPr lang="es-CL" dirty="0" smtClean="0"/>
              <a:t>Entonces </a:t>
            </a:r>
            <a:r>
              <a:rPr lang="es-CL" b="1" dirty="0" smtClean="0">
                <a:solidFill>
                  <a:srgbClr val="FF0000"/>
                </a:solidFill>
              </a:rPr>
              <a:t>dicen que </a:t>
            </a:r>
            <a:r>
              <a:rPr lang="es-CL" dirty="0" smtClean="0"/>
              <a:t>le dijo a su amigo “yo voy a ir en la noche, veré a mi querida mujer, en la noche nunca voy a ninguna parte, pero hoy iré y acaso más me querrá” </a:t>
            </a:r>
            <a:r>
              <a:rPr lang="es-CL" b="1" dirty="0" smtClean="0">
                <a:solidFill>
                  <a:srgbClr val="FF0000"/>
                </a:solidFill>
              </a:rPr>
              <a:t>dicen que dijo</a:t>
            </a:r>
            <a:r>
              <a:rPr lang="es-CL" dirty="0" smtClean="0"/>
              <a:t> el joven.</a:t>
            </a:r>
            <a:endParaRPr lang="es-CL" dirty="0"/>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Construcción en la lengua meta</a:t>
            </a:r>
            <a:endParaRPr lang="es-CL" dirty="0"/>
          </a:p>
        </p:txBody>
      </p:sp>
      <p:sp>
        <p:nvSpPr>
          <p:cNvPr id="3" name="2 Marcador de contenido"/>
          <p:cNvSpPr>
            <a:spLocks noGrp="1"/>
          </p:cNvSpPr>
          <p:nvPr>
            <p:ph sz="quarter" idx="1"/>
          </p:nvPr>
        </p:nvSpPr>
        <p:spPr/>
        <p:txBody>
          <a:bodyPr>
            <a:normAutofit/>
          </a:bodyPr>
          <a:lstStyle/>
          <a:p>
            <a:pPr>
              <a:buNone/>
            </a:pPr>
            <a:r>
              <a:rPr lang="es-CL" dirty="0" smtClean="0"/>
              <a:t>	</a:t>
            </a:r>
          </a:p>
          <a:p>
            <a:pPr>
              <a:buNone/>
            </a:pPr>
            <a:r>
              <a:rPr lang="es-CL" dirty="0" smtClean="0"/>
              <a:t>	En el DI hay una clausula subordinante de verbo de enunciación q toma como complemento una clausula.</a:t>
            </a:r>
          </a:p>
          <a:p>
            <a:r>
              <a:rPr lang="es-CL" dirty="0" smtClean="0"/>
              <a:t> Formalmente la clausula en complemento esta subordinada a la clausula principal</a:t>
            </a:r>
          </a:p>
          <a:p>
            <a:pPr>
              <a:buNone/>
            </a:pPr>
            <a:endParaRPr lang="es-CL" dirty="0" smtClean="0"/>
          </a:p>
          <a:p>
            <a:endParaRPr lang="es-CL" dirty="0"/>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Ejemplos</a:t>
            </a:r>
            <a:endParaRPr lang="es-CL" dirty="0"/>
          </a:p>
        </p:txBody>
      </p:sp>
      <p:sp>
        <p:nvSpPr>
          <p:cNvPr id="4" name="3 Marcador de texto"/>
          <p:cNvSpPr>
            <a:spLocks noGrp="1"/>
          </p:cNvSpPr>
          <p:nvPr>
            <p:ph type="body" idx="1"/>
          </p:nvPr>
        </p:nvSpPr>
        <p:spPr/>
        <p:txBody>
          <a:bodyPr/>
          <a:lstStyle/>
          <a:p>
            <a:r>
              <a:rPr lang="es-CL" dirty="0" smtClean="0"/>
              <a:t>Español urbano</a:t>
            </a:r>
            <a:endParaRPr lang="es-CL" dirty="0"/>
          </a:p>
        </p:txBody>
      </p:sp>
      <p:sp>
        <p:nvSpPr>
          <p:cNvPr id="5" name="4 Marcador de texto"/>
          <p:cNvSpPr>
            <a:spLocks noGrp="1"/>
          </p:cNvSpPr>
          <p:nvPr>
            <p:ph type="body" sz="half" idx="3"/>
          </p:nvPr>
        </p:nvSpPr>
        <p:spPr/>
        <p:txBody>
          <a:bodyPr/>
          <a:lstStyle/>
          <a:p>
            <a:r>
              <a:rPr lang="es-CL" dirty="0" smtClean="0"/>
              <a:t>Español </a:t>
            </a:r>
            <a:r>
              <a:rPr lang="es-CL" dirty="0" err="1" smtClean="0"/>
              <a:t>mapuchizado</a:t>
            </a:r>
            <a:endParaRPr lang="es-CL" dirty="0"/>
          </a:p>
        </p:txBody>
      </p:sp>
      <p:sp>
        <p:nvSpPr>
          <p:cNvPr id="3" name="2 Marcador de contenido"/>
          <p:cNvSpPr>
            <a:spLocks noGrp="1"/>
          </p:cNvSpPr>
          <p:nvPr>
            <p:ph sz="half" idx="2"/>
          </p:nvPr>
        </p:nvSpPr>
        <p:spPr/>
        <p:txBody>
          <a:bodyPr>
            <a:normAutofit fontScale="92500" lnSpcReduction="20000"/>
          </a:bodyPr>
          <a:lstStyle/>
          <a:p>
            <a:r>
              <a:rPr lang="es-CL" dirty="0" smtClean="0"/>
              <a:t>I: claro sipo si </a:t>
            </a:r>
            <a:r>
              <a:rPr lang="es-CL" b="1" dirty="0" smtClean="0">
                <a:solidFill>
                  <a:srgbClr val="FF0000"/>
                </a:solidFill>
              </a:rPr>
              <a:t>la doctora me dijo que </a:t>
            </a:r>
            <a:r>
              <a:rPr lang="es-CL" dirty="0" smtClean="0"/>
              <a:t>podía salir a caminar </a:t>
            </a:r>
            <a:r>
              <a:rPr lang="es-CL" dirty="0" err="1" smtClean="0"/>
              <a:t>unah</a:t>
            </a:r>
            <a:r>
              <a:rPr lang="es-CL" dirty="0" smtClean="0"/>
              <a:t> </a:t>
            </a:r>
            <a:r>
              <a:rPr lang="es-CL" dirty="0" err="1" smtClean="0"/>
              <a:t>dieh</a:t>
            </a:r>
            <a:r>
              <a:rPr lang="es-CL" dirty="0" smtClean="0"/>
              <a:t> </a:t>
            </a:r>
            <a:r>
              <a:rPr lang="es-CL" dirty="0" err="1" smtClean="0"/>
              <a:t>cuadrah</a:t>
            </a:r>
            <a:r>
              <a:rPr lang="es-CL" dirty="0" smtClean="0"/>
              <a:t> diaria//</a:t>
            </a:r>
          </a:p>
          <a:p>
            <a:endParaRPr lang="es-CL" dirty="0" smtClean="0"/>
          </a:p>
          <a:p>
            <a:r>
              <a:rPr lang="es-CL" dirty="0" smtClean="0"/>
              <a:t>I.: pero, </a:t>
            </a:r>
            <a:r>
              <a:rPr lang="es-CL" b="1" dirty="0" err="1" smtClean="0">
                <a:solidFill>
                  <a:srgbClr val="FF0000"/>
                </a:solidFill>
              </a:rPr>
              <a:t>pa</a:t>
            </a:r>
            <a:r>
              <a:rPr lang="es-CL" b="1" dirty="0" smtClean="0">
                <a:solidFill>
                  <a:srgbClr val="FF0000"/>
                </a:solidFill>
              </a:rPr>
              <a:t> </a:t>
            </a:r>
            <a:r>
              <a:rPr lang="es-CL" b="1" dirty="0" err="1" smtClean="0">
                <a:solidFill>
                  <a:srgbClr val="FF0000"/>
                </a:solidFill>
              </a:rPr>
              <a:t>lah</a:t>
            </a:r>
            <a:r>
              <a:rPr lang="es-CL" b="1" dirty="0" smtClean="0">
                <a:solidFill>
                  <a:srgbClr val="FF0000"/>
                </a:solidFill>
              </a:rPr>
              <a:t> </a:t>
            </a:r>
            <a:r>
              <a:rPr lang="es-CL" b="1" dirty="0" err="1" smtClean="0">
                <a:solidFill>
                  <a:srgbClr val="FF0000"/>
                </a:solidFill>
              </a:rPr>
              <a:t>otrah</a:t>
            </a:r>
            <a:r>
              <a:rPr lang="es-CL" b="1" dirty="0" smtClean="0">
                <a:solidFill>
                  <a:srgbClr val="FF0000"/>
                </a:solidFill>
              </a:rPr>
              <a:t> </a:t>
            </a:r>
            <a:r>
              <a:rPr lang="es-CL" b="1" dirty="0" err="1" smtClean="0">
                <a:solidFill>
                  <a:srgbClr val="FF0000"/>
                </a:solidFill>
              </a:rPr>
              <a:t>personah</a:t>
            </a:r>
            <a:r>
              <a:rPr lang="es-CL" b="1" dirty="0" smtClean="0">
                <a:solidFill>
                  <a:srgbClr val="FF0000"/>
                </a:solidFill>
              </a:rPr>
              <a:t> </a:t>
            </a:r>
            <a:r>
              <a:rPr lang="es-CL" dirty="0" smtClean="0"/>
              <a:t>de repente </a:t>
            </a:r>
            <a:r>
              <a:rPr lang="es-CL" b="1" dirty="0" smtClean="0">
                <a:solidFill>
                  <a:srgbClr val="FF0000"/>
                </a:solidFill>
              </a:rPr>
              <a:t>dicen que </a:t>
            </a:r>
            <a:r>
              <a:rPr lang="es-CL" dirty="0" smtClean="0"/>
              <a:t>&lt;énfasis&gt; yo hablo así / medio &lt;alargamiento/&gt; &lt;/énfasis&gt; </a:t>
            </a:r>
          </a:p>
          <a:p>
            <a:pPr>
              <a:buNone/>
            </a:pPr>
            <a:r>
              <a:rPr lang="es-CL" dirty="0" smtClean="0"/>
              <a:t>	E.: como choro</a:t>
            </a:r>
          </a:p>
          <a:p>
            <a:endParaRPr lang="es-CL" dirty="0"/>
          </a:p>
        </p:txBody>
      </p:sp>
      <p:sp>
        <p:nvSpPr>
          <p:cNvPr id="6" name="5 Marcador de contenido"/>
          <p:cNvSpPr>
            <a:spLocks noGrp="1"/>
          </p:cNvSpPr>
          <p:nvPr>
            <p:ph sz="half" idx="4"/>
          </p:nvPr>
        </p:nvSpPr>
        <p:spPr/>
        <p:txBody>
          <a:bodyPr/>
          <a:lstStyle/>
          <a:p>
            <a:r>
              <a:rPr lang="es-CL" b="1" dirty="0" smtClean="0">
                <a:solidFill>
                  <a:srgbClr val="FF0000"/>
                </a:solidFill>
              </a:rPr>
              <a:t>Dicen que </a:t>
            </a:r>
            <a:r>
              <a:rPr lang="es-CL" dirty="0" smtClean="0"/>
              <a:t>la chuchara eh de oro plata, eh de oro, todo eh de oro, ya?,  y si uno quiere tener riqueza afuera, afuera </a:t>
            </a:r>
            <a:r>
              <a:rPr lang="es-CL" dirty="0" err="1" smtClean="0"/>
              <a:t>ta</a:t>
            </a:r>
            <a:r>
              <a:rPr lang="es-CL" dirty="0" smtClean="0"/>
              <a:t> la riqueza</a:t>
            </a:r>
            <a:endParaRPr lang="es-CL" dirty="0"/>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endParaRPr lang="es-CL"/>
          </a:p>
        </p:txBody>
      </p:sp>
      <p:sp>
        <p:nvSpPr>
          <p:cNvPr id="5" name="4 Marcador de texto"/>
          <p:cNvSpPr>
            <a:spLocks noGrp="1"/>
          </p:cNvSpPr>
          <p:nvPr>
            <p:ph type="body" idx="1"/>
          </p:nvPr>
        </p:nvSpPr>
        <p:spPr/>
        <p:txBody>
          <a:bodyPr/>
          <a:lstStyle/>
          <a:p>
            <a:r>
              <a:rPr lang="es-CL" dirty="0" smtClean="0"/>
              <a:t>Español urbano</a:t>
            </a:r>
            <a:endParaRPr lang="es-CL" dirty="0"/>
          </a:p>
        </p:txBody>
      </p:sp>
      <p:sp>
        <p:nvSpPr>
          <p:cNvPr id="6" name="5 Marcador de texto"/>
          <p:cNvSpPr>
            <a:spLocks noGrp="1"/>
          </p:cNvSpPr>
          <p:nvPr>
            <p:ph type="body" sz="half" idx="3"/>
          </p:nvPr>
        </p:nvSpPr>
        <p:spPr/>
        <p:txBody>
          <a:bodyPr/>
          <a:lstStyle/>
          <a:p>
            <a:r>
              <a:rPr lang="es-CL" dirty="0" smtClean="0"/>
              <a:t>Español </a:t>
            </a:r>
            <a:r>
              <a:rPr lang="es-CL" dirty="0" err="1" smtClean="0"/>
              <a:t>mapuchizado</a:t>
            </a:r>
            <a:endParaRPr lang="es-CL" dirty="0"/>
          </a:p>
        </p:txBody>
      </p:sp>
      <p:sp>
        <p:nvSpPr>
          <p:cNvPr id="3" name="2 Marcador de contenido"/>
          <p:cNvSpPr>
            <a:spLocks noGrp="1"/>
          </p:cNvSpPr>
          <p:nvPr>
            <p:ph sz="half" idx="2"/>
          </p:nvPr>
        </p:nvSpPr>
        <p:spPr/>
        <p:txBody>
          <a:bodyPr>
            <a:normAutofit fontScale="92500" lnSpcReduction="20000"/>
          </a:bodyPr>
          <a:lstStyle/>
          <a:p>
            <a:endParaRPr lang="es-CL" dirty="0" smtClean="0"/>
          </a:p>
          <a:p>
            <a:r>
              <a:rPr lang="es-ES_tradnl" dirty="0" smtClean="0"/>
              <a:t>he sido muy dedicada como a </a:t>
            </a:r>
            <a:r>
              <a:rPr lang="es-ES_tradnl" dirty="0" err="1" smtClean="0"/>
              <a:t>mih</a:t>
            </a:r>
            <a:r>
              <a:rPr lang="es-ES_tradnl" dirty="0" smtClean="0"/>
              <a:t> / a </a:t>
            </a:r>
            <a:r>
              <a:rPr lang="es-ES_tradnl" dirty="0" err="1" smtClean="0"/>
              <a:t>mih</a:t>
            </a:r>
            <a:r>
              <a:rPr lang="es-ES_tradnl" dirty="0" smtClean="0"/>
              <a:t> </a:t>
            </a:r>
            <a:r>
              <a:rPr lang="es-ES_tradnl" dirty="0" err="1" smtClean="0"/>
              <a:t>temah</a:t>
            </a:r>
            <a:r>
              <a:rPr lang="es-ES_tradnl" dirty="0" smtClean="0"/>
              <a:t> // yo </a:t>
            </a:r>
            <a:r>
              <a:rPr lang="es-ES_tradnl" dirty="0" err="1" smtClean="0"/>
              <a:t>corretié</a:t>
            </a:r>
            <a:r>
              <a:rPr lang="es-ES_tradnl" dirty="0" smtClean="0"/>
              <a:t> a </a:t>
            </a:r>
            <a:r>
              <a:rPr lang="es-ES_tradnl" dirty="0" err="1" smtClean="0"/>
              <a:t>loh</a:t>
            </a:r>
            <a:r>
              <a:rPr lang="es-ES_tradnl" dirty="0" smtClean="0"/>
              <a:t> </a:t>
            </a:r>
            <a:r>
              <a:rPr lang="es-ES_tradnl" dirty="0" err="1" smtClean="0"/>
              <a:t>amigoh</a:t>
            </a:r>
            <a:r>
              <a:rPr lang="es-ES_tradnl" dirty="0" smtClean="0"/>
              <a:t> // sin quererlo / </a:t>
            </a:r>
            <a:r>
              <a:rPr lang="es-ES_tradnl" dirty="0" err="1" smtClean="0"/>
              <a:t>elloh</a:t>
            </a:r>
            <a:r>
              <a:rPr lang="es-ES_tradnl" dirty="0" smtClean="0"/>
              <a:t> me iban a ver a la universidad </a:t>
            </a:r>
            <a:r>
              <a:rPr lang="es-ES_tradnl" b="1" dirty="0" smtClean="0">
                <a:solidFill>
                  <a:srgbClr val="FF0000"/>
                </a:solidFill>
              </a:rPr>
              <a:t>y yo decía que </a:t>
            </a:r>
            <a:r>
              <a:rPr lang="es-ES_tradnl" dirty="0" err="1" smtClean="0"/>
              <a:t>ehtaba</a:t>
            </a:r>
            <a:r>
              <a:rPr lang="es-ES_tradnl" dirty="0" smtClean="0"/>
              <a:t> </a:t>
            </a:r>
            <a:r>
              <a:rPr lang="es-ES_tradnl" dirty="0" err="1" smtClean="0"/>
              <a:t>ehtudiando</a:t>
            </a:r>
            <a:r>
              <a:rPr lang="es-ES_tradnl" dirty="0" smtClean="0"/>
              <a:t> / que no tenía tiempo / [en]</a:t>
            </a:r>
            <a:r>
              <a:rPr lang="es-ES_tradnl" dirty="0" err="1" smtClean="0"/>
              <a:t>tonceh</a:t>
            </a:r>
            <a:r>
              <a:rPr lang="es-ES_tradnl" dirty="0" smtClean="0"/>
              <a:t> siempre he vivido muy / muy en función de </a:t>
            </a:r>
            <a:r>
              <a:rPr lang="es-ES_tradnl" dirty="0" err="1" smtClean="0"/>
              <a:t>mih</a:t>
            </a:r>
            <a:r>
              <a:rPr lang="es-ES_tradnl" dirty="0" smtClean="0"/>
              <a:t> </a:t>
            </a:r>
            <a:r>
              <a:rPr lang="es-ES_tradnl" dirty="0" err="1" smtClean="0"/>
              <a:t>objetivoh</a:t>
            </a:r>
            <a:r>
              <a:rPr lang="es-ES_tradnl" dirty="0" smtClean="0"/>
              <a:t> &lt;silencio/&gt;  eso</a:t>
            </a:r>
            <a:endParaRPr lang="es-CL" dirty="0" smtClean="0"/>
          </a:p>
          <a:p>
            <a:endParaRPr lang="es-CL" dirty="0"/>
          </a:p>
        </p:txBody>
      </p:sp>
      <p:sp>
        <p:nvSpPr>
          <p:cNvPr id="7" name="6 Marcador de contenido"/>
          <p:cNvSpPr>
            <a:spLocks noGrp="1"/>
          </p:cNvSpPr>
          <p:nvPr>
            <p:ph sz="half" idx="4"/>
          </p:nvPr>
        </p:nvSpPr>
        <p:spPr/>
        <p:txBody>
          <a:bodyPr/>
          <a:lstStyle/>
          <a:p>
            <a:r>
              <a:rPr lang="es-CL" b="1" dirty="0" smtClean="0">
                <a:solidFill>
                  <a:srgbClr val="FF0000"/>
                </a:solidFill>
              </a:rPr>
              <a:t>Dicen que </a:t>
            </a:r>
            <a:r>
              <a:rPr lang="es-CL" dirty="0" smtClean="0"/>
              <a:t>el </a:t>
            </a:r>
            <a:r>
              <a:rPr lang="es-CL" dirty="0" err="1" smtClean="0"/>
              <a:t>sacoeporoto</a:t>
            </a:r>
            <a:r>
              <a:rPr lang="es-CL" dirty="0" smtClean="0"/>
              <a:t> y le </a:t>
            </a:r>
            <a:r>
              <a:rPr lang="es-CL" dirty="0" err="1" smtClean="0"/>
              <a:t>guhtó</a:t>
            </a:r>
            <a:r>
              <a:rPr lang="es-CL" dirty="0" smtClean="0"/>
              <a:t> la cucharita, brillantita, de oro,  y guardó, guardó la cucharita y cuando llegó la hora de tomar el avión, se vino</a:t>
            </a:r>
            <a:endParaRPr lang="es-CL" dirty="0"/>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dirty="0" smtClean="0"/>
              <a:t>DI en español urbano y </a:t>
            </a:r>
            <a:r>
              <a:rPr lang="es-CL" dirty="0" err="1" smtClean="0"/>
              <a:t>mapuchizado</a:t>
            </a:r>
            <a:endParaRPr lang="es-CL" dirty="0"/>
          </a:p>
        </p:txBody>
      </p:sp>
      <p:sp>
        <p:nvSpPr>
          <p:cNvPr id="3" name="2 Marcador de texto"/>
          <p:cNvSpPr>
            <a:spLocks noGrp="1"/>
          </p:cNvSpPr>
          <p:nvPr>
            <p:ph type="body" idx="1"/>
          </p:nvPr>
        </p:nvSpPr>
        <p:spPr/>
        <p:txBody>
          <a:bodyPr/>
          <a:lstStyle/>
          <a:p>
            <a:r>
              <a:rPr lang="es-CL" dirty="0" smtClean="0"/>
              <a:t>Español estrato bajo/alto</a:t>
            </a:r>
            <a:endParaRPr lang="es-CL" dirty="0"/>
          </a:p>
        </p:txBody>
      </p:sp>
      <p:sp>
        <p:nvSpPr>
          <p:cNvPr id="4" name="3 Marcador de texto"/>
          <p:cNvSpPr>
            <a:spLocks noGrp="1"/>
          </p:cNvSpPr>
          <p:nvPr>
            <p:ph type="body" sz="half" idx="3"/>
          </p:nvPr>
        </p:nvSpPr>
        <p:spPr/>
        <p:txBody>
          <a:bodyPr/>
          <a:lstStyle/>
          <a:p>
            <a:r>
              <a:rPr lang="es-CL" dirty="0" smtClean="0"/>
              <a:t>Español </a:t>
            </a:r>
            <a:r>
              <a:rPr lang="es-CL" dirty="0" err="1" smtClean="0"/>
              <a:t>mapuchizado</a:t>
            </a:r>
            <a:endParaRPr lang="es-CL" dirty="0"/>
          </a:p>
        </p:txBody>
      </p:sp>
      <p:graphicFrame>
        <p:nvGraphicFramePr>
          <p:cNvPr id="7" name="6 Marcador de contenido"/>
          <p:cNvGraphicFramePr>
            <a:graphicFrameLocks noGrp="1"/>
          </p:cNvGraphicFramePr>
          <p:nvPr>
            <p:ph sz="half" idx="2"/>
          </p:nvPr>
        </p:nvGraphicFramePr>
        <p:xfrm>
          <a:off x="323528" y="2420888"/>
          <a:ext cx="4248472" cy="1613148"/>
        </p:xfrm>
        <a:graphic>
          <a:graphicData uri="http://schemas.openxmlformats.org/drawingml/2006/table">
            <a:tbl>
              <a:tblPr firstRow="1" bandRow="1">
                <a:tableStyleId>{5C22544A-7EE6-4342-B048-85BDC9FD1C3A}</a:tableStyleId>
              </a:tblPr>
              <a:tblGrid>
                <a:gridCol w="1062118"/>
                <a:gridCol w="1062118"/>
                <a:gridCol w="1062118"/>
                <a:gridCol w="1062118"/>
              </a:tblGrid>
              <a:tr h="1021390">
                <a:tc>
                  <a:txBody>
                    <a:bodyPr/>
                    <a:lstStyle/>
                    <a:p>
                      <a:r>
                        <a:rPr lang="es-CL" dirty="0" smtClean="0"/>
                        <a:t>Presente</a:t>
                      </a:r>
                      <a:endParaRPr lang="es-CL" dirty="0"/>
                    </a:p>
                  </a:txBody>
                  <a:tcPr/>
                </a:tc>
                <a:tc>
                  <a:txBody>
                    <a:bodyPr/>
                    <a:lstStyle/>
                    <a:p>
                      <a:r>
                        <a:rPr lang="es-CL" dirty="0" smtClean="0"/>
                        <a:t>Imperfecto</a:t>
                      </a:r>
                      <a:endParaRPr lang="es-CL" dirty="0"/>
                    </a:p>
                  </a:txBody>
                  <a:tcPr/>
                </a:tc>
                <a:tc>
                  <a:txBody>
                    <a:bodyPr/>
                    <a:lstStyle/>
                    <a:p>
                      <a:r>
                        <a:rPr lang="es-CL" dirty="0" smtClean="0"/>
                        <a:t>Indefinido</a:t>
                      </a:r>
                      <a:endParaRPr lang="es-CL" dirty="0"/>
                    </a:p>
                  </a:txBody>
                  <a:tcPr/>
                </a:tc>
                <a:tc>
                  <a:txBody>
                    <a:bodyPr/>
                    <a:lstStyle/>
                    <a:p>
                      <a:r>
                        <a:rPr lang="es-CL" dirty="0" smtClean="0"/>
                        <a:t>Total</a:t>
                      </a:r>
                      <a:endParaRPr lang="es-CL" dirty="0"/>
                    </a:p>
                  </a:txBody>
                  <a:tcPr/>
                </a:tc>
              </a:tr>
              <a:tr h="591758">
                <a:tc>
                  <a:txBody>
                    <a:bodyPr/>
                    <a:lstStyle/>
                    <a:p>
                      <a:r>
                        <a:rPr lang="es-CL" dirty="0" smtClean="0"/>
                        <a:t>6</a:t>
                      </a:r>
                      <a:endParaRPr lang="es-CL" dirty="0"/>
                    </a:p>
                  </a:txBody>
                  <a:tcPr/>
                </a:tc>
                <a:tc>
                  <a:txBody>
                    <a:bodyPr/>
                    <a:lstStyle/>
                    <a:p>
                      <a:r>
                        <a:rPr lang="es-CL" dirty="0" smtClean="0"/>
                        <a:t>1</a:t>
                      </a:r>
                      <a:endParaRPr lang="es-CL" dirty="0"/>
                    </a:p>
                  </a:txBody>
                  <a:tcPr/>
                </a:tc>
                <a:tc>
                  <a:txBody>
                    <a:bodyPr/>
                    <a:lstStyle/>
                    <a:p>
                      <a:r>
                        <a:rPr lang="es-CL" dirty="0" smtClean="0"/>
                        <a:t>6</a:t>
                      </a:r>
                      <a:endParaRPr lang="es-CL" dirty="0"/>
                    </a:p>
                  </a:txBody>
                  <a:tcPr/>
                </a:tc>
                <a:tc>
                  <a:txBody>
                    <a:bodyPr/>
                    <a:lstStyle/>
                    <a:p>
                      <a:r>
                        <a:rPr lang="es-CL" dirty="0" smtClean="0"/>
                        <a:t>13</a:t>
                      </a:r>
                      <a:endParaRPr lang="es-CL" dirty="0"/>
                    </a:p>
                  </a:txBody>
                  <a:tcPr/>
                </a:tc>
              </a:tr>
            </a:tbl>
          </a:graphicData>
        </a:graphic>
      </p:graphicFrame>
      <p:sp>
        <p:nvSpPr>
          <p:cNvPr id="6" name="5 Marcador de contenido"/>
          <p:cNvSpPr>
            <a:spLocks noGrp="1"/>
          </p:cNvSpPr>
          <p:nvPr>
            <p:ph sz="half" idx="4"/>
          </p:nvPr>
        </p:nvSpPr>
        <p:spPr/>
        <p:txBody>
          <a:bodyPr/>
          <a:lstStyle/>
          <a:p>
            <a:endParaRPr lang="es-CL" dirty="0" smtClean="0"/>
          </a:p>
          <a:p>
            <a:endParaRPr lang="es-CL" dirty="0"/>
          </a:p>
        </p:txBody>
      </p:sp>
      <p:graphicFrame>
        <p:nvGraphicFramePr>
          <p:cNvPr id="8" name="6 Marcador de contenido"/>
          <p:cNvGraphicFramePr>
            <a:graphicFrameLocks/>
          </p:cNvGraphicFramePr>
          <p:nvPr/>
        </p:nvGraphicFramePr>
        <p:xfrm>
          <a:off x="179512" y="4293096"/>
          <a:ext cx="4248472" cy="1613148"/>
        </p:xfrm>
        <a:graphic>
          <a:graphicData uri="http://schemas.openxmlformats.org/drawingml/2006/table">
            <a:tbl>
              <a:tblPr firstRow="1" bandRow="1">
                <a:tableStyleId>{5C22544A-7EE6-4342-B048-85BDC9FD1C3A}</a:tableStyleId>
              </a:tblPr>
              <a:tblGrid>
                <a:gridCol w="999728"/>
                <a:gridCol w="1124508"/>
                <a:gridCol w="1062118"/>
                <a:gridCol w="1062118"/>
              </a:tblGrid>
              <a:tr h="1021390">
                <a:tc>
                  <a:txBody>
                    <a:bodyPr/>
                    <a:lstStyle/>
                    <a:p>
                      <a:r>
                        <a:rPr lang="es-CL" dirty="0" smtClean="0"/>
                        <a:t>Presente</a:t>
                      </a:r>
                      <a:endParaRPr lang="es-CL" dirty="0"/>
                    </a:p>
                  </a:txBody>
                  <a:tcPr/>
                </a:tc>
                <a:tc>
                  <a:txBody>
                    <a:bodyPr/>
                    <a:lstStyle/>
                    <a:p>
                      <a:r>
                        <a:rPr lang="es-CL" dirty="0" smtClean="0"/>
                        <a:t>Imperfecto</a:t>
                      </a:r>
                      <a:endParaRPr lang="es-CL" dirty="0"/>
                    </a:p>
                  </a:txBody>
                  <a:tcPr/>
                </a:tc>
                <a:tc>
                  <a:txBody>
                    <a:bodyPr/>
                    <a:lstStyle/>
                    <a:p>
                      <a:r>
                        <a:rPr lang="es-CL" dirty="0" smtClean="0"/>
                        <a:t>Indefinido</a:t>
                      </a:r>
                      <a:endParaRPr lang="es-CL" dirty="0"/>
                    </a:p>
                  </a:txBody>
                  <a:tcPr/>
                </a:tc>
                <a:tc>
                  <a:txBody>
                    <a:bodyPr/>
                    <a:lstStyle/>
                    <a:p>
                      <a:r>
                        <a:rPr lang="es-CL" dirty="0" smtClean="0"/>
                        <a:t>Total</a:t>
                      </a:r>
                      <a:endParaRPr lang="es-CL" dirty="0"/>
                    </a:p>
                  </a:txBody>
                  <a:tcPr/>
                </a:tc>
              </a:tr>
              <a:tr h="591758">
                <a:tc>
                  <a:txBody>
                    <a:bodyPr/>
                    <a:lstStyle/>
                    <a:p>
                      <a:r>
                        <a:rPr lang="es-CL" dirty="0" smtClean="0"/>
                        <a:t>5</a:t>
                      </a:r>
                      <a:endParaRPr lang="es-CL" dirty="0"/>
                    </a:p>
                  </a:txBody>
                  <a:tcPr/>
                </a:tc>
                <a:tc>
                  <a:txBody>
                    <a:bodyPr/>
                    <a:lstStyle/>
                    <a:p>
                      <a:r>
                        <a:rPr lang="es-CL" dirty="0" smtClean="0"/>
                        <a:t>3</a:t>
                      </a:r>
                      <a:endParaRPr lang="es-CL" dirty="0"/>
                    </a:p>
                  </a:txBody>
                  <a:tcPr/>
                </a:tc>
                <a:tc>
                  <a:txBody>
                    <a:bodyPr/>
                    <a:lstStyle/>
                    <a:p>
                      <a:r>
                        <a:rPr lang="es-CL" dirty="0" smtClean="0"/>
                        <a:t>5</a:t>
                      </a:r>
                      <a:endParaRPr lang="es-CL" dirty="0"/>
                    </a:p>
                  </a:txBody>
                  <a:tcPr/>
                </a:tc>
                <a:tc>
                  <a:txBody>
                    <a:bodyPr/>
                    <a:lstStyle/>
                    <a:p>
                      <a:r>
                        <a:rPr lang="es-CL" dirty="0" smtClean="0"/>
                        <a:t>13</a:t>
                      </a:r>
                      <a:endParaRPr lang="es-CL" dirty="0"/>
                    </a:p>
                  </a:txBody>
                  <a:tcPr/>
                </a:tc>
              </a:tr>
            </a:tbl>
          </a:graphicData>
        </a:graphic>
      </p:graphicFrame>
      <p:graphicFrame>
        <p:nvGraphicFramePr>
          <p:cNvPr id="9" name="6 Marcador de contenido"/>
          <p:cNvGraphicFramePr>
            <a:graphicFrameLocks/>
          </p:cNvGraphicFramePr>
          <p:nvPr/>
        </p:nvGraphicFramePr>
        <p:xfrm>
          <a:off x="4895528" y="2564904"/>
          <a:ext cx="4248472" cy="1613148"/>
        </p:xfrm>
        <a:graphic>
          <a:graphicData uri="http://schemas.openxmlformats.org/drawingml/2006/table">
            <a:tbl>
              <a:tblPr firstRow="1" bandRow="1">
                <a:tableStyleId>{5C22544A-7EE6-4342-B048-85BDC9FD1C3A}</a:tableStyleId>
              </a:tblPr>
              <a:tblGrid>
                <a:gridCol w="1062118"/>
                <a:gridCol w="1062118"/>
                <a:gridCol w="1062118"/>
                <a:gridCol w="1062118"/>
              </a:tblGrid>
              <a:tr h="1021390">
                <a:tc>
                  <a:txBody>
                    <a:bodyPr/>
                    <a:lstStyle/>
                    <a:p>
                      <a:r>
                        <a:rPr lang="es-CL" dirty="0" smtClean="0"/>
                        <a:t>Presente</a:t>
                      </a:r>
                      <a:endParaRPr lang="es-CL" dirty="0"/>
                    </a:p>
                  </a:txBody>
                  <a:tcPr/>
                </a:tc>
                <a:tc>
                  <a:txBody>
                    <a:bodyPr/>
                    <a:lstStyle/>
                    <a:p>
                      <a:r>
                        <a:rPr lang="es-CL" dirty="0" smtClean="0"/>
                        <a:t>Imperfecto</a:t>
                      </a:r>
                      <a:endParaRPr lang="es-CL" dirty="0"/>
                    </a:p>
                  </a:txBody>
                  <a:tcPr/>
                </a:tc>
                <a:tc>
                  <a:txBody>
                    <a:bodyPr/>
                    <a:lstStyle/>
                    <a:p>
                      <a:r>
                        <a:rPr lang="es-CL" dirty="0" smtClean="0"/>
                        <a:t>Indefinido</a:t>
                      </a:r>
                      <a:endParaRPr lang="es-CL" dirty="0"/>
                    </a:p>
                  </a:txBody>
                  <a:tcPr/>
                </a:tc>
                <a:tc>
                  <a:txBody>
                    <a:bodyPr/>
                    <a:lstStyle/>
                    <a:p>
                      <a:r>
                        <a:rPr lang="es-CL" dirty="0" smtClean="0"/>
                        <a:t>Total</a:t>
                      </a:r>
                      <a:endParaRPr lang="es-CL" dirty="0"/>
                    </a:p>
                  </a:txBody>
                  <a:tcPr/>
                </a:tc>
              </a:tr>
              <a:tr h="591758">
                <a:tc>
                  <a:txBody>
                    <a:bodyPr/>
                    <a:lstStyle/>
                    <a:p>
                      <a:r>
                        <a:rPr lang="es-CL" dirty="0" smtClean="0"/>
                        <a:t>39</a:t>
                      </a:r>
                      <a:endParaRPr lang="es-CL" dirty="0"/>
                    </a:p>
                  </a:txBody>
                  <a:tcPr/>
                </a:tc>
                <a:tc>
                  <a:txBody>
                    <a:bodyPr/>
                    <a:lstStyle/>
                    <a:p>
                      <a:r>
                        <a:rPr lang="es-CL" dirty="0" smtClean="0"/>
                        <a:t>0</a:t>
                      </a:r>
                      <a:endParaRPr lang="es-CL" dirty="0"/>
                    </a:p>
                  </a:txBody>
                  <a:tcPr/>
                </a:tc>
                <a:tc>
                  <a:txBody>
                    <a:bodyPr/>
                    <a:lstStyle/>
                    <a:p>
                      <a:r>
                        <a:rPr lang="es-CL" dirty="0" smtClean="0"/>
                        <a:t>2</a:t>
                      </a:r>
                      <a:endParaRPr lang="es-CL" dirty="0"/>
                    </a:p>
                  </a:txBody>
                  <a:tcPr/>
                </a:tc>
                <a:tc>
                  <a:txBody>
                    <a:bodyPr/>
                    <a:lstStyle/>
                    <a:p>
                      <a:r>
                        <a:rPr lang="es-CL" dirty="0" smtClean="0"/>
                        <a:t>41</a:t>
                      </a:r>
                      <a:endParaRPr lang="es-CL" dirty="0"/>
                    </a:p>
                  </a:txBody>
                  <a:tcPr/>
                </a:tc>
              </a:tr>
            </a:tbl>
          </a:graphicData>
        </a:graphic>
      </p:graphicFrame>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texto"/>
          <p:cNvSpPr>
            <a:spLocks noGrp="1"/>
          </p:cNvSpPr>
          <p:nvPr>
            <p:ph type="body" idx="1"/>
          </p:nvPr>
        </p:nvSpPr>
        <p:spPr/>
        <p:txBody>
          <a:bodyPr/>
          <a:lstStyle/>
          <a:p>
            <a:endParaRPr lang="es-CL" dirty="0" smtClean="0"/>
          </a:p>
          <a:p>
            <a:endParaRPr lang="es-CL" dirty="0" smtClean="0"/>
          </a:p>
          <a:p>
            <a:r>
              <a:rPr lang="es-CL" dirty="0" smtClean="0"/>
              <a:t>Español estrato bajo/alto	</a:t>
            </a:r>
            <a:endParaRPr lang="es-CL" dirty="0"/>
          </a:p>
        </p:txBody>
      </p:sp>
      <p:sp>
        <p:nvSpPr>
          <p:cNvPr id="4" name="3 Marcador de texto"/>
          <p:cNvSpPr>
            <a:spLocks noGrp="1"/>
          </p:cNvSpPr>
          <p:nvPr>
            <p:ph type="body" sz="half" idx="3"/>
          </p:nvPr>
        </p:nvSpPr>
        <p:spPr/>
        <p:txBody>
          <a:bodyPr/>
          <a:lstStyle/>
          <a:p>
            <a:r>
              <a:rPr lang="es-CL" dirty="0" smtClean="0"/>
              <a:t>Español </a:t>
            </a:r>
            <a:r>
              <a:rPr lang="es-CL" dirty="0" err="1" smtClean="0"/>
              <a:t>mapuchizado</a:t>
            </a:r>
            <a:endParaRPr lang="es-CL" dirty="0"/>
          </a:p>
        </p:txBody>
      </p:sp>
      <p:sp>
        <p:nvSpPr>
          <p:cNvPr id="5" name="4 Marcador de contenido"/>
          <p:cNvSpPr>
            <a:spLocks noGrp="1"/>
          </p:cNvSpPr>
          <p:nvPr>
            <p:ph sz="half" idx="2"/>
          </p:nvPr>
        </p:nvSpPr>
        <p:spPr/>
        <p:txBody>
          <a:bodyPr/>
          <a:lstStyle/>
          <a:p>
            <a:endParaRPr lang="es-CL" dirty="0" smtClean="0"/>
          </a:p>
          <a:p>
            <a:endParaRPr lang="es-CL" dirty="0"/>
          </a:p>
        </p:txBody>
      </p:sp>
      <p:graphicFrame>
        <p:nvGraphicFramePr>
          <p:cNvPr id="7" name="6 Marcador de contenido"/>
          <p:cNvGraphicFramePr>
            <a:graphicFrameLocks noGrp="1"/>
          </p:cNvGraphicFramePr>
          <p:nvPr>
            <p:ph sz="half" idx="4"/>
          </p:nvPr>
        </p:nvGraphicFramePr>
        <p:xfrm>
          <a:off x="899592" y="2564904"/>
          <a:ext cx="3733800" cy="741680"/>
        </p:xfrm>
        <a:graphic>
          <a:graphicData uri="http://schemas.openxmlformats.org/drawingml/2006/table">
            <a:tbl>
              <a:tblPr firstRow="1" bandRow="1">
                <a:tableStyleId>{5C22544A-7EE6-4342-B048-85BDC9FD1C3A}</a:tableStyleId>
              </a:tblPr>
              <a:tblGrid>
                <a:gridCol w="1244600"/>
                <a:gridCol w="1244600"/>
                <a:gridCol w="1244600"/>
              </a:tblGrid>
              <a:tr h="370840">
                <a:tc>
                  <a:txBody>
                    <a:bodyPr/>
                    <a:lstStyle/>
                    <a:p>
                      <a:r>
                        <a:rPr lang="es-CL" dirty="0" smtClean="0"/>
                        <a:t>1°</a:t>
                      </a:r>
                      <a:r>
                        <a:rPr lang="es-CL" baseline="0" dirty="0" smtClean="0"/>
                        <a:t> persona</a:t>
                      </a:r>
                      <a:endParaRPr lang="es-CL" dirty="0"/>
                    </a:p>
                  </a:txBody>
                  <a:tcPr/>
                </a:tc>
                <a:tc>
                  <a:txBody>
                    <a:bodyPr/>
                    <a:lstStyle/>
                    <a:p>
                      <a:r>
                        <a:rPr lang="es-CL" dirty="0" smtClean="0"/>
                        <a:t>3°persona</a:t>
                      </a:r>
                      <a:endParaRPr lang="es-CL" dirty="0"/>
                    </a:p>
                  </a:txBody>
                  <a:tcPr/>
                </a:tc>
                <a:tc>
                  <a:txBody>
                    <a:bodyPr/>
                    <a:lstStyle/>
                    <a:p>
                      <a:r>
                        <a:rPr lang="es-CL" dirty="0" smtClean="0"/>
                        <a:t>Total</a:t>
                      </a:r>
                      <a:endParaRPr lang="es-CL" dirty="0"/>
                    </a:p>
                  </a:txBody>
                  <a:tcPr/>
                </a:tc>
              </a:tr>
              <a:tr h="370840">
                <a:tc>
                  <a:txBody>
                    <a:bodyPr/>
                    <a:lstStyle/>
                    <a:p>
                      <a:r>
                        <a:rPr lang="es-CL" dirty="0" smtClean="0"/>
                        <a:t>2</a:t>
                      </a:r>
                      <a:endParaRPr lang="es-CL" dirty="0"/>
                    </a:p>
                  </a:txBody>
                  <a:tcPr/>
                </a:tc>
                <a:tc>
                  <a:txBody>
                    <a:bodyPr/>
                    <a:lstStyle/>
                    <a:p>
                      <a:r>
                        <a:rPr lang="es-CL" dirty="0" smtClean="0"/>
                        <a:t>11</a:t>
                      </a:r>
                      <a:endParaRPr lang="es-CL" dirty="0"/>
                    </a:p>
                  </a:txBody>
                  <a:tcPr/>
                </a:tc>
                <a:tc>
                  <a:txBody>
                    <a:bodyPr/>
                    <a:lstStyle/>
                    <a:p>
                      <a:r>
                        <a:rPr lang="es-CL" dirty="0" smtClean="0"/>
                        <a:t>13</a:t>
                      </a:r>
                      <a:endParaRPr lang="es-CL" dirty="0"/>
                    </a:p>
                  </a:txBody>
                  <a:tcPr/>
                </a:tc>
              </a:tr>
            </a:tbl>
          </a:graphicData>
        </a:graphic>
      </p:graphicFrame>
      <p:graphicFrame>
        <p:nvGraphicFramePr>
          <p:cNvPr id="8" name="6 Marcador de contenido"/>
          <p:cNvGraphicFramePr>
            <a:graphicFrameLocks/>
          </p:cNvGraphicFramePr>
          <p:nvPr/>
        </p:nvGraphicFramePr>
        <p:xfrm>
          <a:off x="827584" y="4077072"/>
          <a:ext cx="3733800" cy="741680"/>
        </p:xfrm>
        <a:graphic>
          <a:graphicData uri="http://schemas.openxmlformats.org/drawingml/2006/table">
            <a:tbl>
              <a:tblPr firstRow="1" bandRow="1">
                <a:tableStyleId>{5C22544A-7EE6-4342-B048-85BDC9FD1C3A}</a:tableStyleId>
              </a:tblPr>
              <a:tblGrid>
                <a:gridCol w="1244600"/>
                <a:gridCol w="1244600"/>
                <a:gridCol w="1244600"/>
              </a:tblGrid>
              <a:tr h="370840">
                <a:tc>
                  <a:txBody>
                    <a:bodyPr/>
                    <a:lstStyle/>
                    <a:p>
                      <a:r>
                        <a:rPr lang="es-CL" dirty="0" smtClean="0"/>
                        <a:t>1°</a:t>
                      </a:r>
                      <a:r>
                        <a:rPr lang="es-CL" baseline="0" dirty="0" smtClean="0"/>
                        <a:t> persona</a:t>
                      </a:r>
                      <a:endParaRPr lang="es-CL" dirty="0"/>
                    </a:p>
                  </a:txBody>
                  <a:tcPr/>
                </a:tc>
                <a:tc>
                  <a:txBody>
                    <a:bodyPr/>
                    <a:lstStyle/>
                    <a:p>
                      <a:r>
                        <a:rPr lang="es-CL" dirty="0" smtClean="0"/>
                        <a:t>3°persona</a:t>
                      </a:r>
                      <a:endParaRPr lang="es-CL" dirty="0"/>
                    </a:p>
                  </a:txBody>
                  <a:tcPr/>
                </a:tc>
                <a:tc>
                  <a:txBody>
                    <a:bodyPr/>
                    <a:lstStyle/>
                    <a:p>
                      <a:r>
                        <a:rPr lang="es-CL" dirty="0" smtClean="0"/>
                        <a:t>Total</a:t>
                      </a:r>
                      <a:endParaRPr lang="es-CL" dirty="0"/>
                    </a:p>
                  </a:txBody>
                  <a:tcPr/>
                </a:tc>
              </a:tr>
              <a:tr h="370840">
                <a:tc>
                  <a:txBody>
                    <a:bodyPr/>
                    <a:lstStyle/>
                    <a:p>
                      <a:r>
                        <a:rPr lang="es-CL" dirty="0" smtClean="0"/>
                        <a:t>5</a:t>
                      </a:r>
                      <a:endParaRPr lang="es-CL" dirty="0"/>
                    </a:p>
                  </a:txBody>
                  <a:tcPr/>
                </a:tc>
                <a:tc>
                  <a:txBody>
                    <a:bodyPr/>
                    <a:lstStyle/>
                    <a:p>
                      <a:r>
                        <a:rPr lang="es-CL" dirty="0" smtClean="0"/>
                        <a:t>8</a:t>
                      </a:r>
                      <a:endParaRPr lang="es-CL" dirty="0"/>
                    </a:p>
                  </a:txBody>
                  <a:tcPr/>
                </a:tc>
                <a:tc>
                  <a:txBody>
                    <a:bodyPr/>
                    <a:lstStyle/>
                    <a:p>
                      <a:r>
                        <a:rPr lang="es-CL" dirty="0" smtClean="0"/>
                        <a:t>13</a:t>
                      </a:r>
                      <a:endParaRPr lang="es-CL" dirty="0"/>
                    </a:p>
                  </a:txBody>
                  <a:tcPr/>
                </a:tc>
              </a:tr>
            </a:tbl>
          </a:graphicData>
        </a:graphic>
      </p:graphicFrame>
      <p:graphicFrame>
        <p:nvGraphicFramePr>
          <p:cNvPr id="9" name="6 Marcador de contenido"/>
          <p:cNvGraphicFramePr>
            <a:graphicFrameLocks/>
          </p:cNvGraphicFramePr>
          <p:nvPr/>
        </p:nvGraphicFramePr>
        <p:xfrm>
          <a:off x="5148064" y="2492896"/>
          <a:ext cx="3733800" cy="813688"/>
        </p:xfrm>
        <a:graphic>
          <a:graphicData uri="http://schemas.openxmlformats.org/drawingml/2006/table">
            <a:tbl>
              <a:tblPr firstRow="1" bandRow="1">
                <a:tableStyleId>{5C22544A-7EE6-4342-B048-85BDC9FD1C3A}</a:tableStyleId>
              </a:tblPr>
              <a:tblGrid>
                <a:gridCol w="1244600"/>
                <a:gridCol w="1244600"/>
                <a:gridCol w="1244600"/>
              </a:tblGrid>
              <a:tr h="442848">
                <a:tc>
                  <a:txBody>
                    <a:bodyPr/>
                    <a:lstStyle/>
                    <a:p>
                      <a:r>
                        <a:rPr lang="es-CL" dirty="0" smtClean="0"/>
                        <a:t>1°</a:t>
                      </a:r>
                      <a:r>
                        <a:rPr lang="es-CL" baseline="0" dirty="0" smtClean="0"/>
                        <a:t> persona</a:t>
                      </a:r>
                      <a:endParaRPr lang="es-CL" dirty="0"/>
                    </a:p>
                  </a:txBody>
                  <a:tcPr/>
                </a:tc>
                <a:tc>
                  <a:txBody>
                    <a:bodyPr/>
                    <a:lstStyle/>
                    <a:p>
                      <a:r>
                        <a:rPr lang="es-CL" dirty="0" smtClean="0"/>
                        <a:t>3°persona</a:t>
                      </a:r>
                      <a:endParaRPr lang="es-CL" dirty="0"/>
                    </a:p>
                  </a:txBody>
                  <a:tcPr/>
                </a:tc>
                <a:tc>
                  <a:txBody>
                    <a:bodyPr/>
                    <a:lstStyle/>
                    <a:p>
                      <a:r>
                        <a:rPr lang="es-CL" dirty="0" smtClean="0"/>
                        <a:t>Total</a:t>
                      </a:r>
                      <a:endParaRPr lang="es-CL" dirty="0"/>
                    </a:p>
                  </a:txBody>
                  <a:tcPr/>
                </a:tc>
              </a:tr>
              <a:tr h="370840">
                <a:tc>
                  <a:txBody>
                    <a:bodyPr/>
                    <a:lstStyle/>
                    <a:p>
                      <a:r>
                        <a:rPr lang="es-CL" dirty="0" smtClean="0"/>
                        <a:t>0</a:t>
                      </a:r>
                      <a:endParaRPr lang="es-CL" dirty="0"/>
                    </a:p>
                  </a:txBody>
                  <a:tcPr/>
                </a:tc>
                <a:tc>
                  <a:txBody>
                    <a:bodyPr/>
                    <a:lstStyle/>
                    <a:p>
                      <a:r>
                        <a:rPr lang="es-CL" dirty="0" smtClean="0"/>
                        <a:t>41</a:t>
                      </a:r>
                      <a:endParaRPr lang="es-CL" dirty="0"/>
                    </a:p>
                  </a:txBody>
                  <a:tcPr/>
                </a:tc>
                <a:tc>
                  <a:txBody>
                    <a:bodyPr/>
                    <a:lstStyle/>
                    <a:p>
                      <a:r>
                        <a:rPr lang="es-CL" dirty="0" smtClean="0"/>
                        <a:t>41</a:t>
                      </a:r>
                      <a:endParaRPr lang="es-CL" dirty="0"/>
                    </a:p>
                  </a:txBody>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Nuestra propuesta</a:t>
            </a:r>
            <a:endParaRPr lang="es-CL" dirty="0"/>
          </a:p>
        </p:txBody>
      </p:sp>
      <p:sp>
        <p:nvSpPr>
          <p:cNvPr id="3" name="2 Marcador de texto"/>
          <p:cNvSpPr>
            <a:spLocks noGrp="1"/>
          </p:cNvSpPr>
          <p:nvPr>
            <p:ph type="body" idx="1"/>
          </p:nvPr>
        </p:nvSpPr>
        <p:spPr/>
        <p:txBody>
          <a:bodyPr/>
          <a:lstStyle/>
          <a:p>
            <a:endParaRPr lang="es-CL"/>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Consecuencias…</a:t>
            </a:r>
            <a:endParaRPr lang="es-CL" dirty="0"/>
          </a:p>
        </p:txBody>
      </p:sp>
      <p:sp>
        <p:nvSpPr>
          <p:cNvPr id="3" name="2 Marcador de contenido"/>
          <p:cNvSpPr>
            <a:spLocks noGrp="1"/>
          </p:cNvSpPr>
          <p:nvPr>
            <p:ph sz="quarter" idx="1"/>
          </p:nvPr>
        </p:nvSpPr>
        <p:spPr/>
        <p:txBody>
          <a:bodyPr/>
          <a:lstStyle/>
          <a:p>
            <a:r>
              <a:rPr lang="es-CL" dirty="0" smtClean="0"/>
              <a:t>La clausula subordinante pasa a una posición secundaria</a:t>
            </a:r>
          </a:p>
          <a:p>
            <a:r>
              <a:rPr lang="es-CL" dirty="0" smtClean="0"/>
              <a:t>La clausula subordinada pasa a ser la principal</a:t>
            </a:r>
          </a:p>
          <a:p>
            <a:r>
              <a:rPr lang="es-CL" dirty="0" smtClean="0"/>
              <a:t> La antigua estructura subordinante termina siendo meramente un operador de </a:t>
            </a:r>
            <a:r>
              <a:rPr lang="es-CL" dirty="0" err="1" smtClean="0"/>
              <a:t>evidencialidad</a:t>
            </a:r>
            <a:r>
              <a:rPr lang="es-CL" dirty="0" smtClean="0"/>
              <a:t> que opera sobre la clausula principal.</a:t>
            </a:r>
          </a:p>
          <a:p>
            <a:r>
              <a:rPr lang="es-CL" b="1" dirty="0" smtClean="0">
                <a:solidFill>
                  <a:srgbClr val="FF0000"/>
                </a:solidFill>
              </a:rPr>
              <a:t>Enriquecimiento pragmático: El hablante señala que la clausula principal  no ha sido vista por él, sino que le fue referida.</a:t>
            </a:r>
          </a:p>
          <a:p>
            <a:endParaRPr lang="es-CL" dirty="0" smtClean="0"/>
          </a:p>
          <a:p>
            <a:endParaRPr lang="es-CL" dirty="0"/>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CL" dirty="0" smtClean="0"/>
              <a:t>“Dicen/dice” pospuesto</a:t>
            </a:r>
            <a:endParaRPr lang="es-CL" dirty="0"/>
          </a:p>
        </p:txBody>
      </p:sp>
      <p:sp>
        <p:nvSpPr>
          <p:cNvPr id="5" name="4 Marcador de texto"/>
          <p:cNvSpPr>
            <a:spLocks noGrp="1"/>
          </p:cNvSpPr>
          <p:nvPr>
            <p:ph type="body" idx="1"/>
          </p:nvPr>
        </p:nvSpPr>
        <p:spPr/>
        <p:txBody>
          <a:bodyPr/>
          <a:lstStyle/>
          <a:p>
            <a:endParaRPr lang="es-CL"/>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endParaRPr lang="es-CL"/>
          </a:p>
        </p:txBody>
      </p:sp>
      <p:sp>
        <p:nvSpPr>
          <p:cNvPr id="5" name="4 Marcador de texto"/>
          <p:cNvSpPr>
            <a:spLocks noGrp="1"/>
          </p:cNvSpPr>
          <p:nvPr>
            <p:ph type="body" idx="1"/>
          </p:nvPr>
        </p:nvSpPr>
        <p:spPr/>
        <p:txBody>
          <a:bodyPr/>
          <a:lstStyle/>
          <a:p>
            <a:r>
              <a:rPr lang="es-CL" dirty="0" smtClean="0"/>
              <a:t>Español urbano	</a:t>
            </a:r>
            <a:endParaRPr lang="es-CL" dirty="0"/>
          </a:p>
        </p:txBody>
      </p:sp>
      <p:sp>
        <p:nvSpPr>
          <p:cNvPr id="7" name="6 Marcador de texto"/>
          <p:cNvSpPr>
            <a:spLocks noGrp="1"/>
          </p:cNvSpPr>
          <p:nvPr>
            <p:ph type="body" sz="half" idx="3"/>
          </p:nvPr>
        </p:nvSpPr>
        <p:spPr/>
        <p:txBody>
          <a:bodyPr/>
          <a:lstStyle/>
          <a:p>
            <a:r>
              <a:rPr lang="es-CL" dirty="0" smtClean="0"/>
              <a:t>Español </a:t>
            </a:r>
            <a:r>
              <a:rPr lang="es-CL" dirty="0" err="1" smtClean="0"/>
              <a:t>mapuchizado</a:t>
            </a:r>
            <a:endParaRPr lang="es-CL" dirty="0"/>
          </a:p>
        </p:txBody>
      </p:sp>
      <p:sp>
        <p:nvSpPr>
          <p:cNvPr id="6" name="5 Marcador de contenido"/>
          <p:cNvSpPr>
            <a:spLocks noGrp="1"/>
          </p:cNvSpPr>
          <p:nvPr>
            <p:ph sz="half" idx="2"/>
          </p:nvPr>
        </p:nvSpPr>
        <p:spPr/>
        <p:txBody>
          <a:bodyPr/>
          <a:lstStyle/>
          <a:p>
            <a:r>
              <a:rPr lang="es-CL" dirty="0" smtClean="0"/>
              <a:t>yo creo que si // el aire malo en verano ya creo que no / no hay la misma calor que antiguamente hacía a cuando </a:t>
            </a:r>
            <a:r>
              <a:rPr lang="es-CL" b="1" dirty="0" smtClean="0">
                <a:solidFill>
                  <a:srgbClr val="FF0000"/>
                </a:solidFill>
              </a:rPr>
              <a:t>dicen </a:t>
            </a:r>
            <a:r>
              <a:rPr lang="es-CL" dirty="0" smtClean="0"/>
              <a:t>el calentamiento de la tierra se ha ido prolongando pero yo creo que ahora es mas malo /</a:t>
            </a:r>
          </a:p>
          <a:p>
            <a:endParaRPr lang="es-CL" dirty="0"/>
          </a:p>
        </p:txBody>
      </p:sp>
      <p:sp>
        <p:nvSpPr>
          <p:cNvPr id="8" name="7 Marcador de contenido"/>
          <p:cNvSpPr>
            <a:spLocks noGrp="1"/>
          </p:cNvSpPr>
          <p:nvPr>
            <p:ph sz="half" idx="4"/>
          </p:nvPr>
        </p:nvSpPr>
        <p:spPr/>
        <p:txBody>
          <a:bodyPr/>
          <a:lstStyle/>
          <a:p>
            <a:r>
              <a:rPr lang="es-CL" dirty="0" smtClean="0"/>
              <a:t>La (Elba) Santiago dice que él quejaba más que otro poco de sus esposas,  gritaba, dice</a:t>
            </a:r>
            <a:endParaRPr lang="es-CL" dirty="0"/>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texto"/>
          <p:cNvSpPr>
            <a:spLocks noGrp="1"/>
          </p:cNvSpPr>
          <p:nvPr>
            <p:ph type="body" idx="1"/>
          </p:nvPr>
        </p:nvSpPr>
        <p:spPr/>
        <p:txBody>
          <a:bodyPr/>
          <a:lstStyle/>
          <a:p>
            <a:r>
              <a:rPr lang="es-CL" dirty="0" smtClean="0"/>
              <a:t>Español urbano	</a:t>
            </a:r>
            <a:endParaRPr lang="es-CL" dirty="0"/>
          </a:p>
        </p:txBody>
      </p:sp>
      <p:sp>
        <p:nvSpPr>
          <p:cNvPr id="4" name="3 Marcador de texto"/>
          <p:cNvSpPr>
            <a:spLocks noGrp="1"/>
          </p:cNvSpPr>
          <p:nvPr>
            <p:ph type="body" sz="half" idx="3"/>
          </p:nvPr>
        </p:nvSpPr>
        <p:spPr/>
        <p:txBody>
          <a:bodyPr/>
          <a:lstStyle/>
          <a:p>
            <a:r>
              <a:rPr lang="es-CL" dirty="0" smtClean="0"/>
              <a:t>Español </a:t>
            </a:r>
            <a:r>
              <a:rPr lang="es-CL" dirty="0" err="1" smtClean="0"/>
              <a:t>mapuchizado</a:t>
            </a:r>
            <a:endParaRPr lang="es-CL" dirty="0"/>
          </a:p>
        </p:txBody>
      </p:sp>
      <p:sp>
        <p:nvSpPr>
          <p:cNvPr id="5" name="4 Marcador de contenido"/>
          <p:cNvSpPr>
            <a:spLocks noGrp="1"/>
          </p:cNvSpPr>
          <p:nvPr>
            <p:ph sz="half" idx="2"/>
          </p:nvPr>
        </p:nvSpPr>
        <p:spPr/>
        <p:txBody>
          <a:bodyPr/>
          <a:lstStyle/>
          <a:p>
            <a:r>
              <a:rPr lang="es-ES_tradnl" dirty="0" smtClean="0"/>
              <a:t>I: </a:t>
            </a:r>
            <a:r>
              <a:rPr lang="es-ES_tradnl" dirty="0" err="1" smtClean="0"/>
              <a:t>ehhh</a:t>
            </a:r>
            <a:r>
              <a:rPr lang="es-ES_tradnl" dirty="0" smtClean="0"/>
              <a:t> / que / llegar en la noche a una caja y que </a:t>
            </a:r>
            <a:r>
              <a:rPr lang="es-ES_tradnl" dirty="0" err="1" smtClean="0"/>
              <a:t>tuuu</a:t>
            </a:r>
            <a:r>
              <a:rPr lang="es-ES_tradnl" dirty="0" smtClean="0"/>
              <a:t> </a:t>
            </a:r>
            <a:r>
              <a:rPr lang="es-ES_tradnl" dirty="0" err="1" smtClean="0"/>
              <a:t>hagah</a:t>
            </a:r>
            <a:r>
              <a:rPr lang="es-ES_tradnl" dirty="0" smtClean="0"/>
              <a:t> la cola y nadie te informe que la caja </a:t>
            </a:r>
            <a:r>
              <a:rPr lang="es-ES_tradnl" dirty="0" err="1" smtClean="0"/>
              <a:t>ehtá</a:t>
            </a:r>
            <a:r>
              <a:rPr lang="es-ES_tradnl" dirty="0" smtClean="0"/>
              <a:t> cerrada y cuando tu llega te dicen &lt;cita&gt; eje / </a:t>
            </a:r>
            <a:r>
              <a:rPr lang="es-ES_tradnl" dirty="0" err="1" smtClean="0"/>
              <a:t>ehtá</a:t>
            </a:r>
            <a:r>
              <a:rPr lang="es-ES_tradnl" dirty="0" smtClean="0"/>
              <a:t> cerrado &lt;/cita&gt; ¡</a:t>
            </a:r>
            <a:r>
              <a:rPr lang="es-ES_tradnl" dirty="0" err="1" smtClean="0"/>
              <a:t>haa</a:t>
            </a:r>
            <a:r>
              <a:rPr lang="es-ES_tradnl" dirty="0" smtClean="0"/>
              <a:t> lo lamento! / nunca nadie me avisó</a:t>
            </a:r>
            <a:endParaRPr lang="es-CL" dirty="0" smtClean="0"/>
          </a:p>
          <a:p>
            <a:endParaRPr lang="es-CL" dirty="0"/>
          </a:p>
        </p:txBody>
      </p:sp>
      <p:sp>
        <p:nvSpPr>
          <p:cNvPr id="6" name="5 Marcador de contenido"/>
          <p:cNvSpPr>
            <a:spLocks noGrp="1"/>
          </p:cNvSpPr>
          <p:nvPr>
            <p:ph sz="half" idx="4"/>
          </p:nvPr>
        </p:nvSpPr>
        <p:spPr/>
        <p:txBody>
          <a:bodyPr>
            <a:normAutofit fontScale="92500" lnSpcReduction="20000"/>
          </a:bodyPr>
          <a:lstStyle/>
          <a:p>
            <a:r>
              <a:rPr lang="es-CL" dirty="0" err="1" smtClean="0"/>
              <a:t>máh</a:t>
            </a:r>
            <a:r>
              <a:rPr lang="es-CL" dirty="0" smtClean="0"/>
              <a:t> acá hijo, </a:t>
            </a:r>
            <a:r>
              <a:rPr lang="es-CL" dirty="0" err="1" smtClean="0"/>
              <a:t>máh</a:t>
            </a:r>
            <a:r>
              <a:rPr lang="es-CL" dirty="0" smtClean="0"/>
              <a:t> acá, mucho </a:t>
            </a:r>
            <a:r>
              <a:rPr lang="es-CL" dirty="0" err="1" smtClean="0"/>
              <a:t>máh</a:t>
            </a:r>
            <a:r>
              <a:rPr lang="es-CL" dirty="0" smtClean="0"/>
              <a:t> acá, hay un pajonal, dicen, la media falda, y cuando uno va acercándose ladra un perrito y le da miedo y nadie se atreve a entrar, ese </a:t>
            </a:r>
            <a:r>
              <a:rPr lang="es-CL" dirty="0" err="1" smtClean="0"/>
              <a:t>ehtá</a:t>
            </a:r>
            <a:r>
              <a:rPr lang="es-CL" dirty="0" smtClean="0"/>
              <a:t> por el otro, dicen, y a donde </a:t>
            </a:r>
            <a:r>
              <a:rPr lang="es-CL" dirty="0" err="1" smtClean="0"/>
              <a:t>nosotroh</a:t>
            </a:r>
            <a:r>
              <a:rPr lang="es-CL" dirty="0" smtClean="0"/>
              <a:t> </a:t>
            </a:r>
            <a:r>
              <a:rPr lang="es-CL" dirty="0" err="1" smtClean="0"/>
              <a:t>vamoh</a:t>
            </a:r>
            <a:r>
              <a:rPr lang="es-CL" dirty="0" smtClean="0"/>
              <a:t> eh igual que entrar en una casa: </a:t>
            </a:r>
            <a:r>
              <a:rPr lang="es-CL" dirty="0" err="1" smtClean="0"/>
              <a:t>aalto</a:t>
            </a:r>
            <a:r>
              <a:rPr lang="es-CL" dirty="0" smtClean="0"/>
              <a:t>, </a:t>
            </a:r>
            <a:r>
              <a:rPr lang="es-CL" dirty="0" err="1" smtClean="0"/>
              <a:t>ehtamoh</a:t>
            </a:r>
            <a:r>
              <a:rPr lang="es-CL" dirty="0" smtClean="0"/>
              <a:t> hablando de </a:t>
            </a:r>
            <a:r>
              <a:rPr lang="es-CL" dirty="0" err="1" smtClean="0"/>
              <a:t>unoh</a:t>
            </a:r>
            <a:r>
              <a:rPr lang="es-CL" dirty="0" smtClean="0"/>
              <a:t> </a:t>
            </a:r>
            <a:r>
              <a:rPr lang="es-CL" dirty="0" err="1" smtClean="0"/>
              <a:t>dieh</a:t>
            </a:r>
            <a:r>
              <a:rPr lang="es-CL" dirty="0" smtClean="0"/>
              <a:t> </a:t>
            </a:r>
            <a:r>
              <a:rPr lang="es-CL" dirty="0" err="1" smtClean="0"/>
              <a:t>metroh</a:t>
            </a:r>
            <a:r>
              <a:rPr lang="es-CL" dirty="0" smtClean="0"/>
              <a:t> de alto</a:t>
            </a:r>
            <a:endParaRPr lang="es-CL" dirty="0"/>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endParaRPr lang="es-CL"/>
          </a:p>
        </p:txBody>
      </p:sp>
      <p:sp>
        <p:nvSpPr>
          <p:cNvPr id="5" name="4 Marcador de contenido"/>
          <p:cNvSpPr>
            <a:spLocks noGrp="1"/>
          </p:cNvSpPr>
          <p:nvPr>
            <p:ph sz="quarter" idx="1"/>
          </p:nvPr>
        </p:nvSpPr>
        <p:spPr/>
        <p:txBody>
          <a:bodyPr/>
          <a:lstStyle/>
          <a:p>
            <a:pPr>
              <a:buNone/>
            </a:pPr>
            <a:endParaRPr lang="es-CL" dirty="0" smtClean="0"/>
          </a:p>
          <a:p>
            <a:r>
              <a:rPr lang="es-CL" dirty="0" smtClean="0"/>
              <a:t>Bastante similar a la construcción anterior.  </a:t>
            </a:r>
          </a:p>
          <a:p>
            <a:endParaRPr lang="es-CL" dirty="0" smtClean="0"/>
          </a:p>
          <a:p>
            <a:r>
              <a:rPr lang="es-CL" dirty="0" smtClean="0"/>
              <a:t>Se diferencia por su posición, siempre pospuesta, y porque se basa en la forma española de construir discurso indirecto encubierto.</a:t>
            </a:r>
          </a:p>
          <a:p>
            <a:endParaRPr lang="es-CL" dirty="0" smtClean="0"/>
          </a:p>
          <a:p>
            <a:r>
              <a:rPr lang="es-CL" dirty="0" smtClean="0"/>
              <a:t>Avance en el nivel de gramaticalización. </a:t>
            </a:r>
          </a:p>
          <a:p>
            <a:endParaRPr lang="es-CL" dirty="0"/>
          </a:p>
        </p:txBody>
      </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Generación de significado </a:t>
            </a:r>
            <a:r>
              <a:rPr lang="es-CL" dirty="0" err="1" smtClean="0"/>
              <a:t>citativo</a:t>
            </a:r>
            <a:endParaRPr lang="es-CL" dirty="0"/>
          </a:p>
        </p:txBody>
      </p:sp>
      <p:sp>
        <p:nvSpPr>
          <p:cNvPr id="3" name="2 Marcador de contenido"/>
          <p:cNvSpPr>
            <a:spLocks noGrp="1"/>
          </p:cNvSpPr>
          <p:nvPr>
            <p:ph sz="quarter" idx="1"/>
          </p:nvPr>
        </p:nvSpPr>
        <p:spPr/>
        <p:txBody>
          <a:bodyPr/>
          <a:lstStyle/>
          <a:p>
            <a:r>
              <a:rPr lang="es-CL" dirty="0" smtClean="0"/>
              <a:t>Y ahí dice que él gritaba más </a:t>
            </a:r>
            <a:r>
              <a:rPr lang="es-CL" b="1" dirty="0" smtClean="0">
                <a:solidFill>
                  <a:srgbClr val="FF0000"/>
                </a:solidFill>
              </a:rPr>
              <a:t>dice, decía mi mami </a:t>
            </a:r>
          </a:p>
          <a:p>
            <a:endParaRPr lang="es-CL" dirty="0" smtClean="0"/>
          </a:p>
          <a:p>
            <a:r>
              <a:rPr lang="es-CL" dirty="0" smtClean="0"/>
              <a:t>No sé ahí, viene </a:t>
            </a:r>
            <a:r>
              <a:rPr lang="es-CL" dirty="0" err="1" smtClean="0"/>
              <a:t>acompañao</a:t>
            </a:r>
            <a:r>
              <a:rPr lang="es-CL" dirty="0" smtClean="0"/>
              <a:t> con la guagua </a:t>
            </a:r>
            <a:r>
              <a:rPr lang="es-CL" dirty="0" err="1" smtClean="0"/>
              <a:t>po</a:t>
            </a:r>
            <a:r>
              <a:rPr lang="es-CL" dirty="0" smtClean="0"/>
              <a:t>, creo que viene </a:t>
            </a:r>
            <a:r>
              <a:rPr lang="es-CL" dirty="0" err="1" smtClean="0"/>
              <a:t>acompañao</a:t>
            </a:r>
            <a:r>
              <a:rPr lang="es-CL" dirty="0" smtClean="0"/>
              <a:t> porque lo saca </a:t>
            </a:r>
            <a:r>
              <a:rPr lang="es-CL" dirty="0" err="1" smtClean="0"/>
              <a:t>altiro</a:t>
            </a:r>
            <a:r>
              <a:rPr lang="es-CL" dirty="0" smtClean="0"/>
              <a:t>, </a:t>
            </a:r>
            <a:r>
              <a:rPr lang="es-CL" b="1" dirty="0" smtClean="0">
                <a:solidFill>
                  <a:srgbClr val="FF0000"/>
                </a:solidFill>
              </a:rPr>
              <a:t>dice, decía mi mami. </a:t>
            </a:r>
          </a:p>
          <a:p>
            <a:endParaRPr lang="es-CL" dirty="0" smtClean="0"/>
          </a:p>
          <a:p>
            <a:r>
              <a:rPr lang="es-CL" dirty="0" err="1" smtClean="0"/>
              <a:t>Tripay</a:t>
            </a:r>
            <a:r>
              <a:rPr lang="es-CL" dirty="0" smtClean="0"/>
              <a:t> </a:t>
            </a:r>
            <a:r>
              <a:rPr lang="es-CL" dirty="0" err="1" smtClean="0"/>
              <a:t>tati</a:t>
            </a:r>
            <a:r>
              <a:rPr lang="es-CL" dirty="0" smtClean="0"/>
              <a:t>, </a:t>
            </a:r>
            <a:r>
              <a:rPr lang="es-CL" dirty="0" err="1" smtClean="0"/>
              <a:t>müna</a:t>
            </a:r>
            <a:r>
              <a:rPr lang="es-CL" dirty="0" smtClean="0"/>
              <a:t> </a:t>
            </a:r>
            <a:r>
              <a:rPr lang="es-CL" dirty="0" err="1" smtClean="0"/>
              <a:t>küme</a:t>
            </a:r>
            <a:r>
              <a:rPr lang="es-CL" dirty="0" smtClean="0"/>
              <a:t> </a:t>
            </a:r>
            <a:r>
              <a:rPr lang="es-CL" dirty="0" err="1" smtClean="0"/>
              <a:t>tripay</a:t>
            </a:r>
            <a:r>
              <a:rPr lang="es-CL" dirty="0" smtClean="0"/>
              <a:t> ti </a:t>
            </a:r>
            <a:r>
              <a:rPr lang="es-CL" dirty="0" err="1" smtClean="0"/>
              <a:t>pichiche</a:t>
            </a:r>
            <a:r>
              <a:rPr lang="es-CL" dirty="0" smtClean="0"/>
              <a:t> </a:t>
            </a:r>
            <a:r>
              <a:rPr lang="es-CL" dirty="0" err="1" smtClean="0"/>
              <a:t>kupay</a:t>
            </a:r>
            <a:r>
              <a:rPr lang="es-CL" dirty="0" smtClean="0"/>
              <a:t> </a:t>
            </a:r>
            <a:r>
              <a:rPr lang="es-CL" dirty="0" err="1" smtClean="0"/>
              <a:t>tañi</a:t>
            </a:r>
            <a:r>
              <a:rPr lang="es-CL" dirty="0" smtClean="0"/>
              <a:t> </a:t>
            </a:r>
            <a:r>
              <a:rPr lang="es-CL" dirty="0" err="1" smtClean="0"/>
              <a:t>kompañ</a:t>
            </a:r>
            <a:r>
              <a:rPr lang="es-CL" dirty="0" smtClean="0"/>
              <a:t> </a:t>
            </a:r>
            <a:r>
              <a:rPr lang="es-CL" dirty="0" err="1" smtClean="0"/>
              <a:t>kupalelu</a:t>
            </a:r>
            <a:r>
              <a:rPr lang="es-CL" dirty="0" smtClean="0"/>
              <a:t>, </a:t>
            </a:r>
            <a:r>
              <a:rPr lang="es-CL" b="1" dirty="0" smtClean="0">
                <a:solidFill>
                  <a:srgbClr val="FF0000"/>
                </a:solidFill>
              </a:rPr>
              <a:t>dice,</a:t>
            </a:r>
            <a:r>
              <a:rPr lang="es-CL" dirty="0" smtClean="0"/>
              <a:t> placenta, </a:t>
            </a:r>
            <a:r>
              <a:rPr lang="es-CL" b="1" dirty="0" smtClean="0">
                <a:solidFill>
                  <a:srgbClr val="FF0000"/>
                </a:solidFill>
              </a:rPr>
              <a:t>decía mi mami. </a:t>
            </a:r>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Explicación</a:t>
            </a:r>
            <a:endParaRPr lang="es-CL" dirty="0"/>
          </a:p>
        </p:txBody>
      </p:sp>
      <p:sp>
        <p:nvSpPr>
          <p:cNvPr id="3" name="2 Marcador de contenido"/>
          <p:cNvSpPr>
            <a:spLocks noGrp="1"/>
          </p:cNvSpPr>
          <p:nvPr>
            <p:ph sz="quarter" idx="1"/>
          </p:nvPr>
        </p:nvSpPr>
        <p:spPr/>
        <p:txBody>
          <a:bodyPr/>
          <a:lstStyle/>
          <a:p>
            <a:endParaRPr lang="es-CL" dirty="0" smtClean="0"/>
          </a:p>
          <a:p>
            <a:endParaRPr lang="es-CL" dirty="0" smtClean="0"/>
          </a:p>
          <a:p>
            <a:r>
              <a:rPr lang="es-CL" dirty="0" smtClean="0"/>
              <a:t>El marcador de </a:t>
            </a:r>
            <a:r>
              <a:rPr lang="es-CL" dirty="0" err="1" smtClean="0"/>
              <a:t>reportativo</a:t>
            </a:r>
            <a:r>
              <a:rPr lang="es-CL" dirty="0" smtClean="0"/>
              <a:t> del español </a:t>
            </a:r>
            <a:r>
              <a:rPr lang="es-CL" dirty="0" err="1" smtClean="0"/>
              <a:t>mapuchizado</a:t>
            </a:r>
            <a:r>
              <a:rPr lang="es-CL" dirty="0" smtClean="0"/>
              <a:t>, al igual que el de mapudungun, es inespecífico con respecto a la fuente de la información.</a:t>
            </a:r>
          </a:p>
          <a:p>
            <a:endParaRPr lang="es-CL" dirty="0" smtClean="0"/>
          </a:p>
          <a:p>
            <a:r>
              <a:rPr lang="es-CL" dirty="0" smtClean="0"/>
              <a:t>Solo introduce la referencia a la relevancia que tiene la adquisición del conocimiento reportado por parte del hablante para la comunicación.</a:t>
            </a:r>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sz="quarter" idx="1"/>
          </p:nvPr>
        </p:nvSpPr>
        <p:spPr/>
        <p:txBody>
          <a:bodyPr/>
          <a:lstStyle/>
          <a:p>
            <a:endParaRPr lang="es-CL" dirty="0" smtClean="0"/>
          </a:p>
          <a:p>
            <a:r>
              <a:rPr lang="es-CL" dirty="0" smtClean="0"/>
              <a:t>Si se quiere especificar la fuente, tiene que introducirse luego un sintagma verbal por separado, lo que constituye una prueba más de la gramaticalización del significado </a:t>
            </a:r>
            <a:r>
              <a:rPr lang="es-CL" dirty="0" err="1" smtClean="0"/>
              <a:t>evidencial</a:t>
            </a:r>
            <a:r>
              <a:rPr lang="es-CL" dirty="0" smtClean="0"/>
              <a:t> en el español </a:t>
            </a:r>
            <a:r>
              <a:rPr lang="es-CL" dirty="0" err="1" smtClean="0"/>
              <a:t>mapuchizado</a:t>
            </a:r>
            <a:r>
              <a:rPr lang="es-CL" dirty="0" smtClean="0"/>
              <a:t>.</a:t>
            </a:r>
          </a:p>
          <a:p>
            <a:endParaRPr lang="es-CL" dirty="0" smtClean="0"/>
          </a:p>
          <a:p>
            <a:r>
              <a:rPr lang="es-CL" dirty="0" smtClean="0"/>
              <a:t>Esto se produce en 4 de los 16 registros.</a:t>
            </a:r>
            <a:endParaRPr lang="es-CL" dirty="0"/>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Interpretación de los dos fenómenos</a:t>
            </a:r>
            <a:endParaRPr lang="es-CL" dirty="0"/>
          </a:p>
        </p:txBody>
      </p:sp>
      <p:sp>
        <p:nvSpPr>
          <p:cNvPr id="3" name="2 Marcador de texto"/>
          <p:cNvSpPr>
            <a:spLocks noGrp="1"/>
          </p:cNvSpPr>
          <p:nvPr>
            <p:ph type="body" idx="1"/>
          </p:nvPr>
        </p:nvSpPr>
        <p:spPr/>
        <p:txBody>
          <a:bodyPr/>
          <a:lstStyle/>
          <a:p>
            <a:endParaRPr lang="es-CL"/>
          </a:p>
        </p:txBody>
      </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Comparación contacto/no contacto</a:t>
            </a:r>
            <a:endParaRPr lang="es-CL" dirty="0"/>
          </a:p>
        </p:txBody>
      </p:sp>
      <p:sp>
        <p:nvSpPr>
          <p:cNvPr id="4" name="3 Marcador de texto"/>
          <p:cNvSpPr>
            <a:spLocks noGrp="1"/>
          </p:cNvSpPr>
          <p:nvPr>
            <p:ph type="body" idx="1"/>
          </p:nvPr>
        </p:nvSpPr>
        <p:spPr/>
        <p:txBody>
          <a:bodyPr/>
          <a:lstStyle/>
          <a:p>
            <a:r>
              <a:rPr lang="es-CL" dirty="0" smtClean="0"/>
              <a:t>Español urbano</a:t>
            </a:r>
            <a:endParaRPr lang="es-CL" dirty="0"/>
          </a:p>
        </p:txBody>
      </p:sp>
      <p:sp>
        <p:nvSpPr>
          <p:cNvPr id="5" name="4 Marcador de texto"/>
          <p:cNvSpPr>
            <a:spLocks noGrp="1"/>
          </p:cNvSpPr>
          <p:nvPr>
            <p:ph type="body" sz="half" idx="3"/>
          </p:nvPr>
        </p:nvSpPr>
        <p:spPr/>
        <p:txBody>
          <a:bodyPr/>
          <a:lstStyle/>
          <a:p>
            <a:r>
              <a:rPr lang="es-CL" dirty="0" smtClean="0"/>
              <a:t>Español </a:t>
            </a:r>
            <a:r>
              <a:rPr lang="es-CL" dirty="0" err="1" smtClean="0"/>
              <a:t>mapuchizado</a:t>
            </a:r>
            <a:endParaRPr lang="es-CL" dirty="0"/>
          </a:p>
        </p:txBody>
      </p:sp>
      <p:sp>
        <p:nvSpPr>
          <p:cNvPr id="3" name="2 Marcador de contenido"/>
          <p:cNvSpPr>
            <a:spLocks noGrp="1"/>
          </p:cNvSpPr>
          <p:nvPr>
            <p:ph sz="half" idx="2"/>
          </p:nvPr>
        </p:nvSpPr>
        <p:spPr/>
        <p:txBody>
          <a:bodyPr>
            <a:normAutofit fontScale="92500" lnSpcReduction="20000"/>
          </a:bodyPr>
          <a:lstStyle/>
          <a:p>
            <a:r>
              <a:rPr lang="es-CL" dirty="0" smtClean="0"/>
              <a:t>I: claro sipo si </a:t>
            </a:r>
            <a:r>
              <a:rPr lang="es-CL" b="1" dirty="0" smtClean="0">
                <a:solidFill>
                  <a:srgbClr val="FF0000"/>
                </a:solidFill>
              </a:rPr>
              <a:t>la doctora me dijo que </a:t>
            </a:r>
            <a:r>
              <a:rPr lang="es-CL" dirty="0" smtClean="0"/>
              <a:t>podía salir a caminar </a:t>
            </a:r>
            <a:r>
              <a:rPr lang="es-CL" dirty="0" err="1" smtClean="0"/>
              <a:t>unah</a:t>
            </a:r>
            <a:r>
              <a:rPr lang="es-CL" dirty="0" smtClean="0"/>
              <a:t> </a:t>
            </a:r>
            <a:r>
              <a:rPr lang="es-CL" dirty="0" err="1" smtClean="0"/>
              <a:t>dieh</a:t>
            </a:r>
            <a:r>
              <a:rPr lang="es-CL" dirty="0" smtClean="0"/>
              <a:t> </a:t>
            </a:r>
            <a:r>
              <a:rPr lang="es-CL" dirty="0" err="1" smtClean="0"/>
              <a:t>cuadrah</a:t>
            </a:r>
            <a:r>
              <a:rPr lang="es-CL" dirty="0" smtClean="0"/>
              <a:t> diaria//</a:t>
            </a:r>
          </a:p>
          <a:p>
            <a:endParaRPr lang="es-CL" dirty="0" smtClean="0"/>
          </a:p>
          <a:p>
            <a:r>
              <a:rPr lang="es-CL" dirty="0" smtClean="0"/>
              <a:t>I.: pero, </a:t>
            </a:r>
            <a:r>
              <a:rPr lang="es-CL" b="1" dirty="0" err="1" smtClean="0">
                <a:solidFill>
                  <a:srgbClr val="FF0000"/>
                </a:solidFill>
              </a:rPr>
              <a:t>pa</a:t>
            </a:r>
            <a:r>
              <a:rPr lang="es-CL" b="1" dirty="0" smtClean="0">
                <a:solidFill>
                  <a:srgbClr val="FF0000"/>
                </a:solidFill>
              </a:rPr>
              <a:t> </a:t>
            </a:r>
            <a:r>
              <a:rPr lang="es-CL" b="1" dirty="0" err="1" smtClean="0">
                <a:solidFill>
                  <a:srgbClr val="FF0000"/>
                </a:solidFill>
              </a:rPr>
              <a:t>lah</a:t>
            </a:r>
            <a:r>
              <a:rPr lang="es-CL" b="1" dirty="0" smtClean="0">
                <a:solidFill>
                  <a:srgbClr val="FF0000"/>
                </a:solidFill>
              </a:rPr>
              <a:t> </a:t>
            </a:r>
            <a:r>
              <a:rPr lang="es-CL" b="1" dirty="0" err="1" smtClean="0">
                <a:solidFill>
                  <a:srgbClr val="FF0000"/>
                </a:solidFill>
              </a:rPr>
              <a:t>otrah</a:t>
            </a:r>
            <a:r>
              <a:rPr lang="es-CL" b="1" dirty="0" smtClean="0">
                <a:solidFill>
                  <a:srgbClr val="FF0000"/>
                </a:solidFill>
              </a:rPr>
              <a:t> </a:t>
            </a:r>
            <a:r>
              <a:rPr lang="es-CL" b="1" dirty="0" err="1" smtClean="0">
                <a:solidFill>
                  <a:srgbClr val="FF0000"/>
                </a:solidFill>
              </a:rPr>
              <a:t>personah</a:t>
            </a:r>
            <a:r>
              <a:rPr lang="es-CL" b="1" dirty="0" smtClean="0">
                <a:solidFill>
                  <a:srgbClr val="FF0000"/>
                </a:solidFill>
              </a:rPr>
              <a:t> </a:t>
            </a:r>
            <a:r>
              <a:rPr lang="es-CL" dirty="0" smtClean="0"/>
              <a:t>de repente </a:t>
            </a:r>
            <a:r>
              <a:rPr lang="es-CL" b="1" dirty="0" smtClean="0">
                <a:solidFill>
                  <a:srgbClr val="FF0000"/>
                </a:solidFill>
              </a:rPr>
              <a:t>dicen que </a:t>
            </a:r>
            <a:r>
              <a:rPr lang="es-CL" dirty="0" smtClean="0"/>
              <a:t>&lt;énfasis&gt; yo hablo así / medio &lt;alargamiento/&gt; &lt;/énfasis&gt; </a:t>
            </a:r>
          </a:p>
          <a:p>
            <a:pPr>
              <a:buNone/>
            </a:pPr>
            <a:r>
              <a:rPr lang="es-CL" dirty="0" smtClean="0"/>
              <a:t>	E.: como choro</a:t>
            </a:r>
          </a:p>
          <a:p>
            <a:endParaRPr lang="es-CL" dirty="0"/>
          </a:p>
        </p:txBody>
      </p:sp>
      <p:sp>
        <p:nvSpPr>
          <p:cNvPr id="6" name="5 Marcador de contenido"/>
          <p:cNvSpPr>
            <a:spLocks noGrp="1"/>
          </p:cNvSpPr>
          <p:nvPr>
            <p:ph sz="half" idx="4"/>
          </p:nvPr>
        </p:nvSpPr>
        <p:spPr/>
        <p:txBody>
          <a:bodyPr/>
          <a:lstStyle/>
          <a:p>
            <a:r>
              <a:rPr lang="es-CL" b="1" dirty="0" smtClean="0">
                <a:solidFill>
                  <a:srgbClr val="FF0000"/>
                </a:solidFill>
              </a:rPr>
              <a:t>Dicen que </a:t>
            </a:r>
            <a:r>
              <a:rPr lang="es-CL" dirty="0" smtClean="0"/>
              <a:t>la chuchara eh de oro plata, eh de oro, todo eh de oro, ya?,  y si uno quiere tener riqueza afuera, afuera </a:t>
            </a:r>
            <a:r>
              <a:rPr lang="es-CL" dirty="0" err="1" smtClean="0"/>
              <a:t>ta</a:t>
            </a:r>
            <a:r>
              <a:rPr lang="es-CL" dirty="0" smtClean="0"/>
              <a:t> la riqueza</a:t>
            </a:r>
            <a:endParaRPr lang="es-CL"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1 Título"/>
          <p:cNvSpPr>
            <a:spLocks noGrp="1"/>
          </p:cNvSpPr>
          <p:nvPr>
            <p:ph type="title"/>
          </p:nvPr>
        </p:nvSpPr>
        <p:spPr/>
        <p:txBody>
          <a:bodyPr/>
          <a:lstStyle/>
          <a:p>
            <a:pPr eaLnBrk="1" hangingPunct="1"/>
            <a:r>
              <a:rPr lang="es-CL" smtClean="0"/>
              <a:t>Proponemos que…</a:t>
            </a:r>
          </a:p>
        </p:txBody>
      </p:sp>
      <p:sp>
        <p:nvSpPr>
          <p:cNvPr id="51203" name="2 Marcador de contenido"/>
          <p:cNvSpPr>
            <a:spLocks noGrp="1"/>
          </p:cNvSpPr>
          <p:nvPr>
            <p:ph sz="quarter" idx="1"/>
          </p:nvPr>
        </p:nvSpPr>
        <p:spPr/>
        <p:txBody>
          <a:bodyPr>
            <a:normAutofit/>
          </a:bodyPr>
          <a:lstStyle/>
          <a:p>
            <a:pPr eaLnBrk="1" hangingPunct="1"/>
            <a:endParaRPr lang="es-CL" dirty="0" smtClean="0"/>
          </a:p>
          <a:p>
            <a:pPr eaLnBrk="1" hangingPunct="1">
              <a:buNone/>
            </a:pPr>
            <a:endParaRPr lang="es-CL" dirty="0" smtClean="0"/>
          </a:p>
          <a:p>
            <a:pPr eaLnBrk="1" hangingPunct="1"/>
            <a:r>
              <a:rPr lang="es-CL" dirty="0" smtClean="0"/>
              <a:t>Es una categoría con un componente </a:t>
            </a:r>
            <a:r>
              <a:rPr lang="es-CL" b="1" dirty="0" smtClean="0">
                <a:solidFill>
                  <a:srgbClr val="FF0000"/>
                </a:solidFill>
              </a:rPr>
              <a:t>fuertemente intersubjetivo compuesta por dos eventualidades</a:t>
            </a:r>
            <a:r>
              <a:rPr lang="es-CL" dirty="0" smtClean="0"/>
              <a:t>: una eventualidad </a:t>
            </a:r>
            <a:r>
              <a:rPr lang="es-CL" b="1" dirty="0" smtClean="0">
                <a:solidFill>
                  <a:srgbClr val="FF0000"/>
                </a:solidFill>
              </a:rPr>
              <a:t>explicita </a:t>
            </a:r>
            <a:r>
              <a:rPr lang="es-CL" dirty="0" smtClean="0"/>
              <a:t>referida al hecho relatado y una eventualidad </a:t>
            </a:r>
            <a:r>
              <a:rPr lang="es-CL" b="1" dirty="0" smtClean="0">
                <a:solidFill>
                  <a:srgbClr val="FF0000"/>
                </a:solidFill>
              </a:rPr>
              <a:t>implícita</a:t>
            </a:r>
            <a:r>
              <a:rPr lang="es-CL" dirty="0" smtClean="0"/>
              <a:t> semánticamente inespecífica referida a la adquisición por parte del hablante de la información  para afirmar su enunciado.</a:t>
            </a: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CL" dirty="0" smtClean="0"/>
              <a:t>Comparación contacto/no contacto</a:t>
            </a:r>
            <a:endParaRPr lang="es-CL" dirty="0"/>
          </a:p>
        </p:txBody>
      </p:sp>
      <p:sp>
        <p:nvSpPr>
          <p:cNvPr id="5" name="4 Marcador de texto"/>
          <p:cNvSpPr>
            <a:spLocks noGrp="1"/>
          </p:cNvSpPr>
          <p:nvPr>
            <p:ph type="body" idx="1"/>
          </p:nvPr>
        </p:nvSpPr>
        <p:spPr/>
        <p:txBody>
          <a:bodyPr/>
          <a:lstStyle/>
          <a:p>
            <a:r>
              <a:rPr lang="es-CL" dirty="0" smtClean="0"/>
              <a:t>Español urbano	</a:t>
            </a:r>
            <a:endParaRPr lang="es-CL" dirty="0"/>
          </a:p>
        </p:txBody>
      </p:sp>
      <p:sp>
        <p:nvSpPr>
          <p:cNvPr id="7" name="6 Marcador de texto"/>
          <p:cNvSpPr>
            <a:spLocks noGrp="1"/>
          </p:cNvSpPr>
          <p:nvPr>
            <p:ph type="body" sz="half" idx="3"/>
          </p:nvPr>
        </p:nvSpPr>
        <p:spPr/>
        <p:txBody>
          <a:bodyPr/>
          <a:lstStyle/>
          <a:p>
            <a:r>
              <a:rPr lang="es-CL" dirty="0" smtClean="0"/>
              <a:t>Español </a:t>
            </a:r>
            <a:r>
              <a:rPr lang="es-CL" dirty="0" err="1" smtClean="0"/>
              <a:t>mapuchizado</a:t>
            </a:r>
            <a:endParaRPr lang="es-CL" dirty="0"/>
          </a:p>
        </p:txBody>
      </p:sp>
      <p:sp>
        <p:nvSpPr>
          <p:cNvPr id="6" name="5 Marcador de contenido"/>
          <p:cNvSpPr>
            <a:spLocks noGrp="1"/>
          </p:cNvSpPr>
          <p:nvPr>
            <p:ph sz="half" idx="2"/>
          </p:nvPr>
        </p:nvSpPr>
        <p:spPr/>
        <p:txBody>
          <a:bodyPr/>
          <a:lstStyle/>
          <a:p>
            <a:r>
              <a:rPr lang="es-CL" dirty="0" smtClean="0"/>
              <a:t>yo creo que si // el aire malo en verano ya creo que no / no hay la misma calor que antiguamente hacía a cuando </a:t>
            </a:r>
            <a:r>
              <a:rPr lang="es-CL" b="1" dirty="0" smtClean="0">
                <a:solidFill>
                  <a:srgbClr val="FF0000"/>
                </a:solidFill>
              </a:rPr>
              <a:t>dicen </a:t>
            </a:r>
            <a:r>
              <a:rPr lang="es-CL" dirty="0" smtClean="0"/>
              <a:t>el calentamiento de la tierra se ha ido prolongando pero yo creo que ahora es mas malo /</a:t>
            </a:r>
          </a:p>
          <a:p>
            <a:endParaRPr lang="es-CL" dirty="0"/>
          </a:p>
        </p:txBody>
      </p:sp>
      <p:sp>
        <p:nvSpPr>
          <p:cNvPr id="8" name="7 Marcador de contenido"/>
          <p:cNvSpPr>
            <a:spLocks noGrp="1"/>
          </p:cNvSpPr>
          <p:nvPr>
            <p:ph sz="half" idx="4"/>
          </p:nvPr>
        </p:nvSpPr>
        <p:spPr/>
        <p:txBody>
          <a:bodyPr/>
          <a:lstStyle/>
          <a:p>
            <a:r>
              <a:rPr lang="es-CL" dirty="0" smtClean="0"/>
              <a:t>La (Elba) Santiago dice que él quejaba más que otro poco de sus esposas,  gritaba, dice</a:t>
            </a:r>
            <a:endParaRPr lang="es-CL" dirty="0"/>
          </a:p>
        </p:txBody>
      </p:sp>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Situaciones generales análogas. </a:t>
            </a:r>
            <a:endParaRPr lang="es-CL" dirty="0"/>
          </a:p>
        </p:txBody>
      </p:sp>
      <p:sp>
        <p:nvSpPr>
          <p:cNvPr id="3" name="2 Marcador de contenido"/>
          <p:cNvSpPr>
            <a:spLocks noGrp="1"/>
          </p:cNvSpPr>
          <p:nvPr>
            <p:ph sz="quarter" idx="1"/>
          </p:nvPr>
        </p:nvSpPr>
        <p:spPr/>
        <p:txBody>
          <a:bodyPr>
            <a:normAutofit lnSpcReduction="10000"/>
          </a:bodyPr>
          <a:lstStyle/>
          <a:p>
            <a:endParaRPr lang="es-CL" dirty="0" smtClean="0"/>
          </a:p>
          <a:p>
            <a:r>
              <a:rPr lang="es-CL" dirty="0" err="1" smtClean="0"/>
              <a:t>Lezguí</a:t>
            </a:r>
            <a:r>
              <a:rPr lang="es-CL" dirty="0" smtClean="0"/>
              <a:t> (</a:t>
            </a:r>
            <a:r>
              <a:rPr lang="es-CL" dirty="0" err="1" smtClean="0"/>
              <a:t>Lezguica</a:t>
            </a:r>
            <a:r>
              <a:rPr lang="es-CL" dirty="0" smtClean="0"/>
              <a:t>, Noreste del </a:t>
            </a:r>
            <a:r>
              <a:rPr lang="es-CL" dirty="0" err="1" smtClean="0"/>
              <a:t>Caucaso</a:t>
            </a:r>
            <a:r>
              <a:rPr lang="es-CL" dirty="0" smtClean="0"/>
              <a:t>) </a:t>
            </a:r>
          </a:p>
          <a:p>
            <a:endParaRPr lang="es-CL" dirty="0" smtClean="0"/>
          </a:p>
          <a:p>
            <a:r>
              <a:rPr lang="es-CL" dirty="0" err="1" smtClean="0"/>
              <a:t>Baku.d</a:t>
            </a:r>
            <a:r>
              <a:rPr lang="es-CL" dirty="0" smtClean="0"/>
              <a:t>-a        </a:t>
            </a:r>
            <a:r>
              <a:rPr lang="es-CL" dirty="0" err="1" smtClean="0"/>
              <a:t>irid</a:t>
            </a:r>
            <a:r>
              <a:rPr lang="es-CL" dirty="0" smtClean="0"/>
              <a:t> </a:t>
            </a:r>
            <a:r>
              <a:rPr lang="es-CL" dirty="0" err="1" smtClean="0"/>
              <a:t>itim</a:t>
            </a:r>
            <a:r>
              <a:rPr lang="es-CL" dirty="0" smtClean="0"/>
              <a:t>        </a:t>
            </a:r>
            <a:r>
              <a:rPr lang="es-CL" dirty="0" err="1" smtClean="0"/>
              <a:t>gülle.di</a:t>
            </a:r>
            <a:r>
              <a:rPr lang="es-CL" dirty="0" smtClean="0"/>
              <a:t>-z </a:t>
            </a:r>
            <a:r>
              <a:rPr lang="es-CL" dirty="0" err="1" smtClean="0"/>
              <a:t>aqud-na-lda</a:t>
            </a:r>
            <a:endParaRPr lang="es-CL" dirty="0" smtClean="0"/>
          </a:p>
          <a:p>
            <a:pPr>
              <a:buNone/>
            </a:pPr>
            <a:r>
              <a:rPr lang="es-CL" dirty="0" smtClean="0"/>
              <a:t>	</a:t>
            </a:r>
            <a:r>
              <a:rPr lang="es-CL" dirty="0" err="1" smtClean="0"/>
              <a:t>Baku</a:t>
            </a:r>
            <a:r>
              <a:rPr lang="es-CL" dirty="0" smtClean="0"/>
              <a:t>-INESS   siete hombre  bala-</a:t>
            </a:r>
            <a:r>
              <a:rPr lang="es-CL" dirty="0" err="1" smtClean="0"/>
              <a:t>dat</a:t>
            </a:r>
            <a:r>
              <a:rPr lang="es-CL" dirty="0" smtClean="0"/>
              <a:t>.  Descargar-</a:t>
            </a:r>
            <a:r>
              <a:rPr lang="es-CL" dirty="0" err="1" smtClean="0"/>
              <a:t>Aor</a:t>
            </a:r>
            <a:r>
              <a:rPr lang="es-CL" dirty="0" smtClean="0"/>
              <a:t>-REP</a:t>
            </a:r>
          </a:p>
          <a:p>
            <a:pPr>
              <a:buNone/>
            </a:pPr>
            <a:r>
              <a:rPr lang="es-CL" dirty="0" smtClean="0"/>
              <a:t>	Dicen que en </a:t>
            </a:r>
            <a:r>
              <a:rPr lang="es-CL" dirty="0" err="1" smtClean="0"/>
              <a:t>Baku</a:t>
            </a:r>
            <a:r>
              <a:rPr lang="es-CL" dirty="0" smtClean="0"/>
              <a:t> siete hombres fueron baleados (</a:t>
            </a:r>
            <a:r>
              <a:rPr lang="es-CL" dirty="0" err="1" smtClean="0"/>
              <a:t>Aikhenvald</a:t>
            </a:r>
            <a:r>
              <a:rPr lang="es-CL" dirty="0" smtClean="0"/>
              <a:t>, 2004:31).</a:t>
            </a:r>
          </a:p>
          <a:p>
            <a:pPr>
              <a:buNone/>
            </a:pPr>
            <a:endParaRPr lang="es-CL" dirty="0" smtClean="0"/>
          </a:p>
          <a:p>
            <a:pPr>
              <a:buNone/>
            </a:pPr>
            <a:r>
              <a:rPr lang="es-CL" dirty="0" smtClean="0"/>
              <a:t>	</a:t>
            </a:r>
            <a:r>
              <a:rPr lang="es-CL" b="1" dirty="0" smtClean="0">
                <a:solidFill>
                  <a:srgbClr val="FF0000"/>
                </a:solidFill>
              </a:rPr>
              <a:t>El sufijo </a:t>
            </a:r>
            <a:r>
              <a:rPr lang="es-CL" b="1" dirty="0" err="1" smtClean="0">
                <a:solidFill>
                  <a:srgbClr val="FF0000"/>
                </a:solidFill>
              </a:rPr>
              <a:t>reportativo</a:t>
            </a:r>
            <a:r>
              <a:rPr lang="es-CL" b="1" dirty="0" smtClean="0">
                <a:solidFill>
                  <a:srgbClr val="FF0000"/>
                </a:solidFill>
              </a:rPr>
              <a:t> –</a:t>
            </a:r>
            <a:r>
              <a:rPr lang="es-CL" b="1" dirty="0" err="1" smtClean="0">
                <a:solidFill>
                  <a:srgbClr val="FF0000"/>
                </a:solidFill>
              </a:rPr>
              <a:t>lda</a:t>
            </a:r>
            <a:r>
              <a:rPr lang="es-CL" b="1" dirty="0" smtClean="0">
                <a:solidFill>
                  <a:srgbClr val="FF0000"/>
                </a:solidFill>
              </a:rPr>
              <a:t> viene de una gramaticalización reciente desde ‘</a:t>
            </a:r>
            <a:r>
              <a:rPr lang="es-CL" b="1" dirty="0" err="1" smtClean="0">
                <a:solidFill>
                  <a:srgbClr val="FF0000"/>
                </a:solidFill>
              </a:rPr>
              <a:t>luhuda</a:t>
            </a:r>
            <a:r>
              <a:rPr lang="es-CL" b="1" dirty="0" smtClean="0">
                <a:solidFill>
                  <a:srgbClr val="FF0000"/>
                </a:solidFill>
              </a:rPr>
              <a:t>’, ‘dicen’.</a:t>
            </a:r>
          </a:p>
          <a:p>
            <a:pPr>
              <a:buNone/>
            </a:pPr>
            <a:endParaRPr lang="es-CL" dirty="0" smtClean="0"/>
          </a:p>
        </p:txBody>
      </p:sp>
    </p:spTree>
  </p:cSld>
  <p:clrMapOvr>
    <a:masterClrMapping/>
  </p:clrMapOvr>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Situaciones de contacto análogas</a:t>
            </a:r>
            <a:endParaRPr lang="es-CL" dirty="0"/>
          </a:p>
        </p:txBody>
      </p:sp>
      <p:sp>
        <p:nvSpPr>
          <p:cNvPr id="7" name="6 Marcador de contenido"/>
          <p:cNvSpPr>
            <a:spLocks noGrp="1"/>
          </p:cNvSpPr>
          <p:nvPr>
            <p:ph sz="quarter" idx="1"/>
          </p:nvPr>
        </p:nvSpPr>
        <p:spPr/>
        <p:txBody>
          <a:bodyPr/>
          <a:lstStyle/>
          <a:p>
            <a:pPr lvl="0"/>
            <a:r>
              <a:rPr lang="es-CL" dirty="0" smtClean="0"/>
              <a:t>Juan tiene trabajo dice</a:t>
            </a:r>
          </a:p>
          <a:p>
            <a:pPr>
              <a:buNone/>
            </a:pPr>
            <a:r>
              <a:rPr lang="es-CL" dirty="0" smtClean="0"/>
              <a:t>	Alguien dijo que Juan ha conseguido un puesto de trabajo (al hablante no le consta) (Merma, 2007: 251. Español cuzqueño, en contacto con quechua)</a:t>
            </a:r>
          </a:p>
          <a:p>
            <a:pPr lvl="0"/>
            <a:r>
              <a:rPr lang="es-CL" dirty="0" smtClean="0"/>
              <a:t>Dice que de la noche a la mañana ha llegado Sansón, el chiquito ¿no?</a:t>
            </a:r>
          </a:p>
          <a:p>
            <a:pPr>
              <a:buNone/>
            </a:pPr>
            <a:r>
              <a:rPr lang="es-CL" dirty="0" smtClean="0"/>
              <a:t>	Alguien dijo que de la noche a la mañana llegó Sansón, el chiquito (</a:t>
            </a:r>
            <a:r>
              <a:rPr lang="es-CL" dirty="0" err="1" smtClean="0"/>
              <a:t>Dudzics</a:t>
            </a:r>
            <a:r>
              <a:rPr lang="es-CL" dirty="0" smtClean="0"/>
              <a:t>, 2010: 465. Español del NO argentino, en contacto con quechua)</a:t>
            </a:r>
          </a:p>
          <a:p>
            <a:endParaRPr lang="es-CL" dirty="0"/>
          </a:p>
        </p:txBody>
      </p:sp>
    </p:spTree>
  </p:cSld>
  <p:clrMapOvr>
    <a:masterClrMapping/>
  </p:clrMapOvr>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sz="quarter" idx="1"/>
          </p:nvPr>
        </p:nvSpPr>
        <p:spPr/>
        <p:txBody>
          <a:bodyPr/>
          <a:lstStyle/>
          <a:p>
            <a:pPr lvl="0"/>
            <a:r>
              <a:rPr lang="es-CL" dirty="0" smtClean="0"/>
              <a:t>Lorenzo está enfermo, dice</a:t>
            </a:r>
          </a:p>
          <a:p>
            <a:pPr>
              <a:buNone/>
            </a:pPr>
            <a:r>
              <a:rPr lang="es-CL" dirty="0" smtClean="0"/>
              <a:t>	(Alguien) Dijo que Lorenzo está enfermo (Mendoza, 1992: 483. Español de La Paz, en contacto con </a:t>
            </a:r>
            <a:r>
              <a:rPr lang="es-CL" dirty="0" err="1" smtClean="0"/>
              <a:t>aymara</a:t>
            </a:r>
            <a:r>
              <a:rPr lang="es-CL" dirty="0" smtClean="0"/>
              <a:t>).</a:t>
            </a:r>
          </a:p>
          <a:p>
            <a:pPr>
              <a:buNone/>
            </a:pPr>
            <a:endParaRPr lang="es-CL" dirty="0" smtClean="0"/>
          </a:p>
          <a:p>
            <a:pPr lvl="0">
              <a:buFont typeface="Arial" pitchFamily="34" charset="0"/>
              <a:buChar char="•"/>
            </a:pPr>
            <a:r>
              <a:rPr lang="es-CL" dirty="0" smtClean="0"/>
              <a:t>Después aparecen los </a:t>
            </a:r>
            <a:r>
              <a:rPr lang="es-CL" dirty="0" err="1" smtClean="0"/>
              <a:t>sintierras</a:t>
            </a:r>
            <a:r>
              <a:rPr lang="es-CL" dirty="0" smtClean="0"/>
              <a:t>, dicen que, y con ellos los cuatreros.</a:t>
            </a:r>
          </a:p>
          <a:p>
            <a:pPr lvl="0">
              <a:buNone/>
            </a:pPr>
            <a:r>
              <a:rPr lang="es-CL" dirty="0" smtClean="0"/>
              <a:t>	Alguien dijo que aparecen los </a:t>
            </a:r>
            <a:r>
              <a:rPr lang="es-CL" dirty="0" err="1" smtClean="0"/>
              <a:t>sintierras</a:t>
            </a:r>
            <a:r>
              <a:rPr lang="es-CL" dirty="0" smtClean="0"/>
              <a:t> y con ellos los cuatreros. (Palacios, 2008. Español paraguayo, en contacto con guaraní).</a:t>
            </a:r>
          </a:p>
          <a:p>
            <a:pPr>
              <a:buFont typeface="Arial" pitchFamily="34" charset="0"/>
              <a:buChar char="•"/>
            </a:pPr>
            <a:endParaRPr lang="es-CL" dirty="0" smtClean="0"/>
          </a:p>
          <a:p>
            <a:endParaRPr lang="es-CL" dirty="0"/>
          </a:p>
        </p:txBody>
      </p:sp>
    </p:spTree>
  </p:cSld>
  <p:clrMapOvr>
    <a:masterClrMapping/>
  </p:clrMapOvr>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Cambios sintácticos</a:t>
            </a:r>
            <a:endParaRPr lang="es-CL" dirty="0"/>
          </a:p>
        </p:txBody>
      </p:sp>
      <p:sp>
        <p:nvSpPr>
          <p:cNvPr id="3" name="2 Marcador de contenido"/>
          <p:cNvSpPr>
            <a:spLocks noGrp="1"/>
          </p:cNvSpPr>
          <p:nvPr>
            <p:ph sz="quarter" idx="1"/>
          </p:nvPr>
        </p:nvSpPr>
        <p:spPr/>
        <p:txBody>
          <a:bodyPr>
            <a:normAutofit/>
          </a:bodyPr>
          <a:lstStyle/>
          <a:p>
            <a:r>
              <a:rPr lang="es-CL" dirty="0" smtClean="0"/>
              <a:t>Pérdida de estructura argumental (sujeto y argumentos).</a:t>
            </a:r>
          </a:p>
          <a:p>
            <a:r>
              <a:rPr lang="es-CL" dirty="0" smtClean="0"/>
              <a:t>Fijación en la 3° persona presente del modo indicativo.</a:t>
            </a:r>
          </a:p>
          <a:p>
            <a:r>
              <a:rPr lang="es-CL" dirty="0" smtClean="0"/>
              <a:t>Debilitamiento del significado original etimológico</a:t>
            </a:r>
          </a:p>
          <a:p>
            <a:r>
              <a:rPr lang="es-CL" dirty="0" smtClean="0"/>
              <a:t>Cambio de posición hacia afuera de la clausula y consiguiente ampliación del alcance de la predicación.</a:t>
            </a:r>
          </a:p>
          <a:p>
            <a:r>
              <a:rPr lang="es-CL" dirty="0" smtClean="0"/>
              <a:t>Parece ser que el ‘que’ en la construcción ‘dicen que’ antepuesta es un mero residuo formal.</a:t>
            </a:r>
            <a:endParaRPr lang="es-CL" dirty="0"/>
          </a:p>
        </p:txBody>
      </p:sp>
    </p:spTree>
  </p:cSld>
  <p:clrMapOvr>
    <a:masterClrMapping/>
  </p:clrMapOvr>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err="1" smtClean="0"/>
              <a:t>Subjetivización</a:t>
            </a:r>
            <a:endParaRPr lang="es-CL" dirty="0"/>
          </a:p>
        </p:txBody>
      </p:sp>
      <p:sp>
        <p:nvSpPr>
          <p:cNvPr id="3" name="2 Marcador de contenido"/>
          <p:cNvSpPr>
            <a:spLocks noGrp="1"/>
          </p:cNvSpPr>
          <p:nvPr>
            <p:ph sz="quarter" idx="1"/>
          </p:nvPr>
        </p:nvSpPr>
        <p:spPr/>
        <p:txBody>
          <a:bodyPr/>
          <a:lstStyle/>
          <a:p>
            <a:pPr>
              <a:buNone/>
            </a:pPr>
            <a:endParaRPr lang="es-CL" dirty="0" smtClean="0"/>
          </a:p>
          <a:p>
            <a:r>
              <a:rPr lang="es-CL" dirty="0" smtClean="0"/>
              <a:t>El enriquecimiento pragmático señalado tiene como consecuencia que el </a:t>
            </a:r>
            <a:r>
              <a:rPr lang="es-CL" dirty="0" err="1" smtClean="0"/>
              <a:t>conceptualizador</a:t>
            </a:r>
            <a:r>
              <a:rPr lang="es-CL" dirty="0" smtClean="0"/>
              <a:t> se inserta en la escena conceptualizada.</a:t>
            </a:r>
          </a:p>
          <a:p>
            <a:endParaRPr lang="es-CL" dirty="0" smtClean="0"/>
          </a:p>
          <a:p>
            <a:r>
              <a:rPr lang="es-CL" dirty="0" smtClean="0"/>
              <a:t>Los cambios sintácticos son el correlato formal de un proceso de </a:t>
            </a:r>
            <a:r>
              <a:rPr lang="es-CL" dirty="0" err="1" smtClean="0"/>
              <a:t>subjetivización</a:t>
            </a:r>
            <a:r>
              <a:rPr lang="es-CL" dirty="0" smtClean="0"/>
              <a:t> de la construcción ‘decir que’ motivado por la </a:t>
            </a:r>
            <a:r>
              <a:rPr lang="es-CL" dirty="0" err="1" smtClean="0"/>
              <a:t>evidencialidad</a:t>
            </a:r>
            <a:r>
              <a:rPr lang="es-CL" dirty="0" smtClean="0"/>
              <a:t> de la lengua mapuche.</a:t>
            </a:r>
            <a:endParaRPr lang="es-CL" dirty="0"/>
          </a:p>
        </p:txBody>
      </p:sp>
    </p:spTree>
  </p:cSld>
  <p:clrMapOvr>
    <a:masterClrMapping/>
  </p:clrMapOvr>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err="1" smtClean="0"/>
              <a:t>Company</a:t>
            </a:r>
            <a:r>
              <a:rPr lang="es-CL" dirty="0" smtClean="0"/>
              <a:t> (2004)</a:t>
            </a:r>
            <a:endParaRPr lang="es-CL" dirty="0"/>
          </a:p>
        </p:txBody>
      </p:sp>
      <p:sp>
        <p:nvSpPr>
          <p:cNvPr id="3" name="2 Marcador de contenido"/>
          <p:cNvSpPr>
            <a:spLocks noGrp="1"/>
          </p:cNvSpPr>
          <p:nvPr>
            <p:ph sz="quarter" idx="1"/>
          </p:nvPr>
        </p:nvSpPr>
        <p:spPr/>
        <p:txBody>
          <a:bodyPr/>
          <a:lstStyle/>
          <a:p>
            <a:r>
              <a:rPr lang="es-CL" dirty="0" smtClean="0"/>
              <a:t>Desde un punto de vista cognitivo, la cancelación y el aislamiento sintáctico son una consecuencia natural de un proceso de </a:t>
            </a:r>
            <a:r>
              <a:rPr lang="es-CL" dirty="0" err="1" smtClean="0"/>
              <a:t>subjetivización</a:t>
            </a:r>
            <a:r>
              <a:rPr lang="es-CL" dirty="0" smtClean="0"/>
              <a:t>, ya que el hablante o </a:t>
            </a:r>
            <a:r>
              <a:rPr lang="es-CL" dirty="0" err="1" smtClean="0"/>
              <a:t>conceptualizador</a:t>
            </a:r>
            <a:r>
              <a:rPr lang="es-CL" dirty="0" smtClean="0"/>
              <a:t> que emite una construcción subjetiva no se enfoca en hablar del mundo, del evento ni tampoco en describir las entidades que integran ese mundo, sino que sólo busca integrar su perspectiva del evento en la conceptualización.</a:t>
            </a:r>
            <a:endParaRPr lang="es-CL" dirty="0"/>
          </a:p>
        </p:txBody>
      </p:sp>
    </p:spTree>
  </p:cSld>
  <p:clrMapOvr>
    <a:masterClrMapping/>
  </p:clrMapOvr>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sz="quarter" idx="1"/>
          </p:nvPr>
        </p:nvSpPr>
        <p:spPr/>
        <p:txBody>
          <a:bodyPr/>
          <a:lstStyle/>
          <a:p>
            <a:r>
              <a:rPr lang="es-CL" dirty="0" smtClean="0"/>
              <a:t>“Una </a:t>
            </a:r>
            <a:r>
              <a:rPr lang="es-CL" dirty="0" err="1" smtClean="0"/>
              <a:t>subjetivización</a:t>
            </a:r>
            <a:r>
              <a:rPr lang="es-CL" dirty="0" smtClean="0"/>
              <a:t> es un hecho de </a:t>
            </a:r>
            <a:r>
              <a:rPr lang="es-CL" dirty="0" err="1" smtClean="0"/>
              <a:t>prescindibilidad</a:t>
            </a:r>
            <a:r>
              <a:rPr lang="es-CL" dirty="0" smtClean="0"/>
              <a:t> de la sintaxis, y esta dinámica sintáctica </a:t>
            </a:r>
            <a:r>
              <a:rPr lang="es-CL" dirty="0" err="1" smtClean="0"/>
              <a:t>coevoluciona</a:t>
            </a:r>
            <a:r>
              <a:rPr lang="es-CL" dirty="0" smtClean="0"/>
              <a:t> a la par con los efectos semánticos ya señalados. Por lo tanto, </a:t>
            </a:r>
            <a:r>
              <a:rPr lang="es-CL" dirty="0" err="1" smtClean="0"/>
              <a:t>subjetivización</a:t>
            </a:r>
            <a:r>
              <a:rPr lang="es-CL" dirty="0" smtClean="0"/>
              <a:t>, debilitamiento referencial, debilitamiento relacional y </a:t>
            </a:r>
            <a:r>
              <a:rPr lang="es-CL" dirty="0" err="1" smtClean="0"/>
              <a:t>prescindibilidad</a:t>
            </a:r>
            <a:r>
              <a:rPr lang="es-CL" dirty="0" smtClean="0"/>
              <a:t> de la sintaxis van de la mano, al mismo tiempo que </a:t>
            </a:r>
            <a:r>
              <a:rPr lang="es-CL" dirty="0" err="1" smtClean="0"/>
              <a:t>subjetivización</a:t>
            </a:r>
            <a:r>
              <a:rPr lang="es-CL" dirty="0" smtClean="0"/>
              <a:t> y enriquecimiento pragmático, vía la codificación de las valoraciones del hablante, van de la mano” (</a:t>
            </a:r>
            <a:r>
              <a:rPr lang="es-CL" dirty="0" err="1" smtClean="0"/>
              <a:t>Company</a:t>
            </a:r>
            <a:r>
              <a:rPr lang="es-CL" dirty="0" smtClean="0"/>
              <a:t>, 2004).</a:t>
            </a:r>
          </a:p>
          <a:p>
            <a:pPr>
              <a:buNone/>
            </a:pPr>
            <a:endParaRPr lang="es-CL" dirty="0"/>
          </a:p>
        </p:txBody>
      </p:sp>
    </p:spTree>
  </p:cSld>
  <p:clrMapOvr>
    <a:masterClrMapping/>
  </p:clrMapOvr>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Conclusiones</a:t>
            </a:r>
            <a:endParaRPr lang="es-CL" dirty="0"/>
          </a:p>
        </p:txBody>
      </p:sp>
      <p:sp>
        <p:nvSpPr>
          <p:cNvPr id="3" name="2 Marcador de contenido"/>
          <p:cNvSpPr>
            <a:spLocks noGrp="1"/>
          </p:cNvSpPr>
          <p:nvPr>
            <p:ph sz="quarter" idx="1"/>
          </p:nvPr>
        </p:nvSpPr>
        <p:spPr/>
        <p:txBody>
          <a:bodyPr/>
          <a:lstStyle/>
          <a:p>
            <a:endParaRPr lang="es-CL" dirty="0" smtClean="0"/>
          </a:p>
          <a:p>
            <a:r>
              <a:rPr lang="es-CL" dirty="0" smtClean="0"/>
              <a:t>La construcción señalada pasa de introducir dos eventualidades a través de dos clausulas a introducir dos eventualidades a través de una clausula y un marcador de </a:t>
            </a:r>
            <a:r>
              <a:rPr lang="es-CL" dirty="0" err="1" smtClean="0"/>
              <a:t>evidencialidad</a:t>
            </a:r>
            <a:r>
              <a:rPr lang="es-CL" dirty="0" smtClean="0"/>
              <a:t>.</a:t>
            </a:r>
          </a:p>
          <a:p>
            <a:endParaRPr lang="es-CL" dirty="0" smtClean="0"/>
          </a:p>
          <a:p>
            <a:pPr>
              <a:buNone/>
            </a:pPr>
            <a:endParaRPr lang="es-CL" dirty="0"/>
          </a:p>
        </p:txBody>
      </p:sp>
    </p:spTree>
  </p:cSld>
  <p:clrMapOvr>
    <a:masterClrMapping/>
  </p:clrMapOvr>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Conclusiones</a:t>
            </a:r>
            <a:endParaRPr lang="es-CL" dirty="0"/>
          </a:p>
        </p:txBody>
      </p:sp>
      <p:sp>
        <p:nvSpPr>
          <p:cNvPr id="3" name="2 Marcador de contenido"/>
          <p:cNvSpPr>
            <a:spLocks noGrp="1"/>
          </p:cNvSpPr>
          <p:nvPr>
            <p:ph sz="quarter" idx="1"/>
          </p:nvPr>
        </p:nvSpPr>
        <p:spPr/>
        <p:txBody>
          <a:bodyPr>
            <a:normAutofit/>
          </a:bodyPr>
          <a:lstStyle/>
          <a:p>
            <a:endParaRPr lang="es-CL" dirty="0" smtClean="0"/>
          </a:p>
          <a:p>
            <a:endParaRPr lang="es-CL" dirty="0" smtClean="0"/>
          </a:p>
          <a:p>
            <a:r>
              <a:rPr lang="es-CL" dirty="0" smtClean="0"/>
              <a:t>La evidencialidad en mapudungun y en español mapuchizado son construcciones subjetivas que introducen dos eventualidades en el discurso: una eventualidad explícita referida al hecho relatado y una eventualidad implícita que hace referencia a la manera en que el </a:t>
            </a:r>
            <a:r>
              <a:rPr lang="es-CL" dirty="0" err="1" smtClean="0"/>
              <a:t>conceptualizador</a:t>
            </a:r>
            <a:r>
              <a:rPr lang="es-CL" dirty="0" smtClean="0"/>
              <a:t> adquirió la información para afirmarlo.</a:t>
            </a:r>
            <a:endParaRPr lang="es-CL"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1 Título"/>
          <p:cNvSpPr>
            <a:spLocks noGrp="1"/>
          </p:cNvSpPr>
          <p:nvPr>
            <p:ph type="title"/>
          </p:nvPr>
        </p:nvSpPr>
        <p:spPr/>
        <p:txBody>
          <a:bodyPr/>
          <a:lstStyle/>
          <a:p>
            <a:pPr eaLnBrk="1" hangingPunct="1"/>
            <a:r>
              <a:rPr lang="es-CL" dirty="0" smtClean="0"/>
              <a:t>Subjetividad</a:t>
            </a:r>
          </a:p>
        </p:txBody>
      </p:sp>
      <p:sp>
        <p:nvSpPr>
          <p:cNvPr id="52227" name="2 Marcador de contenido"/>
          <p:cNvSpPr>
            <a:spLocks noGrp="1"/>
          </p:cNvSpPr>
          <p:nvPr>
            <p:ph sz="quarter" idx="1"/>
          </p:nvPr>
        </p:nvSpPr>
        <p:spPr/>
        <p:txBody>
          <a:bodyPr>
            <a:normAutofit/>
          </a:bodyPr>
          <a:lstStyle/>
          <a:p>
            <a:pPr eaLnBrk="1" hangingPunct="1"/>
            <a:endParaRPr lang="es-CL" dirty="0" smtClean="0"/>
          </a:p>
          <a:p>
            <a:pPr eaLnBrk="1" hangingPunct="1"/>
            <a:r>
              <a:rPr lang="es-CL" dirty="0" smtClean="0"/>
              <a:t>La segunda eventualidad pone en escena al </a:t>
            </a:r>
            <a:r>
              <a:rPr lang="es-CL" dirty="0" err="1" smtClean="0"/>
              <a:t>conceptualizador</a:t>
            </a:r>
            <a:r>
              <a:rPr lang="es-CL" dirty="0" smtClean="0"/>
              <a:t> sin perder el anclaje a la situación objetiva. Por esta razón consideramos que es una construcción subjetiva de primer grado (</a:t>
            </a:r>
            <a:r>
              <a:rPr lang="es-CL" dirty="0" err="1" smtClean="0"/>
              <a:t>Langacker</a:t>
            </a:r>
            <a:r>
              <a:rPr lang="es-CL" dirty="0" smtClean="0"/>
              <a:t> 2000).</a:t>
            </a:r>
          </a:p>
          <a:p>
            <a:pPr eaLnBrk="1" hangingPunct="1"/>
            <a:endParaRPr lang="es-CL" dirty="0" smtClean="0"/>
          </a:p>
          <a:p>
            <a:pPr eaLnBrk="1" hangingPunct="1"/>
            <a:r>
              <a:rPr lang="es-CL" dirty="0" smtClean="0"/>
              <a:t>El hablante accede a la eventualidad X en t’ a partir de Y.</a:t>
            </a:r>
          </a:p>
          <a:p>
            <a:pPr eaLnBrk="1" hangingPunct="1"/>
            <a:endParaRPr lang="es-CL" dirty="0" smtClean="0"/>
          </a:p>
        </p:txBody>
      </p:sp>
    </p:spTree>
  </p:cSld>
  <p:clrMapOvr>
    <a:masterClrMapping/>
  </p:clrMapOvr>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Conclusiones</a:t>
            </a:r>
            <a:endParaRPr lang="es-CL" dirty="0"/>
          </a:p>
        </p:txBody>
      </p:sp>
      <p:sp>
        <p:nvSpPr>
          <p:cNvPr id="3" name="2 Marcador de contenido"/>
          <p:cNvSpPr>
            <a:spLocks noGrp="1"/>
          </p:cNvSpPr>
          <p:nvPr>
            <p:ph sz="quarter" idx="1"/>
          </p:nvPr>
        </p:nvSpPr>
        <p:spPr/>
        <p:txBody>
          <a:bodyPr>
            <a:normAutofit/>
          </a:bodyPr>
          <a:lstStyle/>
          <a:p>
            <a:endParaRPr lang="es-CL" dirty="0" smtClean="0"/>
          </a:p>
          <a:p>
            <a:r>
              <a:rPr lang="es-CL" dirty="0" smtClean="0"/>
              <a:t>A diferencia de –</a:t>
            </a:r>
            <a:r>
              <a:rPr lang="es-CL" dirty="0" err="1" smtClean="0"/>
              <a:t>rke</a:t>
            </a:r>
            <a:r>
              <a:rPr lang="es-CL" dirty="0" smtClean="0"/>
              <a:t>-, el marcador ‘dicen que/dicen’ es específico semánticamente, portando solo el significado </a:t>
            </a:r>
            <a:r>
              <a:rPr lang="es-CL" dirty="0" err="1" smtClean="0"/>
              <a:t>reportativo</a:t>
            </a:r>
            <a:r>
              <a:rPr lang="es-CL" dirty="0" smtClean="0"/>
              <a:t>.</a:t>
            </a:r>
          </a:p>
          <a:p>
            <a:r>
              <a:rPr lang="es-CL" dirty="0" smtClean="0"/>
              <a:t>El español </a:t>
            </a:r>
            <a:r>
              <a:rPr lang="es-CL" dirty="0" err="1" smtClean="0"/>
              <a:t>mapuchizado</a:t>
            </a:r>
            <a:r>
              <a:rPr lang="es-CL" dirty="0" smtClean="0"/>
              <a:t> tendría un tipo de </a:t>
            </a:r>
            <a:r>
              <a:rPr lang="es-CL" dirty="0" err="1" smtClean="0"/>
              <a:t>evidencialidad</a:t>
            </a:r>
            <a:r>
              <a:rPr lang="es-CL" dirty="0" smtClean="0"/>
              <a:t> A3, siguiendo a </a:t>
            </a:r>
            <a:r>
              <a:rPr lang="es-CL" dirty="0" err="1" smtClean="0"/>
              <a:t>Aikhenvald</a:t>
            </a:r>
            <a:r>
              <a:rPr lang="es-CL" dirty="0" smtClean="0"/>
              <a:t> (2004)</a:t>
            </a:r>
          </a:p>
          <a:p>
            <a:endParaRPr lang="es-CL" dirty="0"/>
          </a:p>
        </p:txBody>
      </p:sp>
    </p:spTree>
  </p:cSld>
  <p:clrMapOvr>
    <a:masterClrMapping/>
  </p:clrMapOvr>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¿Por qué solo el </a:t>
            </a:r>
            <a:r>
              <a:rPr lang="es-CL" dirty="0" err="1" smtClean="0"/>
              <a:t>reportativo</a:t>
            </a:r>
            <a:r>
              <a:rPr lang="es-CL" dirty="0" smtClean="0"/>
              <a:t>?</a:t>
            </a:r>
            <a:endParaRPr lang="es-CL" dirty="0"/>
          </a:p>
        </p:txBody>
      </p:sp>
      <p:sp>
        <p:nvSpPr>
          <p:cNvPr id="3" name="2 Marcador de contenido"/>
          <p:cNvSpPr>
            <a:spLocks noGrp="1"/>
          </p:cNvSpPr>
          <p:nvPr>
            <p:ph sz="quarter" idx="1"/>
          </p:nvPr>
        </p:nvSpPr>
        <p:spPr/>
        <p:txBody>
          <a:bodyPr/>
          <a:lstStyle/>
          <a:p>
            <a:endParaRPr lang="es-CL" dirty="0" smtClean="0"/>
          </a:p>
          <a:p>
            <a:r>
              <a:rPr lang="es-CL" dirty="0" smtClean="0"/>
              <a:t>Es probable que la mayor frecuencia del </a:t>
            </a:r>
            <a:r>
              <a:rPr lang="es-CL" dirty="0" err="1" smtClean="0"/>
              <a:t>reportativo</a:t>
            </a:r>
            <a:r>
              <a:rPr lang="es-CL" dirty="0" smtClean="0"/>
              <a:t>, en comparación a los otros significados de –</a:t>
            </a:r>
            <a:r>
              <a:rPr lang="es-CL" dirty="0" err="1" smtClean="0"/>
              <a:t>rke</a:t>
            </a:r>
            <a:r>
              <a:rPr lang="es-CL" dirty="0" smtClean="0"/>
              <a:t>-, influya en el hecho de que solo este significado se transfiera al español de contacto.</a:t>
            </a:r>
          </a:p>
          <a:p>
            <a:r>
              <a:rPr lang="es-CL" dirty="0" smtClean="0"/>
              <a:t>Junto con esto, las características del DI en español resultan propicias para el desarrollo de una construcción subjetiva.</a:t>
            </a:r>
          </a:p>
          <a:p>
            <a:endParaRPr lang="es-CL" dirty="0" smtClean="0"/>
          </a:p>
          <a:p>
            <a:endParaRPr lang="es-CL" dirty="0"/>
          </a:p>
        </p:txBody>
      </p:sp>
    </p:spTree>
  </p:cSld>
  <p:clrMapOvr>
    <a:masterClrMapping/>
  </p:clrMapOvr>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Conclusiones</a:t>
            </a:r>
            <a:endParaRPr lang="es-CL" dirty="0"/>
          </a:p>
        </p:txBody>
      </p:sp>
      <p:sp>
        <p:nvSpPr>
          <p:cNvPr id="3" name="2 Marcador de contenido"/>
          <p:cNvSpPr>
            <a:spLocks noGrp="1"/>
          </p:cNvSpPr>
          <p:nvPr>
            <p:ph sz="quarter" idx="1"/>
          </p:nvPr>
        </p:nvSpPr>
        <p:spPr/>
        <p:txBody>
          <a:bodyPr>
            <a:normAutofit lnSpcReduction="10000"/>
          </a:bodyPr>
          <a:lstStyle/>
          <a:p>
            <a:endParaRPr lang="es-CL" dirty="0" smtClean="0"/>
          </a:p>
          <a:p>
            <a:r>
              <a:rPr lang="es-CL" dirty="0" smtClean="0"/>
              <a:t>El producto del cambio no es agramatical dentro de la lengua española. Se trata de una variación en la frecuencia de uso que es el resultado del cambio de status de la construcción, motivado por el contacto lingüístico.</a:t>
            </a:r>
          </a:p>
          <a:p>
            <a:endParaRPr lang="es-CL" dirty="0" smtClean="0"/>
          </a:p>
          <a:p>
            <a:r>
              <a:rPr lang="es-CL" dirty="0" smtClean="0"/>
              <a:t>El cambio por contacto se monta sobre tendencias evolutivas internas del español: </a:t>
            </a:r>
          </a:p>
          <a:p>
            <a:pPr lvl="1"/>
            <a:r>
              <a:rPr lang="es-CL" dirty="0" smtClean="0"/>
              <a:t>Verbo muy frecuente</a:t>
            </a:r>
          </a:p>
          <a:p>
            <a:pPr lvl="1"/>
            <a:r>
              <a:rPr lang="es-CL" dirty="0" smtClean="0"/>
              <a:t>Contenido </a:t>
            </a:r>
            <a:r>
              <a:rPr lang="es-CL" dirty="0" err="1" smtClean="0"/>
              <a:t>intensional</a:t>
            </a:r>
            <a:r>
              <a:rPr lang="es-CL" dirty="0" smtClean="0"/>
              <a:t> débil</a:t>
            </a:r>
          </a:p>
          <a:p>
            <a:pPr lvl="1"/>
            <a:r>
              <a:rPr lang="es-CL" dirty="0" smtClean="0"/>
              <a:t>Genera marcadores discursivos con anterioridad: dizque.</a:t>
            </a:r>
            <a:endParaRPr lang="es-CL" dirty="0"/>
          </a:p>
        </p:txBody>
      </p:sp>
    </p:spTree>
  </p:cSld>
  <p:clrMapOvr>
    <a:masterClrMapping/>
  </p:clrMapOvr>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Conclusiones</a:t>
            </a:r>
            <a:endParaRPr lang="es-CL" dirty="0"/>
          </a:p>
        </p:txBody>
      </p:sp>
      <p:sp>
        <p:nvSpPr>
          <p:cNvPr id="3" name="2 Marcador de contenido"/>
          <p:cNvSpPr>
            <a:spLocks noGrp="1"/>
          </p:cNvSpPr>
          <p:nvPr>
            <p:ph sz="quarter" idx="1"/>
          </p:nvPr>
        </p:nvSpPr>
        <p:spPr/>
        <p:txBody>
          <a:bodyPr/>
          <a:lstStyle/>
          <a:p>
            <a:endParaRPr lang="es-CL" dirty="0" smtClean="0"/>
          </a:p>
          <a:p>
            <a:endParaRPr lang="es-CL" dirty="0" smtClean="0"/>
          </a:p>
          <a:p>
            <a:r>
              <a:rPr lang="es-CL" b="1" dirty="0" smtClean="0">
                <a:solidFill>
                  <a:srgbClr val="FF0000"/>
                </a:solidFill>
              </a:rPr>
              <a:t>Se produce un proceso de convergencia lingüística por </a:t>
            </a:r>
            <a:r>
              <a:rPr lang="es-CL" b="1" dirty="0" err="1" smtClean="0">
                <a:solidFill>
                  <a:srgbClr val="FF0000"/>
                </a:solidFill>
              </a:rPr>
              <a:t>subjetivización</a:t>
            </a:r>
            <a:r>
              <a:rPr lang="es-CL" b="1" dirty="0" smtClean="0">
                <a:solidFill>
                  <a:srgbClr val="FF0000"/>
                </a:solidFill>
              </a:rPr>
              <a:t> motivado por las características de la </a:t>
            </a:r>
            <a:r>
              <a:rPr lang="es-CL" b="1" dirty="0" err="1" smtClean="0">
                <a:solidFill>
                  <a:srgbClr val="FF0000"/>
                </a:solidFill>
              </a:rPr>
              <a:t>evidencialidad</a:t>
            </a:r>
            <a:r>
              <a:rPr lang="es-CL" b="1" dirty="0" smtClean="0">
                <a:solidFill>
                  <a:srgbClr val="FF0000"/>
                </a:solidFill>
              </a:rPr>
              <a:t> del mapudungun que se monta sobre tendencias evolutivas internas del español.</a:t>
            </a:r>
            <a:endParaRPr lang="es-CL" b="1" dirty="0">
              <a:solidFill>
                <a:srgbClr val="FF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0" name="1 Título"/>
          <p:cNvSpPr>
            <a:spLocks noGrp="1"/>
          </p:cNvSpPr>
          <p:nvPr>
            <p:ph type="title"/>
          </p:nvPr>
        </p:nvSpPr>
        <p:spPr/>
        <p:txBody>
          <a:bodyPr/>
          <a:lstStyle/>
          <a:p>
            <a:pPr eaLnBrk="1" hangingPunct="1"/>
            <a:r>
              <a:rPr lang="es-CL" smtClean="0"/>
              <a:t>Subjetivización (Langacker.2000)</a:t>
            </a:r>
          </a:p>
        </p:txBody>
      </p:sp>
      <p:pic>
        <p:nvPicPr>
          <p:cNvPr id="53251" name="Picture 2"/>
          <p:cNvPicPr>
            <a:picLocks noGrp="1" noChangeAspect="1" noChangeArrowheads="1"/>
          </p:cNvPicPr>
          <p:nvPr>
            <p:ph sz="quarter" idx="1"/>
          </p:nvPr>
        </p:nvPicPr>
        <p:blipFill>
          <a:blip r:embed="rId3" cstate="print"/>
          <a:srcRect/>
          <a:stretch>
            <a:fillRect/>
          </a:stretch>
        </p:blipFill>
        <p:spPr>
          <a:xfrm>
            <a:off x="0" y="1628775"/>
            <a:ext cx="8753475" cy="4125913"/>
          </a:xfrm>
        </p:spPr>
      </p:pic>
      <p:sp>
        <p:nvSpPr>
          <p:cNvPr id="6" name="5 Elipse"/>
          <p:cNvSpPr/>
          <p:nvPr/>
        </p:nvSpPr>
        <p:spPr>
          <a:xfrm>
            <a:off x="2124075" y="1484313"/>
            <a:ext cx="4679950" cy="4681537"/>
          </a:xfrm>
          <a:prstGeom prst="ellipse">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solidFill>
                <a:srgbClr val="FFFFFF"/>
              </a:solidFill>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dad">
  <a:themeElements>
    <a:clrScheme name="Equida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dad">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dad">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2800</TotalTime>
  <Words>4816</Words>
  <Application>Microsoft Office PowerPoint</Application>
  <PresentationFormat>Presentación en pantalla (4:3)</PresentationFormat>
  <Paragraphs>569</Paragraphs>
  <Slides>83</Slides>
  <Notes>83</Notes>
  <HiddenSlides>0</HiddenSlides>
  <MMClips>0</MMClips>
  <ScaleCrop>false</ScaleCrop>
  <HeadingPairs>
    <vt:vector size="4" baseType="variant">
      <vt:variant>
        <vt:lpstr>Plantilla de diseño</vt:lpstr>
      </vt:variant>
      <vt:variant>
        <vt:i4>1</vt:i4>
      </vt:variant>
      <vt:variant>
        <vt:lpstr>Títulos de diapositiva</vt:lpstr>
      </vt:variant>
      <vt:variant>
        <vt:i4>83</vt:i4>
      </vt:variant>
    </vt:vector>
  </HeadingPairs>
  <TitlesOfParts>
    <vt:vector size="84" baseType="lpstr">
      <vt:lpstr>Equidad</vt:lpstr>
      <vt:lpstr>El sistema de evidencialidad del mapudungun y sus transferencias al español mapuchizado</vt:lpstr>
      <vt:lpstr>Estructura de la presentación</vt:lpstr>
      <vt:lpstr>Introducción</vt:lpstr>
      <vt:lpstr>Tariana (Arahuaca: NO Amazonía)</vt:lpstr>
      <vt:lpstr>Diapositiva 5</vt:lpstr>
      <vt:lpstr>Nuestra propuesta</vt:lpstr>
      <vt:lpstr>Proponemos que…</vt:lpstr>
      <vt:lpstr>Subjetividad</vt:lpstr>
      <vt:lpstr>Subjetivización (Langacker.2000)</vt:lpstr>
      <vt:lpstr>Ejemplos…</vt:lpstr>
      <vt:lpstr>Diapositiva 11</vt:lpstr>
      <vt:lpstr>Tipos de evidencialidad</vt:lpstr>
      <vt:lpstr>Sistemas con dos elecciones</vt:lpstr>
      <vt:lpstr>Además…</vt:lpstr>
      <vt:lpstr>Vínculos con la admiratividad</vt:lpstr>
      <vt:lpstr>Vínculos con la modalidad</vt:lpstr>
      <vt:lpstr>La evidencialidad en el mapudungun</vt:lpstr>
      <vt:lpstr>Diapositiva 18</vt:lpstr>
      <vt:lpstr>Diapositiva 19</vt:lpstr>
      <vt:lpstr>Entonces…</vt:lpstr>
      <vt:lpstr>Tipos</vt:lpstr>
      <vt:lpstr>Contexto de los casos analizados</vt:lpstr>
      <vt:lpstr>Frecuencia de aparición en las narraciones</vt:lpstr>
      <vt:lpstr>Reportativo</vt:lpstr>
      <vt:lpstr>Ejemplos</vt:lpstr>
      <vt:lpstr>Diapositiva 26</vt:lpstr>
      <vt:lpstr>Diapositiva 27</vt:lpstr>
      <vt:lpstr>Relación con la modalidad</vt:lpstr>
      <vt:lpstr>Ejemplo</vt:lpstr>
      <vt:lpstr>Entonces…</vt:lpstr>
      <vt:lpstr>Inferencial</vt:lpstr>
      <vt:lpstr>Ejemplos</vt:lpstr>
      <vt:lpstr>Ejemplos</vt:lpstr>
      <vt:lpstr>Diapositiva 34</vt:lpstr>
      <vt:lpstr>Relación con la modalidad</vt:lpstr>
      <vt:lpstr>Relación con la modalidad</vt:lpstr>
      <vt:lpstr>Entonces…</vt:lpstr>
      <vt:lpstr>Admirativo</vt:lpstr>
      <vt:lpstr>Ejemplo</vt:lpstr>
      <vt:lpstr>Diapositiva 40</vt:lpstr>
      <vt:lpstr>Conclusiones</vt:lpstr>
      <vt:lpstr>Diapositiva 42</vt:lpstr>
      <vt:lpstr>Transferencias al español mapuchizado</vt:lpstr>
      <vt:lpstr>Diapositiva 44</vt:lpstr>
      <vt:lpstr>Diapositiva 45</vt:lpstr>
      <vt:lpstr>Diapositiva 46</vt:lpstr>
      <vt:lpstr>Diapositiva 47</vt:lpstr>
      <vt:lpstr>Diapositiva 48</vt:lpstr>
      <vt:lpstr>Características que favorecen el cambio</vt:lpstr>
      <vt:lpstr>Según Company (2004)</vt:lpstr>
      <vt:lpstr>“Dicen que” antepuesto.</vt:lpstr>
      <vt:lpstr>Construcciones en la lengua fuente.</vt:lpstr>
      <vt:lpstr>DI/DD en mapudungun</vt:lpstr>
      <vt:lpstr>DI/DD en mapudungun</vt:lpstr>
      <vt:lpstr>Construcción en la lengua meta</vt:lpstr>
      <vt:lpstr>Ejemplos</vt:lpstr>
      <vt:lpstr>Diapositiva 57</vt:lpstr>
      <vt:lpstr>DI en español urbano y mapuchizado</vt:lpstr>
      <vt:lpstr>Diapositiva 59</vt:lpstr>
      <vt:lpstr>Consecuencias…</vt:lpstr>
      <vt:lpstr>“Dicen/dice” pospuesto</vt:lpstr>
      <vt:lpstr>Diapositiva 62</vt:lpstr>
      <vt:lpstr>Diapositiva 63</vt:lpstr>
      <vt:lpstr>Diapositiva 64</vt:lpstr>
      <vt:lpstr>Generación de significado citativo</vt:lpstr>
      <vt:lpstr>Explicación</vt:lpstr>
      <vt:lpstr>Diapositiva 67</vt:lpstr>
      <vt:lpstr>Interpretación de los dos fenómenos</vt:lpstr>
      <vt:lpstr>Comparación contacto/no contacto</vt:lpstr>
      <vt:lpstr>Comparación contacto/no contacto</vt:lpstr>
      <vt:lpstr>Situaciones generales análogas. </vt:lpstr>
      <vt:lpstr>Situaciones de contacto análogas</vt:lpstr>
      <vt:lpstr>Diapositiva 73</vt:lpstr>
      <vt:lpstr>Cambios sintácticos</vt:lpstr>
      <vt:lpstr>Subjetivización</vt:lpstr>
      <vt:lpstr>Company (2004)</vt:lpstr>
      <vt:lpstr>Diapositiva 77</vt:lpstr>
      <vt:lpstr>Conclusiones</vt:lpstr>
      <vt:lpstr>Conclusiones</vt:lpstr>
      <vt:lpstr>Conclusiones</vt:lpstr>
      <vt:lpstr>¿Por qué solo el reportativo?</vt:lpstr>
      <vt:lpstr>Conclusiones</vt:lpstr>
      <vt:lpstr>Conclusiones</vt:lpstr>
    </vt:vector>
  </TitlesOfParts>
  <LinksUpToDate>false</LinksUpToDate>
  <SharedDoc>false</SharedDoc>
  <HyperlinksChanged>false</HyperlinksChanged>
  <AppVersion>12.0256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 sistema de evidencialidad del mapudungun y sus transferencias al español mapuchizado</dc:title>
  <dc:creator>Felipe Hasler</dc:creator>
  <cp:lastModifiedBy>Felipe Daniel Hasler Sandoval</cp:lastModifiedBy>
  <cp:revision>25</cp:revision>
  <dcterms:created xsi:type="dcterms:W3CDTF">2012-01-16T20:57:40Z</dcterms:created>
  <dcterms:modified xsi:type="dcterms:W3CDTF">2012-01-16T20:59:09Z</dcterms:modified>
</cp:coreProperties>
</file>