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25"/>
  </p:notesMasterIdLst>
  <p:sldIdLst>
    <p:sldId id="256" r:id="rId2"/>
    <p:sldId id="264" r:id="rId3"/>
    <p:sldId id="258" r:id="rId4"/>
    <p:sldId id="259" r:id="rId5"/>
    <p:sldId id="260" r:id="rId6"/>
    <p:sldId id="261" r:id="rId7"/>
    <p:sldId id="268" r:id="rId8"/>
    <p:sldId id="275" r:id="rId9"/>
    <p:sldId id="276" r:id="rId10"/>
    <p:sldId id="277" r:id="rId11"/>
    <p:sldId id="262" r:id="rId12"/>
    <p:sldId id="266" r:id="rId13"/>
    <p:sldId id="267" r:id="rId14"/>
    <p:sldId id="278" r:id="rId15"/>
    <p:sldId id="265" r:id="rId16"/>
    <p:sldId id="279" r:id="rId17"/>
    <p:sldId id="269" r:id="rId18"/>
    <p:sldId id="270" r:id="rId19"/>
    <p:sldId id="271" r:id="rId20"/>
    <p:sldId id="272" r:id="rId21"/>
    <p:sldId id="273" r:id="rId22"/>
    <p:sldId id="274" r:id="rId23"/>
    <p:sldId id="280" r:id="rId2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7EA2A-6279-4F1C-95C9-0D9D4957E9BD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D1886-37C2-4909-B592-F115545658E2}" type="slidenum">
              <a:rPr lang="es-CL" smtClean="0"/>
              <a:pPr/>
              <a:t>‹Nr.›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</a:t>
            </a:fld>
            <a:endParaRPr lang="es-C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10</a:t>
            </a:fld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11</a:t>
            </a:fld>
            <a:endParaRPr lang="es-C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12</a:t>
            </a:fld>
            <a:endParaRPr lang="es-C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13</a:t>
            </a:fld>
            <a:endParaRPr lang="es-C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14</a:t>
            </a:fld>
            <a:endParaRPr lang="es-C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16</a:t>
            </a:fld>
            <a:endParaRPr lang="es-C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18</a:t>
            </a:fld>
            <a:endParaRPr lang="es-C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2</a:t>
            </a:fld>
            <a:endParaRPr lang="es-C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20</a:t>
            </a:fld>
            <a:endParaRPr lang="es-C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21</a:t>
            </a:fld>
            <a:endParaRPr lang="es-C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22</a:t>
            </a:fld>
            <a:endParaRPr lang="es-C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024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CD1C8C75-184F-4E9C-B87F-222F97B59A29}" type="slidenum">
              <a:rPr lang="es-CL"/>
              <a:pPr/>
              <a:t>23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3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5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6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7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8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D1886-37C2-4909-B592-F115545658E2}" type="slidenum">
              <a:rPr lang="es-CL" smtClean="0"/>
              <a:pPr/>
              <a:t>9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6C79B7B4-7505-44DC-9F71-4857827FB24C}" type="datetimeFigureOut">
              <a:rPr lang="es-CL" smtClean="0"/>
              <a:pPr/>
              <a:t>16/1/12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8F68E2F-81E4-4B02-9AC4-C3D9831FCEF3}" type="slidenum">
              <a:rPr lang="es-CL" smtClean="0"/>
              <a:pPr/>
              <a:t>‹Nr.›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340769"/>
            <a:ext cx="7846640" cy="2241594"/>
          </a:xfrm>
        </p:spPr>
        <p:txBody>
          <a:bodyPr>
            <a:normAutofit/>
          </a:bodyPr>
          <a:lstStyle/>
          <a:p>
            <a:r>
              <a:rPr lang="es-CL" dirty="0" smtClean="0"/>
              <a:t>Contacto español-mapudungun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Una perspectiva general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pPr lvl="0"/>
            <a:r>
              <a:rPr lang="es-CL" dirty="0" smtClean="0"/>
              <a:t>Lo abrazó la mujer el hombre (Acuña y </a:t>
            </a:r>
            <a:r>
              <a:rPr lang="es-CL" dirty="0" err="1" smtClean="0"/>
              <a:t>Menegotto</a:t>
            </a:r>
            <a:r>
              <a:rPr lang="es-CL" dirty="0" smtClean="0"/>
              <a:t>, 1996:261)</a:t>
            </a:r>
          </a:p>
          <a:p>
            <a:pPr lvl="0"/>
            <a:r>
              <a:rPr lang="es-CL" dirty="0" smtClean="0"/>
              <a:t> Lo pelan la papa (Hernández y Ramos, 1984:133)</a:t>
            </a:r>
          </a:p>
          <a:p>
            <a:pPr lvl="0"/>
            <a:r>
              <a:rPr lang="es-CL" dirty="0" smtClean="0"/>
              <a:t> No lo pillaron nunca ese entierro (Contreras, 2009:53)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Gramática</a:t>
            </a:r>
            <a:endParaRPr lang="es-C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L" i="1" dirty="0" err="1" smtClean="0"/>
              <a:t>Nentu</a:t>
            </a:r>
            <a:r>
              <a:rPr lang="es-CL" i="1" dirty="0" smtClean="0"/>
              <a:t>-n 		</a:t>
            </a:r>
            <a:r>
              <a:rPr lang="es-CL" i="1" dirty="0" err="1" smtClean="0"/>
              <a:t>poñi</a:t>
            </a:r>
            <a:endParaRPr lang="es-CL" dirty="0" smtClean="0"/>
          </a:p>
          <a:p>
            <a:pPr>
              <a:buNone/>
            </a:pPr>
            <a:r>
              <a:rPr lang="es-CL" dirty="0" smtClean="0"/>
              <a:t>	Sacar-Ind.1SG		papas</a:t>
            </a:r>
          </a:p>
          <a:p>
            <a:pPr>
              <a:buNone/>
            </a:pPr>
            <a:r>
              <a:rPr lang="es-CL" dirty="0" smtClean="0"/>
              <a:t>	Saqué algunas papas</a:t>
            </a:r>
          </a:p>
          <a:p>
            <a:pPr>
              <a:buNone/>
            </a:pPr>
            <a:endParaRPr lang="es-CL" dirty="0" smtClean="0"/>
          </a:p>
          <a:p>
            <a:pPr lvl="0"/>
            <a:r>
              <a:rPr lang="es-CL" i="1" dirty="0" err="1" smtClean="0"/>
              <a:t>Entu</a:t>
            </a:r>
            <a:r>
              <a:rPr lang="es-CL" i="1" dirty="0" smtClean="0"/>
              <a:t>-fi-ñ 			</a:t>
            </a:r>
            <a:r>
              <a:rPr lang="es-CL" i="1" dirty="0" err="1" smtClean="0"/>
              <a:t>chi</a:t>
            </a:r>
            <a:r>
              <a:rPr lang="es-CL" i="1" dirty="0" smtClean="0"/>
              <a:t> </a:t>
            </a:r>
            <a:r>
              <a:rPr lang="es-CL" i="1" dirty="0" err="1" smtClean="0"/>
              <a:t>weda</a:t>
            </a:r>
            <a:r>
              <a:rPr lang="es-CL" i="1" dirty="0" smtClean="0"/>
              <a:t> </a:t>
            </a:r>
            <a:r>
              <a:rPr lang="es-CL" i="1" dirty="0" err="1" smtClean="0"/>
              <a:t>poñi</a:t>
            </a:r>
            <a:endParaRPr lang="es-CL" dirty="0" smtClean="0"/>
          </a:p>
          <a:p>
            <a:pPr>
              <a:buNone/>
            </a:pPr>
            <a:r>
              <a:rPr lang="es-CL" i="1" dirty="0" smtClean="0"/>
              <a:t>	Sacar-3.PO-IND.1SG		DEM mal papa</a:t>
            </a:r>
            <a:endParaRPr lang="es-CL" dirty="0" smtClean="0"/>
          </a:p>
          <a:p>
            <a:pPr>
              <a:buNone/>
            </a:pPr>
            <a:r>
              <a:rPr lang="es-CL" dirty="0" smtClean="0"/>
              <a:t>	Saqué las papas malas. (</a:t>
            </a:r>
            <a:r>
              <a:rPr lang="es-CL" dirty="0" err="1" smtClean="0"/>
              <a:t>Golluscio</a:t>
            </a:r>
            <a:r>
              <a:rPr lang="es-CL" dirty="0" smtClean="0"/>
              <a:t>, 2010:724).</a:t>
            </a:r>
          </a:p>
          <a:p>
            <a:endParaRPr lang="es-CL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Explicación</a:t>
            </a:r>
            <a:endParaRPr lang="es-C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L" i="1" dirty="0" smtClean="0"/>
              <a:t>María </a:t>
            </a:r>
            <a:r>
              <a:rPr lang="es-CL" i="1" dirty="0" err="1" smtClean="0"/>
              <a:t>elu</a:t>
            </a:r>
            <a:r>
              <a:rPr lang="es-CL" i="1" dirty="0" smtClean="0"/>
              <a:t>-fi-y 		</a:t>
            </a:r>
            <a:r>
              <a:rPr lang="es-CL" i="1" dirty="0" err="1" smtClean="0"/>
              <a:t>ta</a:t>
            </a:r>
            <a:r>
              <a:rPr lang="es-CL" i="1" dirty="0" smtClean="0"/>
              <a:t>=</a:t>
            </a:r>
            <a:r>
              <a:rPr lang="es-CL" i="1" dirty="0" err="1" smtClean="0"/>
              <a:t>ñi</a:t>
            </a:r>
            <a:r>
              <a:rPr lang="es-CL" i="1" dirty="0" smtClean="0"/>
              <a:t> 		</a:t>
            </a:r>
            <a:r>
              <a:rPr lang="es-CL" i="1" dirty="0" err="1" smtClean="0"/>
              <a:t>pïñen</a:t>
            </a:r>
            <a:r>
              <a:rPr lang="es-CL" i="1" dirty="0" smtClean="0"/>
              <a:t> 			</a:t>
            </a:r>
            <a:r>
              <a:rPr lang="es-CL" i="1" dirty="0" err="1" smtClean="0"/>
              <a:t>ta</a:t>
            </a:r>
            <a:r>
              <a:rPr lang="es-CL" i="1" dirty="0" smtClean="0"/>
              <a:t>       ti     </a:t>
            </a:r>
            <a:r>
              <a:rPr lang="es-CL" i="1" dirty="0" err="1" smtClean="0"/>
              <a:t>wentru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María le dio su hijo al hombre. (</a:t>
            </a:r>
            <a:r>
              <a:rPr lang="es-CL" dirty="0" err="1" smtClean="0"/>
              <a:t>Golluscio</a:t>
            </a:r>
            <a:r>
              <a:rPr lang="es-CL" dirty="0" smtClean="0"/>
              <a:t>, 2010:724).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CL" dirty="0" smtClean="0"/>
          </a:p>
          <a:p>
            <a:r>
              <a:rPr lang="es-CL" dirty="0" smtClean="0"/>
              <a:t>En el mapudungun existe el pronombre –fi para hacer referencia a los complementos.</a:t>
            </a:r>
          </a:p>
          <a:p>
            <a:endParaRPr lang="es-CL" dirty="0" smtClean="0"/>
          </a:p>
          <a:p>
            <a:r>
              <a:rPr lang="es-CL" dirty="0" smtClean="0"/>
              <a:t>No tiene ni género ni número.</a:t>
            </a:r>
          </a:p>
          <a:p>
            <a:endParaRPr lang="es-CL" dirty="0" smtClean="0"/>
          </a:p>
          <a:p>
            <a:r>
              <a:rPr lang="es-CL" dirty="0" smtClean="0"/>
              <a:t>Puede coaparecer con el complemento completo.</a:t>
            </a:r>
          </a:p>
          <a:p>
            <a:endParaRPr lang="es-CL" dirty="0" smtClean="0"/>
          </a:p>
          <a:p>
            <a:r>
              <a:rPr lang="es-CL" dirty="0" smtClean="0"/>
              <a:t>Solo se ocupa en el caso de que el complemento sea definido.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“Tienes que ir a buscar agua al río” que dijo el zorro.</a:t>
            </a:r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 “¿Qué me va a salvar? –si que dijo–, si es un gran animal. Ése se traga enterita a una persona.”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Gramática</a:t>
            </a:r>
            <a:endParaRPr lang="es-C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En el mapudungun existe un morfema, que indica que la oración marcada no fue presenciada por el hablante sino conocida de oídas.</a:t>
            </a:r>
          </a:p>
          <a:p>
            <a:endParaRPr lang="es-CL" dirty="0" smtClean="0"/>
          </a:p>
          <a:p>
            <a:r>
              <a:rPr lang="es-CL" i="1" dirty="0" smtClean="0"/>
              <a:t>Amu-</a:t>
            </a:r>
            <a:r>
              <a:rPr lang="es-CL" i="1" dirty="0" err="1" smtClean="0"/>
              <a:t>ke</a:t>
            </a:r>
            <a:r>
              <a:rPr lang="es-CL" i="1" dirty="0" smtClean="0"/>
              <a:t>-</a:t>
            </a:r>
            <a:r>
              <a:rPr lang="es-CL" i="1" dirty="0" err="1" smtClean="0"/>
              <a:t>rke</a:t>
            </a:r>
            <a:r>
              <a:rPr lang="es-CL" i="1" dirty="0" smtClean="0"/>
              <a:t>-y </a:t>
            </a:r>
            <a:r>
              <a:rPr lang="es-CL" i="1" dirty="0" err="1" smtClean="0"/>
              <a:t>ñi</a:t>
            </a:r>
            <a:r>
              <a:rPr lang="es-CL" i="1" dirty="0" smtClean="0"/>
              <a:t> </a:t>
            </a:r>
            <a:r>
              <a:rPr lang="es-CL" i="1" dirty="0" err="1" smtClean="0"/>
              <a:t>putuael</a:t>
            </a:r>
            <a:r>
              <a:rPr lang="es-CL" i="1" dirty="0" smtClean="0"/>
              <a:t> </a:t>
            </a:r>
            <a:r>
              <a:rPr lang="es-CL" i="1" dirty="0" err="1" smtClean="0"/>
              <a:t>waria</a:t>
            </a:r>
            <a:r>
              <a:rPr lang="es-CL" i="1" dirty="0" smtClean="0"/>
              <a:t> </a:t>
            </a:r>
            <a:r>
              <a:rPr lang="es-CL" i="1" dirty="0" err="1" smtClean="0"/>
              <a:t>mew</a:t>
            </a:r>
            <a:endParaRPr lang="es-CL" i="1" dirty="0" smtClean="0"/>
          </a:p>
          <a:p>
            <a:pPr>
              <a:buNone/>
            </a:pPr>
            <a:r>
              <a:rPr lang="es-CL" dirty="0" smtClean="0"/>
              <a:t>	Dicen que siempre va a beber vino a la ciudad</a:t>
            </a:r>
          </a:p>
          <a:p>
            <a:endParaRPr lang="es-CL" b="1" dirty="0" smtClean="0"/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Además…</a:t>
            </a:r>
            <a:endParaRPr lang="es-C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Parece que va a llover //</a:t>
            </a:r>
          </a:p>
          <a:p>
            <a:r>
              <a:rPr lang="es-CL" dirty="0" smtClean="0"/>
              <a:t>¿Irá a llover? //</a:t>
            </a:r>
          </a:p>
          <a:p>
            <a:r>
              <a:rPr lang="es-CL" dirty="0" smtClean="0"/>
              <a:t>Si parece que va a llover nomás(s</a:t>
            </a:r>
            <a:r>
              <a:rPr lang="es-CL" dirty="0" smtClean="0"/>
              <a:t>)</a:t>
            </a:r>
          </a:p>
          <a:p>
            <a:endParaRPr lang="es-CL" dirty="0" smtClean="0"/>
          </a:p>
          <a:p>
            <a:pPr>
              <a:buNone/>
            </a:pPr>
            <a:r>
              <a:rPr lang="es-CL" dirty="0" smtClean="0"/>
              <a:t>Virkel, 2005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Pragmática</a:t>
            </a:r>
            <a:endParaRPr lang="es-C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En las sociedades mapuche-tehuelches el silencio adquiere el carácter de respuesta no verbal a la impredictibilidad de una toma de turno que transgrede sus convenciones comunicativas</a:t>
            </a:r>
            <a:r>
              <a:rPr lang="es-CL" dirty="0" smtClean="0"/>
              <a:t>. (Virkel, 2005)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Explicación</a:t>
            </a:r>
            <a:endParaRPr lang="es-C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La producción recurrente de pausas de larga duración entre enunciados puede interpretarse como una estrategia conversacional culturalmente condicionada; se trata de un recurso que posee un alto grado de relevancia tanto pragmática como </a:t>
            </a:r>
            <a:r>
              <a:rPr lang="es-CL" dirty="0" smtClean="0"/>
              <a:t>estratégica (Virkel, 2005)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Cumple una función estratégica en tanto permite a los participantes asegurar el mantenimiento del mismo tópico a través de una secuencia de turnos de palabra.</a:t>
            </a:r>
          </a:p>
          <a:p>
            <a:endParaRPr lang="es-CL" dirty="0" smtClean="0"/>
          </a:p>
          <a:p>
            <a:r>
              <a:rPr lang="es-CL" dirty="0" smtClean="0"/>
              <a:t>Así impide que las pausas sean interpretadas como una ruptura de la estructuración temática de la </a:t>
            </a:r>
            <a:r>
              <a:rPr lang="es-CL" dirty="0" smtClean="0"/>
              <a:t>conversación (Virkel, 2005)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¿Y la redundancia?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Cabro &gt;Cauro</a:t>
            </a:r>
          </a:p>
          <a:p>
            <a:endParaRPr lang="es-CL" dirty="0" smtClean="0"/>
          </a:p>
          <a:p>
            <a:r>
              <a:rPr lang="es-CL" dirty="0" err="1" smtClean="0"/>
              <a:t>Haula</a:t>
            </a:r>
            <a:r>
              <a:rPr lang="es-CL" dirty="0" smtClean="0"/>
              <a:t> &gt; Hablar</a:t>
            </a:r>
          </a:p>
          <a:p>
            <a:endParaRPr lang="es-CL" dirty="0" smtClean="0"/>
          </a:p>
          <a:p>
            <a:r>
              <a:rPr lang="es-CL" dirty="0" smtClean="0"/>
              <a:t>´</a:t>
            </a:r>
            <a:r>
              <a:rPr lang="es-CL" dirty="0" err="1" smtClean="0"/>
              <a:t>uscar</a:t>
            </a:r>
            <a:r>
              <a:rPr lang="es-CL" dirty="0" smtClean="0"/>
              <a:t> </a:t>
            </a:r>
            <a:r>
              <a:rPr lang="es-CL" smtClean="0"/>
              <a:t>&gt; uscar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¿Qué les produce escuchar esto?</a:t>
            </a:r>
            <a:endParaRPr lang="es-C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Patrones comunicativos sustancialmente diferentes de los estándares urbanos vigentes en la misma región geográfica.</a:t>
            </a:r>
          </a:p>
          <a:p>
            <a:endParaRPr lang="es-CL" dirty="0" smtClean="0"/>
          </a:p>
          <a:p>
            <a:r>
              <a:rPr lang="es-CL" dirty="0" smtClean="0"/>
              <a:t>Conducta verbal culturalmente condicionada que es el resultado de la acción convergente de una multiplicidad de factores de orden social.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Conclusiones</a:t>
            </a:r>
            <a:endParaRPr lang="es-C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Variante dialectal propia que comparte gran parte del léxico y de los rasgos estructurales del español estándar pero que también difiere de este en rasgos cruciales.</a:t>
            </a:r>
          </a:p>
          <a:p>
            <a:endParaRPr lang="es-CL" dirty="0" smtClean="0"/>
          </a:p>
          <a:p>
            <a:r>
              <a:rPr lang="es-CL" dirty="0" smtClean="0"/>
              <a:t>La diferencia se explica por la transferencia de estrategias comunicativas de fuerte relevancia cognitiva.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¿Son fallas?</a:t>
            </a:r>
            <a:endParaRPr lang="es-C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“Este dialecto se transforma en un vehículo de comunicación desprestigiado e ineficiente en contacto con las instituciones urbanas. La escuela no sabe de su existencia, los blancos lo consideran habla de extranjeros (por lo tanto, transitoria) y los movimientos de recuperación de la identidad indígena consideran que la lengua materna es el mapuche, en muchos casos desconocida para los hablantes”  (Acuña y </a:t>
            </a:r>
            <a:r>
              <a:rPr lang="es-CL" dirty="0" err="1" smtClean="0"/>
              <a:t>Menegotto</a:t>
            </a:r>
            <a:r>
              <a:rPr lang="es-CL" dirty="0" smtClean="0"/>
              <a:t> , 1996:269) 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Los </a:t>
            </a:r>
            <a:r>
              <a:rPr lang="es-CL" sz="1800" dirty="0" err="1" smtClean="0"/>
              <a:t>nadies</a:t>
            </a:r>
            <a:r>
              <a:rPr lang="es-CL" sz="1800" dirty="0" smtClean="0"/>
              <a:t>: los hijos de nadie, los dueños de nada.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Los </a:t>
            </a:r>
            <a:r>
              <a:rPr lang="es-CL" sz="1800" dirty="0" err="1" smtClean="0"/>
              <a:t>nadies</a:t>
            </a:r>
            <a:r>
              <a:rPr lang="es-CL" sz="1800" dirty="0" smtClean="0"/>
              <a:t>: los ningunos, los ninguneados, corriendo la liebre, muriendo la vida, jodidos, </a:t>
            </a:r>
            <a:r>
              <a:rPr lang="es-CL" sz="1800" dirty="0" err="1" smtClean="0"/>
              <a:t>rejodidos</a:t>
            </a:r>
            <a:r>
              <a:rPr lang="es-CL" sz="1800" dirty="0" smtClean="0"/>
              <a:t>: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son, aunque sean.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hablan idiomas, sino dialectos.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profesan religiones, sino supersticiones.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hacen arte, sino artesanía.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practican cultura, sino folklore.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son seres humanos, sino recursos humanos.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tienen cara, sino brazos.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tienen nombre, sino número.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Que no figuran en la historia universal, sino en la crónica roja de la prensa local.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Los </a:t>
            </a:r>
            <a:r>
              <a:rPr lang="es-CL" sz="1800" dirty="0" err="1" smtClean="0"/>
              <a:t>nadies</a:t>
            </a:r>
            <a:r>
              <a:rPr lang="es-CL" sz="1800" dirty="0" smtClean="0"/>
              <a:t>, que cuestan menos que la bala que los mata.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s-CL" sz="1800" dirty="0" smtClean="0"/>
              <a:t>Eduardo Galeano</a:t>
            </a:r>
          </a:p>
          <a:p>
            <a:pPr eaLnBrk="1" hangingPunct="1">
              <a:lnSpc>
                <a:spcPct val="80000"/>
              </a:lnSpc>
            </a:pPr>
            <a:endParaRPr lang="es-CL" sz="1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pPr lvl="0"/>
            <a:r>
              <a:rPr lang="es-CL" dirty="0" smtClean="0"/>
              <a:t>Lo abrazó la mujer el hombre (Acuña y </a:t>
            </a:r>
            <a:r>
              <a:rPr lang="es-CL" dirty="0" err="1" smtClean="0"/>
              <a:t>Menegotto</a:t>
            </a:r>
            <a:r>
              <a:rPr lang="es-CL" dirty="0" smtClean="0"/>
              <a:t>, 1996:261)</a:t>
            </a:r>
          </a:p>
          <a:p>
            <a:pPr lvl="0"/>
            <a:r>
              <a:rPr lang="es-CL" dirty="0" smtClean="0"/>
              <a:t> Lo pelan la papa (Hernández y Ramos, 1984:133)</a:t>
            </a:r>
          </a:p>
          <a:p>
            <a:pPr lvl="0"/>
            <a:r>
              <a:rPr lang="es-CL" dirty="0" smtClean="0"/>
              <a:t> No lo pillaron nunca ese entierro (Contreras, 2009:53)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¿Qué piensan sobre esto?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“Tienes que ir a buscar agua al río” que dijo el zorro.</a:t>
            </a:r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 “¿Qué me va a salvar? –si que dijo–, si es un gran animal. Ése se traga enterita a una persona.”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¿Y sobre esto?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Parece que va a llover //</a:t>
            </a:r>
          </a:p>
          <a:p>
            <a:r>
              <a:rPr lang="es-CL" dirty="0" smtClean="0"/>
              <a:t>¿Irá a llover? //</a:t>
            </a:r>
          </a:p>
          <a:p>
            <a:r>
              <a:rPr lang="es-CL" dirty="0" smtClean="0"/>
              <a:t>Si parece que va a llover nomás(s)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Pausas y repeticiones…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CL" dirty="0" smtClean="0"/>
          </a:p>
          <a:p>
            <a:r>
              <a:rPr lang="es-CL" dirty="0" smtClean="0"/>
              <a:t>¿Cómo se interpretan comúnmente estas diferencias?</a:t>
            </a:r>
          </a:p>
          <a:p>
            <a:endParaRPr lang="es-CL" dirty="0" smtClean="0"/>
          </a:p>
          <a:p>
            <a:r>
              <a:rPr lang="es-CL" dirty="0" smtClean="0"/>
              <a:t>¿Cómo se explican?</a:t>
            </a:r>
          </a:p>
          <a:p>
            <a:endParaRPr lang="es-CL" dirty="0" smtClean="0"/>
          </a:p>
          <a:p>
            <a:r>
              <a:rPr lang="es-CL" dirty="0" smtClean="0"/>
              <a:t>¿Sólo los que hablan mapudungun presentan estas formas de hablar? ¿También se transfiere de generación en generación?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Explicaciones al contacto lingüístico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Cabro &gt;Cauro</a:t>
            </a:r>
          </a:p>
          <a:p>
            <a:endParaRPr lang="es-CL" dirty="0" smtClean="0"/>
          </a:p>
          <a:p>
            <a:r>
              <a:rPr lang="es-CL" dirty="0" err="1" smtClean="0"/>
              <a:t>Haula</a:t>
            </a:r>
            <a:r>
              <a:rPr lang="es-CL" dirty="0" smtClean="0"/>
              <a:t> &gt; Hablar</a:t>
            </a:r>
          </a:p>
          <a:p>
            <a:endParaRPr lang="es-CL" dirty="0" smtClean="0"/>
          </a:p>
          <a:p>
            <a:r>
              <a:rPr lang="es-CL" dirty="0" smtClean="0"/>
              <a:t>´</a:t>
            </a:r>
            <a:r>
              <a:rPr lang="es-CL" dirty="0" err="1" smtClean="0"/>
              <a:t>uscar</a:t>
            </a:r>
            <a:r>
              <a:rPr lang="es-CL" dirty="0" smtClean="0"/>
              <a:t> </a:t>
            </a:r>
            <a:r>
              <a:rPr lang="es-CL" smtClean="0"/>
              <a:t>&gt; uscar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Pronunciación</a:t>
            </a:r>
            <a:endParaRPr lang="es-C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En algunas variedades del mapudungun no existe el fonema /b/.</a:t>
            </a:r>
          </a:p>
          <a:p>
            <a:endParaRPr lang="es-CL" dirty="0" smtClean="0"/>
          </a:p>
          <a:p>
            <a:r>
              <a:rPr lang="es-CL" dirty="0" smtClean="0"/>
              <a:t>¿Pueden pronunciar ‘</a:t>
            </a:r>
            <a:r>
              <a:rPr lang="es-CL" dirty="0" err="1" smtClean="0"/>
              <a:t>ink´a</a:t>
            </a:r>
            <a:r>
              <a:rPr lang="es-CL" dirty="0" smtClean="0"/>
              <a:t> o </a:t>
            </a:r>
            <a:r>
              <a:rPr lang="es-CL" dirty="0" err="1" smtClean="0"/>
              <a:t>ch’alla</a:t>
            </a:r>
            <a:r>
              <a:rPr lang="es-CL" dirty="0" smtClean="0"/>
              <a:t>?</a:t>
            </a:r>
          </a:p>
          <a:p>
            <a:endParaRPr lang="es-CL" dirty="0" smtClean="0"/>
          </a:p>
          <a:p>
            <a:r>
              <a:rPr lang="es-CL" dirty="0" smtClean="0"/>
              <a:t>¿Cómo pronuncian ‘</a:t>
            </a:r>
            <a:r>
              <a:rPr lang="es-CL" dirty="0" err="1" smtClean="0"/>
              <a:t>think</a:t>
            </a:r>
            <a:r>
              <a:rPr lang="es-CL" dirty="0" smtClean="0"/>
              <a:t>’ o ‘</a:t>
            </a:r>
            <a:r>
              <a:rPr lang="es-CL" dirty="0" err="1" smtClean="0"/>
              <a:t>door</a:t>
            </a:r>
            <a:r>
              <a:rPr lang="es-CL" dirty="0" smtClean="0"/>
              <a:t>’?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Explicación</a:t>
            </a:r>
            <a:endParaRPr lang="es-C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419</TotalTime>
  <Words>982</Words>
  <Application>Microsoft Office PowerPoint</Application>
  <PresentationFormat>Presentación en pantalla (4:3)</PresentationFormat>
  <Paragraphs>147</Paragraphs>
  <Slides>23</Slides>
  <Notes>23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Concurrencia</vt:lpstr>
      <vt:lpstr>Contacto español-mapudungun</vt:lpstr>
      <vt:lpstr>¿Qué les produce escuchar esto?</vt:lpstr>
      <vt:lpstr>¿Qué piensan sobre esto?</vt:lpstr>
      <vt:lpstr>¿Y sobre esto?</vt:lpstr>
      <vt:lpstr>Pausas y repeticiones…</vt:lpstr>
      <vt:lpstr>Diapositiva 6</vt:lpstr>
      <vt:lpstr>Explicaciones al contacto lingüístico</vt:lpstr>
      <vt:lpstr>Pronunciación</vt:lpstr>
      <vt:lpstr>Explicación</vt:lpstr>
      <vt:lpstr>Gramática</vt:lpstr>
      <vt:lpstr>Explicación</vt:lpstr>
      <vt:lpstr>Diapositiva 12</vt:lpstr>
      <vt:lpstr>Diapositiva 13</vt:lpstr>
      <vt:lpstr>Gramática</vt:lpstr>
      <vt:lpstr>Además…</vt:lpstr>
      <vt:lpstr>Pragmática</vt:lpstr>
      <vt:lpstr>Explicación</vt:lpstr>
      <vt:lpstr>Diapositiva 18</vt:lpstr>
      <vt:lpstr>¿Y la redundancia?</vt:lpstr>
      <vt:lpstr>Conclusiones</vt:lpstr>
      <vt:lpstr>¿Son fallas?</vt:lpstr>
      <vt:lpstr>Diapositiva 22</vt:lpstr>
      <vt:lpstr>Diapositiva 23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contacto lingüístico desde una perspectiva intercultural</dc:title>
  <dc:creator>Felipe Hasler</dc:creator>
  <cp:lastModifiedBy>Felipe Daniel Hasler Sandoval</cp:lastModifiedBy>
  <cp:revision>32</cp:revision>
  <dcterms:created xsi:type="dcterms:W3CDTF">2012-01-16T20:53:29Z</dcterms:created>
  <dcterms:modified xsi:type="dcterms:W3CDTF">2012-01-16T20:54:16Z</dcterms:modified>
</cp:coreProperties>
</file>