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8DF7FEB-D163-42BF-9B81-35B42322E080}" type="datetimeFigureOut">
              <a:rPr lang="es-ES" smtClean="0"/>
              <a:pPr/>
              <a:t>26/05/2010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614E1A4-E905-446D-852E-256D099092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Evaluación formativa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Contraste entre aprendizaje en la escuela y fuera de ella </a:t>
            </a:r>
            <a:r>
              <a:rPr lang="es-ES" sz="2700" dirty="0" smtClean="0"/>
              <a:t>(</a:t>
            </a:r>
            <a:r>
              <a:rPr lang="es-ES" sz="2700" dirty="0" err="1" smtClean="0"/>
              <a:t>Biggs</a:t>
            </a:r>
            <a:r>
              <a:rPr lang="es-ES" sz="2700" dirty="0" smtClean="0"/>
              <a:t>&amp; Moore 1993)</a:t>
            </a:r>
            <a:endParaRPr lang="es-ES" sz="27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1980"/>
                <a:gridCol w="340042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En la escuela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Fuera</a:t>
                      </a:r>
                      <a:r>
                        <a:rPr lang="es-ES" baseline="0" dirty="0" smtClean="0">
                          <a:latin typeface="Calibri" pitchFamily="34" charset="0"/>
                        </a:rPr>
                        <a:t> de la escuela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Descontextualizado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Contextualizado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De segunda</a:t>
                      </a:r>
                      <a:r>
                        <a:rPr lang="es-ES" baseline="0" dirty="0" smtClean="0">
                          <a:latin typeface="Calibri" pitchFamily="34" charset="0"/>
                        </a:rPr>
                        <a:t> mano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De primera mano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Necesita</a:t>
                      </a:r>
                      <a:r>
                        <a:rPr lang="es-ES" baseline="0" dirty="0" smtClean="0">
                          <a:latin typeface="Calibri" pitchFamily="34" charset="0"/>
                        </a:rPr>
                        <a:t> motivación  para su generación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Se genera fácilmente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Individualista 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Cooperativo, compartido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Evaluado por otros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Autoevaluado 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Estructuras formales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Calibri" pitchFamily="34" charset="0"/>
                        </a:rPr>
                        <a:t>Posee pocas estructuras </a:t>
                      </a:r>
                      <a:endParaRPr lang="es-ES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000100" y="4143380"/>
            <a:ext cx="7286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Calibri" pitchFamily="34" charset="0"/>
              </a:rPr>
              <a:t>La evidencia indica que :</a:t>
            </a:r>
          </a:p>
          <a:p>
            <a:r>
              <a:rPr lang="es-ES" sz="2400" dirty="0" smtClean="0">
                <a:latin typeface="Calibri" pitchFamily="34" charset="0"/>
              </a:rPr>
              <a:t>1. La escolaridad no contribuye de maneras directas y obvias al desarrollo de desempeños fuera del liceo.</a:t>
            </a:r>
          </a:p>
          <a:p>
            <a:r>
              <a:rPr lang="es-ES" sz="2400" dirty="0" smtClean="0">
                <a:latin typeface="Calibri" pitchFamily="34" charset="0"/>
              </a:rPr>
              <a:t>2. El conocimiento adquirido fuera del liceo no siempre se usa para apoyar el aprendizaje escolar.</a:t>
            </a:r>
            <a:endParaRPr lang="es-ES" sz="2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Evaluación </a:t>
            </a:r>
            <a:r>
              <a:rPr lang="es-ES" dirty="0" err="1" smtClean="0"/>
              <a:t>sumativa</a:t>
            </a:r>
            <a:r>
              <a:rPr lang="es-ES" dirty="0" smtClean="0"/>
              <a:t> </a:t>
            </a:r>
            <a:r>
              <a:rPr lang="es-ES" sz="2000" dirty="0" smtClean="0"/>
              <a:t>(Torrance&amp; </a:t>
            </a:r>
            <a:r>
              <a:rPr lang="es-ES" sz="2000" dirty="0" err="1" smtClean="0"/>
              <a:t>Pryor</a:t>
            </a:r>
            <a:r>
              <a:rPr lang="es-ES" sz="2000" dirty="0" smtClean="0"/>
              <a:t>, 1998)</a:t>
            </a:r>
            <a:endParaRPr lang="es-ES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Generalmente </a:t>
            </a:r>
            <a:r>
              <a:rPr lang="es-ES" dirty="0"/>
              <a:t>considerada para ser llevada a cabo al final de una unidad, curso o programa con la finalidad de medir y comunicar el desempeño de un alumno con propósitos de certificación (y rendir cuentas públicas del manejo de un establecimiento).</a:t>
            </a:r>
          </a:p>
          <a:p>
            <a:pPr>
              <a:buNone/>
            </a:pPr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Evaluación </a:t>
            </a:r>
            <a:r>
              <a:rPr lang="es-ES" dirty="0" smtClean="0"/>
              <a:t>formativa </a:t>
            </a:r>
            <a:r>
              <a:rPr lang="es-ES" sz="2200" dirty="0" smtClean="0"/>
              <a:t>(Torrance&amp; </a:t>
            </a:r>
            <a:r>
              <a:rPr lang="es-ES" sz="2200" dirty="0" err="1" smtClean="0"/>
              <a:t>Pryor</a:t>
            </a:r>
            <a:r>
              <a:rPr lang="es-ES" sz="2200" dirty="0" smtClean="0"/>
              <a:t> </a:t>
            </a:r>
            <a:r>
              <a:rPr lang="es-ES" sz="2200" dirty="0" smtClean="0"/>
              <a:t>1998)</a:t>
            </a:r>
            <a:endParaRPr lang="es-ES" sz="2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Generalmente </a:t>
            </a:r>
            <a:r>
              <a:rPr lang="es-ES" dirty="0"/>
              <a:t>definida  como la evaluación que se lleva a cabo durante el desarrollo de una unidad, curso o programa con la finalidad de mejorar el aprendizaje de los </a:t>
            </a:r>
            <a:r>
              <a:rPr lang="es-ES" dirty="0" smtClean="0"/>
              <a:t>estudiantes.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Roles de profesor y alumnos en la evaluación </a:t>
            </a:r>
            <a:r>
              <a:rPr lang="es-ES" dirty="0" smtClean="0"/>
              <a:t>formativa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Camino con dos puntas:</a:t>
            </a:r>
            <a:endParaRPr lang="es-ES" dirty="0"/>
          </a:p>
          <a:p>
            <a:pPr marL="240030" marR="0" indent="-51435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1. un </a:t>
            </a:r>
            <a:r>
              <a:rPr lang="es-ES" dirty="0"/>
              <a:t>control exhaustivo del docente de la actividad del alumno, con feedback permanente a los alumnos acerca de lo bien que lo han </a:t>
            </a:r>
            <a:r>
              <a:rPr lang="es-ES" dirty="0" smtClean="0"/>
              <a:t>hecho, hasta </a:t>
            </a:r>
            <a:r>
              <a:rPr lang="es-ES" dirty="0"/>
              <a:t>indicarles lo que tienen que realizar para </a:t>
            </a:r>
            <a:r>
              <a:rPr lang="es-ES" dirty="0" smtClean="0"/>
              <a:t>mejorar.</a:t>
            </a:r>
          </a:p>
          <a:p>
            <a:pPr marL="240030" indent="-514350">
              <a:spcBef>
                <a:spcPts val="0"/>
              </a:spcBef>
              <a:buNone/>
            </a:pPr>
            <a:r>
              <a:rPr lang="es-ES" dirty="0" smtClean="0"/>
              <a:t>2. punto de enfoque de </a:t>
            </a:r>
            <a:r>
              <a:rPr lang="es-ES" dirty="0" smtClean="0"/>
              <a:t>la evaluación </a:t>
            </a:r>
            <a:r>
              <a:rPr lang="es-ES" dirty="0" smtClean="0"/>
              <a:t>en </a:t>
            </a:r>
            <a:r>
              <a:rPr lang="es-ES" dirty="0" smtClean="0"/>
              <a:t>la experiencia de aprendizaje del alumno , lo que obliga  a los alumnos a que reflexionen acerca de lo que han aprendido y cómo lo han aprendido.</a:t>
            </a:r>
          </a:p>
          <a:p>
            <a:pPr marL="240030" marR="0" indent="-51435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Para lo primero sirve </a:t>
            </a:r>
            <a:r>
              <a:rPr lang="es-ES" smtClean="0"/>
              <a:t>tener presente:</a:t>
            </a:r>
            <a:endParaRPr lang="es-ES"/>
          </a:p>
        </p:txBody>
      </p:sp>
      <p:grpSp>
        <p:nvGrpSpPr>
          <p:cNvPr id="4" name="Group 2"/>
          <p:cNvGrpSpPr>
            <a:grpSpLocks noGrp="1" noRot="1"/>
          </p:cNvGrpSpPr>
          <p:nvPr>
            <p:ph sz="quarter" idx="1"/>
          </p:nvPr>
        </p:nvGrpSpPr>
        <p:grpSpPr bwMode="auto">
          <a:xfrm>
            <a:off x="914400" y="1447800"/>
            <a:ext cx="7772400" cy="4572000"/>
            <a:chOff x="476" y="1223"/>
            <a:chExt cx="4763" cy="2731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476" y="3662"/>
              <a:ext cx="4763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         Retroalimentación negativa                   Retroalimentación para mejorar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80" y="3370"/>
              <a:ext cx="2359" cy="2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Retroalimentación descriptiva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476" y="3370"/>
              <a:ext cx="2404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Retroalimentación evaluativa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4032" y="2496"/>
              <a:ext cx="1207" cy="8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D2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Diseñar caminos para mejorar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880" y="2496"/>
              <a:ext cx="1152" cy="8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C2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Especificar los logros o lo que hay que mejorar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680" y="2496"/>
              <a:ext cx="1200" cy="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B2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Desaprobar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476" y="2496"/>
              <a:ext cx="1204" cy="8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A2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Castigar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4032" y="1799"/>
              <a:ext cx="1207" cy="6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D1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Generar mejores  niveles de logro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2880" y="1799"/>
              <a:ext cx="1152" cy="6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C1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Describir logros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1680" y="1799"/>
              <a:ext cx="1200" cy="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B1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Aprobar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476" y="1799"/>
              <a:ext cx="1204" cy="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A1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  <a:p>
              <a:pPr algn="ctr"/>
              <a:r>
                <a:rPr lang="es-CL" sz="1600">
                  <a:latin typeface="Calibri" pitchFamily="34" charset="0"/>
                  <a:cs typeface="Times New Roman" pitchFamily="18" charset="0"/>
                </a:rPr>
                <a:t>Premiar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2880" y="1507"/>
              <a:ext cx="2359" cy="2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Retroalimentación descriptiva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476" y="1507"/>
              <a:ext cx="2404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Retroalimentación evaluativa</a:t>
              </a:r>
              <a:endParaRPr lang="es-CL" sz="32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476" y="1223"/>
              <a:ext cx="4763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r>
                <a:rPr lang="es-CL" sz="1600" b="1">
                  <a:latin typeface="Calibri" pitchFamily="34" charset="0"/>
                  <a:cs typeface="Times New Roman" pitchFamily="18" charset="0"/>
                </a:rPr>
                <a:t>         Retro-alimentación positiva                   Retro-alimentación de logros</a:t>
              </a:r>
              <a:endParaRPr lang="es-ES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>
              <a:off x="476" y="1244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476" y="3954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>
              <a:off x="476" y="1244"/>
              <a:ext cx="0" cy="271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5239" y="1244"/>
              <a:ext cx="0" cy="271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476" y="1507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476" y="1799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2880" y="1507"/>
              <a:ext cx="0" cy="2155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476" y="2496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1680" y="1799"/>
              <a:ext cx="0" cy="157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>
              <a:off x="4032" y="1799"/>
              <a:ext cx="0" cy="157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>
              <a:off x="476" y="3370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>
              <a:off x="476" y="3662"/>
              <a:ext cx="4763" cy="0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Para lo segundo sirve</a:t>
            </a:r>
            <a:endParaRPr lang="es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214422"/>
            <a:ext cx="5973058" cy="487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No obstante lo anterior,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La evaluación formativa exige que los profesores sean </a:t>
            </a:r>
            <a:r>
              <a:rPr lang="es-ES" dirty="0" err="1" smtClean="0"/>
              <a:t>criteriosos</a:t>
            </a:r>
            <a:r>
              <a:rPr lang="es-ES" dirty="0" smtClean="0"/>
              <a:t> acerca de los aprendizajes o conocimientos de los niños, ya sea para darles más apoyo que el que se les ha dado, para darles una tarea más antes de pasarlos de actividad o derechamente  para que pasen al nivel siguiente de trabajo. (</a:t>
            </a:r>
            <a:r>
              <a:rPr lang="es-ES" dirty="0" err="1" smtClean="0"/>
              <a:t>Tunstall</a:t>
            </a:r>
            <a:r>
              <a:rPr lang="es-ES" dirty="0" smtClean="0"/>
              <a:t> &amp; </a:t>
            </a:r>
            <a:r>
              <a:rPr lang="es-ES" dirty="0" err="1" smtClean="0"/>
              <a:t>Gipps</a:t>
            </a:r>
            <a:r>
              <a:rPr lang="es-ES" dirty="0" smtClean="0"/>
              <a:t>, 1996)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93</TotalTime>
  <Words>405</Words>
  <Application>Microsoft Office PowerPoint</Application>
  <PresentationFormat>Presentación en pantalla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Equidad</vt:lpstr>
      <vt:lpstr>Evaluación formativa</vt:lpstr>
      <vt:lpstr>Contraste entre aprendizaje en la escuela y fuera de ella (Biggs&amp; Moore 1993)</vt:lpstr>
      <vt:lpstr>Evaluación sumativa (Torrance&amp; Pryor, 1998)</vt:lpstr>
      <vt:lpstr>Evaluación formativa (Torrance&amp; Pryor 1998)</vt:lpstr>
      <vt:lpstr>Roles de profesor y alumnos en la evaluación formativa</vt:lpstr>
      <vt:lpstr>Para lo primero sirve tener presente:</vt:lpstr>
      <vt:lpstr>Para lo segundo sirve</vt:lpstr>
      <vt:lpstr>No obstante lo anterior,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Evaluación formativa</dc:title>
  <dc:creator>..</dc:creator>
  <cp:lastModifiedBy>..</cp:lastModifiedBy>
  <cp:revision>6</cp:revision>
  <dcterms:created xsi:type="dcterms:W3CDTF">2009-09-01T17:20:27Z</dcterms:created>
  <dcterms:modified xsi:type="dcterms:W3CDTF">2010-05-26T13:08:15Z</dcterms:modified>
</cp:coreProperties>
</file>