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DF7FEB-D163-42BF-9B81-35B42322E080}" type="datetimeFigureOut">
              <a:rPr lang="es-ES" smtClean="0"/>
              <a:pPr/>
              <a:t>01/09/2009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Clase del 1/9/09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Evaluación formativa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Contraste entre aprendizaje en la escuela y fuera de ella </a:t>
            </a:r>
            <a:r>
              <a:rPr lang="es-ES" sz="2700" dirty="0" smtClean="0"/>
              <a:t>(</a:t>
            </a:r>
            <a:r>
              <a:rPr lang="es-ES" sz="2700" dirty="0" err="1" smtClean="0"/>
              <a:t>Biggs</a:t>
            </a:r>
            <a:r>
              <a:rPr lang="es-ES" sz="2700" dirty="0" smtClean="0"/>
              <a:t>&amp; Moore 1993)</a:t>
            </a:r>
            <a:endParaRPr lang="es-ES" sz="27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980"/>
                <a:gridCol w="340042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En la escuela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Fuera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de la escuela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Descontextualizado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Contextualizado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 segunda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mano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 primera mano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Necesita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motivación  para su generación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Se genera fácilmente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Individualista 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Cooperativo, compartido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Evaluado por otros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Autoevaluado 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Estructuras formales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Posee pocas estructuras 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000100" y="4143380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bri" pitchFamily="34" charset="0"/>
              </a:rPr>
              <a:t>La evidencia indica que :</a:t>
            </a:r>
          </a:p>
          <a:p>
            <a:r>
              <a:rPr lang="es-ES" sz="2400" dirty="0" smtClean="0">
                <a:latin typeface="Calibri" pitchFamily="34" charset="0"/>
              </a:rPr>
              <a:t>1. La escolaridad no contribuye de maneras directas y obvias al desarrollo de desempeños fuera del liceo.</a:t>
            </a:r>
          </a:p>
          <a:p>
            <a:r>
              <a:rPr lang="es-ES" sz="2400" dirty="0" smtClean="0">
                <a:latin typeface="Calibri" pitchFamily="34" charset="0"/>
              </a:rPr>
              <a:t>2. El conocimiento adquirido fuera del liceo no siempre se usa para apoyar el aprendizaje escolar.</a:t>
            </a:r>
            <a:endParaRPr lang="es-ES" sz="2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Evaluación </a:t>
            </a:r>
            <a:r>
              <a:rPr lang="es-ES" dirty="0" err="1" smtClean="0"/>
              <a:t>sumativa</a:t>
            </a:r>
            <a:r>
              <a:rPr lang="es-ES" dirty="0" smtClean="0"/>
              <a:t> </a:t>
            </a:r>
            <a:r>
              <a:rPr lang="es-ES" sz="2000" dirty="0" smtClean="0"/>
              <a:t>(Torrance&amp; </a:t>
            </a:r>
            <a:r>
              <a:rPr lang="es-ES" sz="2000" dirty="0" err="1" smtClean="0"/>
              <a:t>Prayer</a:t>
            </a:r>
            <a:r>
              <a:rPr lang="es-ES" sz="2000" dirty="0" smtClean="0"/>
              <a:t> 1998)</a:t>
            </a:r>
            <a:endParaRPr lang="es-ES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G</a:t>
            </a:r>
            <a:r>
              <a:rPr lang="es-ES" dirty="0" smtClean="0"/>
              <a:t>eneralmente </a:t>
            </a:r>
            <a:r>
              <a:rPr lang="es-ES" dirty="0"/>
              <a:t>considerada para ser llevada a cabo al final de una unidad, curso o programa con la finalidad de medir y comunicar el desempeño de un alumno con propósitos de certificación (y rendir cuentas públicas del manejo de un establecimiento).</a:t>
            </a:r>
          </a:p>
          <a:p>
            <a:pPr>
              <a:buNone/>
            </a:pP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Evaluación </a:t>
            </a:r>
            <a:r>
              <a:rPr lang="es-ES" dirty="0" smtClean="0"/>
              <a:t>formativa </a:t>
            </a:r>
            <a:r>
              <a:rPr lang="es-ES" sz="2200" dirty="0" smtClean="0"/>
              <a:t>(Torrance&amp; </a:t>
            </a:r>
            <a:r>
              <a:rPr lang="es-ES" sz="2200" dirty="0" err="1" smtClean="0"/>
              <a:t>Prayer</a:t>
            </a:r>
            <a:r>
              <a:rPr lang="es-ES" sz="2200" dirty="0" smtClean="0"/>
              <a:t> 1998)</a:t>
            </a:r>
            <a:endParaRPr lang="es-ES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G</a:t>
            </a:r>
            <a:r>
              <a:rPr lang="es-ES" dirty="0" smtClean="0"/>
              <a:t>eneralmente </a:t>
            </a:r>
            <a:r>
              <a:rPr lang="es-ES" dirty="0"/>
              <a:t>definida  como la evaluación que se lleva a cabo durante el desarrollo de una unidad, curso o programa con la finalidad de mejorar el aprendizaje de los </a:t>
            </a:r>
            <a:r>
              <a:rPr lang="es-ES" dirty="0" smtClean="0"/>
              <a:t>estudiantes.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Roles de profesor y alumnos en la evaluación </a:t>
            </a:r>
            <a:r>
              <a:rPr lang="es-ES" dirty="0" smtClean="0"/>
              <a:t>formativa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Camino con dos puntas:</a:t>
            </a:r>
            <a:endParaRPr lang="es-ES" dirty="0"/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1. un control exhaustivo del docente de la actividad del alumno, con </a:t>
            </a:r>
            <a:r>
              <a:rPr lang="es-ES" dirty="0" err="1"/>
              <a:t>feedback</a:t>
            </a:r>
            <a:r>
              <a:rPr lang="es-ES" dirty="0"/>
              <a:t> permanente a los alumnos acerca de lo bien que lo han hecho y hasta indicarles lo que tienen que realizar para </a:t>
            </a:r>
            <a:r>
              <a:rPr lang="es-ES" dirty="0" smtClean="0"/>
              <a:t>mejorar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2. hasta el punto que enfoca la evaluación formativa  en la experiencia de aprendizaje del alumno , lo que obliga  a los alumnos a que reflexionen acerca de lo que han aprendido y cómo lo han aprendido.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Para lo primero sirve </a:t>
            </a:r>
            <a:r>
              <a:rPr lang="es-ES" smtClean="0"/>
              <a:t>tener presente:</a:t>
            </a:r>
            <a:endParaRPr lang="es-ES"/>
          </a:p>
        </p:txBody>
      </p:sp>
      <p:grpSp>
        <p:nvGrpSpPr>
          <p:cNvPr id="4" name="Group 2"/>
          <p:cNvGrpSpPr>
            <a:grpSpLocks noGrp="1" noRot="1"/>
          </p:cNvGrpSpPr>
          <p:nvPr>
            <p:ph sz="quarter" idx="1"/>
          </p:nvPr>
        </p:nvGrpSpPr>
        <p:grpSpPr bwMode="auto">
          <a:xfrm>
            <a:off x="914400" y="1447800"/>
            <a:ext cx="7772400" cy="4572000"/>
            <a:chOff x="476" y="1223"/>
            <a:chExt cx="4763" cy="2731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76" y="3662"/>
              <a:ext cx="4763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         Retroalimentación negativa                   Retroalimentación para mejorar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80" y="3370"/>
              <a:ext cx="2359" cy="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descriptiva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476" y="3370"/>
              <a:ext cx="2404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evaluativa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032" y="2496"/>
              <a:ext cx="1207" cy="8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D2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Diseñar caminos para mejorar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880" y="2496"/>
              <a:ext cx="1152" cy="8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C2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Especificar los logros o lo que hay que mejorar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680" y="2496"/>
              <a:ext cx="1200" cy="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B2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Desaprobar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76" y="2496"/>
              <a:ext cx="1204" cy="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A2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Castigar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032" y="1799"/>
              <a:ext cx="1207" cy="6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D1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Generar mejores  niveles de logro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880" y="1799"/>
              <a:ext cx="1152" cy="6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C1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Describir logros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680" y="1799"/>
              <a:ext cx="1200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B1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Aprobar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476" y="1799"/>
              <a:ext cx="1204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A1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Premiar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880" y="1507"/>
              <a:ext cx="2359" cy="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descriptiva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476" y="1507"/>
              <a:ext cx="2404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evaluativa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76" y="1223"/>
              <a:ext cx="4763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         Retro-alimentación positiva                   Retro-alimentación de logros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476" y="1244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476" y="3954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476" y="1244"/>
              <a:ext cx="0" cy="271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239" y="1244"/>
              <a:ext cx="0" cy="271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476" y="1507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476" y="1799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2880" y="1507"/>
              <a:ext cx="0" cy="215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476" y="2496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1680" y="1799"/>
              <a:ext cx="0" cy="15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4032" y="1799"/>
              <a:ext cx="0" cy="15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476" y="3370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476" y="3662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Para lo segundo sirve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973058" cy="487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 obstante todo lo anterior,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evaluación formativa exige que los profesores sean </a:t>
            </a:r>
            <a:r>
              <a:rPr lang="es-ES" dirty="0" err="1" smtClean="0"/>
              <a:t>criteriosos</a:t>
            </a:r>
            <a:r>
              <a:rPr lang="es-ES" dirty="0" smtClean="0"/>
              <a:t> acerca de los aprendizajes o conocimientos de los niños, ya sea para darles más apoyo que el que se les ha dado, para darles una tarea más antes de pasarlos de actividad o derechamente  para que pasen al nivel siguiente de trabajo. (</a:t>
            </a:r>
            <a:r>
              <a:rPr lang="es-ES" dirty="0" err="1" smtClean="0"/>
              <a:t>Tunstall</a:t>
            </a:r>
            <a:r>
              <a:rPr lang="es-ES" dirty="0" smtClean="0"/>
              <a:t> &amp; </a:t>
            </a:r>
            <a:r>
              <a:rPr lang="es-ES" dirty="0" err="1" smtClean="0"/>
              <a:t>Gipps</a:t>
            </a:r>
            <a:r>
              <a:rPr lang="es-ES" dirty="0" smtClean="0"/>
              <a:t>, 1996)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</TotalTime>
  <Words>410</Words>
  <Application>Microsoft Office PowerPoint</Application>
  <PresentationFormat>Presentación en pantalla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Equidad</vt:lpstr>
      <vt:lpstr>Evaluación formativa</vt:lpstr>
      <vt:lpstr>Contraste entre aprendizaje en la escuela y fuera de ella (Biggs&amp; Moore 1993)</vt:lpstr>
      <vt:lpstr>Evaluación sumativa (Torrance&amp; Prayer 1998)</vt:lpstr>
      <vt:lpstr>Evaluación formativa (Torrance&amp; Prayer 1998)</vt:lpstr>
      <vt:lpstr>Roles de profesor y alumnos en la evaluación formativa</vt:lpstr>
      <vt:lpstr>Diapositiva 6</vt:lpstr>
      <vt:lpstr>Para lo primero sirve tener presente:</vt:lpstr>
      <vt:lpstr>Para lo segundo sirve</vt:lpstr>
      <vt:lpstr>No obstante todo lo anterior,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formativa</dc:title>
  <dc:creator>..</dc:creator>
  <cp:lastModifiedBy>..</cp:lastModifiedBy>
  <cp:revision>3</cp:revision>
  <dcterms:created xsi:type="dcterms:W3CDTF">2009-09-01T17:20:27Z</dcterms:created>
  <dcterms:modified xsi:type="dcterms:W3CDTF">2009-09-01T21:35:52Z</dcterms:modified>
</cp:coreProperties>
</file>