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4" r:id="rId3"/>
    <p:sldId id="257" r:id="rId4"/>
    <p:sldId id="258" r:id="rId5"/>
    <p:sldId id="259" r:id="rId6"/>
    <p:sldId id="260" r:id="rId7"/>
    <p:sldId id="261" r:id="rId8"/>
    <p:sldId id="262" r:id="rId9"/>
    <p:sldId id="263" r:id="rId10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19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11 Rectángulo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12 Rectángulo redondeado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8 Subtítulo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28" name="27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17" name="16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29" name="2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7" name="6 Rectángulo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9 Rectángulo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10 Rectángulo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7 Título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8" name="7 Marcador de contenido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Encabezado de secció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10 Rectángulo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9 Rectángulo redondeado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s-ES"/>
          </a:p>
        </p:txBody>
      </p:sp>
      <p:sp>
        <p:nvSpPr>
          <p:cNvPr id="7" name="6 Rectángulo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7 Rectángulo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8 Rectángulo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9" name="8 Marcador de contenido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1" name="10 Marcador de contenido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11" name="10 Marcador de contenido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13" name="12 Marcador de contenido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Rectángulo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8 Rectángulo redondeado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11" name="10 Marcador de contenido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11" name="10 Rectángulo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11 Rectángulo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12 Rectángulo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Rectángulo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7 Rectángulo redondeado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21 Marcador de título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3" name="12 Marcador de texto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4" name="13 Marcador de fecha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A8DF7FEB-D163-42BF-9B81-35B42322E080}" type="datetimeFigureOut">
              <a:rPr lang="es-ES" smtClean="0"/>
              <a:pPr/>
              <a:t>01/09/2009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s-ES"/>
          </a:p>
        </p:txBody>
      </p:sp>
      <p:sp>
        <p:nvSpPr>
          <p:cNvPr id="23" name="22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5614E1A4-E905-446D-852E-256D09909207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" dirty="0" smtClean="0"/>
              <a:t>Clase del 1/9/09</a:t>
            </a:r>
            <a:endParaRPr lang="es-ES" dirty="0"/>
          </a:p>
        </p:txBody>
      </p:sp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dirty="0" smtClean="0"/>
              <a:t>Evaluación formativa</a:t>
            </a:r>
            <a:endParaRPr lang="es-E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b="1" dirty="0" smtClean="0"/>
              <a:t>Contraste entre aprendizaje en la escuela y fuera de ella </a:t>
            </a:r>
            <a:r>
              <a:rPr lang="es-ES" sz="2700" dirty="0" smtClean="0"/>
              <a:t>(</a:t>
            </a:r>
            <a:r>
              <a:rPr lang="es-ES" sz="2700" dirty="0" err="1" smtClean="0"/>
              <a:t>Biggs</a:t>
            </a:r>
            <a:r>
              <a:rPr lang="es-ES" sz="2700" dirty="0" smtClean="0"/>
              <a:t>&amp; Moore 1993)</a:t>
            </a:r>
            <a:endParaRPr lang="es-ES" sz="2700" dirty="0"/>
          </a:p>
        </p:txBody>
      </p:sp>
      <p:graphicFrame>
        <p:nvGraphicFramePr>
          <p:cNvPr id="4" name="3 Marcador de contenido"/>
          <p:cNvGraphicFramePr>
            <a:graphicFrameLocks noGrp="1"/>
          </p:cNvGraphicFramePr>
          <p:nvPr>
            <p:ph sz="quarter" idx="1"/>
          </p:nvPr>
        </p:nvGraphicFramePr>
        <p:xfrm>
          <a:off x="914400" y="1447800"/>
          <a:ext cx="7772400" cy="2595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71980"/>
                <a:gridCol w="3400420"/>
              </a:tblGrid>
              <a:tr h="370840"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En la escuela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Fuera</a:t>
                      </a:r>
                      <a:r>
                        <a:rPr lang="es-ES" baseline="0" dirty="0" smtClean="0">
                          <a:latin typeface="Calibri" pitchFamily="34" charset="0"/>
                        </a:rPr>
                        <a:t> de la escuela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Descontextualizado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Contextualizado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De segunda</a:t>
                      </a:r>
                      <a:r>
                        <a:rPr lang="es-ES" baseline="0" dirty="0" smtClean="0">
                          <a:latin typeface="Calibri" pitchFamily="34" charset="0"/>
                        </a:rPr>
                        <a:t> mano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De primera mano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Necesita</a:t>
                      </a:r>
                      <a:r>
                        <a:rPr lang="es-ES" baseline="0" dirty="0" smtClean="0">
                          <a:latin typeface="Calibri" pitchFamily="34" charset="0"/>
                        </a:rPr>
                        <a:t> motivación  para su generación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Se genera fácilmente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Individualista 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Cooperativo, compartido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Evaluado por otros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Autoevaluado 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Estructuras formales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s-ES" dirty="0" smtClean="0">
                          <a:latin typeface="Calibri" pitchFamily="34" charset="0"/>
                        </a:rPr>
                        <a:t>Posee pocas estructuras </a:t>
                      </a:r>
                      <a:endParaRPr lang="es-ES" dirty="0">
                        <a:latin typeface="Calibri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4 CuadroTexto"/>
          <p:cNvSpPr txBox="1"/>
          <p:nvPr/>
        </p:nvSpPr>
        <p:spPr>
          <a:xfrm>
            <a:off x="1000100" y="4143380"/>
            <a:ext cx="7286676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2400" dirty="0" smtClean="0">
                <a:latin typeface="Calibri" pitchFamily="34" charset="0"/>
              </a:rPr>
              <a:t>La evidencia indica que :</a:t>
            </a:r>
          </a:p>
          <a:p>
            <a:r>
              <a:rPr lang="es-ES" sz="2400" dirty="0" smtClean="0">
                <a:latin typeface="Calibri" pitchFamily="34" charset="0"/>
              </a:rPr>
              <a:t>1. La escolaridad no contribuye de maneras directas y obvias al desarrollo de desempeños fuera del liceo.</a:t>
            </a:r>
          </a:p>
          <a:p>
            <a:r>
              <a:rPr lang="es-ES" sz="2400" dirty="0" smtClean="0">
                <a:latin typeface="Calibri" pitchFamily="34" charset="0"/>
              </a:rPr>
              <a:t>2. El conocimiento adquirido fuera del liceo no siempre se usa para apoyar el aprendizaje escolar.</a:t>
            </a:r>
            <a:endParaRPr lang="es-ES" sz="2400" dirty="0">
              <a:latin typeface="Calibri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" dirty="0" smtClean="0"/>
              <a:t>Evaluación </a:t>
            </a:r>
            <a:r>
              <a:rPr lang="es-ES" dirty="0" err="1" smtClean="0"/>
              <a:t>sumativa</a:t>
            </a:r>
            <a:r>
              <a:rPr lang="es-ES" dirty="0" smtClean="0"/>
              <a:t> </a:t>
            </a:r>
            <a:r>
              <a:rPr lang="es-ES" sz="2000" dirty="0" smtClean="0"/>
              <a:t>(Torrance&amp; </a:t>
            </a:r>
            <a:r>
              <a:rPr lang="es-ES" sz="2000" dirty="0" err="1" smtClean="0"/>
              <a:t>Prayer</a:t>
            </a:r>
            <a:r>
              <a:rPr lang="es-ES" sz="2000" dirty="0" smtClean="0"/>
              <a:t> 1998)</a:t>
            </a:r>
            <a:endParaRPr lang="es-ES" sz="2000" dirty="0"/>
          </a:p>
        </p:txBody>
      </p:sp>
      <p:sp>
        <p:nvSpPr>
          <p:cNvPr id="3" name="2 Marcador de contenido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s-ES" dirty="0" smtClean="0"/>
              <a:t>G</a:t>
            </a:r>
            <a:r>
              <a:rPr lang="es-ES" dirty="0" smtClean="0"/>
              <a:t>eneralmente </a:t>
            </a:r>
            <a:r>
              <a:rPr lang="es-ES" dirty="0"/>
              <a:t>considerada para ser llevada a cabo al final de una unidad, curso o programa con la finalidad de medir y comunicar el desempeño de un alumno con propósitos de certificación (y rendir cuentas públicas del manejo de un establecimiento).</a:t>
            </a:r>
          </a:p>
          <a:p>
            <a:pPr>
              <a:buNone/>
            </a:pPr>
            <a:endParaRPr lang="es-ES" dirty="0"/>
          </a:p>
          <a:p>
            <a:endParaRPr lang="es-E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" dirty="0" smtClean="0"/>
              <a:t>Evaluación </a:t>
            </a:r>
            <a:r>
              <a:rPr lang="es-ES" dirty="0" smtClean="0"/>
              <a:t>formativa </a:t>
            </a:r>
            <a:r>
              <a:rPr lang="es-ES" sz="2200" dirty="0" smtClean="0"/>
              <a:t>(Torrance&amp; </a:t>
            </a:r>
            <a:r>
              <a:rPr lang="es-ES" sz="2200" dirty="0" err="1" smtClean="0"/>
              <a:t>Prayer</a:t>
            </a:r>
            <a:r>
              <a:rPr lang="es-ES" sz="2200" dirty="0" smtClean="0"/>
              <a:t> 1998)</a:t>
            </a:r>
            <a:endParaRPr lang="es-ES" sz="2200" dirty="0"/>
          </a:p>
        </p:txBody>
      </p:sp>
      <p:sp>
        <p:nvSpPr>
          <p:cNvPr id="3" name="2 Marcador de contenido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s-ES" dirty="0" smtClean="0"/>
              <a:t>G</a:t>
            </a:r>
            <a:r>
              <a:rPr lang="es-ES" dirty="0" smtClean="0"/>
              <a:t>eneralmente </a:t>
            </a:r>
            <a:r>
              <a:rPr lang="es-ES" dirty="0"/>
              <a:t>definida  como la evaluación que se lleva a cabo durante el desarrollo de una unidad, curso o programa con la finalidad de mejorar el aprendizaje de los </a:t>
            </a:r>
            <a:r>
              <a:rPr lang="es-ES" dirty="0" smtClean="0"/>
              <a:t>estudiantes.</a:t>
            </a:r>
            <a:endParaRPr lang="es-E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dirty="0"/>
              <a:t>Roles de profesor y alumnos en la evaluación </a:t>
            </a:r>
            <a:r>
              <a:rPr lang="es-ES" dirty="0" smtClean="0"/>
              <a:t>formativa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0" marR="0">
              <a:spcBef>
                <a:spcPts val="0"/>
              </a:spcBef>
              <a:spcAft>
                <a:spcPts val="0"/>
              </a:spcAft>
              <a:buNone/>
            </a:pPr>
            <a:r>
              <a:rPr lang="es-ES" dirty="0" smtClean="0"/>
              <a:t>Camino con dos puntas:</a:t>
            </a:r>
            <a:endParaRPr lang="es-ES" dirty="0"/>
          </a:p>
          <a:p>
            <a:pPr marL="0" marR="0">
              <a:spcBef>
                <a:spcPts val="0"/>
              </a:spcBef>
              <a:spcAft>
                <a:spcPts val="0"/>
              </a:spcAft>
              <a:buNone/>
            </a:pPr>
            <a:r>
              <a:rPr lang="es-ES" dirty="0"/>
              <a:t>1. un control exhaustivo del docente de la actividad del alumno, con </a:t>
            </a:r>
            <a:r>
              <a:rPr lang="es-ES" dirty="0" err="1"/>
              <a:t>feedback</a:t>
            </a:r>
            <a:r>
              <a:rPr lang="es-ES" dirty="0"/>
              <a:t> permanente a los alumnos acerca de lo bien que lo han hecho y hasta indicarles lo que tienen que realizar para </a:t>
            </a:r>
            <a:r>
              <a:rPr lang="es-ES" dirty="0" smtClean="0"/>
              <a:t>mejorar</a:t>
            </a:r>
            <a:r>
              <a:rPr lang="es-ES" dirty="0" smtClean="0"/>
              <a:t>.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0" marR="0">
              <a:spcBef>
                <a:spcPts val="0"/>
              </a:spcBef>
              <a:spcAft>
                <a:spcPts val="0"/>
              </a:spcAft>
              <a:buNone/>
            </a:pPr>
            <a:r>
              <a:rPr lang="es-ES" dirty="0" smtClean="0"/>
              <a:t>2. hasta el punto que enfoca la evaluación formativa  en la experiencia de aprendizaje del alumno , lo que obliga  a los alumnos a que reflexionen acerca de lo que han aprendido y cómo lo han aprendido.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dirty="0" smtClean="0"/>
              <a:t>Para lo primero sirve </a:t>
            </a:r>
            <a:r>
              <a:rPr lang="es-ES" smtClean="0"/>
              <a:t>tener presente:</a:t>
            </a:r>
            <a:endParaRPr lang="es-ES"/>
          </a:p>
        </p:txBody>
      </p:sp>
      <p:grpSp>
        <p:nvGrpSpPr>
          <p:cNvPr id="4" name="Group 2"/>
          <p:cNvGrpSpPr>
            <a:grpSpLocks noGrp="1" noRot="1"/>
          </p:cNvGrpSpPr>
          <p:nvPr>
            <p:ph sz="quarter" idx="1"/>
          </p:nvPr>
        </p:nvGrpSpPr>
        <p:grpSpPr bwMode="auto">
          <a:xfrm>
            <a:off x="914400" y="1447800"/>
            <a:ext cx="7772400" cy="4572000"/>
            <a:chOff x="476" y="1223"/>
            <a:chExt cx="4763" cy="2731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476" y="3662"/>
              <a:ext cx="4763" cy="2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         Retroalimentación negativa                   Retroalimentación para mejorar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/>
          </p:nvSpPr>
          <p:spPr bwMode="auto">
            <a:xfrm>
              <a:off x="2880" y="3370"/>
              <a:ext cx="2359" cy="292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Retroalimentación descriptiva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7" name="Rectangle 5"/>
            <p:cNvSpPr>
              <a:spLocks noChangeArrowheads="1"/>
            </p:cNvSpPr>
            <p:nvPr/>
          </p:nvSpPr>
          <p:spPr bwMode="auto">
            <a:xfrm>
              <a:off x="476" y="3370"/>
              <a:ext cx="2404" cy="2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Retroalimentación evaluativa</a:t>
              </a:r>
              <a:endParaRPr lang="es-CL" sz="32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8" name="Rectangle 6"/>
            <p:cNvSpPr>
              <a:spLocks noChangeArrowheads="1"/>
            </p:cNvSpPr>
            <p:nvPr/>
          </p:nvSpPr>
          <p:spPr bwMode="auto">
            <a:xfrm>
              <a:off x="4032" y="2496"/>
              <a:ext cx="1207" cy="874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D2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  <a:p>
              <a:pPr algn="ctr"/>
              <a:r>
                <a:rPr lang="es-CL" sz="1600">
                  <a:latin typeface="Calibri" pitchFamily="34" charset="0"/>
                  <a:cs typeface="Times New Roman" pitchFamily="18" charset="0"/>
                </a:rPr>
                <a:t>Diseñar caminos para mejorar</a:t>
              </a:r>
              <a:endParaRPr lang="es-CL" sz="32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9" name="Rectangle 7"/>
            <p:cNvSpPr>
              <a:spLocks noChangeArrowheads="1"/>
            </p:cNvSpPr>
            <p:nvPr/>
          </p:nvSpPr>
          <p:spPr bwMode="auto">
            <a:xfrm>
              <a:off x="2880" y="2496"/>
              <a:ext cx="1152" cy="874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C2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  <a:p>
              <a:pPr algn="ctr"/>
              <a:r>
                <a:rPr lang="es-CL" sz="1600">
                  <a:latin typeface="Calibri" pitchFamily="34" charset="0"/>
                  <a:cs typeface="Times New Roman" pitchFamily="18" charset="0"/>
                </a:rPr>
                <a:t>Especificar los logros o lo que hay que mejorar</a:t>
              </a:r>
              <a:endParaRPr lang="es-CL" sz="32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0" name="Rectangle 8"/>
            <p:cNvSpPr>
              <a:spLocks noChangeArrowheads="1"/>
            </p:cNvSpPr>
            <p:nvPr/>
          </p:nvSpPr>
          <p:spPr bwMode="auto">
            <a:xfrm>
              <a:off x="1680" y="2496"/>
              <a:ext cx="1200" cy="8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B2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  <a:p>
              <a:pPr algn="ctr"/>
              <a:r>
                <a:rPr lang="es-CL" sz="1600">
                  <a:latin typeface="Calibri" pitchFamily="34" charset="0"/>
                  <a:cs typeface="Times New Roman" pitchFamily="18" charset="0"/>
                </a:rPr>
                <a:t>Desaprobar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1" name="Rectangle 9"/>
            <p:cNvSpPr>
              <a:spLocks noChangeArrowheads="1"/>
            </p:cNvSpPr>
            <p:nvPr/>
          </p:nvSpPr>
          <p:spPr bwMode="auto">
            <a:xfrm>
              <a:off x="476" y="2496"/>
              <a:ext cx="1204" cy="874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A2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  <a:p>
              <a:pPr algn="ctr"/>
              <a:r>
                <a:rPr lang="es-CL" sz="1600">
                  <a:latin typeface="Calibri" pitchFamily="34" charset="0"/>
                  <a:cs typeface="Times New Roman" pitchFamily="18" charset="0"/>
                </a:rPr>
                <a:t>Castigar</a:t>
              </a:r>
              <a:endParaRPr lang="es-CL" sz="32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2" name="Rectangle 10"/>
            <p:cNvSpPr>
              <a:spLocks noChangeArrowheads="1"/>
            </p:cNvSpPr>
            <p:nvPr/>
          </p:nvSpPr>
          <p:spPr bwMode="auto">
            <a:xfrm>
              <a:off x="4032" y="1799"/>
              <a:ext cx="1207" cy="697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D1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  <a:p>
              <a:pPr algn="ctr"/>
              <a:r>
                <a:rPr lang="es-CL" sz="1600">
                  <a:latin typeface="Calibri" pitchFamily="34" charset="0"/>
                  <a:cs typeface="Times New Roman" pitchFamily="18" charset="0"/>
                </a:rPr>
                <a:t>Generar mejores  niveles de logro</a:t>
              </a:r>
              <a:endParaRPr lang="es-CL" sz="32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3" name="Rectangle 11"/>
            <p:cNvSpPr>
              <a:spLocks noChangeArrowheads="1"/>
            </p:cNvSpPr>
            <p:nvPr/>
          </p:nvSpPr>
          <p:spPr bwMode="auto">
            <a:xfrm>
              <a:off x="2880" y="1799"/>
              <a:ext cx="1152" cy="697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C1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  <a:p>
              <a:pPr algn="ctr"/>
              <a:r>
                <a:rPr lang="es-CL" sz="1600">
                  <a:latin typeface="Calibri" pitchFamily="34" charset="0"/>
                  <a:cs typeface="Times New Roman" pitchFamily="18" charset="0"/>
                </a:rPr>
                <a:t>Describir logros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4" name="Rectangle 12"/>
            <p:cNvSpPr>
              <a:spLocks noChangeArrowheads="1"/>
            </p:cNvSpPr>
            <p:nvPr/>
          </p:nvSpPr>
          <p:spPr bwMode="auto">
            <a:xfrm>
              <a:off x="1680" y="1799"/>
              <a:ext cx="1200" cy="6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B1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  <a:p>
              <a:pPr algn="ctr"/>
              <a:r>
                <a:rPr lang="es-CL" sz="1600">
                  <a:latin typeface="Calibri" pitchFamily="34" charset="0"/>
                  <a:cs typeface="Times New Roman" pitchFamily="18" charset="0"/>
                </a:rPr>
                <a:t>Aprobar</a:t>
              </a:r>
              <a:endParaRPr lang="es-CL" sz="32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5" name="Rectangle 13"/>
            <p:cNvSpPr>
              <a:spLocks noChangeArrowheads="1"/>
            </p:cNvSpPr>
            <p:nvPr/>
          </p:nvSpPr>
          <p:spPr bwMode="auto">
            <a:xfrm>
              <a:off x="476" y="1799"/>
              <a:ext cx="1204" cy="697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A1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  <a:p>
              <a:pPr algn="ctr"/>
              <a:r>
                <a:rPr lang="es-CL" sz="1600">
                  <a:latin typeface="Calibri" pitchFamily="34" charset="0"/>
                  <a:cs typeface="Times New Roman" pitchFamily="18" charset="0"/>
                </a:rPr>
                <a:t>Premiar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6" name="Rectangle 14"/>
            <p:cNvSpPr>
              <a:spLocks noChangeArrowheads="1"/>
            </p:cNvSpPr>
            <p:nvPr/>
          </p:nvSpPr>
          <p:spPr bwMode="auto">
            <a:xfrm>
              <a:off x="2880" y="1507"/>
              <a:ext cx="2359" cy="292"/>
            </a:xfrm>
            <a:prstGeom prst="rect">
              <a:avLst/>
            </a:prstGeom>
            <a:solidFill>
              <a:schemeClr val="bg1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Retroalimentación descriptiva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7" name="Rectangle 15"/>
            <p:cNvSpPr>
              <a:spLocks noChangeArrowheads="1"/>
            </p:cNvSpPr>
            <p:nvPr/>
          </p:nvSpPr>
          <p:spPr bwMode="auto">
            <a:xfrm>
              <a:off x="476" y="1507"/>
              <a:ext cx="2404" cy="2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algn="ctr"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Retroalimentación evaluativa</a:t>
              </a:r>
              <a:endParaRPr lang="es-CL" sz="32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8" name="Rectangle 16"/>
            <p:cNvSpPr>
              <a:spLocks noChangeArrowheads="1"/>
            </p:cNvSpPr>
            <p:nvPr/>
          </p:nvSpPr>
          <p:spPr bwMode="auto">
            <a:xfrm>
              <a:off x="476" y="1223"/>
              <a:ext cx="4763" cy="2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pPr eaLnBrk="1" hangingPunct="1"/>
              <a:r>
                <a:rPr lang="es-CL" sz="1600" b="1">
                  <a:latin typeface="Calibri" pitchFamily="34" charset="0"/>
                  <a:cs typeface="Times New Roman" pitchFamily="18" charset="0"/>
                </a:rPr>
                <a:t>         Retro-alimentación positiva                   Retro-alimentación de logros</a:t>
              </a:r>
              <a:endParaRPr lang="es-ES" sz="1400">
                <a:latin typeface="Calibri" pitchFamily="34" charset="0"/>
                <a:cs typeface="Times New Roman" pitchFamily="18" charset="0"/>
              </a:endParaRPr>
            </a:p>
          </p:txBody>
        </p:sp>
        <p:sp>
          <p:nvSpPr>
            <p:cNvPr id="19" name="Line 17"/>
            <p:cNvSpPr>
              <a:spLocks noChangeShapeType="1"/>
            </p:cNvSpPr>
            <p:nvPr/>
          </p:nvSpPr>
          <p:spPr bwMode="auto">
            <a:xfrm>
              <a:off x="476" y="1244"/>
              <a:ext cx="4763" cy="0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0" name="Line 18"/>
            <p:cNvSpPr>
              <a:spLocks noChangeShapeType="1"/>
            </p:cNvSpPr>
            <p:nvPr/>
          </p:nvSpPr>
          <p:spPr bwMode="auto">
            <a:xfrm>
              <a:off x="476" y="3954"/>
              <a:ext cx="4763" cy="0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1" name="Line 19"/>
            <p:cNvSpPr>
              <a:spLocks noChangeShapeType="1"/>
            </p:cNvSpPr>
            <p:nvPr/>
          </p:nvSpPr>
          <p:spPr bwMode="auto">
            <a:xfrm>
              <a:off x="476" y="1244"/>
              <a:ext cx="0" cy="2710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2" name="Line 20"/>
            <p:cNvSpPr>
              <a:spLocks noChangeShapeType="1"/>
            </p:cNvSpPr>
            <p:nvPr/>
          </p:nvSpPr>
          <p:spPr bwMode="auto">
            <a:xfrm>
              <a:off x="5239" y="1244"/>
              <a:ext cx="0" cy="2710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3" name="Line 21"/>
            <p:cNvSpPr>
              <a:spLocks noChangeShapeType="1"/>
            </p:cNvSpPr>
            <p:nvPr/>
          </p:nvSpPr>
          <p:spPr bwMode="auto">
            <a:xfrm>
              <a:off x="476" y="1507"/>
              <a:ext cx="4763" cy="0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4" name="Line 22"/>
            <p:cNvSpPr>
              <a:spLocks noChangeShapeType="1"/>
            </p:cNvSpPr>
            <p:nvPr/>
          </p:nvSpPr>
          <p:spPr bwMode="auto">
            <a:xfrm>
              <a:off x="476" y="1799"/>
              <a:ext cx="4763" cy="0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5" name="Line 23"/>
            <p:cNvSpPr>
              <a:spLocks noChangeShapeType="1"/>
            </p:cNvSpPr>
            <p:nvPr/>
          </p:nvSpPr>
          <p:spPr bwMode="auto">
            <a:xfrm>
              <a:off x="2880" y="1507"/>
              <a:ext cx="0" cy="2155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6" name="Line 24"/>
            <p:cNvSpPr>
              <a:spLocks noChangeShapeType="1"/>
            </p:cNvSpPr>
            <p:nvPr/>
          </p:nvSpPr>
          <p:spPr bwMode="auto">
            <a:xfrm>
              <a:off x="476" y="2496"/>
              <a:ext cx="4763" cy="0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7" name="Line 25"/>
            <p:cNvSpPr>
              <a:spLocks noChangeShapeType="1"/>
            </p:cNvSpPr>
            <p:nvPr/>
          </p:nvSpPr>
          <p:spPr bwMode="auto">
            <a:xfrm>
              <a:off x="1680" y="1799"/>
              <a:ext cx="0" cy="1571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8" name="Line 26"/>
            <p:cNvSpPr>
              <a:spLocks noChangeShapeType="1"/>
            </p:cNvSpPr>
            <p:nvPr/>
          </p:nvSpPr>
          <p:spPr bwMode="auto">
            <a:xfrm>
              <a:off x="4032" y="1799"/>
              <a:ext cx="0" cy="1571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29" name="Line 27"/>
            <p:cNvSpPr>
              <a:spLocks noChangeShapeType="1"/>
            </p:cNvSpPr>
            <p:nvPr/>
          </p:nvSpPr>
          <p:spPr bwMode="auto">
            <a:xfrm>
              <a:off x="476" y="3370"/>
              <a:ext cx="4763" cy="0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  <p:sp>
          <p:nvSpPr>
            <p:cNvPr id="30" name="Line 28"/>
            <p:cNvSpPr>
              <a:spLocks noChangeShapeType="1"/>
            </p:cNvSpPr>
            <p:nvPr/>
          </p:nvSpPr>
          <p:spPr bwMode="auto">
            <a:xfrm>
              <a:off x="476" y="3662"/>
              <a:ext cx="4763" cy="0"/>
            </a:xfrm>
            <a:prstGeom prst="line">
              <a:avLst/>
            </a:prstGeom>
            <a:noFill/>
            <a:ln w="12700" cap="rnd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s-E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Para lo segundo sirve</a:t>
            </a:r>
            <a:endParaRPr lang="es-ES" dirty="0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sz="quarter"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1928794" y="1214422"/>
            <a:ext cx="5973058" cy="487825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No obstante todo lo anterior,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r>
              <a:rPr lang="es-ES" dirty="0" smtClean="0"/>
              <a:t>La evaluación formativa exige que los profesores sean </a:t>
            </a:r>
            <a:r>
              <a:rPr lang="es-ES" dirty="0" err="1" smtClean="0"/>
              <a:t>criteriosos</a:t>
            </a:r>
            <a:r>
              <a:rPr lang="es-ES" dirty="0" smtClean="0"/>
              <a:t> acerca de los aprendizajes o conocimientos de los niños, ya sea para darles más apoyo que el que se les ha dado, para darles una tarea más antes de pasarlos de actividad o derechamente  para que pasen al nivel siguiente de trabajo. (</a:t>
            </a:r>
            <a:r>
              <a:rPr lang="es-ES" dirty="0" err="1" smtClean="0"/>
              <a:t>Tunstall</a:t>
            </a:r>
            <a:r>
              <a:rPr lang="es-ES" dirty="0" smtClean="0"/>
              <a:t> &amp; </a:t>
            </a:r>
            <a:r>
              <a:rPr lang="es-ES" dirty="0" err="1" smtClean="0"/>
              <a:t>Gipps</a:t>
            </a:r>
            <a:r>
              <a:rPr lang="es-ES" dirty="0" smtClean="0"/>
              <a:t>, 1996)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dad">
  <a:themeElements>
    <a:clrScheme name="Equidad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Equidad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quidad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73</TotalTime>
  <Words>410</Words>
  <Application>Microsoft Office PowerPoint</Application>
  <PresentationFormat>Presentación en pantalla (4:3)</PresentationFormat>
  <Paragraphs>54</Paragraphs>
  <Slides>9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9</vt:i4>
      </vt:variant>
    </vt:vector>
  </HeadingPairs>
  <TitlesOfParts>
    <vt:vector size="10" baseType="lpstr">
      <vt:lpstr>Equidad</vt:lpstr>
      <vt:lpstr>Evaluación formativa</vt:lpstr>
      <vt:lpstr>Contraste entre aprendizaje en la escuela y fuera de ella (Biggs&amp; Moore 1993)</vt:lpstr>
      <vt:lpstr>Evaluación sumativa (Torrance&amp; Prayer 1998)</vt:lpstr>
      <vt:lpstr>Evaluación formativa (Torrance&amp; Prayer 1998)</vt:lpstr>
      <vt:lpstr>Roles de profesor y alumnos en la evaluación formativa</vt:lpstr>
      <vt:lpstr>Diapositiva 6</vt:lpstr>
      <vt:lpstr>Para lo primero sirve tener presente:</vt:lpstr>
      <vt:lpstr>Para lo segundo sirve</vt:lpstr>
      <vt:lpstr>No obstante todo lo anterior,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Evaluación formativa</dc:title>
  <dc:creator>..</dc:creator>
  <cp:lastModifiedBy>..</cp:lastModifiedBy>
  <cp:revision>3</cp:revision>
  <dcterms:created xsi:type="dcterms:W3CDTF">2009-09-01T17:20:27Z</dcterms:created>
  <dcterms:modified xsi:type="dcterms:W3CDTF">2009-09-01T21:35:52Z</dcterms:modified>
</cp:coreProperties>
</file>

<file path=docProps/thumbnail.jpeg>
</file>