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1" r:id="rId4"/>
    <p:sldId id="257" r:id="rId5"/>
    <p:sldId id="258" r:id="rId6"/>
    <p:sldId id="259" r:id="rId7"/>
    <p:sldId id="260" r:id="rId8"/>
    <p:sldId id="263" r:id="rId9"/>
    <p:sldId id="264"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2596AD70-33C9-4C6A-84A0-6BA57D638683}" type="slidenum">
              <a:rPr lang="es-ES" smtClean="0"/>
              <a:pPr/>
              <a:t>‹Nº›</a:t>
            </a:fld>
            <a:endParaRPr lang="es-ES"/>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5" name="4 Marcador de pie de página"/>
          <p:cNvSpPr>
            <a:spLocks noGrp="1"/>
          </p:cNvSpPr>
          <p:nvPr>
            <p:ph type="ftr" sz="quarter" idx="11"/>
          </p:nvPr>
        </p:nvSpPr>
        <p:spPr>
          <a:xfrm>
            <a:off x="800100" y="6172200"/>
            <a:ext cx="4000500" cy="457200"/>
          </a:xfrm>
        </p:spPr>
        <p:txBody>
          <a:bodyPr/>
          <a:lstStyle/>
          <a:p>
            <a:endParaRPr lang="es-ES"/>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2596AD70-33C9-4C6A-84A0-6BA57D638683}"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596AD70-33C9-4C6A-84A0-6BA57D638683}" type="slidenum">
              <a:rPr lang="es-ES" smtClean="0"/>
              <a:pPr/>
              <a:t>‹Nº›</a:t>
            </a:fld>
            <a:endParaRPr lang="es-ES"/>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0BAE64C-303F-4577-9C56-4F89BA49FAA9}" type="datetimeFigureOut">
              <a:rPr lang="es-ES" smtClean="0"/>
              <a:pPr/>
              <a:t>01/09/2009</a:t>
            </a:fld>
            <a:endParaRPr lang="es-ES"/>
          </a:p>
        </p:txBody>
      </p:sp>
      <p:sp>
        <p:nvSpPr>
          <p:cNvPr id="6" name="5 Marcador de pie de página"/>
          <p:cNvSpPr>
            <a:spLocks noGrp="1"/>
          </p:cNvSpPr>
          <p:nvPr>
            <p:ph type="ftr" sz="quarter" idx="11"/>
          </p:nvPr>
        </p:nvSpPr>
        <p:spPr>
          <a:xfrm>
            <a:off x="914400" y="6172200"/>
            <a:ext cx="3886200" cy="457200"/>
          </a:xfrm>
        </p:spPr>
        <p:txBody>
          <a:bodyPr/>
          <a:lstStyle/>
          <a:p>
            <a:endParaRPr lang="es-ES"/>
          </a:p>
        </p:txBody>
      </p:sp>
      <p:sp>
        <p:nvSpPr>
          <p:cNvPr id="7" name="6 Marcador de número de diapositiva"/>
          <p:cNvSpPr>
            <a:spLocks noGrp="1"/>
          </p:cNvSpPr>
          <p:nvPr>
            <p:ph type="sldNum" sz="quarter" idx="12"/>
          </p:nvPr>
        </p:nvSpPr>
        <p:spPr>
          <a:xfrm>
            <a:off x="146304" y="6208776"/>
            <a:ext cx="457200" cy="457200"/>
          </a:xfrm>
        </p:spPr>
        <p:txBody>
          <a:bodyPr/>
          <a:lstStyle/>
          <a:p>
            <a:fld id="{2596AD70-33C9-4C6A-84A0-6BA57D638683}" type="slidenum">
              <a:rPr lang="es-ES" smtClean="0"/>
              <a:pPr/>
              <a:t>‹Nº›</a:t>
            </a:fld>
            <a:endParaRPr lang="es-ES"/>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0BAE64C-303F-4577-9C56-4F89BA49FAA9}" type="datetimeFigureOut">
              <a:rPr lang="es-ES" smtClean="0"/>
              <a:pPr/>
              <a:t>01/09/2009</a:t>
            </a:fld>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ES"/>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596AD70-33C9-4C6A-84A0-6BA57D63868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S" dirty="0" smtClean="0"/>
              <a:t>Revisión conjunta</a:t>
            </a:r>
            <a:endParaRPr lang="es-ES" dirty="0"/>
          </a:p>
        </p:txBody>
      </p:sp>
      <p:sp>
        <p:nvSpPr>
          <p:cNvPr id="2" name="1 Título"/>
          <p:cNvSpPr>
            <a:spLocks noGrp="1"/>
          </p:cNvSpPr>
          <p:nvPr>
            <p:ph type="ctrTitle"/>
          </p:nvPr>
        </p:nvSpPr>
        <p:spPr/>
        <p:txBody>
          <a:bodyPr/>
          <a:lstStyle/>
          <a:p>
            <a:r>
              <a:rPr lang="es-ES" dirty="0" smtClean="0"/>
              <a:t>Tarea: preguntas de diagnóstico</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Instrucciones</a:t>
            </a:r>
            <a:endParaRPr lang="es-ES" dirty="0"/>
          </a:p>
        </p:txBody>
      </p:sp>
      <p:sp>
        <p:nvSpPr>
          <p:cNvPr id="3" name="2 Marcador de contenido"/>
          <p:cNvSpPr>
            <a:spLocks noGrp="1"/>
          </p:cNvSpPr>
          <p:nvPr>
            <p:ph sz="quarter" idx="1"/>
          </p:nvPr>
        </p:nvSpPr>
        <p:spPr/>
        <p:txBody>
          <a:bodyPr/>
          <a:lstStyle/>
          <a:p>
            <a:r>
              <a:rPr lang="es-ES" dirty="0" smtClean="0"/>
              <a:t>En grupos por disciplina y de acuerdo a las clases observadas estos días, identificar un aprendizaje relevante que se está trabajando con los estudiantes.</a:t>
            </a:r>
          </a:p>
          <a:p>
            <a:r>
              <a:rPr lang="es-ES" dirty="0" smtClean="0"/>
              <a:t>Esbozar un diagnóstico que permita saber qué saben o qué refieren los estudiantes de la materia que van a aprender.</a:t>
            </a:r>
          </a:p>
          <a:p>
            <a:r>
              <a:rPr lang="es-ES" dirty="0" smtClean="0"/>
              <a:t>25’ y formalizar</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Criterios de revisión</a:t>
            </a:r>
            <a:endParaRPr lang="es-ES" dirty="0"/>
          </a:p>
        </p:txBody>
      </p:sp>
      <p:sp>
        <p:nvSpPr>
          <p:cNvPr id="3" name="2 Marcador de contenido"/>
          <p:cNvSpPr>
            <a:spLocks noGrp="1"/>
          </p:cNvSpPr>
          <p:nvPr>
            <p:ph sz="quarter" idx="1"/>
          </p:nvPr>
        </p:nvSpPr>
        <p:spPr/>
        <p:txBody>
          <a:bodyPr/>
          <a:lstStyle/>
          <a:p>
            <a:r>
              <a:rPr lang="es-ES" dirty="0" smtClean="0"/>
              <a:t>Aprendizaje vinculado a la/las preguntas realizadas: </a:t>
            </a:r>
          </a:p>
          <a:p>
            <a:pPr lvl="1"/>
            <a:r>
              <a:rPr lang="es-ES" dirty="0" smtClean="0"/>
              <a:t>Aprendizaje relevante para la disciplina, en el nivel </a:t>
            </a:r>
          </a:p>
          <a:p>
            <a:r>
              <a:rPr lang="es-ES" dirty="0" smtClean="0"/>
              <a:t>Especificidad de la/las preguntas </a:t>
            </a:r>
          </a:p>
          <a:p>
            <a:pPr lvl="1"/>
            <a:r>
              <a:rPr lang="es-ES" dirty="0" smtClean="0"/>
              <a:t>Apuntan a temas o problemas propios de la disciplina</a:t>
            </a:r>
          </a:p>
          <a:p>
            <a:r>
              <a:rPr lang="es-ES" dirty="0" smtClean="0"/>
              <a:t>Claridad de la/las preguntas </a:t>
            </a:r>
          </a:p>
          <a:p>
            <a:pPr lvl="1"/>
            <a:r>
              <a:rPr lang="es-ES" dirty="0" smtClean="0"/>
              <a:t>Construcción clara, redacción transparente, </a:t>
            </a:r>
            <a:r>
              <a:rPr lang="es-ES" dirty="0" err="1" smtClean="0"/>
              <a:t>autoexplicativa</a:t>
            </a:r>
            <a:r>
              <a:rPr lang="es-ES" dirty="0" smtClean="0"/>
              <a:t>.</a:t>
            </a:r>
          </a:p>
          <a:p>
            <a:r>
              <a:rPr lang="es-ES_tradnl" dirty="0" smtClean="0"/>
              <a:t>Vínculo con posibles experiencias de los jóvenes </a:t>
            </a:r>
            <a:endParaRPr lang="es-ES" dirty="0" smtClean="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Clase de Inglés </a:t>
            </a:r>
            <a:endParaRPr lang="es-ES" dirty="0"/>
          </a:p>
        </p:txBody>
      </p:sp>
      <p:sp>
        <p:nvSpPr>
          <p:cNvPr id="3" name="2 Marcador de contenido"/>
          <p:cNvSpPr>
            <a:spLocks noGrp="1"/>
          </p:cNvSpPr>
          <p:nvPr>
            <p:ph sz="quarter" idx="1"/>
          </p:nvPr>
        </p:nvSpPr>
        <p:spPr/>
        <p:txBody>
          <a:bodyPr>
            <a:normAutofit fontScale="92500" lnSpcReduction="10000"/>
          </a:bodyPr>
          <a:lstStyle/>
          <a:p>
            <a:r>
              <a:rPr lang="es-ES" b="1" u="sng" dirty="0"/>
              <a:t>Diagnóstico:</a:t>
            </a:r>
            <a:r>
              <a:rPr lang="es-ES" b="1" dirty="0"/>
              <a:t> (45 minutos, 20 de discusión, 25 de exposición al curso)</a:t>
            </a:r>
            <a:endParaRPr lang="es-ES" dirty="0"/>
          </a:p>
          <a:p>
            <a:r>
              <a:rPr lang="es-ES" dirty="0"/>
              <a:t>Comenzar la clase formando grupos de trabajo de no más de 5 personas y entregarles dos preguntas comunes para todo el curso:</a:t>
            </a:r>
          </a:p>
          <a:p>
            <a:r>
              <a:rPr lang="es-ES" dirty="0"/>
              <a:t>1.- ¿cuál crees tu es la importancia de aprender inglés en nuestros días?</a:t>
            </a:r>
          </a:p>
          <a:p>
            <a:r>
              <a:rPr lang="es-ES" dirty="0"/>
              <a:t>2.- ¿para qué te podría servir a ti en el futuro saber inglés? Crea oraciones de cosas que podrías hacer si supieras inglés. (5 como mínimo, una por integrante del grupo)</a:t>
            </a:r>
          </a:p>
          <a:p>
            <a:r>
              <a:rPr lang="es-ES" dirty="0"/>
              <a:t>Los estudiantes deberán escoger a un representante que expondrá el debate, o las conclusiones a las que llegó su grupo sobre cada pregunta, y leer las oraciones que construyeron.</a:t>
            </a: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800" dirty="0" smtClean="0"/>
              <a:t>Pregunta 1</a:t>
            </a:r>
            <a:endParaRPr lang="es-ES" sz="4800" dirty="0"/>
          </a:p>
        </p:txBody>
      </p:sp>
      <p:sp>
        <p:nvSpPr>
          <p:cNvPr id="3" name="2 Marcador de contenido"/>
          <p:cNvSpPr>
            <a:spLocks noGrp="1"/>
          </p:cNvSpPr>
          <p:nvPr>
            <p:ph sz="quarter" idx="1"/>
          </p:nvPr>
        </p:nvSpPr>
        <p:spPr/>
        <p:txBody>
          <a:bodyPr/>
          <a:lstStyle/>
          <a:p>
            <a:r>
              <a:rPr lang="es-ES" sz="4000" dirty="0" smtClean="0"/>
              <a:t>¿cuál crees tu es la importancia de aprender inglés en nuestros días?</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800" dirty="0" smtClean="0"/>
              <a:t>Pregunta 2</a:t>
            </a:r>
            <a:endParaRPr lang="es-ES" sz="4800" dirty="0"/>
          </a:p>
        </p:txBody>
      </p:sp>
      <p:sp>
        <p:nvSpPr>
          <p:cNvPr id="3" name="2 Marcador de contenido"/>
          <p:cNvSpPr>
            <a:spLocks noGrp="1"/>
          </p:cNvSpPr>
          <p:nvPr>
            <p:ph sz="quarter" idx="1"/>
          </p:nvPr>
        </p:nvSpPr>
        <p:spPr/>
        <p:txBody>
          <a:bodyPr/>
          <a:lstStyle/>
          <a:p>
            <a:r>
              <a:rPr lang="es-ES" sz="4000" dirty="0" smtClean="0"/>
              <a:t>¿para qué te podría servir a ti en el futuro saber inglés? Crea oraciones de cosas que podrías hacer si supieras inglés. (5 como mínimo, una por integrante del grupo)</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Instrucción final</a:t>
            </a:r>
            <a:endParaRPr lang="es-ES" dirty="0"/>
          </a:p>
        </p:txBody>
      </p:sp>
      <p:sp>
        <p:nvSpPr>
          <p:cNvPr id="3" name="2 Marcador de contenido"/>
          <p:cNvSpPr>
            <a:spLocks noGrp="1"/>
          </p:cNvSpPr>
          <p:nvPr>
            <p:ph sz="quarter" idx="1"/>
          </p:nvPr>
        </p:nvSpPr>
        <p:spPr/>
        <p:txBody>
          <a:bodyPr/>
          <a:lstStyle/>
          <a:p>
            <a:r>
              <a:rPr lang="es-ES" dirty="0" smtClean="0"/>
              <a:t>Los estudiantes deberán escoger a un representante que expondrá el debate, o las conclusiones a las que llegó su grupo sobre cada pregunta, y leer las oraciones que construyeron.</a:t>
            </a:r>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L" sz="2800" dirty="0" smtClean="0"/>
              <a:t>La unidad a tratar es la Sociedad Finisecular: Auge y Crisis del Liberalismo y el aprendizaje que se espera en cada clase es el siguiente</a:t>
            </a:r>
            <a:r>
              <a:rPr lang="es-CL" sz="2800" dirty="0" smtClean="0"/>
              <a:t>:</a:t>
            </a:r>
            <a:endParaRPr lang="es-ES" sz="2800" dirty="0"/>
          </a:p>
        </p:txBody>
      </p:sp>
      <p:sp>
        <p:nvSpPr>
          <p:cNvPr id="3" name="2 Marcador de contenido"/>
          <p:cNvSpPr>
            <a:spLocks noGrp="1"/>
          </p:cNvSpPr>
          <p:nvPr>
            <p:ph sz="quarter" idx="1"/>
          </p:nvPr>
        </p:nvSpPr>
        <p:spPr/>
        <p:txBody>
          <a:bodyPr>
            <a:normAutofit fontScale="55000" lnSpcReduction="20000"/>
          </a:bodyPr>
          <a:lstStyle/>
          <a:p>
            <a:r>
              <a:rPr lang="es-CL" b="1" dirty="0" smtClean="0"/>
              <a:t>1 </a:t>
            </a:r>
            <a:r>
              <a:rPr lang="es-CL" b="1" dirty="0" smtClean="0"/>
              <a:t>CLASE:</a:t>
            </a:r>
            <a:endParaRPr lang="es-ES" dirty="0" smtClean="0"/>
          </a:p>
          <a:p>
            <a:r>
              <a:rPr lang="es-CL" b="1" dirty="0" smtClean="0"/>
              <a:t> </a:t>
            </a:r>
            <a:r>
              <a:rPr lang="es-ES" dirty="0" smtClean="0"/>
              <a:t>- </a:t>
            </a:r>
            <a:r>
              <a:rPr lang="es-ES" dirty="0" smtClean="0"/>
              <a:t>Reconoce los antecedentes del Auge Económico del Chile Finisecular.</a:t>
            </a:r>
          </a:p>
          <a:p>
            <a:r>
              <a:rPr lang="es-ES" dirty="0" smtClean="0"/>
              <a:t>- Identifica el período salitrero como una etapa de crecimiento económico. Asimismo, reconoce las debilidades de una economía basada en la </a:t>
            </a:r>
            <a:r>
              <a:rPr lang="es-ES" dirty="0" err="1" smtClean="0"/>
              <a:t>monoexportación</a:t>
            </a:r>
            <a:r>
              <a:rPr lang="es-ES" dirty="0" smtClean="0"/>
              <a:t> del salitre, en términos de su inestabilidad y vulnerabilidad.</a:t>
            </a:r>
          </a:p>
          <a:p>
            <a:r>
              <a:rPr lang="es-CL" b="1" dirty="0" smtClean="0"/>
              <a:t>  </a:t>
            </a:r>
            <a:r>
              <a:rPr lang="es-CL" b="1" dirty="0" smtClean="0"/>
              <a:t>2 </a:t>
            </a:r>
            <a:r>
              <a:rPr lang="es-CL" b="1" dirty="0" smtClean="0"/>
              <a:t>CLASE:</a:t>
            </a:r>
            <a:endParaRPr lang="es-ES" dirty="0" smtClean="0"/>
          </a:p>
          <a:p>
            <a:r>
              <a:rPr lang="es-ES" dirty="0" smtClean="0"/>
              <a:t>- </a:t>
            </a:r>
            <a:r>
              <a:rPr lang="es-ES" dirty="0" smtClean="0"/>
              <a:t>Reconoce la necesidad de instalar a los actores sociales como sujetos interventores de su realidad. En este sentido, se espera que evalúen el rol que desempeña la mujer en la Pampa y cómo aquello ha ido evolucionando conforme avanza el tiempo.</a:t>
            </a:r>
          </a:p>
          <a:p>
            <a:r>
              <a:rPr lang="es-ES" b="1" dirty="0" smtClean="0"/>
              <a:t>3 </a:t>
            </a:r>
            <a:r>
              <a:rPr lang="es-ES" b="1" dirty="0" smtClean="0"/>
              <a:t>CLASE:</a:t>
            </a:r>
            <a:endParaRPr lang="es-ES" dirty="0" smtClean="0"/>
          </a:p>
          <a:p>
            <a:r>
              <a:rPr lang="es-ES" dirty="0" smtClean="0"/>
              <a:t>- </a:t>
            </a:r>
            <a:r>
              <a:rPr lang="es-ES" dirty="0" smtClean="0"/>
              <a:t>Reconoce los antecedentes de la Crisis de 1891 para la comprensión del cuadro político que se configura luego de este hecho.</a:t>
            </a:r>
          </a:p>
          <a:p>
            <a:r>
              <a:rPr lang="es-ES" dirty="0" smtClean="0"/>
              <a:t>- Evalúa y comprende el impacto que genera la crisis del Sistema Liberal.</a:t>
            </a:r>
          </a:p>
          <a:p>
            <a:r>
              <a:rPr lang="es-ES" b="1" dirty="0" smtClean="0"/>
              <a:t>4 </a:t>
            </a:r>
            <a:r>
              <a:rPr lang="es-ES" b="1" dirty="0" smtClean="0"/>
              <a:t>CLASE:</a:t>
            </a:r>
            <a:endParaRPr lang="es-ES" dirty="0" smtClean="0"/>
          </a:p>
          <a:p>
            <a:r>
              <a:rPr lang="es-ES" dirty="0" smtClean="0"/>
              <a:t> </a:t>
            </a:r>
            <a:r>
              <a:rPr lang="es-ES" dirty="0" smtClean="0"/>
              <a:t>- </a:t>
            </a:r>
            <a:r>
              <a:rPr lang="es-ES" dirty="0" smtClean="0"/>
              <a:t>Análisis de las diversas interpretaciones historiográficas de las causas del conflicto de 1891 ¿Por qué hablamos de Revolución, Crisis, Contrarrevolución? </a:t>
            </a:r>
          </a:p>
          <a:p>
            <a:r>
              <a:rPr lang="es-ES" dirty="0" smtClean="0"/>
              <a:t>Argumentar en torno a una de las visiones.</a:t>
            </a:r>
          </a:p>
          <a:p>
            <a:r>
              <a:rPr lang="es-ES" dirty="0" smtClean="0"/>
              <a:t>- Evalúa el impacto que trajo consigo las consecuencias del conflicto de 1891 y cómo aquello repercute en la configuración de un nuevo orden político-social</a:t>
            </a:r>
            <a:r>
              <a:rPr lang="es-ES" dirty="0" smtClean="0"/>
              <a:t>.</a:t>
            </a:r>
            <a:endParaRPr lang="es-E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55000" lnSpcReduction="20000"/>
          </a:bodyPr>
          <a:lstStyle/>
          <a:p>
            <a:r>
              <a:rPr lang="es-ES" b="1" dirty="0" smtClean="0"/>
              <a:t>5 CLASE:</a:t>
            </a:r>
            <a:endParaRPr lang="es-ES" dirty="0" smtClean="0"/>
          </a:p>
          <a:p>
            <a:r>
              <a:rPr lang="es-ES" b="1" dirty="0" smtClean="0"/>
              <a:t> </a:t>
            </a:r>
            <a:r>
              <a:rPr lang="es-ES" dirty="0" smtClean="0"/>
              <a:t>- Reconoce las características del Sistema Parlamentario después de la Guerra Civil y sus distintas visiones historiográficas.</a:t>
            </a:r>
          </a:p>
          <a:p>
            <a:r>
              <a:rPr lang="es-ES" dirty="0" smtClean="0"/>
              <a:t>Balance de sus virtudes y debilidades.</a:t>
            </a:r>
          </a:p>
          <a:p>
            <a:r>
              <a:rPr lang="es-ES" dirty="0" smtClean="0"/>
              <a:t> </a:t>
            </a:r>
            <a:r>
              <a:rPr lang="es-ES" b="1" dirty="0" smtClean="0"/>
              <a:t>6 CLASE:</a:t>
            </a:r>
            <a:endParaRPr lang="es-ES" dirty="0" smtClean="0"/>
          </a:p>
          <a:p>
            <a:r>
              <a:rPr lang="es-ES" dirty="0" smtClean="0"/>
              <a:t> - Identifica las características de la sociedad posterior a la Guerra Civil de 1891.</a:t>
            </a:r>
          </a:p>
          <a:p>
            <a:r>
              <a:rPr lang="es-ES" dirty="0" smtClean="0"/>
              <a:t>La aparición emergente de nuevos actores sociales: los sectores medios y el mundo obrero.</a:t>
            </a:r>
          </a:p>
          <a:p>
            <a:r>
              <a:rPr lang="es-ES" dirty="0" smtClean="0"/>
              <a:t> </a:t>
            </a:r>
            <a:r>
              <a:rPr lang="es-ES" b="1" dirty="0" smtClean="0"/>
              <a:t>7 CLASE:</a:t>
            </a:r>
            <a:endParaRPr lang="es-ES" dirty="0" smtClean="0"/>
          </a:p>
          <a:p>
            <a:r>
              <a:rPr lang="es-ES" b="1" dirty="0" smtClean="0"/>
              <a:t> </a:t>
            </a:r>
            <a:r>
              <a:rPr lang="es-ES" dirty="0" smtClean="0"/>
              <a:t>- Se forma una visión respecto de lo que ocurre en aquel período evaluando las condiciones de vida del mundo obrero. </a:t>
            </a:r>
          </a:p>
          <a:p>
            <a:r>
              <a:rPr lang="es-ES" dirty="0" smtClean="0"/>
              <a:t>- Características del mundo obrero y los sectores medios, cómo irrumpen en la vida político- social del país.</a:t>
            </a:r>
          </a:p>
          <a:p>
            <a:r>
              <a:rPr lang="es-ES" b="1" dirty="0" smtClean="0"/>
              <a:t> 8 CLASE:</a:t>
            </a:r>
            <a:endParaRPr lang="es-ES" dirty="0" smtClean="0"/>
          </a:p>
          <a:p>
            <a:r>
              <a:rPr lang="es-ES" b="1" dirty="0" smtClean="0"/>
              <a:t> </a:t>
            </a:r>
            <a:r>
              <a:rPr lang="es-ES" dirty="0" smtClean="0"/>
              <a:t>- Caracteriza la sociedad finisecular, reconociendo sus desigualdades sociales y las diversas posturas frente a éstas.</a:t>
            </a:r>
          </a:p>
          <a:p>
            <a:r>
              <a:rPr lang="es-ES" dirty="0" smtClean="0"/>
              <a:t> - </a:t>
            </a:r>
            <a:r>
              <a:rPr lang="es-ES" dirty="0" err="1" smtClean="0"/>
              <a:t>Empatiza</a:t>
            </a:r>
            <a:r>
              <a:rPr lang="es-ES" dirty="0" smtClean="0"/>
              <a:t> con los sectores populares al conocer sus condiciones de vida y de trabajo a principios de siglo, y valora la solidaridad social.</a:t>
            </a:r>
          </a:p>
          <a:p>
            <a:r>
              <a:rPr lang="es-CL" b="1" dirty="0" smtClean="0"/>
              <a:t> </a:t>
            </a:r>
            <a:r>
              <a:rPr lang="es-CL" dirty="0" smtClean="0"/>
              <a:t>A través de los aprendizajes que se esperan de cada clase, un elemento que cruza toda la unidad es el planteamiento de la solidaridad social, que comprendan la importancia que los valores tienen en la configuración de sujetos sociales.</a:t>
            </a:r>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36</TotalTime>
  <Words>359</Words>
  <Application>Microsoft Office PowerPoint</Application>
  <PresentationFormat>Presentación en pantalla (4:3)</PresentationFormat>
  <Paragraphs>52</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Equidad</vt:lpstr>
      <vt:lpstr>Tarea: preguntas de diagnóstico</vt:lpstr>
      <vt:lpstr>Instrucciones</vt:lpstr>
      <vt:lpstr>Criterios de revisión</vt:lpstr>
      <vt:lpstr>Clase de Inglés </vt:lpstr>
      <vt:lpstr>Pregunta 1</vt:lpstr>
      <vt:lpstr>Pregunta 2</vt:lpstr>
      <vt:lpstr>Instrucción final</vt:lpstr>
      <vt:lpstr>La unidad a tratar es la Sociedad Finisecular: Auge y Crisis del Liberalismo y el aprendizaje que se espera en cada clase es el siguiente:</vt:lpstr>
      <vt:lpstr>Diapositiva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Tarea: preguntas de diagnóstico</dc:title>
  <dc:creator>..</dc:creator>
  <cp:lastModifiedBy>..</cp:lastModifiedBy>
  <cp:revision>2</cp:revision>
  <dcterms:created xsi:type="dcterms:W3CDTF">2009-09-01T13:33:57Z</dcterms:created>
  <dcterms:modified xsi:type="dcterms:W3CDTF">2009-09-01T20:55:34Z</dcterms:modified>
</cp:coreProperties>
</file>