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3" r:id="rId13"/>
    <p:sldId id="274" r:id="rId14"/>
    <p:sldId id="267" r:id="rId15"/>
    <p:sldId id="268" r:id="rId16"/>
    <p:sldId id="269" r:id="rId17"/>
    <p:sldId id="270" r:id="rId18"/>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20" name="19 Marcador de pie de página"/>
          <p:cNvSpPr>
            <a:spLocks noGrp="1"/>
          </p:cNvSpPr>
          <p:nvPr>
            <p:ph type="ftr" sz="quarter" idx="11"/>
          </p:nvPr>
        </p:nvSpPr>
        <p:spPr/>
        <p:txBody>
          <a:bodyPr/>
          <a:lstStyle>
            <a:extLst/>
          </a:lstStyle>
          <a:p>
            <a:endParaRPr lang="es-CL"/>
          </a:p>
        </p:txBody>
      </p:sp>
      <p:sp>
        <p:nvSpPr>
          <p:cNvPr id="10" name="9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5" name="4 Marcador de pie de página"/>
          <p:cNvSpPr>
            <a:spLocks noGrp="1"/>
          </p:cNvSpPr>
          <p:nvPr>
            <p:ph type="ftr" sz="quarter" idx="11"/>
          </p:nvPr>
        </p:nvSpPr>
        <p:spPr/>
        <p:txBody>
          <a:bodyPr/>
          <a:lstStyle>
            <a:extLst/>
          </a:lstStyle>
          <a:p>
            <a:endParaRPr lang="es-CL"/>
          </a:p>
        </p:txBody>
      </p:sp>
      <p:sp>
        <p:nvSpPr>
          <p:cNvPr id="6" name="5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8" name="7 Marcador de pie de página"/>
          <p:cNvSpPr>
            <a:spLocks noGrp="1"/>
          </p:cNvSpPr>
          <p:nvPr>
            <p:ph type="ftr" sz="quarter" idx="11"/>
          </p:nvPr>
        </p:nvSpPr>
        <p:spPr/>
        <p:txBody>
          <a:bodyPr/>
          <a:lstStyle>
            <a:extLst/>
          </a:lstStyle>
          <a:p>
            <a:endParaRPr lang="es-CL"/>
          </a:p>
        </p:txBody>
      </p:sp>
      <p:sp>
        <p:nvSpPr>
          <p:cNvPr id="9" name="8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4" name="3 Marcador de pie de página"/>
          <p:cNvSpPr>
            <a:spLocks noGrp="1"/>
          </p:cNvSpPr>
          <p:nvPr>
            <p:ph type="ftr" sz="quarter" idx="11"/>
          </p:nvPr>
        </p:nvSpPr>
        <p:spPr/>
        <p:txBody>
          <a:bodyPr/>
          <a:lstStyle>
            <a:extLst/>
          </a:lstStyle>
          <a:p>
            <a:endParaRPr lang="es-CL"/>
          </a:p>
        </p:txBody>
      </p:sp>
      <p:sp>
        <p:nvSpPr>
          <p:cNvPr id="5" name="4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3" name="2 Marcador de pie de página"/>
          <p:cNvSpPr>
            <a:spLocks noGrp="1"/>
          </p:cNvSpPr>
          <p:nvPr>
            <p:ph type="ftr" sz="quarter" idx="11"/>
          </p:nvPr>
        </p:nvSpPr>
        <p:spPr/>
        <p:txBody>
          <a:bodyPr/>
          <a:lstStyle>
            <a:extLst/>
          </a:lstStyle>
          <a:p>
            <a:endParaRPr lang="es-CL"/>
          </a:p>
        </p:txBody>
      </p:sp>
      <p:sp>
        <p:nvSpPr>
          <p:cNvPr id="4" name="3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E9B6C283-DE1F-4080-8340-0C75FD0BA936}" type="datetimeFigureOut">
              <a:rPr lang="es-CL" smtClean="0"/>
              <a:t>05-10-2008</a:t>
            </a:fld>
            <a:endParaRPr lang="es-CL"/>
          </a:p>
        </p:txBody>
      </p:sp>
      <p:sp>
        <p:nvSpPr>
          <p:cNvPr id="6" name="5 Marcador de pie de página"/>
          <p:cNvSpPr>
            <a:spLocks noGrp="1"/>
          </p:cNvSpPr>
          <p:nvPr>
            <p:ph type="ftr" sz="quarter" idx="11"/>
          </p:nvPr>
        </p:nvSpPr>
        <p:spPr/>
        <p:txBody>
          <a:bodyPr/>
          <a:lstStyle>
            <a:extLst/>
          </a:lstStyle>
          <a:p>
            <a:endParaRPr lang="es-CL"/>
          </a:p>
        </p:txBody>
      </p:sp>
      <p:sp>
        <p:nvSpPr>
          <p:cNvPr id="7" name="6 Marcador de número de diapositiva"/>
          <p:cNvSpPr>
            <a:spLocks noGrp="1"/>
          </p:cNvSpPr>
          <p:nvPr>
            <p:ph type="sldNum" sz="quarter" idx="12"/>
          </p:nvPr>
        </p:nvSpPr>
        <p:spPr/>
        <p:txBody>
          <a:bodyPr/>
          <a:lstStyle>
            <a:extLst/>
          </a:lstStyle>
          <a:p>
            <a:fld id="{E29A11A7-FADA-42BC-A910-5E1A98B9E672}" type="slidenum">
              <a:rPr lang="es-CL" smtClean="0"/>
              <a:t>‹Nº›</a:t>
            </a:fld>
            <a:endParaRPr lang="es-CL"/>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1000" b="-11000"/>
          </a:stretch>
        </a:blipFill>
        <a:effectLst/>
      </p:bgPr>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9B6C283-DE1F-4080-8340-0C75FD0BA936}" type="datetimeFigureOut">
              <a:rPr lang="es-CL" smtClean="0"/>
              <a:t>05-10-2008</a:t>
            </a:fld>
            <a:endParaRPr lang="es-CL"/>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CL"/>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29A11A7-FADA-42BC-A910-5E1A98B9E672}" type="slidenum">
              <a:rPr lang="es-CL" smtClean="0"/>
              <a:t>‹Nº›</a:t>
            </a:fld>
            <a:endParaRPr lang="es-CL"/>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n-GB" dirty="0" smtClean="0"/>
              <a:t>The Pre-romantic Movement</a:t>
            </a:r>
            <a:endParaRPr lang="en-GB" dirty="0"/>
          </a:p>
        </p:txBody>
      </p:sp>
      <p:sp>
        <p:nvSpPr>
          <p:cNvPr id="3" name="2 Subtítulo"/>
          <p:cNvSpPr>
            <a:spLocks noGrp="1"/>
          </p:cNvSpPr>
          <p:nvPr>
            <p:ph type="subTitle" idx="1"/>
          </p:nvPr>
        </p:nvSpPr>
        <p:spPr/>
        <p:txBody>
          <a:bodyPr/>
          <a:lstStyle/>
          <a:p>
            <a:r>
              <a:rPr lang="en-GB" dirty="0" smtClean="0"/>
              <a:t>Second Part of the XIX Century</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Characteristics</a:t>
            </a:r>
            <a:endParaRPr lang="en-GB" dirty="0"/>
          </a:p>
        </p:txBody>
      </p:sp>
      <p:sp>
        <p:nvSpPr>
          <p:cNvPr id="3" name="2 Marcador de contenido"/>
          <p:cNvSpPr>
            <a:spLocks noGrp="1"/>
          </p:cNvSpPr>
          <p:nvPr>
            <p:ph idx="1"/>
          </p:nvPr>
        </p:nvSpPr>
        <p:spPr/>
        <p:txBody>
          <a:bodyPr/>
          <a:lstStyle/>
          <a:p>
            <a:r>
              <a:rPr lang="en-GB" dirty="0" smtClean="0"/>
              <a:t>Melancholy</a:t>
            </a:r>
          </a:p>
          <a:p>
            <a:pPr>
              <a:buNone/>
            </a:pPr>
            <a:r>
              <a:rPr lang="en-GB" dirty="0" smtClean="0"/>
              <a:t>	*Nature and reflection produce melancholy feelings based on the ideas that life moves towards death, that happiness is unattainable, love is unstable.</a:t>
            </a:r>
          </a:p>
          <a:p>
            <a:pPr>
              <a:buNone/>
            </a:pPr>
            <a:r>
              <a:rPr lang="en-GB" dirty="0" smtClean="0"/>
              <a:t>	*Melancholy reminds human beings that their life has an end.</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Characteristics</a:t>
            </a:r>
            <a:endParaRPr lang="en-GB" dirty="0"/>
          </a:p>
        </p:txBody>
      </p:sp>
      <p:sp>
        <p:nvSpPr>
          <p:cNvPr id="3" name="2 Marcador de contenido"/>
          <p:cNvSpPr>
            <a:spLocks noGrp="1"/>
          </p:cNvSpPr>
          <p:nvPr>
            <p:ph idx="1"/>
          </p:nvPr>
        </p:nvSpPr>
        <p:spPr/>
        <p:txBody>
          <a:bodyPr/>
          <a:lstStyle/>
          <a:p>
            <a:r>
              <a:rPr lang="en-GB" dirty="0" smtClean="0"/>
              <a:t>The predilection for darkness and sepulchres (the gothic)</a:t>
            </a:r>
          </a:p>
          <a:p>
            <a:pPr>
              <a:buNone/>
            </a:pPr>
            <a:r>
              <a:rPr lang="en-GB" dirty="0" smtClean="0"/>
              <a:t>	*It is a way to acquire a mire intimate feeling, that shows the states of the soul.</a:t>
            </a:r>
          </a:p>
          <a:p>
            <a:pPr>
              <a:buNone/>
            </a:pPr>
            <a:r>
              <a:rPr lang="en-GB" dirty="0" smtClean="0"/>
              <a:t>	*This sort of literature goes back to the Middle ages, and it is going to portray sepulchres, abbeys, monks, </a:t>
            </a:r>
            <a:r>
              <a:rPr lang="en-GB" dirty="0"/>
              <a:t>s</a:t>
            </a:r>
            <a:r>
              <a:rPr lang="en-GB" dirty="0" smtClean="0"/>
              <a:t>trange events)</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l="-16000" r="-16000"/>
          </a:stretch>
        </a:blipFill>
        <a:effectLst/>
      </p:bgPr>
    </p:bg>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England</a:t>
            </a:r>
            <a:endParaRPr lang="en-GB" dirty="0"/>
          </a:p>
        </p:txBody>
      </p:sp>
      <p:sp>
        <p:nvSpPr>
          <p:cNvPr id="3" name="2 Marcador de contenido"/>
          <p:cNvSpPr>
            <a:spLocks noGrp="1"/>
          </p:cNvSpPr>
          <p:nvPr>
            <p:ph idx="1"/>
          </p:nvPr>
        </p:nvSpPr>
        <p:spPr/>
        <p:txBody>
          <a:bodyPr/>
          <a:lstStyle/>
          <a:p>
            <a:r>
              <a:rPr lang="en-GB" dirty="0" smtClean="0"/>
              <a:t>The Pre-romantic Movement becomes very popular in England.</a:t>
            </a:r>
          </a:p>
          <a:p>
            <a:r>
              <a:rPr lang="en-GB" dirty="0" smtClean="0"/>
              <a:t>The English pre-romantics search for a new sort of poetry that does not take into account the classical patterns.</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Horace Walpole</a:t>
            </a:r>
            <a:endParaRPr lang="en-GB" dirty="0"/>
          </a:p>
        </p:txBody>
      </p:sp>
      <p:sp>
        <p:nvSpPr>
          <p:cNvPr id="3" name="2 Marcador de contenido"/>
          <p:cNvSpPr>
            <a:spLocks noGrp="1"/>
          </p:cNvSpPr>
          <p:nvPr>
            <p:ph idx="1"/>
          </p:nvPr>
        </p:nvSpPr>
        <p:spPr/>
        <p:txBody>
          <a:bodyPr/>
          <a:lstStyle/>
          <a:p>
            <a:r>
              <a:rPr lang="en-GB" dirty="0" smtClean="0"/>
              <a:t>The “father” of the gothic novel (the novel of mystery and terror).</a:t>
            </a:r>
          </a:p>
          <a:p>
            <a:r>
              <a:rPr lang="en-GB" dirty="0" smtClean="0"/>
              <a:t>The castle of Otranto, his most famous novel is set in the Middle ages.</a:t>
            </a:r>
          </a:p>
          <a:p>
            <a:r>
              <a:rPr lang="en-GB" dirty="0" smtClean="0"/>
              <a:t>There is much paraphernalia of terror and villainy in it, but it was important for the development of pre-romantic movement. </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The Castle of Otranto</a:t>
            </a:r>
            <a:endParaRPr lang="en-GB" dirty="0"/>
          </a:p>
        </p:txBody>
      </p:sp>
      <p:sp>
        <p:nvSpPr>
          <p:cNvPr id="3" name="2 Marcador de contenido"/>
          <p:cNvSpPr>
            <a:spLocks noGrp="1"/>
          </p:cNvSpPr>
          <p:nvPr>
            <p:ph idx="1"/>
          </p:nvPr>
        </p:nvSpPr>
        <p:spPr/>
        <p:txBody>
          <a:bodyPr/>
          <a:lstStyle/>
          <a:p>
            <a:r>
              <a:rPr lang="en-GB" dirty="0" smtClean="0"/>
              <a:t>The unexplained death of Prince Conrad who dies the eve of his marriage with Isabella.</a:t>
            </a:r>
          </a:p>
          <a:p>
            <a:r>
              <a:rPr lang="en-GB" dirty="0" smtClean="0"/>
              <a:t>Manfred, Conrad’s father decides to marry the girl himself, but first he will have to divorce. </a:t>
            </a:r>
          </a:p>
          <a:p>
            <a:r>
              <a:rPr lang="en-GB" dirty="0" smtClean="0"/>
              <a:t>Isabella then manages to escape from Manfred with the aid of a peasant. </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Mrs. Radcliff</a:t>
            </a:r>
            <a:endParaRPr lang="en-GB" dirty="0"/>
          </a:p>
        </p:txBody>
      </p:sp>
      <p:sp>
        <p:nvSpPr>
          <p:cNvPr id="3" name="2 Marcador de contenido"/>
          <p:cNvSpPr>
            <a:spLocks noGrp="1"/>
          </p:cNvSpPr>
          <p:nvPr>
            <p:ph idx="1"/>
          </p:nvPr>
        </p:nvSpPr>
        <p:spPr/>
        <p:txBody>
          <a:bodyPr/>
          <a:lstStyle/>
          <a:p>
            <a:r>
              <a:rPr lang="en-GB" dirty="0" smtClean="0"/>
              <a:t>Mrs. Radcliff continued the tradition started by Walpole.</a:t>
            </a:r>
          </a:p>
          <a:p>
            <a:r>
              <a:rPr lang="en-GB" dirty="0" smtClean="0"/>
              <a:t>She’s the author of the famous novel “The Mysteries of Udolpho” (1794), a book about mysterious passages, disappearing walls, shrouded figures, unexplained groans, clanking of chains.</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Towards a Definition</a:t>
            </a:r>
            <a:endParaRPr lang="en-GB" dirty="0"/>
          </a:p>
        </p:txBody>
      </p:sp>
      <p:sp>
        <p:nvSpPr>
          <p:cNvPr id="3" name="2 Marcador de contenido"/>
          <p:cNvSpPr>
            <a:spLocks noGrp="1"/>
          </p:cNvSpPr>
          <p:nvPr>
            <p:ph idx="1"/>
          </p:nvPr>
        </p:nvSpPr>
        <p:spPr/>
        <p:txBody>
          <a:bodyPr/>
          <a:lstStyle/>
          <a:p>
            <a:r>
              <a:rPr lang="en-GB" dirty="0" smtClean="0"/>
              <a:t>During the second part of the XVIII century, the Pre-romantic movement begins in Europe.</a:t>
            </a:r>
          </a:p>
          <a:p>
            <a:r>
              <a:rPr lang="en-GB" dirty="0" smtClean="0"/>
              <a:t>It shares some characteristics with the romantic movement during the XIX.</a:t>
            </a:r>
          </a:p>
          <a:p>
            <a:r>
              <a:rPr lang="en-GB" dirty="0" smtClean="0"/>
              <a:t>Pre-romanticism can be defined as: “literary manifestations that took place before the Romantic Movement properly speaking.</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Towards a Definition</a:t>
            </a:r>
            <a:endParaRPr lang="en-GB" dirty="0"/>
          </a:p>
        </p:txBody>
      </p:sp>
      <p:sp>
        <p:nvSpPr>
          <p:cNvPr id="3" name="2 Marcador de contenido"/>
          <p:cNvSpPr>
            <a:spLocks noGrp="1"/>
          </p:cNvSpPr>
          <p:nvPr>
            <p:ph idx="1"/>
          </p:nvPr>
        </p:nvSpPr>
        <p:spPr/>
        <p:txBody>
          <a:bodyPr/>
          <a:lstStyle/>
          <a:p>
            <a:r>
              <a:rPr lang="en-GB" dirty="0" smtClean="0"/>
              <a:t>The term Pre romantic defines the sensibilities and spiritual states, trends, ideas and forms that developed at the end of the Neoclassical Period.”</a:t>
            </a:r>
          </a:p>
          <a:p>
            <a:r>
              <a:rPr lang="en-GB" dirty="0" smtClean="0"/>
              <a:t>The Pre romantics did not constitute a school of thought. They were a group of writers that were influenced by the new trends, feelings, of the end of the century.</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Towards a definition</a:t>
            </a:r>
            <a:endParaRPr lang="en-GB" dirty="0"/>
          </a:p>
        </p:txBody>
      </p:sp>
      <p:sp>
        <p:nvSpPr>
          <p:cNvPr id="3" name="2 Marcador de contenido"/>
          <p:cNvSpPr>
            <a:spLocks noGrp="1"/>
          </p:cNvSpPr>
          <p:nvPr>
            <p:ph idx="1"/>
          </p:nvPr>
        </p:nvSpPr>
        <p:spPr/>
        <p:txBody>
          <a:bodyPr/>
          <a:lstStyle/>
          <a:p>
            <a:r>
              <a:rPr lang="en-GB" dirty="0" smtClean="0"/>
              <a:t>The Pre romantic writers fight against the neoclassical dogmas and prepare the coming of the Romantic Poets that appears at the end of the XVIII century in Germany, England, and then in France.</a:t>
            </a:r>
          </a:p>
          <a:p>
            <a:r>
              <a:rPr lang="en-GB" dirty="0" smtClean="0"/>
              <a:t>The rationalism, characteristic of the Neoclassical period, will be changed by the emphasis of feeling and emotion.</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Towards a Definition</a:t>
            </a:r>
            <a:endParaRPr lang="en-GB" dirty="0"/>
          </a:p>
        </p:txBody>
      </p:sp>
      <p:sp>
        <p:nvSpPr>
          <p:cNvPr id="3" name="2 Marcador de contenido"/>
          <p:cNvSpPr>
            <a:spLocks noGrp="1"/>
          </p:cNvSpPr>
          <p:nvPr>
            <p:ph idx="1"/>
          </p:nvPr>
        </p:nvSpPr>
        <p:spPr/>
        <p:txBody>
          <a:bodyPr>
            <a:normAutofit/>
          </a:bodyPr>
          <a:lstStyle/>
          <a:p>
            <a:r>
              <a:rPr lang="en-GB" dirty="0" smtClean="0"/>
              <a:t>The Neoclassical ideas inherited by Renaissance humanism such as respect for rules and conventionalities; separation of genres, dominion of reason over feeling, social and moral character of literature.</a:t>
            </a:r>
          </a:p>
          <a:p>
            <a:r>
              <a:rPr lang="en-GB" dirty="0" smtClean="0"/>
              <a:t>Neoclassical literature that pretended to study the man in abstract with the objective to perfect him will be changed by feeling and emotion.</a:t>
            </a: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The Pre-romantics</a:t>
            </a:r>
            <a:endParaRPr lang="en-GB" dirty="0"/>
          </a:p>
        </p:txBody>
      </p:sp>
      <p:sp>
        <p:nvSpPr>
          <p:cNvPr id="3" name="2 Marcador de contenido"/>
          <p:cNvSpPr>
            <a:spLocks noGrp="1"/>
          </p:cNvSpPr>
          <p:nvPr>
            <p:ph idx="1"/>
          </p:nvPr>
        </p:nvSpPr>
        <p:spPr/>
        <p:txBody>
          <a:bodyPr>
            <a:normAutofit lnSpcReduction="10000"/>
          </a:bodyPr>
          <a:lstStyle/>
          <a:p>
            <a:r>
              <a:rPr lang="en-GB" dirty="0" smtClean="0"/>
              <a:t>The pre-romantics looked for a change in the conventionalities.</a:t>
            </a:r>
          </a:p>
          <a:p>
            <a:r>
              <a:rPr lang="en-GB" dirty="0" smtClean="0"/>
              <a:t>The didactic poem, so much used by the Neoclassical writer, will be changed by the expression of feeling and emotions.</a:t>
            </a:r>
          </a:p>
          <a:p>
            <a:r>
              <a:rPr lang="en-GB" dirty="0" smtClean="0"/>
              <a:t>To write with this new concept in mind, writers needed to explore other ways of writing. Literature had to abandon its social projection and acquire a more intimate tone</a:t>
            </a:r>
            <a:r>
              <a:rPr lang="es-CL" dirty="0" smtClean="0"/>
              <a:t>.</a:t>
            </a:r>
            <a:endParaRPr lang="es-C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Characteristics</a:t>
            </a:r>
            <a:endParaRPr lang="en-GB" dirty="0"/>
          </a:p>
        </p:txBody>
      </p:sp>
      <p:sp>
        <p:nvSpPr>
          <p:cNvPr id="3" name="2 Marcador de contenido"/>
          <p:cNvSpPr>
            <a:spLocks noGrp="1"/>
          </p:cNvSpPr>
          <p:nvPr>
            <p:ph idx="1"/>
          </p:nvPr>
        </p:nvSpPr>
        <p:spPr/>
        <p:txBody>
          <a:bodyPr>
            <a:normAutofit lnSpcReduction="10000"/>
          </a:bodyPr>
          <a:lstStyle/>
          <a:p>
            <a:r>
              <a:rPr lang="en-GB" dirty="0" smtClean="0"/>
              <a:t>The exaltation of personal feeling and sensitivities</a:t>
            </a:r>
          </a:p>
          <a:p>
            <a:pPr>
              <a:buNone/>
            </a:pPr>
            <a:r>
              <a:rPr lang="en-GB" dirty="0" smtClean="0"/>
              <a:t>	*The Neoclassical writer was concerned with the rational, the social and educational.</a:t>
            </a:r>
          </a:p>
          <a:p>
            <a:pPr>
              <a:buNone/>
            </a:pPr>
            <a:r>
              <a:rPr lang="en-GB" dirty="0" smtClean="0"/>
              <a:t>	*Reason is more than feeling.</a:t>
            </a:r>
          </a:p>
          <a:p>
            <a:pPr>
              <a:buNone/>
            </a:pPr>
            <a:r>
              <a:rPr lang="en-GB" dirty="0" smtClean="0"/>
              <a:t>	*The pre-romantics fight against this tendency and try to express feelings through their poetry. A sensitive man is virtuous for the Pre-romantics.</a:t>
            </a:r>
          </a:p>
          <a:p>
            <a:pPr>
              <a:buNone/>
            </a:pP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Characteristics</a:t>
            </a:r>
            <a:endParaRPr lang="en-GB" dirty="0"/>
          </a:p>
        </p:txBody>
      </p:sp>
      <p:sp>
        <p:nvSpPr>
          <p:cNvPr id="3" name="2 Marcador de contenido"/>
          <p:cNvSpPr>
            <a:spLocks noGrp="1"/>
          </p:cNvSpPr>
          <p:nvPr>
            <p:ph idx="1"/>
          </p:nvPr>
        </p:nvSpPr>
        <p:spPr/>
        <p:txBody>
          <a:bodyPr>
            <a:normAutofit lnSpcReduction="10000"/>
          </a:bodyPr>
          <a:lstStyle/>
          <a:p>
            <a:r>
              <a:rPr lang="en-GB" dirty="0" smtClean="0"/>
              <a:t>The vision of Nature</a:t>
            </a:r>
          </a:p>
          <a:p>
            <a:pPr>
              <a:buNone/>
            </a:pPr>
            <a:r>
              <a:rPr lang="en-GB" dirty="0" smtClean="0"/>
              <a:t>	*Pre-romantics will write about the poetic feelings Nature makes them feel.</a:t>
            </a:r>
          </a:p>
          <a:p>
            <a:pPr>
              <a:buNone/>
            </a:pPr>
            <a:r>
              <a:rPr lang="en-GB" dirty="0" smtClean="0"/>
              <a:t>	*In Nature human beings can feel beauty, tenderness and melancholy.</a:t>
            </a:r>
          </a:p>
          <a:p>
            <a:pPr>
              <a:buNone/>
            </a:pPr>
            <a:r>
              <a:rPr lang="en-GB" dirty="0" smtClean="0"/>
              <a:t>	*The Pre-romantic despise the artificial life of the cities and they would rather retire to the country side. </a:t>
            </a:r>
          </a:p>
          <a:p>
            <a:pPr>
              <a:buNone/>
            </a:pPr>
            <a:r>
              <a:rPr lang="en-GB" dirty="0" smtClean="0"/>
              <a:t>	*Nature is a reflection of the feelings of the poet.</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GB" dirty="0" smtClean="0"/>
              <a:t>Characteristics</a:t>
            </a:r>
            <a:endParaRPr lang="en-GB" dirty="0"/>
          </a:p>
        </p:txBody>
      </p:sp>
      <p:sp>
        <p:nvSpPr>
          <p:cNvPr id="3" name="2 Marcador de contenido"/>
          <p:cNvSpPr>
            <a:spLocks noGrp="1"/>
          </p:cNvSpPr>
          <p:nvPr>
            <p:ph idx="1"/>
          </p:nvPr>
        </p:nvSpPr>
        <p:spPr/>
        <p:txBody>
          <a:bodyPr/>
          <a:lstStyle/>
          <a:p>
            <a:r>
              <a:rPr lang="en-GB" dirty="0" smtClean="0"/>
              <a:t>Moral and intellectual freedom</a:t>
            </a:r>
          </a:p>
          <a:p>
            <a:pPr>
              <a:buNone/>
            </a:pPr>
            <a:r>
              <a:rPr lang="en-GB" dirty="0" smtClean="0"/>
              <a:t>	*Neoclassical writers strictly followed the tradition. </a:t>
            </a:r>
          </a:p>
          <a:p>
            <a:pPr>
              <a:buNone/>
            </a:pPr>
            <a:r>
              <a:rPr lang="en-GB" dirty="0" smtClean="0"/>
              <a:t>	*The main characters do not express their dissatisfaction with society. (They don’t cry because they are poor for example, or because they are unhappy in their marriages, etc.) </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281</TotalTime>
  <Words>525</Words>
  <Application>Microsoft Office PowerPoint</Application>
  <PresentationFormat>Presentación en pantalla (4:3)</PresentationFormat>
  <Paragraphs>56</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Solsticio</vt:lpstr>
      <vt:lpstr>The Pre-romantic Movement</vt:lpstr>
      <vt:lpstr>Towards a Definition</vt:lpstr>
      <vt:lpstr>Towards a Definition</vt:lpstr>
      <vt:lpstr>Towards a definition</vt:lpstr>
      <vt:lpstr>Towards a Definition</vt:lpstr>
      <vt:lpstr>The Pre-romantics</vt:lpstr>
      <vt:lpstr>Characteristics</vt:lpstr>
      <vt:lpstr>Characteristics</vt:lpstr>
      <vt:lpstr>Characteristics</vt:lpstr>
      <vt:lpstr>Characteristics</vt:lpstr>
      <vt:lpstr>Characteristics</vt:lpstr>
      <vt:lpstr>Diapositiva 12</vt:lpstr>
      <vt:lpstr>Diapositiva 13</vt:lpstr>
      <vt:lpstr>England</vt:lpstr>
      <vt:lpstr>Horace Walpole</vt:lpstr>
      <vt:lpstr>The Castle of Otranto</vt:lpstr>
      <vt:lpstr>Mrs. Radcliff</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Pre-romantic Movement</dc:title>
  <dc:creator>Erika</dc:creator>
  <cp:lastModifiedBy>Erika</cp:lastModifiedBy>
  <cp:revision>19</cp:revision>
  <dcterms:created xsi:type="dcterms:W3CDTF">2008-10-05T20:26:13Z</dcterms:created>
  <dcterms:modified xsi:type="dcterms:W3CDTF">2008-10-06T01:07:40Z</dcterms:modified>
</cp:coreProperties>
</file>