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4145" r:id="rId1"/>
  </p:sldMasterIdLst>
  <p:notesMasterIdLst>
    <p:notesMasterId r:id="rId4"/>
  </p:notesMasterIdLst>
  <p:sldIdLst>
    <p:sldId id="1314" r:id="rId2"/>
    <p:sldId id="1316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7" roundtripDataSignature="AMtx7mgvYKL6LCzDydtAVbNUVVxa1lXZ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1893"/>
    <a:srgbClr val="EEEDB2"/>
    <a:srgbClr val="FFC000"/>
    <a:srgbClr val="FFFFFF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6F89F0B-9FFA-4BEC-915A-3F480E57F5E1}">
  <a:tblStyle styleId="{26F89F0B-9FFA-4BEC-915A-3F480E57F5E1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1E8"/>
          </a:solidFill>
        </a:fill>
      </a:tcStyle>
    </a:wholeTbl>
    <a:band1H>
      <a:tcTxStyle b="off" i="off"/>
      <a:tcStyle>
        <a:tcBdr/>
        <a:fill>
          <a:solidFill>
            <a:srgbClr val="FFE2CD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FFE2CD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66"/>
    <p:restoredTop sz="96197"/>
  </p:normalViewPr>
  <p:slideViewPr>
    <p:cSldViewPr snapToGrid="0">
      <p:cViewPr>
        <p:scale>
          <a:sx n="91" d="100"/>
          <a:sy n="91" d="100"/>
        </p:scale>
        <p:origin x="1432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customschemas.google.com/relationships/presentationmetadata" Target="metadata"/><Relationship Id="rId121" Type="http://schemas.openxmlformats.org/officeDocument/2006/relationships/tableStyles" Target="tableStyles.xml"/><Relationship Id="rId3" Type="http://schemas.openxmlformats.org/officeDocument/2006/relationships/slide" Target="slides/slide2.xml"/><Relationship Id="rId120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9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11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C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9DB2-60E5-014E-9302-0B9DBB403124}" type="datetimeFigureOut">
              <a:rPr lang="es-CL" smtClean="0"/>
              <a:t>25-06-25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7E95-5722-1C43-8DD3-BD5E36387B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42598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9DB2-60E5-014E-9302-0B9DBB403124}" type="datetimeFigureOut">
              <a:rPr lang="es-CL" smtClean="0"/>
              <a:t>25-06-25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7E95-5722-1C43-8DD3-BD5E36387B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93364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9DB2-60E5-014E-9302-0B9DBB403124}" type="datetimeFigureOut">
              <a:rPr lang="es-CL" smtClean="0"/>
              <a:t>25-06-25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7E95-5722-1C43-8DD3-BD5E36387B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06426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9DB2-60E5-014E-9302-0B9DBB403124}" type="datetimeFigureOut">
              <a:rPr lang="es-CL" smtClean="0"/>
              <a:t>25-06-25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7E95-5722-1C43-8DD3-BD5E36387B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2458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9DB2-60E5-014E-9302-0B9DBB403124}" type="datetimeFigureOut">
              <a:rPr lang="es-CL" smtClean="0"/>
              <a:t>25-06-25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7E95-5722-1C43-8DD3-BD5E36387B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0786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9DB2-60E5-014E-9302-0B9DBB403124}" type="datetimeFigureOut">
              <a:rPr lang="es-CL" smtClean="0"/>
              <a:t>25-06-25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7E95-5722-1C43-8DD3-BD5E36387B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25707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9DB2-60E5-014E-9302-0B9DBB403124}" type="datetimeFigureOut">
              <a:rPr lang="es-CL" smtClean="0"/>
              <a:t>25-06-25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7E95-5722-1C43-8DD3-BD5E36387B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9864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9DB2-60E5-014E-9302-0B9DBB403124}" type="datetimeFigureOut">
              <a:rPr lang="es-CL" smtClean="0"/>
              <a:t>25-06-25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7E95-5722-1C43-8DD3-BD5E36387B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32713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9DB2-60E5-014E-9302-0B9DBB403124}" type="datetimeFigureOut">
              <a:rPr lang="es-CL" smtClean="0"/>
              <a:t>25-06-25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7E95-5722-1C43-8DD3-BD5E36387B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13723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9DB2-60E5-014E-9302-0B9DBB403124}" type="datetimeFigureOut">
              <a:rPr lang="es-CL" smtClean="0"/>
              <a:t>25-06-25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7E95-5722-1C43-8DD3-BD5E36387B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4929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09DB2-60E5-014E-9302-0B9DBB403124}" type="datetimeFigureOut">
              <a:rPr lang="es-CL" smtClean="0"/>
              <a:t>25-06-25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97E95-5722-1C43-8DD3-BD5E36387B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05997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09DB2-60E5-014E-9302-0B9DBB403124}" type="datetimeFigureOut">
              <a:rPr lang="es-CL" smtClean="0"/>
              <a:t>25-06-25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97E95-5722-1C43-8DD3-BD5E36387B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3609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6" r:id="rId1"/>
    <p:sldLayoutId id="2147484147" r:id="rId2"/>
    <p:sldLayoutId id="2147484148" r:id="rId3"/>
    <p:sldLayoutId id="2147484149" r:id="rId4"/>
    <p:sldLayoutId id="2147484150" r:id="rId5"/>
    <p:sldLayoutId id="2147484151" r:id="rId6"/>
    <p:sldLayoutId id="2147484152" r:id="rId7"/>
    <p:sldLayoutId id="2147484153" r:id="rId8"/>
    <p:sldLayoutId id="2147484154" r:id="rId9"/>
    <p:sldLayoutId id="2147484155" r:id="rId10"/>
    <p:sldLayoutId id="214748415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38F4913F-8CF2-0255-DFFA-E459B8490D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672854"/>
              </p:ext>
            </p:extLst>
          </p:nvPr>
        </p:nvGraphicFramePr>
        <p:xfrm>
          <a:off x="131890" y="164122"/>
          <a:ext cx="11928220" cy="6541478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603125">
                  <a:extLst>
                    <a:ext uri="{9D8B030D-6E8A-4147-A177-3AD203B41FA5}">
                      <a16:colId xmlns:a16="http://schemas.microsoft.com/office/drawing/2014/main" val="3388511180"/>
                    </a:ext>
                  </a:extLst>
                </a:gridCol>
                <a:gridCol w="4642339">
                  <a:extLst>
                    <a:ext uri="{9D8B030D-6E8A-4147-A177-3AD203B41FA5}">
                      <a16:colId xmlns:a16="http://schemas.microsoft.com/office/drawing/2014/main" val="2663373523"/>
                    </a:ext>
                  </a:extLst>
                </a:gridCol>
                <a:gridCol w="5682756">
                  <a:extLst>
                    <a:ext uri="{9D8B030D-6E8A-4147-A177-3AD203B41FA5}">
                      <a16:colId xmlns:a16="http://schemas.microsoft.com/office/drawing/2014/main" val="1454491482"/>
                    </a:ext>
                  </a:extLst>
                </a:gridCol>
              </a:tblGrid>
              <a:tr h="725423">
                <a:tc gridSpan="3">
                  <a:txBody>
                    <a:bodyPr/>
                    <a:lstStyle/>
                    <a:p>
                      <a:pPr marL="12700" marR="1270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700"/>
                        <a:buFont typeface="Arial"/>
                        <a:buNone/>
                        <a:tabLst/>
                        <a:defRPr/>
                      </a:pPr>
                      <a:r>
                        <a:rPr kumimoji="0" lang="es-CL" sz="2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Roboto"/>
                          <a:cs typeface="Calibri" panose="020F0502020204030204" pitchFamily="34" charset="0"/>
                          <a:sym typeface="Roboto"/>
                        </a:rPr>
                        <a:t>_matriz de capas del problema</a:t>
                      </a:r>
                    </a:p>
                    <a:p>
                      <a:pPr marL="12700" marR="1270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700"/>
                        <a:buFont typeface="Arial"/>
                        <a:buNone/>
                        <a:tabLst/>
                        <a:defRPr/>
                      </a:pPr>
                      <a:r>
                        <a:rPr kumimoji="0" lang="es-CL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Roboto"/>
                        </a:rPr>
                        <a:t>              </a:t>
                      </a:r>
                      <a:r>
                        <a:rPr kumimoji="0" lang="es-CL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Identificando las capas donde habita el problema que tratamos de resolver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L" sz="1000" b="0" i="1" u="none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 sz="10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586099"/>
                  </a:ext>
                </a:extLst>
              </a:tr>
              <a:tr h="1938685">
                <a:tc>
                  <a:txBody>
                    <a:bodyPr/>
                    <a:lstStyle/>
                    <a:p>
                      <a:pPr algn="ctr"/>
                      <a:r>
                        <a:rPr lang="es-CL" sz="1600" b="1" dirty="0">
                          <a:solidFill>
                            <a:srgbClr val="01189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CAPA</a:t>
                      </a:r>
                    </a:p>
                    <a:p>
                      <a:pPr algn="ctr"/>
                      <a:r>
                        <a:rPr lang="es-CL" sz="1600" b="1" dirty="0">
                          <a:solidFill>
                            <a:srgbClr val="01189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PRIMARIA</a:t>
                      </a:r>
                    </a:p>
                    <a:p>
                      <a:pPr algn="ctr"/>
                      <a:r>
                        <a:rPr lang="es-CL" sz="1200" b="0" dirty="0">
                          <a:solidFill>
                            <a:srgbClr val="01189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Planteamiento</a:t>
                      </a:r>
                    </a:p>
                    <a:p>
                      <a:pPr algn="ctr"/>
                      <a:r>
                        <a:rPr lang="es-CL" sz="1200" b="0" dirty="0">
                          <a:solidFill>
                            <a:srgbClr val="01189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 problema</a:t>
                      </a:r>
                    </a:p>
                    <a:p>
                      <a:pPr algn="ctr"/>
                      <a:endParaRPr lang="es-CL" sz="1200" b="1" i="1" dirty="0">
                        <a:solidFill>
                          <a:srgbClr val="011893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L" sz="16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Problema Central</a:t>
                      </a:r>
                    </a:p>
                    <a:p>
                      <a:r>
                        <a:rPr lang="es-CL" sz="1000" b="0" i="1" u="none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(Fundamento y fin, núcleo principal  o la raíz de un problema complejo que necesita ser resuelto)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6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Propiedades de Sistemas de Bertalanffy  </a:t>
                      </a:r>
                    </a:p>
                    <a:p>
                      <a:r>
                        <a:rPr lang="es-CL" sz="1000" b="0" i="1" u="none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(Describa dos propiedades sistémicas que presenta la capa)</a:t>
                      </a:r>
                      <a:endParaRPr lang="es-CL" sz="1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s-CL" sz="1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s-CL" sz="1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Principal:</a:t>
                      </a:r>
                    </a:p>
                    <a:p>
                      <a:endParaRPr lang="es-CL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s-CL" sz="1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Secundaria:</a:t>
                      </a:r>
                      <a:endParaRPr lang="es-CL" sz="1000" b="1" i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054328"/>
                  </a:ext>
                </a:extLst>
              </a:tr>
              <a:tr h="1938685">
                <a:tc>
                  <a:txBody>
                    <a:bodyPr/>
                    <a:lstStyle/>
                    <a:p>
                      <a:pPr algn="ctr"/>
                      <a:r>
                        <a:rPr lang="es-CL" sz="1600" b="1" dirty="0">
                          <a:solidFill>
                            <a:srgbClr val="01189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CAPA SECUNDARIA</a:t>
                      </a:r>
                    </a:p>
                    <a:p>
                      <a:pPr algn="ctr"/>
                      <a:r>
                        <a:rPr lang="es-CL" sz="1200" b="0" dirty="0">
                          <a:solidFill>
                            <a:srgbClr val="01189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Variables </a:t>
                      </a:r>
                    </a:p>
                    <a:p>
                      <a:pPr algn="ctr"/>
                      <a:r>
                        <a:rPr lang="es-CL" sz="1200" b="0" dirty="0">
                          <a:solidFill>
                            <a:srgbClr val="01189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funcionales, eventuales o fenomenológicas</a:t>
                      </a:r>
                      <a:endParaRPr lang="es-CL" sz="1200" b="0" i="1" dirty="0">
                        <a:solidFill>
                          <a:srgbClr val="011893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L" sz="16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Problemas coligados</a:t>
                      </a:r>
                    </a:p>
                    <a:p>
                      <a:r>
                        <a:rPr lang="es-CL" sz="1000" b="0" i="1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(Pueden ser derivados, particionados,  complementarios. Incluye contexto, necesidades, tendencias, hallazgos. Es la descripción extensa de todas las variables que componen el problema central)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Propiedades de Sistemas de Bertalanffy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(Describa dos propiedades sistémicas que presenta la capa)</a:t>
                      </a:r>
                      <a:endParaRPr kumimoji="0" lang="es-C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Principal: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Secundaria:</a:t>
                      </a:r>
                      <a:endParaRPr kumimoji="0" lang="es-CL" sz="10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647202"/>
                  </a:ext>
                </a:extLst>
              </a:tr>
              <a:tr h="1938685">
                <a:tc>
                  <a:txBody>
                    <a:bodyPr/>
                    <a:lstStyle/>
                    <a:p>
                      <a:pPr algn="ctr"/>
                      <a:r>
                        <a:rPr lang="es-CL" sz="1600" b="1" dirty="0">
                          <a:solidFill>
                            <a:srgbClr val="01189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CAPA ALTERNATIVA</a:t>
                      </a:r>
                    </a:p>
                    <a:p>
                      <a:pPr algn="ctr"/>
                      <a:r>
                        <a:rPr lang="es-CL" sz="1200" b="0" dirty="0">
                          <a:solidFill>
                            <a:srgbClr val="01189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Externalidades provocadas o encadenadas al problema central</a:t>
                      </a:r>
                      <a:endParaRPr lang="es-CL" sz="1200" b="0" i="1" dirty="0">
                        <a:solidFill>
                          <a:srgbClr val="011893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L" sz="16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Listado de externalidades</a:t>
                      </a:r>
                    </a:p>
                    <a:p>
                      <a:r>
                        <a:rPr lang="es-CL" sz="1000" b="0" i="1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(Tal como efectos o síntomas secundarios que una actividad social, económica, productiva, industrial; tiene sobre terceros que no participan directamente en ella, pudiendo ser positivos o negativos)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6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Propiedades de Sistemas de Bertalanffy  </a:t>
                      </a:r>
                    </a:p>
                    <a:p>
                      <a:r>
                        <a:rPr lang="es-CL" sz="1000" b="0" i="1" u="none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(Describa dos propiedades sistémicas que presenta la capa)</a:t>
                      </a:r>
                      <a:endParaRPr lang="es-CL" sz="1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s-CL" sz="1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s-CL" sz="1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Principal:</a:t>
                      </a:r>
                    </a:p>
                    <a:p>
                      <a:endParaRPr lang="es-CL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s-CL" sz="1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Secundaria:</a:t>
                      </a:r>
                      <a:endParaRPr lang="es-CL" sz="1000" b="1" i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943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9438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38F4913F-8CF2-0255-DFFA-E459B8490D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632865"/>
              </p:ext>
            </p:extLst>
          </p:nvPr>
        </p:nvGraphicFramePr>
        <p:xfrm>
          <a:off x="131890" y="164122"/>
          <a:ext cx="11928220" cy="6541478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603125">
                  <a:extLst>
                    <a:ext uri="{9D8B030D-6E8A-4147-A177-3AD203B41FA5}">
                      <a16:colId xmlns:a16="http://schemas.microsoft.com/office/drawing/2014/main" val="3388511180"/>
                    </a:ext>
                  </a:extLst>
                </a:gridCol>
                <a:gridCol w="4642339">
                  <a:extLst>
                    <a:ext uri="{9D8B030D-6E8A-4147-A177-3AD203B41FA5}">
                      <a16:colId xmlns:a16="http://schemas.microsoft.com/office/drawing/2014/main" val="2663373523"/>
                    </a:ext>
                  </a:extLst>
                </a:gridCol>
                <a:gridCol w="5682756">
                  <a:extLst>
                    <a:ext uri="{9D8B030D-6E8A-4147-A177-3AD203B41FA5}">
                      <a16:colId xmlns:a16="http://schemas.microsoft.com/office/drawing/2014/main" val="1454491482"/>
                    </a:ext>
                  </a:extLst>
                </a:gridCol>
              </a:tblGrid>
              <a:tr h="725423">
                <a:tc gridSpan="3">
                  <a:txBody>
                    <a:bodyPr/>
                    <a:lstStyle/>
                    <a:p>
                      <a:pPr marL="12700" marR="1270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700"/>
                        <a:buFont typeface="Arial"/>
                        <a:buNone/>
                        <a:tabLst/>
                        <a:defRPr/>
                      </a:pPr>
                      <a:r>
                        <a:rPr kumimoji="0" lang="es-CL" sz="2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Roboto"/>
                          <a:cs typeface="Calibri" panose="020F0502020204030204" pitchFamily="34" charset="0"/>
                          <a:sym typeface="Roboto"/>
                        </a:rPr>
                        <a:t>_matriz de solución sistémica</a:t>
                      </a:r>
                    </a:p>
                    <a:p>
                      <a:pPr marL="12700" marR="1270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700"/>
                        <a:buFont typeface="Arial"/>
                        <a:buNone/>
                        <a:tabLst/>
                        <a:defRPr/>
                      </a:pPr>
                      <a:r>
                        <a:rPr kumimoji="0" lang="es-CL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Roboto"/>
                        </a:rPr>
                        <a:t>              </a:t>
                      </a:r>
                      <a:r>
                        <a:rPr kumimoji="0" lang="es-CL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Necesito encontrar las capas que componen la solución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L" sz="1000" b="0" i="1" u="none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 sz="10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586099"/>
                  </a:ext>
                </a:extLst>
              </a:tr>
              <a:tr h="1938685">
                <a:tc>
                  <a:txBody>
                    <a:bodyPr/>
                    <a:lstStyle/>
                    <a:p>
                      <a:pPr algn="ctr"/>
                      <a:r>
                        <a:rPr lang="es-CL" sz="1600" b="1" dirty="0">
                          <a:solidFill>
                            <a:srgbClr val="01189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CAPA</a:t>
                      </a:r>
                    </a:p>
                    <a:p>
                      <a:pPr algn="ctr"/>
                      <a:r>
                        <a:rPr lang="es-CL" sz="1600" b="1" dirty="0">
                          <a:solidFill>
                            <a:srgbClr val="01189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PRIMARIA</a:t>
                      </a:r>
                    </a:p>
                    <a:p>
                      <a:pPr algn="ctr"/>
                      <a:r>
                        <a:rPr lang="es-CL" sz="1200" b="0" dirty="0">
                          <a:solidFill>
                            <a:srgbClr val="01189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Planteamiento</a:t>
                      </a:r>
                    </a:p>
                    <a:p>
                      <a:pPr algn="ctr"/>
                      <a:r>
                        <a:rPr lang="es-CL" sz="1200" b="0" dirty="0">
                          <a:solidFill>
                            <a:srgbClr val="01189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 la Solución</a:t>
                      </a:r>
                    </a:p>
                    <a:p>
                      <a:pPr algn="ctr"/>
                      <a:endParaRPr lang="es-CL" sz="1200" b="1" i="1" dirty="0">
                        <a:solidFill>
                          <a:srgbClr val="011893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L" sz="16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Fin</a:t>
                      </a:r>
                    </a:p>
                    <a:p>
                      <a:r>
                        <a:rPr lang="es-CL" sz="1000" b="0" i="1" u="none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(El fin se redacta como una visión de transformación social, económica y ambiental, también como un objetivo superior. Suele empezar con frases como: "Contribuir a que...” "Aportar al fortalecimiento de...” "Promover condiciones para que...” "Facilitar la mejora de...")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6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Propiedades de Sistemas de Bertalanffy  </a:t>
                      </a:r>
                    </a:p>
                    <a:p>
                      <a:r>
                        <a:rPr lang="es-CL" sz="1000" b="0" i="1" u="none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(Describa dos propiedades sistémicas que presenta la capa)</a:t>
                      </a:r>
                      <a:endParaRPr lang="es-CL" sz="1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s-CL" sz="1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s-CL" sz="1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Principal:</a:t>
                      </a:r>
                    </a:p>
                    <a:p>
                      <a:endParaRPr lang="es-CL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s-CL" sz="1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Secundaria:</a:t>
                      </a:r>
                      <a:endParaRPr lang="es-CL" sz="1000" b="1" i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054328"/>
                  </a:ext>
                </a:extLst>
              </a:tr>
              <a:tr h="1938685">
                <a:tc>
                  <a:txBody>
                    <a:bodyPr/>
                    <a:lstStyle/>
                    <a:p>
                      <a:pPr algn="ctr"/>
                      <a:r>
                        <a:rPr lang="es-CL" sz="1600" b="1" dirty="0">
                          <a:solidFill>
                            <a:srgbClr val="01189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CAPA SECUNDARIA</a:t>
                      </a:r>
                    </a:p>
                    <a:p>
                      <a:pPr algn="ctr"/>
                      <a:r>
                        <a:rPr lang="es-CL" sz="1200" b="0" i="0" dirty="0">
                          <a:solidFill>
                            <a:srgbClr val="01189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Variables incluyen funciones y prestaciones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L" sz="16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Componentes de la Solución</a:t>
                      </a:r>
                    </a:p>
                    <a:p>
                      <a:r>
                        <a:rPr lang="es-CL" sz="1000" b="0" i="1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(Listado de Productos, Servicios y Experiencias que componen la solución, pudiendo ser derivados, particionados, complementarios)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Propiedades de Sistemas de Bertalanffy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(Describa dos propiedades sistémicas que presenta la capa)</a:t>
                      </a:r>
                      <a:endParaRPr kumimoji="0" lang="es-C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Principal: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Secundaria:</a:t>
                      </a:r>
                      <a:endParaRPr kumimoji="0" lang="es-CL" sz="10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647202"/>
                  </a:ext>
                </a:extLst>
              </a:tr>
              <a:tr h="1938685">
                <a:tc>
                  <a:txBody>
                    <a:bodyPr/>
                    <a:lstStyle/>
                    <a:p>
                      <a:pPr algn="ctr"/>
                      <a:r>
                        <a:rPr lang="es-CL" sz="1600" b="1" dirty="0">
                          <a:solidFill>
                            <a:srgbClr val="01189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CAPA ALTERNATIVA</a:t>
                      </a:r>
                    </a:p>
                    <a:p>
                      <a:pPr algn="ctr"/>
                      <a:r>
                        <a:rPr lang="es-CL" sz="1200" b="0" dirty="0">
                          <a:solidFill>
                            <a:srgbClr val="011893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Opciones provocadas o encadenadas a la propuesta central</a:t>
                      </a:r>
                      <a:endParaRPr lang="es-CL" sz="1200" b="0" i="1" dirty="0">
                        <a:solidFill>
                          <a:srgbClr val="011893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L" sz="16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Listado de aplicaciones alternativas</a:t>
                      </a:r>
                    </a:p>
                    <a:p>
                      <a:r>
                        <a:rPr lang="es-CL" sz="1000" b="0" i="1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(Otras aplicaciones de la solución en otros ámbitos o contextos)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6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Propiedades de Sistemas de Bertalanffy  </a:t>
                      </a:r>
                    </a:p>
                    <a:p>
                      <a:r>
                        <a:rPr lang="es-CL" sz="1000" b="0" i="1" u="none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(Describa dos propiedades sistémicas que presenta la capa)</a:t>
                      </a:r>
                      <a:endParaRPr lang="es-CL" sz="1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s-CL" sz="1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s-CL" sz="1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Principal:</a:t>
                      </a:r>
                    </a:p>
                    <a:p>
                      <a:endParaRPr lang="es-CL" sz="10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s-CL" sz="1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Secundaria:</a:t>
                      </a:r>
                      <a:endParaRPr lang="es-CL" sz="1000" b="1" i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943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1405373"/>
      </p:ext>
    </p:extLst>
  </p:cSld>
  <p:clrMapOvr>
    <a:masterClrMapping/>
  </p:clrMapOvr>
</p:sld>
</file>

<file path=ppt/theme/theme1.xml><?xml version="1.0" encoding="utf-8"?>
<a:theme xmlns:a="http://schemas.openxmlformats.org/drawingml/2006/main" name="4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1170</TotalTime>
  <Words>376</Words>
  <Application>Microsoft Macintosh PowerPoint</Application>
  <PresentationFormat>Panorámica</PresentationFormat>
  <Paragraphs>69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4_Tema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Desafíos de  INNOVACIÓN en Ingeniería y Ciencias  DEFINICION DEL PROBLEMA</dc:title>
  <dc:creator>Eva Contreras;Ignacio J. Gonzalez</dc:creator>
  <cp:lastModifiedBy>Felix Daniel Maldonado De La Fuente (femaldon)</cp:lastModifiedBy>
  <cp:revision>32</cp:revision>
  <dcterms:created xsi:type="dcterms:W3CDTF">2023-03-13T19:27:36Z</dcterms:created>
  <dcterms:modified xsi:type="dcterms:W3CDTF">2025-06-25T14:45:22Z</dcterms:modified>
</cp:coreProperties>
</file>