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307" r:id="rId3"/>
    <p:sldId id="349" r:id="rId4"/>
    <p:sldId id="265" r:id="rId5"/>
    <p:sldId id="267" r:id="rId6"/>
    <p:sldId id="268" r:id="rId7"/>
    <p:sldId id="266"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94"/>
  </p:normalViewPr>
  <p:slideViewPr>
    <p:cSldViewPr snapToGrid="0" snapToObjects="1">
      <p:cViewPr varScale="1">
        <p:scale>
          <a:sx n="119" d="100"/>
          <a:sy n="119" d="100"/>
        </p:scale>
        <p:origin x="216"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48863F-9A05-C441-A240-FCC0F8923EEC}" type="doc">
      <dgm:prSet loTypeId="urn:microsoft.com/office/officeart/2005/8/layout/hierarchy2" loCatId="" qsTypeId="urn:microsoft.com/office/officeart/2005/8/quickstyle/simple2" qsCatId="simple" csTypeId="urn:microsoft.com/office/officeart/2005/8/colors/accent4_2" csCatId="accent4" phldr="1"/>
      <dgm:spPr/>
      <dgm:t>
        <a:bodyPr/>
        <a:lstStyle/>
        <a:p>
          <a:endParaRPr lang="es-MX"/>
        </a:p>
      </dgm:t>
    </dgm:pt>
    <dgm:pt modelId="{A4C70766-FE87-EF49-B019-4C817DF75B8F}">
      <dgm:prSet phldrT="[Texto]"/>
      <dgm:spPr/>
      <dgm:t>
        <a:bodyPr/>
        <a:lstStyle/>
        <a:p>
          <a:r>
            <a:rPr lang="es-MX" b="1" dirty="0"/>
            <a:t>Pregunta de investigación</a:t>
          </a:r>
        </a:p>
        <a:p>
          <a:r>
            <a:rPr lang="es-MX" dirty="0"/>
            <a:t>(¿qué es lo que busco saber?)</a:t>
          </a:r>
        </a:p>
      </dgm:t>
    </dgm:pt>
    <dgm:pt modelId="{1C4BE312-7521-9847-8E0F-46753E392616}" type="parTrans" cxnId="{013A5EA7-F326-6B49-B5D5-31ABC5ABD25A}">
      <dgm:prSet/>
      <dgm:spPr/>
      <dgm:t>
        <a:bodyPr/>
        <a:lstStyle/>
        <a:p>
          <a:endParaRPr lang="es-MX"/>
        </a:p>
      </dgm:t>
    </dgm:pt>
    <dgm:pt modelId="{7F1D863D-54EC-3B4B-9251-02944988D29B}" type="sibTrans" cxnId="{013A5EA7-F326-6B49-B5D5-31ABC5ABD25A}">
      <dgm:prSet/>
      <dgm:spPr/>
      <dgm:t>
        <a:bodyPr/>
        <a:lstStyle/>
        <a:p>
          <a:endParaRPr lang="es-MX"/>
        </a:p>
      </dgm:t>
    </dgm:pt>
    <dgm:pt modelId="{1B236FB1-C023-B44F-8A5D-59A009E2E390}">
      <dgm:prSet phldrT="[Texto]"/>
      <dgm:spPr/>
      <dgm:t>
        <a:bodyPr/>
        <a:lstStyle/>
        <a:p>
          <a:r>
            <a:rPr lang="es-MX" b="1" dirty="0"/>
            <a:t>Objetivo general</a:t>
          </a:r>
        </a:p>
        <a:p>
          <a:r>
            <a:rPr lang="es-MX" dirty="0"/>
            <a:t>(cómo responderé a la pregunta)</a:t>
          </a:r>
        </a:p>
      </dgm:t>
    </dgm:pt>
    <dgm:pt modelId="{3C2B0AFC-89FA-C34A-B8DF-7E8453A1FAA2}" type="parTrans" cxnId="{7089AC34-D05C-5E42-A8C7-1682CCC04E01}">
      <dgm:prSet/>
      <dgm:spPr/>
      <dgm:t>
        <a:bodyPr/>
        <a:lstStyle/>
        <a:p>
          <a:endParaRPr lang="es-MX"/>
        </a:p>
      </dgm:t>
    </dgm:pt>
    <dgm:pt modelId="{B67E1E6E-7096-3B48-AECF-D30A08CBA656}" type="sibTrans" cxnId="{7089AC34-D05C-5E42-A8C7-1682CCC04E01}">
      <dgm:prSet/>
      <dgm:spPr/>
      <dgm:t>
        <a:bodyPr/>
        <a:lstStyle/>
        <a:p>
          <a:endParaRPr lang="es-MX"/>
        </a:p>
      </dgm:t>
    </dgm:pt>
    <dgm:pt modelId="{00FD5319-7966-EB4B-BDE1-F044B7C7A3D4}">
      <dgm:prSet phldrT="[Texto]" custT="1"/>
      <dgm:spPr/>
      <dgm:t>
        <a:bodyPr/>
        <a:lstStyle/>
        <a:p>
          <a:r>
            <a:rPr lang="es-MX" sz="1800" dirty="0"/>
            <a:t>Objetivo especifico 1</a:t>
          </a:r>
        </a:p>
      </dgm:t>
    </dgm:pt>
    <dgm:pt modelId="{7021F925-AA9B-724E-9BDF-3F72CE87361E}" type="parTrans" cxnId="{FC58D1F5-6551-D449-BD22-439383AA2DC2}">
      <dgm:prSet/>
      <dgm:spPr/>
      <dgm:t>
        <a:bodyPr/>
        <a:lstStyle/>
        <a:p>
          <a:endParaRPr lang="es-MX"/>
        </a:p>
      </dgm:t>
    </dgm:pt>
    <dgm:pt modelId="{35748B7B-1E27-2241-8A62-86682EB2F947}" type="sibTrans" cxnId="{FC58D1F5-6551-D449-BD22-439383AA2DC2}">
      <dgm:prSet/>
      <dgm:spPr/>
      <dgm:t>
        <a:bodyPr/>
        <a:lstStyle/>
        <a:p>
          <a:endParaRPr lang="es-MX"/>
        </a:p>
      </dgm:t>
    </dgm:pt>
    <dgm:pt modelId="{4115A148-903D-DE42-B427-71588CDCDCB9}">
      <dgm:prSet phldrT="[Texto]" custT="1"/>
      <dgm:spPr/>
      <dgm:t>
        <a:bodyPr/>
        <a:lstStyle/>
        <a:p>
          <a:r>
            <a:rPr lang="es-MX" sz="1800" dirty="0"/>
            <a:t>Objetivo especifico 2</a:t>
          </a:r>
        </a:p>
      </dgm:t>
    </dgm:pt>
    <dgm:pt modelId="{A8A0E40B-7086-6F4B-829E-C5B0401EC543}" type="parTrans" cxnId="{AABDABD4-E265-0B4D-9FD8-FC1377D70A57}">
      <dgm:prSet/>
      <dgm:spPr/>
      <dgm:t>
        <a:bodyPr/>
        <a:lstStyle/>
        <a:p>
          <a:endParaRPr lang="es-MX"/>
        </a:p>
      </dgm:t>
    </dgm:pt>
    <dgm:pt modelId="{E66A2B6A-AD17-CE4B-91D4-FBA4A28FCFAE}" type="sibTrans" cxnId="{AABDABD4-E265-0B4D-9FD8-FC1377D70A57}">
      <dgm:prSet/>
      <dgm:spPr/>
      <dgm:t>
        <a:bodyPr/>
        <a:lstStyle/>
        <a:p>
          <a:endParaRPr lang="es-MX"/>
        </a:p>
      </dgm:t>
    </dgm:pt>
    <dgm:pt modelId="{5D2F2226-72CD-104A-BD50-7751F61DAC7E}">
      <dgm:prSet phldrT="[Texto]"/>
      <dgm:spPr/>
      <dgm:t>
        <a:bodyPr/>
        <a:lstStyle/>
        <a:p>
          <a:r>
            <a:rPr lang="es-MX" b="1" dirty="0"/>
            <a:t>Hipótesis</a:t>
          </a:r>
        </a:p>
        <a:p>
          <a:r>
            <a:rPr lang="es-MX" dirty="0"/>
            <a:t>(responde a la pregunta de manera preliminar)</a:t>
          </a:r>
        </a:p>
      </dgm:t>
    </dgm:pt>
    <dgm:pt modelId="{6CB542B9-C660-A642-9DE8-591A60766918}" type="parTrans" cxnId="{D5EAFB9B-0B01-FB4D-9DB6-141099E7DD60}">
      <dgm:prSet/>
      <dgm:spPr/>
      <dgm:t>
        <a:bodyPr/>
        <a:lstStyle/>
        <a:p>
          <a:endParaRPr lang="es-MX"/>
        </a:p>
      </dgm:t>
    </dgm:pt>
    <dgm:pt modelId="{8EAB650B-657F-8D4F-B251-ADB071FB2C0F}" type="sibTrans" cxnId="{D5EAFB9B-0B01-FB4D-9DB6-141099E7DD60}">
      <dgm:prSet/>
      <dgm:spPr/>
      <dgm:t>
        <a:bodyPr/>
        <a:lstStyle/>
        <a:p>
          <a:endParaRPr lang="es-MX"/>
        </a:p>
      </dgm:t>
    </dgm:pt>
    <dgm:pt modelId="{9A5A1C48-E14F-0842-9060-8C9362D96944}">
      <dgm:prSet phldrT="[Texto]" custT="1"/>
      <dgm:spPr/>
      <dgm:t>
        <a:bodyPr/>
        <a:lstStyle/>
        <a:p>
          <a:r>
            <a:rPr lang="es-MX" sz="1800" dirty="0"/>
            <a:t>Objetivo especifico 3</a:t>
          </a:r>
        </a:p>
      </dgm:t>
    </dgm:pt>
    <dgm:pt modelId="{EF665EE9-D3DB-8D41-8B0B-ED6824615904}" type="parTrans" cxnId="{1852032E-8261-C64B-A883-1DF48E258B91}">
      <dgm:prSet/>
      <dgm:spPr/>
      <dgm:t>
        <a:bodyPr/>
        <a:lstStyle/>
        <a:p>
          <a:endParaRPr lang="es-MX"/>
        </a:p>
      </dgm:t>
    </dgm:pt>
    <dgm:pt modelId="{747B2C75-834A-D048-B938-226D774752F7}" type="sibTrans" cxnId="{1852032E-8261-C64B-A883-1DF48E258B91}">
      <dgm:prSet/>
      <dgm:spPr/>
      <dgm:t>
        <a:bodyPr/>
        <a:lstStyle/>
        <a:p>
          <a:endParaRPr lang="es-MX"/>
        </a:p>
      </dgm:t>
    </dgm:pt>
    <dgm:pt modelId="{E51D2FBD-DE07-8D43-A3FC-3391D87554F2}" type="pres">
      <dgm:prSet presAssocID="{3048863F-9A05-C441-A240-FCC0F8923EEC}" presName="diagram" presStyleCnt="0">
        <dgm:presLayoutVars>
          <dgm:chPref val="1"/>
          <dgm:dir/>
          <dgm:animOne val="branch"/>
          <dgm:animLvl val="lvl"/>
          <dgm:resizeHandles val="exact"/>
        </dgm:presLayoutVars>
      </dgm:prSet>
      <dgm:spPr/>
    </dgm:pt>
    <dgm:pt modelId="{49764D5F-56C1-A34F-86ED-9F03BA351CDF}" type="pres">
      <dgm:prSet presAssocID="{A4C70766-FE87-EF49-B019-4C817DF75B8F}" presName="root1" presStyleCnt="0"/>
      <dgm:spPr/>
    </dgm:pt>
    <dgm:pt modelId="{6BF393B9-34F6-BE4A-A5FA-D9051654497E}" type="pres">
      <dgm:prSet presAssocID="{A4C70766-FE87-EF49-B019-4C817DF75B8F}" presName="LevelOneTextNode" presStyleLbl="node0" presStyleIdx="0" presStyleCnt="1" custScaleX="101260" custScaleY="156762">
        <dgm:presLayoutVars>
          <dgm:chPref val="3"/>
        </dgm:presLayoutVars>
      </dgm:prSet>
      <dgm:spPr/>
    </dgm:pt>
    <dgm:pt modelId="{B9592186-8D23-0746-89EF-7AF53ACCEAA8}" type="pres">
      <dgm:prSet presAssocID="{A4C70766-FE87-EF49-B019-4C817DF75B8F}" presName="level2hierChild" presStyleCnt="0"/>
      <dgm:spPr/>
    </dgm:pt>
    <dgm:pt modelId="{0A04D647-7FCB-E54B-BE3C-28B2BEF58ED7}" type="pres">
      <dgm:prSet presAssocID="{3C2B0AFC-89FA-C34A-B8DF-7E8453A1FAA2}" presName="conn2-1" presStyleLbl="parChTrans1D2" presStyleIdx="0" presStyleCnt="2"/>
      <dgm:spPr/>
    </dgm:pt>
    <dgm:pt modelId="{86B68409-2276-C34F-8F17-347461C03990}" type="pres">
      <dgm:prSet presAssocID="{3C2B0AFC-89FA-C34A-B8DF-7E8453A1FAA2}" presName="connTx" presStyleLbl="parChTrans1D2" presStyleIdx="0" presStyleCnt="2"/>
      <dgm:spPr/>
    </dgm:pt>
    <dgm:pt modelId="{B54C3A5B-457C-1346-979B-FBEDD8B2A374}" type="pres">
      <dgm:prSet presAssocID="{1B236FB1-C023-B44F-8A5D-59A009E2E390}" presName="root2" presStyleCnt="0"/>
      <dgm:spPr/>
    </dgm:pt>
    <dgm:pt modelId="{E7C27D21-90DE-CA4C-90D6-7C88C43A4686}" type="pres">
      <dgm:prSet presAssocID="{1B236FB1-C023-B44F-8A5D-59A009E2E390}" presName="LevelTwoTextNode" presStyleLbl="node2" presStyleIdx="0" presStyleCnt="2">
        <dgm:presLayoutVars>
          <dgm:chPref val="3"/>
        </dgm:presLayoutVars>
      </dgm:prSet>
      <dgm:spPr/>
    </dgm:pt>
    <dgm:pt modelId="{EE143F0F-7A11-AF47-BE01-E51E30E8C6BD}" type="pres">
      <dgm:prSet presAssocID="{1B236FB1-C023-B44F-8A5D-59A009E2E390}" presName="level3hierChild" presStyleCnt="0"/>
      <dgm:spPr/>
    </dgm:pt>
    <dgm:pt modelId="{3FDBF63C-5995-D047-B912-F6C175B2A13B}" type="pres">
      <dgm:prSet presAssocID="{7021F925-AA9B-724E-9BDF-3F72CE87361E}" presName="conn2-1" presStyleLbl="parChTrans1D3" presStyleIdx="0" presStyleCnt="3"/>
      <dgm:spPr/>
    </dgm:pt>
    <dgm:pt modelId="{249CEEC5-A622-5446-BAAF-05169AAA98BD}" type="pres">
      <dgm:prSet presAssocID="{7021F925-AA9B-724E-9BDF-3F72CE87361E}" presName="connTx" presStyleLbl="parChTrans1D3" presStyleIdx="0" presStyleCnt="3"/>
      <dgm:spPr/>
    </dgm:pt>
    <dgm:pt modelId="{DB47B86E-68CB-D047-9ABC-F0A2959C1A0F}" type="pres">
      <dgm:prSet presAssocID="{00FD5319-7966-EB4B-BDE1-F044B7C7A3D4}" presName="root2" presStyleCnt="0"/>
      <dgm:spPr/>
    </dgm:pt>
    <dgm:pt modelId="{65F07CE4-1D2C-A04F-AD80-BE78CDECB17C}" type="pres">
      <dgm:prSet presAssocID="{00FD5319-7966-EB4B-BDE1-F044B7C7A3D4}" presName="LevelTwoTextNode" presStyleLbl="node3" presStyleIdx="0" presStyleCnt="3" custScaleX="85866" custScaleY="58709">
        <dgm:presLayoutVars>
          <dgm:chPref val="3"/>
        </dgm:presLayoutVars>
      </dgm:prSet>
      <dgm:spPr/>
    </dgm:pt>
    <dgm:pt modelId="{CF3F9EFC-5A03-DD4F-A996-9677C94B7720}" type="pres">
      <dgm:prSet presAssocID="{00FD5319-7966-EB4B-BDE1-F044B7C7A3D4}" presName="level3hierChild" presStyleCnt="0"/>
      <dgm:spPr/>
    </dgm:pt>
    <dgm:pt modelId="{47B06865-BDA1-244F-8032-38DE335DE0C7}" type="pres">
      <dgm:prSet presAssocID="{A8A0E40B-7086-6F4B-829E-C5B0401EC543}" presName="conn2-1" presStyleLbl="parChTrans1D3" presStyleIdx="1" presStyleCnt="3"/>
      <dgm:spPr/>
    </dgm:pt>
    <dgm:pt modelId="{630574E4-78D5-7843-82B4-007A2EC4A3A6}" type="pres">
      <dgm:prSet presAssocID="{A8A0E40B-7086-6F4B-829E-C5B0401EC543}" presName="connTx" presStyleLbl="parChTrans1D3" presStyleIdx="1" presStyleCnt="3"/>
      <dgm:spPr/>
    </dgm:pt>
    <dgm:pt modelId="{7A0E079A-7D36-B34E-AC8C-B662C4680EF9}" type="pres">
      <dgm:prSet presAssocID="{4115A148-903D-DE42-B427-71588CDCDCB9}" presName="root2" presStyleCnt="0"/>
      <dgm:spPr/>
    </dgm:pt>
    <dgm:pt modelId="{DDFAB55C-52ED-3849-8434-E71CCC01483E}" type="pres">
      <dgm:prSet presAssocID="{4115A148-903D-DE42-B427-71588CDCDCB9}" presName="LevelTwoTextNode" presStyleLbl="node3" presStyleIdx="1" presStyleCnt="3" custScaleX="83529" custScaleY="65263">
        <dgm:presLayoutVars>
          <dgm:chPref val="3"/>
        </dgm:presLayoutVars>
      </dgm:prSet>
      <dgm:spPr/>
    </dgm:pt>
    <dgm:pt modelId="{BD65D3E0-F92D-5E47-ABDE-D5432543B2B3}" type="pres">
      <dgm:prSet presAssocID="{4115A148-903D-DE42-B427-71588CDCDCB9}" presName="level3hierChild" presStyleCnt="0"/>
      <dgm:spPr/>
    </dgm:pt>
    <dgm:pt modelId="{839ACD84-09B2-0E45-8FAD-18A42501872A}" type="pres">
      <dgm:prSet presAssocID="{EF665EE9-D3DB-8D41-8B0B-ED6824615904}" presName="conn2-1" presStyleLbl="parChTrans1D3" presStyleIdx="2" presStyleCnt="3"/>
      <dgm:spPr/>
    </dgm:pt>
    <dgm:pt modelId="{26C20F78-79B6-CD4E-B391-ACB7A47996FC}" type="pres">
      <dgm:prSet presAssocID="{EF665EE9-D3DB-8D41-8B0B-ED6824615904}" presName="connTx" presStyleLbl="parChTrans1D3" presStyleIdx="2" presStyleCnt="3"/>
      <dgm:spPr/>
    </dgm:pt>
    <dgm:pt modelId="{2B5D59CF-6112-9541-8077-45C2477D16ED}" type="pres">
      <dgm:prSet presAssocID="{9A5A1C48-E14F-0842-9060-8C9362D96944}" presName="root2" presStyleCnt="0"/>
      <dgm:spPr/>
    </dgm:pt>
    <dgm:pt modelId="{C6A25038-E9F9-C049-B771-FF685AF0A19D}" type="pres">
      <dgm:prSet presAssocID="{9A5A1C48-E14F-0842-9060-8C9362D96944}" presName="LevelTwoTextNode" presStyleLbl="node3" presStyleIdx="2" presStyleCnt="3" custScaleX="83243" custScaleY="60671">
        <dgm:presLayoutVars>
          <dgm:chPref val="3"/>
        </dgm:presLayoutVars>
      </dgm:prSet>
      <dgm:spPr/>
    </dgm:pt>
    <dgm:pt modelId="{66D190EE-EE3C-6C4C-A734-854E9EB96A5F}" type="pres">
      <dgm:prSet presAssocID="{9A5A1C48-E14F-0842-9060-8C9362D96944}" presName="level3hierChild" presStyleCnt="0"/>
      <dgm:spPr/>
    </dgm:pt>
    <dgm:pt modelId="{9450AA1E-F3D5-2B4E-A42E-0A0555AC566D}" type="pres">
      <dgm:prSet presAssocID="{6CB542B9-C660-A642-9DE8-591A60766918}" presName="conn2-1" presStyleLbl="parChTrans1D2" presStyleIdx="1" presStyleCnt="2"/>
      <dgm:spPr/>
    </dgm:pt>
    <dgm:pt modelId="{10C75FCF-DE56-624C-96AE-857E70A15FA4}" type="pres">
      <dgm:prSet presAssocID="{6CB542B9-C660-A642-9DE8-591A60766918}" presName="connTx" presStyleLbl="parChTrans1D2" presStyleIdx="1" presStyleCnt="2"/>
      <dgm:spPr/>
    </dgm:pt>
    <dgm:pt modelId="{D2F286D2-D0B2-8844-8300-967A8CE4BCE4}" type="pres">
      <dgm:prSet presAssocID="{5D2F2226-72CD-104A-BD50-7751F61DAC7E}" presName="root2" presStyleCnt="0"/>
      <dgm:spPr/>
    </dgm:pt>
    <dgm:pt modelId="{55EB85F9-D965-664E-9BE5-B181DB398B6B}" type="pres">
      <dgm:prSet presAssocID="{5D2F2226-72CD-104A-BD50-7751F61DAC7E}" presName="LevelTwoTextNode" presStyleLbl="node2" presStyleIdx="1" presStyleCnt="2">
        <dgm:presLayoutVars>
          <dgm:chPref val="3"/>
        </dgm:presLayoutVars>
      </dgm:prSet>
      <dgm:spPr/>
    </dgm:pt>
    <dgm:pt modelId="{9784501F-E184-FC45-8174-0EC9865D91FA}" type="pres">
      <dgm:prSet presAssocID="{5D2F2226-72CD-104A-BD50-7751F61DAC7E}" presName="level3hierChild" presStyleCnt="0"/>
      <dgm:spPr/>
    </dgm:pt>
  </dgm:ptLst>
  <dgm:cxnLst>
    <dgm:cxn modelId="{0D198C0E-E2A6-D446-8693-A98B73D65B45}" type="presOf" srcId="{EF665EE9-D3DB-8D41-8B0B-ED6824615904}" destId="{26C20F78-79B6-CD4E-B391-ACB7A47996FC}" srcOrd="1" destOrd="0" presId="urn:microsoft.com/office/officeart/2005/8/layout/hierarchy2"/>
    <dgm:cxn modelId="{117E9712-BAFB-D24F-A98E-124B1D182809}" type="presOf" srcId="{9A5A1C48-E14F-0842-9060-8C9362D96944}" destId="{C6A25038-E9F9-C049-B771-FF685AF0A19D}" srcOrd="0" destOrd="0" presId="urn:microsoft.com/office/officeart/2005/8/layout/hierarchy2"/>
    <dgm:cxn modelId="{1852032E-8261-C64B-A883-1DF48E258B91}" srcId="{1B236FB1-C023-B44F-8A5D-59A009E2E390}" destId="{9A5A1C48-E14F-0842-9060-8C9362D96944}" srcOrd="2" destOrd="0" parTransId="{EF665EE9-D3DB-8D41-8B0B-ED6824615904}" sibTransId="{747B2C75-834A-D048-B938-226D774752F7}"/>
    <dgm:cxn modelId="{7089AC34-D05C-5E42-A8C7-1682CCC04E01}" srcId="{A4C70766-FE87-EF49-B019-4C817DF75B8F}" destId="{1B236FB1-C023-B44F-8A5D-59A009E2E390}" srcOrd="0" destOrd="0" parTransId="{3C2B0AFC-89FA-C34A-B8DF-7E8453A1FAA2}" sibTransId="{B67E1E6E-7096-3B48-AECF-D30A08CBA656}"/>
    <dgm:cxn modelId="{81390851-1329-5749-B417-DBBCB62C4FDA}" type="presOf" srcId="{7021F925-AA9B-724E-9BDF-3F72CE87361E}" destId="{249CEEC5-A622-5446-BAAF-05169AAA98BD}" srcOrd="1" destOrd="0" presId="urn:microsoft.com/office/officeart/2005/8/layout/hierarchy2"/>
    <dgm:cxn modelId="{26A3A557-B73F-3C40-8309-A68E68BB58B4}" type="presOf" srcId="{6CB542B9-C660-A642-9DE8-591A60766918}" destId="{10C75FCF-DE56-624C-96AE-857E70A15FA4}" srcOrd="1" destOrd="0" presId="urn:microsoft.com/office/officeart/2005/8/layout/hierarchy2"/>
    <dgm:cxn modelId="{6C6AF95E-DCCA-7B44-8115-987143A99C7E}" type="presOf" srcId="{4115A148-903D-DE42-B427-71588CDCDCB9}" destId="{DDFAB55C-52ED-3849-8434-E71CCC01483E}" srcOrd="0" destOrd="0" presId="urn:microsoft.com/office/officeart/2005/8/layout/hierarchy2"/>
    <dgm:cxn modelId="{D5EAFB9B-0B01-FB4D-9DB6-141099E7DD60}" srcId="{A4C70766-FE87-EF49-B019-4C817DF75B8F}" destId="{5D2F2226-72CD-104A-BD50-7751F61DAC7E}" srcOrd="1" destOrd="0" parTransId="{6CB542B9-C660-A642-9DE8-591A60766918}" sibTransId="{8EAB650B-657F-8D4F-B251-ADB071FB2C0F}"/>
    <dgm:cxn modelId="{013A5EA7-F326-6B49-B5D5-31ABC5ABD25A}" srcId="{3048863F-9A05-C441-A240-FCC0F8923EEC}" destId="{A4C70766-FE87-EF49-B019-4C817DF75B8F}" srcOrd="0" destOrd="0" parTransId="{1C4BE312-7521-9847-8E0F-46753E392616}" sibTransId="{7F1D863D-54EC-3B4B-9251-02944988D29B}"/>
    <dgm:cxn modelId="{AF1032AD-4B51-074B-B89C-F8642B8AE68D}" type="presOf" srcId="{3048863F-9A05-C441-A240-FCC0F8923EEC}" destId="{E51D2FBD-DE07-8D43-A3FC-3391D87554F2}" srcOrd="0" destOrd="0" presId="urn:microsoft.com/office/officeart/2005/8/layout/hierarchy2"/>
    <dgm:cxn modelId="{FFD212B0-D017-BD43-9906-BA38EF2B70E3}" type="presOf" srcId="{A8A0E40B-7086-6F4B-829E-C5B0401EC543}" destId="{630574E4-78D5-7843-82B4-007A2EC4A3A6}" srcOrd="1" destOrd="0" presId="urn:microsoft.com/office/officeart/2005/8/layout/hierarchy2"/>
    <dgm:cxn modelId="{B1F5CBC4-A5B2-FB4C-9EFB-40B65CBBA1CC}" type="presOf" srcId="{7021F925-AA9B-724E-9BDF-3F72CE87361E}" destId="{3FDBF63C-5995-D047-B912-F6C175B2A13B}" srcOrd="0" destOrd="0" presId="urn:microsoft.com/office/officeart/2005/8/layout/hierarchy2"/>
    <dgm:cxn modelId="{FFAF02C5-3AA9-5C4F-A795-F43FDDA1439D}" type="presOf" srcId="{A8A0E40B-7086-6F4B-829E-C5B0401EC543}" destId="{47B06865-BDA1-244F-8032-38DE335DE0C7}" srcOrd="0" destOrd="0" presId="urn:microsoft.com/office/officeart/2005/8/layout/hierarchy2"/>
    <dgm:cxn modelId="{4061D7CC-4643-F64F-BBDE-26A08C6F60A4}" type="presOf" srcId="{3C2B0AFC-89FA-C34A-B8DF-7E8453A1FAA2}" destId="{0A04D647-7FCB-E54B-BE3C-28B2BEF58ED7}" srcOrd="0" destOrd="0" presId="urn:microsoft.com/office/officeart/2005/8/layout/hierarchy2"/>
    <dgm:cxn modelId="{AABDABD4-E265-0B4D-9FD8-FC1377D70A57}" srcId="{1B236FB1-C023-B44F-8A5D-59A009E2E390}" destId="{4115A148-903D-DE42-B427-71588CDCDCB9}" srcOrd="1" destOrd="0" parTransId="{A8A0E40B-7086-6F4B-829E-C5B0401EC543}" sibTransId="{E66A2B6A-AD17-CE4B-91D4-FBA4A28FCFAE}"/>
    <dgm:cxn modelId="{F1573ADD-650B-1045-AB4E-29F297F9C0F4}" type="presOf" srcId="{A4C70766-FE87-EF49-B019-4C817DF75B8F}" destId="{6BF393B9-34F6-BE4A-A5FA-D9051654497E}" srcOrd="0" destOrd="0" presId="urn:microsoft.com/office/officeart/2005/8/layout/hierarchy2"/>
    <dgm:cxn modelId="{BE72DDDD-FCCB-FB46-BE2B-0073A3FB7BE4}" type="presOf" srcId="{6CB542B9-C660-A642-9DE8-591A60766918}" destId="{9450AA1E-F3D5-2B4E-A42E-0A0555AC566D}" srcOrd="0" destOrd="0" presId="urn:microsoft.com/office/officeart/2005/8/layout/hierarchy2"/>
    <dgm:cxn modelId="{FDCCE1DD-2162-4E4B-9D55-5382D5B09B34}" type="presOf" srcId="{5D2F2226-72CD-104A-BD50-7751F61DAC7E}" destId="{55EB85F9-D965-664E-9BE5-B181DB398B6B}" srcOrd="0" destOrd="0" presId="urn:microsoft.com/office/officeart/2005/8/layout/hierarchy2"/>
    <dgm:cxn modelId="{17149FDE-A167-9243-9765-B393F00FBDF0}" type="presOf" srcId="{1B236FB1-C023-B44F-8A5D-59A009E2E390}" destId="{E7C27D21-90DE-CA4C-90D6-7C88C43A4686}" srcOrd="0" destOrd="0" presId="urn:microsoft.com/office/officeart/2005/8/layout/hierarchy2"/>
    <dgm:cxn modelId="{179A3AF0-C8CD-2D44-86F8-D01174D29B65}" type="presOf" srcId="{3C2B0AFC-89FA-C34A-B8DF-7E8453A1FAA2}" destId="{86B68409-2276-C34F-8F17-347461C03990}" srcOrd="1" destOrd="0" presId="urn:microsoft.com/office/officeart/2005/8/layout/hierarchy2"/>
    <dgm:cxn modelId="{662D30F4-1333-034C-839D-E37380D6B43A}" type="presOf" srcId="{EF665EE9-D3DB-8D41-8B0B-ED6824615904}" destId="{839ACD84-09B2-0E45-8FAD-18A42501872A}" srcOrd="0" destOrd="0" presId="urn:microsoft.com/office/officeart/2005/8/layout/hierarchy2"/>
    <dgm:cxn modelId="{FC58D1F5-6551-D449-BD22-439383AA2DC2}" srcId="{1B236FB1-C023-B44F-8A5D-59A009E2E390}" destId="{00FD5319-7966-EB4B-BDE1-F044B7C7A3D4}" srcOrd="0" destOrd="0" parTransId="{7021F925-AA9B-724E-9BDF-3F72CE87361E}" sibTransId="{35748B7B-1E27-2241-8A62-86682EB2F947}"/>
    <dgm:cxn modelId="{D7F34BFB-916C-2A4A-A1B7-012E2072FC03}" type="presOf" srcId="{00FD5319-7966-EB4B-BDE1-F044B7C7A3D4}" destId="{65F07CE4-1D2C-A04F-AD80-BE78CDECB17C}" srcOrd="0" destOrd="0" presId="urn:microsoft.com/office/officeart/2005/8/layout/hierarchy2"/>
    <dgm:cxn modelId="{3646B739-A2A3-B94B-A7C1-F93364211E13}" type="presParOf" srcId="{E51D2FBD-DE07-8D43-A3FC-3391D87554F2}" destId="{49764D5F-56C1-A34F-86ED-9F03BA351CDF}" srcOrd="0" destOrd="0" presId="urn:microsoft.com/office/officeart/2005/8/layout/hierarchy2"/>
    <dgm:cxn modelId="{8393B235-0980-2847-8B4A-88F21E498EFD}" type="presParOf" srcId="{49764D5F-56C1-A34F-86ED-9F03BA351CDF}" destId="{6BF393B9-34F6-BE4A-A5FA-D9051654497E}" srcOrd="0" destOrd="0" presId="urn:microsoft.com/office/officeart/2005/8/layout/hierarchy2"/>
    <dgm:cxn modelId="{473FF7AD-6176-904B-A041-B006647A51B3}" type="presParOf" srcId="{49764D5F-56C1-A34F-86ED-9F03BA351CDF}" destId="{B9592186-8D23-0746-89EF-7AF53ACCEAA8}" srcOrd="1" destOrd="0" presId="urn:microsoft.com/office/officeart/2005/8/layout/hierarchy2"/>
    <dgm:cxn modelId="{14ACAB6F-CD7E-EE4D-9AC3-529D0927E854}" type="presParOf" srcId="{B9592186-8D23-0746-89EF-7AF53ACCEAA8}" destId="{0A04D647-7FCB-E54B-BE3C-28B2BEF58ED7}" srcOrd="0" destOrd="0" presId="urn:microsoft.com/office/officeart/2005/8/layout/hierarchy2"/>
    <dgm:cxn modelId="{0FAD2343-B98B-7942-A71A-525B9BA60BD1}" type="presParOf" srcId="{0A04D647-7FCB-E54B-BE3C-28B2BEF58ED7}" destId="{86B68409-2276-C34F-8F17-347461C03990}" srcOrd="0" destOrd="0" presId="urn:microsoft.com/office/officeart/2005/8/layout/hierarchy2"/>
    <dgm:cxn modelId="{7EE7027D-42D3-9442-A6BF-EFA29DA3507C}" type="presParOf" srcId="{B9592186-8D23-0746-89EF-7AF53ACCEAA8}" destId="{B54C3A5B-457C-1346-979B-FBEDD8B2A374}" srcOrd="1" destOrd="0" presId="urn:microsoft.com/office/officeart/2005/8/layout/hierarchy2"/>
    <dgm:cxn modelId="{56FB9FFC-8C06-F240-9262-C6CBC7B83106}" type="presParOf" srcId="{B54C3A5B-457C-1346-979B-FBEDD8B2A374}" destId="{E7C27D21-90DE-CA4C-90D6-7C88C43A4686}" srcOrd="0" destOrd="0" presId="urn:microsoft.com/office/officeart/2005/8/layout/hierarchy2"/>
    <dgm:cxn modelId="{D59783A1-53AA-0B46-99EF-4946EFBF1128}" type="presParOf" srcId="{B54C3A5B-457C-1346-979B-FBEDD8B2A374}" destId="{EE143F0F-7A11-AF47-BE01-E51E30E8C6BD}" srcOrd="1" destOrd="0" presId="urn:microsoft.com/office/officeart/2005/8/layout/hierarchy2"/>
    <dgm:cxn modelId="{05634EF2-A768-2140-8D0A-F334393C57D6}" type="presParOf" srcId="{EE143F0F-7A11-AF47-BE01-E51E30E8C6BD}" destId="{3FDBF63C-5995-D047-B912-F6C175B2A13B}" srcOrd="0" destOrd="0" presId="urn:microsoft.com/office/officeart/2005/8/layout/hierarchy2"/>
    <dgm:cxn modelId="{49804B65-37C1-6448-B67A-5CAA2E33EFA9}" type="presParOf" srcId="{3FDBF63C-5995-D047-B912-F6C175B2A13B}" destId="{249CEEC5-A622-5446-BAAF-05169AAA98BD}" srcOrd="0" destOrd="0" presId="urn:microsoft.com/office/officeart/2005/8/layout/hierarchy2"/>
    <dgm:cxn modelId="{25D40BFF-F71F-A949-AD6C-0165E04CC38A}" type="presParOf" srcId="{EE143F0F-7A11-AF47-BE01-E51E30E8C6BD}" destId="{DB47B86E-68CB-D047-9ABC-F0A2959C1A0F}" srcOrd="1" destOrd="0" presId="urn:microsoft.com/office/officeart/2005/8/layout/hierarchy2"/>
    <dgm:cxn modelId="{BB241BD7-F6ED-0146-A418-8BFF4A5D02E6}" type="presParOf" srcId="{DB47B86E-68CB-D047-9ABC-F0A2959C1A0F}" destId="{65F07CE4-1D2C-A04F-AD80-BE78CDECB17C}" srcOrd="0" destOrd="0" presId="urn:microsoft.com/office/officeart/2005/8/layout/hierarchy2"/>
    <dgm:cxn modelId="{27B1F2AA-3364-0E4E-BA25-06D9142CA059}" type="presParOf" srcId="{DB47B86E-68CB-D047-9ABC-F0A2959C1A0F}" destId="{CF3F9EFC-5A03-DD4F-A996-9677C94B7720}" srcOrd="1" destOrd="0" presId="urn:microsoft.com/office/officeart/2005/8/layout/hierarchy2"/>
    <dgm:cxn modelId="{59075734-3989-2244-A55E-88AB457B308F}" type="presParOf" srcId="{EE143F0F-7A11-AF47-BE01-E51E30E8C6BD}" destId="{47B06865-BDA1-244F-8032-38DE335DE0C7}" srcOrd="2" destOrd="0" presId="urn:microsoft.com/office/officeart/2005/8/layout/hierarchy2"/>
    <dgm:cxn modelId="{7495A8E2-C199-854F-A4FB-432AFEE52521}" type="presParOf" srcId="{47B06865-BDA1-244F-8032-38DE335DE0C7}" destId="{630574E4-78D5-7843-82B4-007A2EC4A3A6}" srcOrd="0" destOrd="0" presId="urn:microsoft.com/office/officeart/2005/8/layout/hierarchy2"/>
    <dgm:cxn modelId="{9DC1C430-63AB-274A-AB8C-80A75E6A05C1}" type="presParOf" srcId="{EE143F0F-7A11-AF47-BE01-E51E30E8C6BD}" destId="{7A0E079A-7D36-B34E-AC8C-B662C4680EF9}" srcOrd="3" destOrd="0" presId="urn:microsoft.com/office/officeart/2005/8/layout/hierarchy2"/>
    <dgm:cxn modelId="{79A932BD-A9DD-DD47-85D5-D0540866ABB6}" type="presParOf" srcId="{7A0E079A-7D36-B34E-AC8C-B662C4680EF9}" destId="{DDFAB55C-52ED-3849-8434-E71CCC01483E}" srcOrd="0" destOrd="0" presId="urn:microsoft.com/office/officeart/2005/8/layout/hierarchy2"/>
    <dgm:cxn modelId="{0C24AA9B-79E8-E344-A16C-AA0598044D18}" type="presParOf" srcId="{7A0E079A-7D36-B34E-AC8C-B662C4680EF9}" destId="{BD65D3E0-F92D-5E47-ABDE-D5432543B2B3}" srcOrd="1" destOrd="0" presId="urn:microsoft.com/office/officeart/2005/8/layout/hierarchy2"/>
    <dgm:cxn modelId="{BD425DC7-FFA1-5448-89B7-11A9BB7606E4}" type="presParOf" srcId="{EE143F0F-7A11-AF47-BE01-E51E30E8C6BD}" destId="{839ACD84-09B2-0E45-8FAD-18A42501872A}" srcOrd="4" destOrd="0" presId="urn:microsoft.com/office/officeart/2005/8/layout/hierarchy2"/>
    <dgm:cxn modelId="{8E4293F9-911F-4945-ADDD-13D5BBE6972D}" type="presParOf" srcId="{839ACD84-09B2-0E45-8FAD-18A42501872A}" destId="{26C20F78-79B6-CD4E-B391-ACB7A47996FC}" srcOrd="0" destOrd="0" presId="urn:microsoft.com/office/officeart/2005/8/layout/hierarchy2"/>
    <dgm:cxn modelId="{7FED963B-8F51-8A42-B6F7-1F7D73E1D110}" type="presParOf" srcId="{EE143F0F-7A11-AF47-BE01-E51E30E8C6BD}" destId="{2B5D59CF-6112-9541-8077-45C2477D16ED}" srcOrd="5" destOrd="0" presId="urn:microsoft.com/office/officeart/2005/8/layout/hierarchy2"/>
    <dgm:cxn modelId="{70B6B303-EAC8-E845-A5BB-B6796A19B8B3}" type="presParOf" srcId="{2B5D59CF-6112-9541-8077-45C2477D16ED}" destId="{C6A25038-E9F9-C049-B771-FF685AF0A19D}" srcOrd="0" destOrd="0" presId="urn:microsoft.com/office/officeart/2005/8/layout/hierarchy2"/>
    <dgm:cxn modelId="{19F798F8-68C1-E54C-844E-646593D2E1A7}" type="presParOf" srcId="{2B5D59CF-6112-9541-8077-45C2477D16ED}" destId="{66D190EE-EE3C-6C4C-A734-854E9EB96A5F}" srcOrd="1" destOrd="0" presId="urn:microsoft.com/office/officeart/2005/8/layout/hierarchy2"/>
    <dgm:cxn modelId="{1A79CA66-6693-BD4C-AA69-CFC44CE758BC}" type="presParOf" srcId="{B9592186-8D23-0746-89EF-7AF53ACCEAA8}" destId="{9450AA1E-F3D5-2B4E-A42E-0A0555AC566D}" srcOrd="2" destOrd="0" presId="urn:microsoft.com/office/officeart/2005/8/layout/hierarchy2"/>
    <dgm:cxn modelId="{8FB4B895-3ABA-8F4B-8F3D-F23B0EEF3A22}" type="presParOf" srcId="{9450AA1E-F3D5-2B4E-A42E-0A0555AC566D}" destId="{10C75FCF-DE56-624C-96AE-857E70A15FA4}" srcOrd="0" destOrd="0" presId="urn:microsoft.com/office/officeart/2005/8/layout/hierarchy2"/>
    <dgm:cxn modelId="{F603E80E-161D-7A4A-AD9C-F280F1922CB2}" type="presParOf" srcId="{B9592186-8D23-0746-89EF-7AF53ACCEAA8}" destId="{D2F286D2-D0B2-8844-8300-967A8CE4BCE4}" srcOrd="3" destOrd="0" presId="urn:microsoft.com/office/officeart/2005/8/layout/hierarchy2"/>
    <dgm:cxn modelId="{7E19F234-0B66-9F43-8B10-A3FF2A0558BB}" type="presParOf" srcId="{D2F286D2-D0B2-8844-8300-967A8CE4BCE4}" destId="{55EB85F9-D965-664E-9BE5-B181DB398B6B}" srcOrd="0" destOrd="0" presId="urn:microsoft.com/office/officeart/2005/8/layout/hierarchy2"/>
    <dgm:cxn modelId="{ED7EB44A-6DBF-784A-886C-D25856AE4A1F}" type="presParOf" srcId="{D2F286D2-D0B2-8844-8300-967A8CE4BCE4}" destId="{9784501F-E184-FC45-8174-0EC9865D91F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393B9-34F6-BE4A-A5FA-D9051654497E}">
      <dsp:nvSpPr>
        <dsp:cNvPr id="0" name=""/>
        <dsp:cNvSpPr/>
      </dsp:nvSpPr>
      <dsp:spPr>
        <a:xfrm>
          <a:off x="3886" y="1372063"/>
          <a:ext cx="2915062" cy="2256423"/>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s-MX" sz="2200" b="1" kern="1200" dirty="0"/>
            <a:t>Pregunta de investigación</a:t>
          </a:r>
        </a:p>
        <a:p>
          <a:pPr marL="0" lvl="0" indent="0" algn="ctr" defTabSz="977900">
            <a:lnSpc>
              <a:spcPct val="90000"/>
            </a:lnSpc>
            <a:spcBef>
              <a:spcPct val="0"/>
            </a:spcBef>
            <a:spcAft>
              <a:spcPct val="35000"/>
            </a:spcAft>
            <a:buNone/>
          </a:pPr>
          <a:r>
            <a:rPr lang="es-MX" sz="2200" kern="1200" dirty="0"/>
            <a:t>(¿qué es lo que busco saber?)</a:t>
          </a:r>
        </a:p>
      </dsp:txBody>
      <dsp:txXfrm>
        <a:off x="69974" y="1438151"/>
        <a:ext cx="2782886" cy="2124247"/>
      </dsp:txXfrm>
    </dsp:sp>
    <dsp:sp modelId="{0A04D647-7FCB-E54B-BE3C-28B2BEF58ED7}">
      <dsp:nvSpPr>
        <dsp:cNvPr id="0" name=""/>
        <dsp:cNvSpPr/>
      </dsp:nvSpPr>
      <dsp:spPr>
        <a:xfrm rot="19457599">
          <a:off x="2785658" y="2055423"/>
          <a:ext cx="1418096" cy="62050"/>
        </a:xfrm>
        <a:custGeom>
          <a:avLst/>
          <a:gdLst/>
          <a:ahLst/>
          <a:cxnLst/>
          <a:rect l="0" t="0" r="0" b="0"/>
          <a:pathLst>
            <a:path>
              <a:moveTo>
                <a:pt x="0" y="31025"/>
              </a:moveTo>
              <a:lnTo>
                <a:pt x="1418096" y="31025"/>
              </a:lnTo>
            </a:path>
          </a:pathLst>
        </a:custGeom>
        <a:noFill/>
        <a:ln w="15875"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3459254" y="2050996"/>
        <a:ext cx="70904" cy="70904"/>
      </dsp:txXfrm>
    </dsp:sp>
    <dsp:sp modelId="{E7C27D21-90DE-CA4C-90D6-7C88C43A4686}">
      <dsp:nvSpPr>
        <dsp:cNvPr id="0" name=""/>
        <dsp:cNvSpPr/>
      </dsp:nvSpPr>
      <dsp:spPr>
        <a:xfrm>
          <a:off x="4070464" y="952925"/>
          <a:ext cx="2878789" cy="1439394"/>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s-MX" sz="2200" b="1" kern="1200" dirty="0"/>
            <a:t>Objetivo general</a:t>
          </a:r>
        </a:p>
        <a:p>
          <a:pPr marL="0" lvl="0" indent="0" algn="ctr" defTabSz="977900">
            <a:lnSpc>
              <a:spcPct val="90000"/>
            </a:lnSpc>
            <a:spcBef>
              <a:spcPct val="0"/>
            </a:spcBef>
            <a:spcAft>
              <a:spcPct val="35000"/>
            </a:spcAft>
            <a:buNone/>
          </a:pPr>
          <a:r>
            <a:rPr lang="es-MX" sz="2200" kern="1200" dirty="0"/>
            <a:t>(cómo responderé a la pregunta)</a:t>
          </a:r>
        </a:p>
      </dsp:txBody>
      <dsp:txXfrm>
        <a:off x="4112622" y="995083"/>
        <a:ext cx="2794473" cy="1355078"/>
      </dsp:txXfrm>
    </dsp:sp>
    <dsp:sp modelId="{3FDBF63C-5995-D047-B912-F6C175B2A13B}">
      <dsp:nvSpPr>
        <dsp:cNvPr id="0" name=""/>
        <dsp:cNvSpPr/>
      </dsp:nvSpPr>
      <dsp:spPr>
        <a:xfrm rot="18944241">
          <a:off x="6721046" y="1080471"/>
          <a:ext cx="1607930" cy="62050"/>
        </a:xfrm>
        <a:custGeom>
          <a:avLst/>
          <a:gdLst/>
          <a:ahLst/>
          <a:cxnLst/>
          <a:rect l="0" t="0" r="0" b="0"/>
          <a:pathLst>
            <a:path>
              <a:moveTo>
                <a:pt x="0" y="31025"/>
              </a:moveTo>
              <a:lnTo>
                <a:pt x="1607930" y="31025"/>
              </a:lnTo>
            </a:path>
          </a:pathLst>
        </a:custGeom>
        <a:noFill/>
        <a:ln w="15875" cap="flat" cmpd="sng"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7484813" y="1071298"/>
        <a:ext cx="80396" cy="80396"/>
      </dsp:txXfrm>
    </dsp:sp>
    <dsp:sp modelId="{65F07CE4-1D2C-A04F-AD80-BE78CDECB17C}">
      <dsp:nvSpPr>
        <dsp:cNvPr id="0" name=""/>
        <dsp:cNvSpPr/>
      </dsp:nvSpPr>
      <dsp:spPr>
        <a:xfrm>
          <a:off x="8100769" y="127843"/>
          <a:ext cx="2471901" cy="845054"/>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MX" sz="1800" kern="1200" dirty="0"/>
            <a:t>Objetivo especifico 1</a:t>
          </a:r>
        </a:p>
      </dsp:txBody>
      <dsp:txXfrm>
        <a:off x="8125520" y="152594"/>
        <a:ext cx="2422399" cy="795552"/>
      </dsp:txXfrm>
    </dsp:sp>
    <dsp:sp modelId="{47B06865-BDA1-244F-8032-38DE335DE0C7}">
      <dsp:nvSpPr>
        <dsp:cNvPr id="0" name=""/>
        <dsp:cNvSpPr/>
      </dsp:nvSpPr>
      <dsp:spPr>
        <a:xfrm rot="21557847">
          <a:off x="6949210" y="1634537"/>
          <a:ext cx="1151602" cy="62050"/>
        </a:xfrm>
        <a:custGeom>
          <a:avLst/>
          <a:gdLst/>
          <a:ahLst/>
          <a:cxnLst/>
          <a:rect l="0" t="0" r="0" b="0"/>
          <a:pathLst>
            <a:path>
              <a:moveTo>
                <a:pt x="0" y="31025"/>
              </a:moveTo>
              <a:lnTo>
                <a:pt x="1151602" y="31025"/>
              </a:lnTo>
            </a:path>
          </a:pathLst>
        </a:custGeom>
        <a:noFill/>
        <a:ln w="15875" cap="flat" cmpd="sng"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7496221" y="1636773"/>
        <a:ext cx="57580" cy="57580"/>
      </dsp:txXfrm>
    </dsp:sp>
    <dsp:sp modelId="{DDFAB55C-52ED-3849-8434-E71CCC01483E}">
      <dsp:nvSpPr>
        <dsp:cNvPr id="0" name=""/>
        <dsp:cNvSpPr/>
      </dsp:nvSpPr>
      <dsp:spPr>
        <a:xfrm>
          <a:off x="8100769" y="1188806"/>
          <a:ext cx="2404624" cy="939392"/>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MX" sz="1800" kern="1200" dirty="0"/>
            <a:t>Objetivo especifico 2</a:t>
          </a:r>
        </a:p>
      </dsp:txBody>
      <dsp:txXfrm>
        <a:off x="8128283" y="1216320"/>
        <a:ext cx="2349596" cy="884364"/>
      </dsp:txXfrm>
    </dsp:sp>
    <dsp:sp modelId="{839ACD84-09B2-0E45-8FAD-18A42501872A}">
      <dsp:nvSpPr>
        <dsp:cNvPr id="0" name=""/>
        <dsp:cNvSpPr/>
      </dsp:nvSpPr>
      <dsp:spPr>
        <a:xfrm rot="2634006">
          <a:off x="6725958" y="2195664"/>
          <a:ext cx="1598107" cy="62050"/>
        </a:xfrm>
        <a:custGeom>
          <a:avLst/>
          <a:gdLst/>
          <a:ahLst/>
          <a:cxnLst/>
          <a:rect l="0" t="0" r="0" b="0"/>
          <a:pathLst>
            <a:path>
              <a:moveTo>
                <a:pt x="0" y="31025"/>
              </a:moveTo>
              <a:lnTo>
                <a:pt x="1598107" y="31025"/>
              </a:lnTo>
            </a:path>
          </a:pathLst>
        </a:custGeom>
        <a:noFill/>
        <a:ln w="15875" cap="flat" cmpd="sng"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7485059" y="2186736"/>
        <a:ext cx="79905" cy="79905"/>
      </dsp:txXfrm>
    </dsp:sp>
    <dsp:sp modelId="{C6A25038-E9F9-C049-B771-FF685AF0A19D}">
      <dsp:nvSpPr>
        <dsp:cNvPr id="0" name=""/>
        <dsp:cNvSpPr/>
      </dsp:nvSpPr>
      <dsp:spPr>
        <a:xfrm>
          <a:off x="8100769" y="2344108"/>
          <a:ext cx="2396390" cy="873295"/>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MX" sz="1800" kern="1200" dirty="0"/>
            <a:t>Objetivo especifico 3</a:t>
          </a:r>
        </a:p>
      </dsp:txBody>
      <dsp:txXfrm>
        <a:off x="8126347" y="2369686"/>
        <a:ext cx="2345234" cy="822139"/>
      </dsp:txXfrm>
    </dsp:sp>
    <dsp:sp modelId="{9450AA1E-F3D5-2B4E-A42E-0A0555AC566D}">
      <dsp:nvSpPr>
        <dsp:cNvPr id="0" name=""/>
        <dsp:cNvSpPr/>
      </dsp:nvSpPr>
      <dsp:spPr>
        <a:xfrm rot="2142401">
          <a:off x="2785658" y="2883075"/>
          <a:ext cx="1418096" cy="62050"/>
        </a:xfrm>
        <a:custGeom>
          <a:avLst/>
          <a:gdLst/>
          <a:ahLst/>
          <a:cxnLst/>
          <a:rect l="0" t="0" r="0" b="0"/>
          <a:pathLst>
            <a:path>
              <a:moveTo>
                <a:pt x="0" y="31025"/>
              </a:moveTo>
              <a:lnTo>
                <a:pt x="1418096" y="31025"/>
              </a:lnTo>
            </a:path>
          </a:pathLst>
        </a:custGeom>
        <a:noFill/>
        <a:ln w="15875"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3459254" y="2878648"/>
        <a:ext cx="70904" cy="70904"/>
      </dsp:txXfrm>
    </dsp:sp>
    <dsp:sp modelId="{55EB85F9-D965-664E-9BE5-B181DB398B6B}">
      <dsp:nvSpPr>
        <dsp:cNvPr id="0" name=""/>
        <dsp:cNvSpPr/>
      </dsp:nvSpPr>
      <dsp:spPr>
        <a:xfrm>
          <a:off x="4070464" y="2608229"/>
          <a:ext cx="2878789" cy="1439394"/>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s-MX" sz="2200" b="1" kern="1200" dirty="0"/>
            <a:t>Hipótesis</a:t>
          </a:r>
        </a:p>
        <a:p>
          <a:pPr marL="0" lvl="0" indent="0" algn="ctr" defTabSz="977900">
            <a:lnSpc>
              <a:spcPct val="90000"/>
            </a:lnSpc>
            <a:spcBef>
              <a:spcPct val="0"/>
            </a:spcBef>
            <a:spcAft>
              <a:spcPct val="35000"/>
            </a:spcAft>
            <a:buNone/>
          </a:pPr>
          <a:r>
            <a:rPr lang="es-MX" sz="2200" kern="1200" dirty="0"/>
            <a:t>(responde a la pregunta de manera preliminar)</a:t>
          </a:r>
        </a:p>
      </dsp:txBody>
      <dsp:txXfrm>
        <a:off x="4112622" y="2650387"/>
        <a:ext cx="2794473" cy="135507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EFF8D-E7FC-4040-A39A-48C736CFB736}" type="datetimeFigureOut">
              <a:rPr lang="en-GB" smtClean="0"/>
              <a:t>13/04/2023</a:t>
            </a:fld>
            <a:endParaRPr lang="en-GB"/>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117A0B-1FC0-C24F-877D-2D7B348C3191}" type="slidenum">
              <a:rPr lang="en-GB" smtClean="0"/>
              <a:t>‹Nº›</a:t>
            </a:fld>
            <a:endParaRPr lang="en-GB"/>
          </a:p>
        </p:txBody>
      </p:sp>
    </p:spTree>
    <p:extLst>
      <p:ext uri="{BB962C8B-B14F-4D97-AF65-F5344CB8AC3E}">
        <p14:creationId xmlns:p14="http://schemas.microsoft.com/office/powerpoint/2010/main" val="3694064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Definir qué se pretende conocer = qué se pretende</a:t>
            </a:r>
            <a:r>
              <a:rPr lang="es-ES" baseline="0" dirty="0"/>
              <a:t> conocer (foco de la investigación)</a:t>
            </a:r>
            <a:endParaRPr lang="es-ES" dirty="0"/>
          </a:p>
          <a:p>
            <a:r>
              <a:rPr lang="es-ES" dirty="0"/>
              <a:t>Es la pregunta</a:t>
            </a:r>
            <a:r>
              <a:rPr lang="es-ES" baseline="0" dirty="0"/>
              <a:t> de investigación escrita de otra forma</a:t>
            </a:r>
          </a:p>
          <a:p>
            <a:endParaRPr lang="es-ES" baseline="0" dirty="0"/>
          </a:p>
          <a:p>
            <a:endParaRPr lang="es-ES" baseline="0" dirty="0"/>
          </a:p>
          <a:p>
            <a:r>
              <a:rPr lang="es-ES_tradnl" sz="1200" kern="1200" dirty="0">
                <a:solidFill>
                  <a:schemeClr val="tx1"/>
                </a:solidFill>
                <a:effectLst/>
                <a:latin typeface="+mn-lt"/>
                <a:ea typeface="+mn-ea"/>
                <a:cs typeface="+mn-cs"/>
              </a:rPr>
              <a:t>La formulación de los objetivos está directamente relacionada con las preguntas de investigación identificadas, representando preguntas relevantes para comprender un fenómeno determinado:</a:t>
            </a:r>
            <a:endParaRPr lang="es-CL" sz="1200" kern="1200" dirty="0">
              <a:solidFill>
                <a:schemeClr val="tx1"/>
              </a:solidFill>
              <a:effectLst/>
              <a:latin typeface="+mn-lt"/>
              <a:ea typeface="+mn-ea"/>
              <a:cs typeface="+mn-cs"/>
            </a:endParaRPr>
          </a:p>
          <a:p>
            <a:pPr lvl="0"/>
            <a:r>
              <a:rPr lang="es-ES_tradnl" sz="1200" kern="1200" dirty="0">
                <a:solidFill>
                  <a:schemeClr val="tx1"/>
                </a:solidFill>
                <a:effectLst/>
                <a:latin typeface="+mn-lt"/>
                <a:ea typeface="+mn-ea"/>
                <a:cs typeface="+mn-cs"/>
              </a:rPr>
              <a:t>La formulación del problema permite bosquejar el objetivo general de la investigación, a través de la elaboración de una pregunta guía.</a:t>
            </a:r>
            <a:endParaRPr lang="es-CL" sz="1200" kern="1200" dirty="0">
              <a:solidFill>
                <a:schemeClr val="tx1"/>
              </a:solidFill>
              <a:effectLst/>
              <a:latin typeface="+mn-lt"/>
              <a:ea typeface="+mn-ea"/>
              <a:cs typeface="+mn-cs"/>
            </a:endParaRPr>
          </a:p>
          <a:p>
            <a:pPr lvl="0"/>
            <a:r>
              <a:rPr lang="es-ES_tradnl" sz="1200" kern="1200" dirty="0">
                <a:solidFill>
                  <a:schemeClr val="tx1"/>
                </a:solidFill>
                <a:effectLst/>
                <a:latin typeface="+mn-lt"/>
                <a:ea typeface="+mn-ea"/>
                <a:cs typeface="+mn-cs"/>
              </a:rPr>
              <a:t>Las preguntas secundarias nos permiten bosquejar los objetivos específicos de ésta.</a:t>
            </a:r>
            <a:endParaRPr lang="es-CL" sz="1200" kern="1200" dirty="0">
              <a:solidFill>
                <a:schemeClr val="tx1"/>
              </a:solidFill>
              <a:effectLst/>
              <a:latin typeface="+mn-lt"/>
              <a:ea typeface="+mn-ea"/>
              <a:cs typeface="+mn-cs"/>
            </a:endParaRPr>
          </a:p>
          <a:p>
            <a:r>
              <a:rPr lang="es-ES_tradnl" sz="1200" kern="1200" dirty="0">
                <a:solidFill>
                  <a:schemeClr val="tx1"/>
                </a:solidFill>
                <a:effectLst/>
                <a:latin typeface="+mn-lt"/>
                <a:ea typeface="+mn-ea"/>
                <a:cs typeface="+mn-cs"/>
              </a:rPr>
              <a:t>Los objetivos constituyen una construcción del investigador para abordar el problema de investigación a partir del análisis preliminar de la información y/o de las directrices conceptuales que articulan su enfoque teórico.  Deben ser susceptibles de ser alcanzados o contestados e implican una contribución al conocimiento existente.</a:t>
            </a:r>
            <a:endParaRPr lang="es-CL" sz="1200" kern="1200" dirty="0">
              <a:solidFill>
                <a:schemeClr val="tx1"/>
              </a:solidFill>
              <a:effectLst/>
              <a:latin typeface="+mn-lt"/>
              <a:ea typeface="+mn-ea"/>
              <a:cs typeface="+mn-cs"/>
            </a:endParaRPr>
          </a:p>
          <a:p>
            <a:endParaRPr lang="es-ES" dirty="0"/>
          </a:p>
        </p:txBody>
      </p:sp>
      <p:sp>
        <p:nvSpPr>
          <p:cNvPr id="4" name="Marcador de número de diapositiva 3"/>
          <p:cNvSpPr>
            <a:spLocks noGrp="1"/>
          </p:cNvSpPr>
          <p:nvPr>
            <p:ph type="sldNum" sz="quarter" idx="10"/>
          </p:nvPr>
        </p:nvSpPr>
        <p:spPr/>
        <p:txBody>
          <a:bodyPr/>
          <a:lstStyle/>
          <a:p>
            <a:fld id="{55F576AB-BECC-5943-8C08-695B78B5F52B}" type="slidenum">
              <a:rPr lang="es-ES" smtClean="0"/>
              <a:t>5</a:t>
            </a:fld>
            <a:endParaRPr lang="es-ES"/>
          </a:p>
        </p:txBody>
      </p:sp>
    </p:spTree>
    <p:extLst>
      <p:ext uri="{BB962C8B-B14F-4D97-AF65-F5344CB8AC3E}">
        <p14:creationId xmlns:p14="http://schemas.microsoft.com/office/powerpoint/2010/main" val="1117331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b="1" dirty="0"/>
              <a:t>OG:</a:t>
            </a:r>
            <a:r>
              <a:rPr lang="es-ES" b="1" baseline="0" dirty="0"/>
              <a:t> evitar usar verbos que refieran a caminos y no fines. </a:t>
            </a:r>
            <a:r>
              <a:rPr lang="es-ES" b="1" baseline="0" dirty="0" err="1"/>
              <a:t>Ej</a:t>
            </a:r>
            <a:r>
              <a:rPr lang="es-ES" b="1" baseline="0" dirty="0"/>
              <a:t>: evaluar, explorar, comprender, analizar, medir, etc. </a:t>
            </a:r>
          </a:p>
          <a:p>
            <a:endParaRPr lang="es-ES" b="1" baseline="0" dirty="0"/>
          </a:p>
          <a:p>
            <a:r>
              <a:rPr lang="es-ES" b="1" baseline="0" dirty="0"/>
              <a:t>OE: precisan, detallan, aclaran el OG (no agregan nada nuevo). Se recomienda evitar formularlo como etapas de la investigación, sino que más bien como dimensiones que permiten abordar el OG (generalmente las dimensiones se relacionen con orientaciones teóricas). </a:t>
            </a:r>
            <a:r>
              <a:rPr lang="es-ES" baseline="0" dirty="0"/>
              <a:t>Recomendación: hacer un listado muy completo y luego ir fusionando o reduciendo.</a:t>
            </a:r>
          </a:p>
          <a:p>
            <a:endParaRPr lang="es-ES" dirty="0"/>
          </a:p>
        </p:txBody>
      </p:sp>
      <p:sp>
        <p:nvSpPr>
          <p:cNvPr id="4" name="Marcador de número de diapositiva 3"/>
          <p:cNvSpPr>
            <a:spLocks noGrp="1"/>
          </p:cNvSpPr>
          <p:nvPr>
            <p:ph type="sldNum" sz="quarter" idx="10"/>
          </p:nvPr>
        </p:nvSpPr>
        <p:spPr/>
        <p:txBody>
          <a:bodyPr/>
          <a:lstStyle/>
          <a:p>
            <a:fld id="{55F576AB-BECC-5943-8C08-695B78B5F52B}" type="slidenum">
              <a:rPr lang="es-ES" smtClean="0"/>
              <a:t>6</a:t>
            </a:fld>
            <a:endParaRPr lang="es-ES"/>
          </a:p>
        </p:txBody>
      </p:sp>
    </p:spTree>
    <p:extLst>
      <p:ext uri="{BB962C8B-B14F-4D97-AF65-F5344CB8AC3E}">
        <p14:creationId xmlns:p14="http://schemas.microsoft.com/office/powerpoint/2010/main" val="3362886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4/13/23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4/13/23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4/13/23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4/13/23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5125305" y="1488985"/>
            <a:ext cx="6264350" cy="169685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118447" y="4351687"/>
            <a:ext cx="6265588" cy="17040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4/13/23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4/13/23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4/13/23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4/13/23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4/13/23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package" Target="../embeddings/Documento_de_Microsoft_Word.docx"/><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1C6EC2-290C-EB48-8638-216203344E18}"/>
              </a:ext>
            </a:extLst>
          </p:cNvPr>
          <p:cNvSpPr>
            <a:spLocks noGrp="1"/>
          </p:cNvSpPr>
          <p:nvPr>
            <p:ph type="ctrTitle"/>
          </p:nvPr>
        </p:nvSpPr>
        <p:spPr/>
        <p:txBody>
          <a:bodyPr>
            <a:normAutofit/>
          </a:bodyPr>
          <a:lstStyle/>
          <a:p>
            <a:r>
              <a:rPr lang="en-GB" dirty="0" err="1"/>
              <a:t>pregunta</a:t>
            </a:r>
            <a:r>
              <a:rPr lang="en-GB" dirty="0"/>
              <a:t>, </a:t>
            </a:r>
            <a:r>
              <a:rPr lang="en-GB" dirty="0" err="1"/>
              <a:t>objetivos</a:t>
            </a:r>
            <a:r>
              <a:rPr lang="en-GB" dirty="0"/>
              <a:t> e </a:t>
            </a:r>
            <a:r>
              <a:rPr lang="en-GB" dirty="0" err="1"/>
              <a:t>hipótesis</a:t>
            </a:r>
            <a:br>
              <a:rPr lang="en-GB" dirty="0"/>
            </a:br>
            <a:r>
              <a:rPr lang="en-GB" dirty="0"/>
              <a:t>de </a:t>
            </a:r>
            <a:r>
              <a:rPr lang="en-GB" dirty="0" err="1"/>
              <a:t>investigación</a:t>
            </a:r>
            <a:endParaRPr lang="en-GB" dirty="0"/>
          </a:p>
        </p:txBody>
      </p:sp>
      <p:sp>
        <p:nvSpPr>
          <p:cNvPr id="3" name="Subtítulo 2">
            <a:extLst>
              <a:ext uri="{FF2B5EF4-FFF2-40B4-BE49-F238E27FC236}">
                <a16:creationId xmlns:a16="http://schemas.microsoft.com/office/drawing/2014/main" id="{0CA07CD1-8C17-144D-8654-1D5B47555FA8}"/>
              </a:ext>
            </a:extLst>
          </p:cNvPr>
          <p:cNvSpPr>
            <a:spLocks noGrp="1"/>
          </p:cNvSpPr>
          <p:nvPr>
            <p:ph type="subTitle" idx="1"/>
          </p:nvPr>
        </p:nvSpPr>
        <p:spPr/>
        <p:txBody>
          <a:bodyPr/>
          <a:lstStyle/>
          <a:p>
            <a:endParaRPr lang="en-GB" dirty="0"/>
          </a:p>
          <a:p>
            <a:r>
              <a:rPr lang="en-GB" dirty="0" err="1"/>
              <a:t>Práctica</a:t>
            </a:r>
            <a:r>
              <a:rPr lang="en-GB" dirty="0"/>
              <a:t> Intermedia I</a:t>
            </a:r>
          </a:p>
          <a:p>
            <a:r>
              <a:rPr lang="en-GB" dirty="0"/>
              <a:t>Maria Fragkou</a:t>
            </a:r>
          </a:p>
        </p:txBody>
      </p:sp>
    </p:spTree>
    <p:extLst>
      <p:ext uri="{BB962C8B-B14F-4D97-AF65-F5344CB8AC3E}">
        <p14:creationId xmlns:p14="http://schemas.microsoft.com/office/powerpoint/2010/main" val="3571986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Estructura de tesis/ trabajo de investigación</a:t>
            </a:r>
          </a:p>
        </p:txBody>
      </p:sp>
      <p:pic>
        <p:nvPicPr>
          <p:cNvPr id="3" name="Imagen 2"/>
          <p:cNvPicPr>
            <a:picLocks noChangeAspect="1"/>
          </p:cNvPicPr>
          <p:nvPr/>
        </p:nvPicPr>
        <p:blipFill>
          <a:blip r:embed="rId2"/>
          <a:stretch>
            <a:fillRect/>
          </a:stretch>
        </p:blipFill>
        <p:spPr>
          <a:xfrm>
            <a:off x="4776232" y="874059"/>
            <a:ext cx="6347012" cy="5109882"/>
          </a:xfrm>
          <a:prstGeom prst="rect">
            <a:avLst/>
          </a:prstGeom>
        </p:spPr>
      </p:pic>
    </p:spTree>
    <p:extLst>
      <p:ext uri="{BB962C8B-B14F-4D97-AF65-F5344CB8AC3E}">
        <p14:creationId xmlns:p14="http://schemas.microsoft.com/office/powerpoint/2010/main" val="3157983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6"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aphicFrame>
        <p:nvGraphicFramePr>
          <p:cNvPr id="8" name="Marcador de contenido 7">
            <a:extLst>
              <a:ext uri="{FF2B5EF4-FFF2-40B4-BE49-F238E27FC236}">
                <a16:creationId xmlns:a16="http://schemas.microsoft.com/office/drawing/2014/main" id="{62FE824C-F61F-A447-BC4E-F80452354A8D}"/>
              </a:ext>
            </a:extLst>
          </p:cNvPr>
          <p:cNvGraphicFramePr>
            <a:graphicFrameLocks noGrp="1"/>
          </p:cNvGraphicFramePr>
          <p:nvPr>
            <p:ph idx="1"/>
            <p:extLst>
              <p:ext uri="{D42A27DB-BD31-4B8C-83A1-F6EECF244321}">
                <p14:modId xmlns:p14="http://schemas.microsoft.com/office/powerpoint/2010/main" val="650680001"/>
              </p:ext>
            </p:extLst>
          </p:nvPr>
        </p:nvGraphicFramePr>
        <p:xfrm>
          <a:off x="189391" y="277469"/>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ángulo 1">
            <a:extLst>
              <a:ext uri="{FF2B5EF4-FFF2-40B4-BE49-F238E27FC236}">
                <a16:creationId xmlns:a16="http://schemas.microsoft.com/office/drawing/2014/main" id="{A07CC640-FE90-F944-B6D6-EA9711108C82}"/>
              </a:ext>
            </a:extLst>
          </p:cNvPr>
          <p:cNvSpPr/>
          <p:nvPr/>
        </p:nvSpPr>
        <p:spPr>
          <a:xfrm>
            <a:off x="89027" y="4298748"/>
            <a:ext cx="3323126" cy="138499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es-CL" sz="1200" b="1" dirty="0">
                <a:solidFill>
                  <a:srgbClr val="000000"/>
                </a:solidFill>
                <a:latin typeface="Arial" panose="020B0604020202020204" pitchFamily="34" charset="0"/>
              </a:rPr>
              <a:t>¿Cómo se produce la inequidad distributiva de aguas en la provincia de Petorca y cuál es el efecto de los instrumentos de Gestión del Estado sobre esta, en consideración a su objetivo de ajustar la crisis hídrica y sostener su legitimidad en el territorio? </a:t>
            </a:r>
            <a:endParaRPr lang="es-ES_tradnl" sz="1200" b="1" dirty="0"/>
          </a:p>
        </p:txBody>
      </p:sp>
      <p:sp>
        <p:nvSpPr>
          <p:cNvPr id="3" name="Rectángulo 2">
            <a:extLst>
              <a:ext uri="{FF2B5EF4-FFF2-40B4-BE49-F238E27FC236}">
                <a16:creationId xmlns:a16="http://schemas.microsoft.com/office/drawing/2014/main" id="{DE477359-EC0C-A24D-BC34-3F234D36B4AB}"/>
              </a:ext>
            </a:extLst>
          </p:cNvPr>
          <p:cNvSpPr/>
          <p:nvPr/>
        </p:nvSpPr>
        <p:spPr>
          <a:xfrm>
            <a:off x="4273063" y="264762"/>
            <a:ext cx="2957034" cy="85975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es-CL" sz="1200" b="1" dirty="0">
                <a:solidFill>
                  <a:srgbClr val="000000"/>
                </a:solidFill>
                <a:latin typeface="Arial" panose="020B0604020202020204" pitchFamily="34" charset="0"/>
              </a:rPr>
              <a:t>Caracterizar la producción de inequidad distributiva de los DAA en la provincia de Petorca, región de Valparaíso, Chile. </a:t>
            </a:r>
            <a:endParaRPr lang="es-ES_tradnl" sz="1200" b="1" dirty="0">
              <a:solidFill>
                <a:srgbClr val="000000"/>
              </a:solidFill>
              <a:latin typeface="Arial" panose="020B0604020202020204" pitchFamily="34" charset="0"/>
            </a:endParaRPr>
          </a:p>
        </p:txBody>
      </p:sp>
      <p:sp>
        <p:nvSpPr>
          <p:cNvPr id="4" name="Rectángulo 3">
            <a:extLst>
              <a:ext uri="{FF2B5EF4-FFF2-40B4-BE49-F238E27FC236}">
                <a16:creationId xmlns:a16="http://schemas.microsoft.com/office/drawing/2014/main" id="{9AC8E361-6A61-E147-8CDF-9ED8E4139AB1}"/>
              </a:ext>
            </a:extLst>
          </p:cNvPr>
          <p:cNvSpPr/>
          <p:nvPr/>
        </p:nvSpPr>
        <p:spPr>
          <a:xfrm>
            <a:off x="8243767" y="4678552"/>
            <a:ext cx="3713190" cy="1569660"/>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es-CL" sz="1200" b="1" dirty="0">
                <a:solidFill>
                  <a:srgbClr val="000000"/>
                </a:solidFill>
                <a:latin typeface="Arial" panose="020B0604020202020204" pitchFamily="34" charset="0"/>
              </a:rPr>
              <a:t>1. Analizar la evolución temporal y espacial del régimen de propiedad de aguas de la provincia de Petorca. </a:t>
            </a:r>
          </a:p>
          <a:p>
            <a:pPr algn="ctr"/>
            <a:r>
              <a:rPr lang="es-CL" sz="1200" b="1" dirty="0">
                <a:solidFill>
                  <a:srgbClr val="000000"/>
                </a:solidFill>
                <a:latin typeface="Arial" panose="020B0604020202020204" pitchFamily="34" charset="0"/>
              </a:rPr>
              <a:t> </a:t>
            </a:r>
          </a:p>
          <a:p>
            <a:pPr algn="ctr"/>
            <a:r>
              <a:rPr lang="es-CL" sz="1200" b="1" dirty="0">
                <a:solidFill>
                  <a:srgbClr val="000000"/>
                </a:solidFill>
                <a:latin typeface="Arial" panose="020B0604020202020204" pitchFamily="34" charset="0"/>
              </a:rPr>
              <a:t>2. Evaluar los instrumentos de gestión del Estado en función de su relación con el acaparamiento de aguas en la provincia de Petorca. </a:t>
            </a:r>
          </a:p>
        </p:txBody>
      </p:sp>
      <p:sp>
        <p:nvSpPr>
          <p:cNvPr id="5" name="Rectángulo 4">
            <a:extLst>
              <a:ext uri="{FF2B5EF4-FFF2-40B4-BE49-F238E27FC236}">
                <a16:creationId xmlns:a16="http://schemas.microsoft.com/office/drawing/2014/main" id="{99F2E756-75C8-6341-BD56-253C59921808}"/>
              </a:ext>
            </a:extLst>
          </p:cNvPr>
          <p:cNvSpPr/>
          <p:nvPr/>
        </p:nvSpPr>
        <p:spPr>
          <a:xfrm>
            <a:off x="3922911" y="4637353"/>
            <a:ext cx="4040782" cy="1938992"/>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es-CL" sz="1200" b="1" dirty="0">
                <a:solidFill>
                  <a:srgbClr val="000000"/>
                </a:solidFill>
                <a:latin typeface="Arial" panose="020B0604020202020204" pitchFamily="34" charset="0"/>
              </a:rPr>
              <a:t>El modelo chileno de gestión del agua ha producido un territorio </a:t>
            </a:r>
            <a:r>
              <a:rPr lang="es-CL" sz="1200" b="1" dirty="0" err="1">
                <a:solidFill>
                  <a:srgbClr val="000000"/>
                </a:solidFill>
                <a:latin typeface="Arial" panose="020B0604020202020204" pitchFamily="34" charset="0"/>
              </a:rPr>
              <a:t>hidrosocial</a:t>
            </a:r>
            <a:r>
              <a:rPr lang="es-CL" sz="1200" b="1" dirty="0">
                <a:solidFill>
                  <a:srgbClr val="000000"/>
                </a:solidFill>
                <a:latin typeface="Arial" panose="020B0604020202020204" pitchFamily="34" charset="0"/>
              </a:rPr>
              <a:t> con sobreacumulación de aguas para la gran actividad agrícola en la provincia de Petorca, excluyendo de su acceso al resto de la comunidad para usos productivos y cotidianos. En coherencia con esta injusticia hídrica normalizada de exclusión y sobreexplotación del recurso, los instrumentos de gestión del Estado son inocuos o incluso profundizadores de esta en su dimensión de inequidad distributiva. </a:t>
            </a:r>
            <a:endParaRPr lang="es-ES_tradnl" sz="1200" b="1" dirty="0">
              <a:solidFill>
                <a:srgbClr val="000000"/>
              </a:solidFill>
              <a:latin typeface="Arial" panose="020B0604020202020204" pitchFamily="34" charset="0"/>
            </a:endParaRPr>
          </a:p>
        </p:txBody>
      </p:sp>
    </p:spTree>
    <p:extLst>
      <p:ext uri="{BB962C8B-B14F-4D97-AF65-F5344CB8AC3E}">
        <p14:creationId xmlns:p14="http://schemas.microsoft.com/office/powerpoint/2010/main" val="2511239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DE36B8-0D66-8C4A-A57C-7305F44A02F2}"/>
              </a:ext>
            </a:extLst>
          </p:cNvPr>
          <p:cNvSpPr>
            <a:spLocks noGrp="1"/>
          </p:cNvSpPr>
          <p:nvPr>
            <p:ph type="title"/>
          </p:nvPr>
        </p:nvSpPr>
        <p:spPr/>
        <p:txBody>
          <a:bodyPr/>
          <a:lstStyle/>
          <a:p>
            <a:r>
              <a:rPr lang="en-GB" dirty="0" err="1"/>
              <a:t>Pregunta</a:t>
            </a:r>
            <a:r>
              <a:rPr lang="en-GB" dirty="0"/>
              <a:t> de </a:t>
            </a:r>
            <a:r>
              <a:rPr lang="en-GB" dirty="0" err="1"/>
              <a:t>investigación</a:t>
            </a:r>
            <a:endParaRPr lang="en-GB" dirty="0"/>
          </a:p>
        </p:txBody>
      </p:sp>
      <p:sp>
        <p:nvSpPr>
          <p:cNvPr id="3" name="Marcador de contenido 2">
            <a:extLst>
              <a:ext uri="{FF2B5EF4-FFF2-40B4-BE49-F238E27FC236}">
                <a16:creationId xmlns:a16="http://schemas.microsoft.com/office/drawing/2014/main" id="{6783724A-1268-7942-84FB-276BFEEFF0B7}"/>
              </a:ext>
            </a:extLst>
          </p:cNvPr>
          <p:cNvSpPr>
            <a:spLocks noGrp="1"/>
          </p:cNvSpPr>
          <p:nvPr>
            <p:ph idx="1"/>
          </p:nvPr>
        </p:nvSpPr>
        <p:spPr/>
        <p:txBody>
          <a:bodyPr>
            <a:normAutofit fontScale="85000" lnSpcReduction="10000"/>
          </a:bodyPr>
          <a:lstStyle/>
          <a:p>
            <a:r>
              <a:rPr lang="es-CL" b="1" dirty="0"/>
              <a:t>La pregunta debe ser la guía de toda investigación ya que esta indica las variables centrales de lo que buscamos estudiar</a:t>
            </a:r>
          </a:p>
          <a:p>
            <a:pPr lvl="1"/>
            <a:r>
              <a:rPr lang="es-CL" b="1" dirty="0"/>
              <a:t>Qué? Quién? Cuándo? Dónde? Cómo?</a:t>
            </a:r>
          </a:p>
          <a:p>
            <a:r>
              <a:rPr lang="es-CL" dirty="0"/>
              <a:t>Las preguntas permiten presentar el problema de manera directa, sin distorsiones</a:t>
            </a:r>
          </a:p>
          <a:p>
            <a:r>
              <a:rPr lang="es-CL" dirty="0"/>
              <a:t>Son de gran utilidad como mecanismo para “aclarar” al investigador sobre lo que realmente quiere hacer</a:t>
            </a:r>
          </a:p>
          <a:p>
            <a:r>
              <a:rPr lang="es-CL" dirty="0"/>
              <a:t>Pueden ser un conjunto de preguntas que permiten referirse al tema o problema de investigación</a:t>
            </a:r>
          </a:p>
          <a:p>
            <a:r>
              <a:rPr lang="es-CL" dirty="0"/>
              <a:t>No se debe conocer de antemano sus respuestas</a:t>
            </a:r>
          </a:p>
          <a:p>
            <a:r>
              <a:rPr lang="es-CL" dirty="0"/>
              <a:t>Empieza con un QUÉ o CÓMO, para dejar un diseño abierto </a:t>
            </a:r>
            <a:r>
              <a:rPr lang="es-CL" dirty="0">
                <a:solidFill>
                  <a:schemeClr val="accent5"/>
                </a:solidFill>
              </a:rPr>
              <a:t>(no se deben responder con SI o NO)</a:t>
            </a:r>
          </a:p>
          <a:p>
            <a:r>
              <a:rPr lang="es-CL" dirty="0"/>
              <a:t>Deben ser abordadas claramente a lo largo de la investigación</a:t>
            </a:r>
          </a:p>
          <a:p>
            <a:r>
              <a:rPr lang="es-CL" dirty="0"/>
              <a:t>Las preguntas pueden cambiar y evolucionar a lo largo de la investigación</a:t>
            </a:r>
          </a:p>
          <a:p>
            <a:endParaRPr lang="en-GB" dirty="0"/>
          </a:p>
        </p:txBody>
      </p:sp>
    </p:spTree>
    <p:extLst>
      <p:ext uri="{BB962C8B-B14F-4D97-AF65-F5344CB8AC3E}">
        <p14:creationId xmlns:p14="http://schemas.microsoft.com/office/powerpoint/2010/main" val="4215465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045752" y="81625"/>
            <a:ext cx="7559814" cy="3210065"/>
          </a:xfrm>
          <a:noFill/>
        </p:spPr>
        <p:style>
          <a:lnRef idx="2">
            <a:schemeClr val="accent1"/>
          </a:lnRef>
          <a:fillRef idx="1">
            <a:schemeClr val="lt1"/>
          </a:fillRef>
          <a:effectRef idx="0">
            <a:schemeClr val="accent1"/>
          </a:effectRef>
          <a:fontRef idx="minor">
            <a:schemeClr val="dk1"/>
          </a:fontRef>
        </p:style>
        <p:txBody>
          <a:bodyPr>
            <a:noAutofit/>
          </a:bodyPr>
          <a:lstStyle/>
          <a:p>
            <a:pPr marL="0" indent="0">
              <a:buNone/>
            </a:pPr>
            <a:r>
              <a:rPr lang="es-ES_tradnl" sz="1200" dirty="0"/>
              <a:t>La formulación de los objetivos permite definir los </a:t>
            </a:r>
            <a:r>
              <a:rPr lang="es-ES_tradnl" sz="1200" b="1" dirty="0"/>
              <a:t>resultados esperados de la investigación</a:t>
            </a:r>
            <a:r>
              <a:rPr lang="es-ES_tradnl" sz="1200" dirty="0"/>
              <a:t>, delimitando claramente los ámbitos que serán abordados y las condiciones donde se realizará esto. </a:t>
            </a:r>
          </a:p>
          <a:p>
            <a:pPr lvl="1"/>
            <a:r>
              <a:rPr lang="es-ES_tradnl" sz="1200" dirty="0"/>
              <a:t>Responden a la pregunta: ¿qué se puede obtener con la investigación en materia de conocimiento social? </a:t>
            </a:r>
          </a:p>
          <a:p>
            <a:pPr lvl="1"/>
            <a:r>
              <a:rPr lang="es-ES_tradnl" sz="1200" dirty="0"/>
              <a:t>Deben ser susceptibles de ser alcanzados o contestados e implican una contribución al conocimiento existente.</a:t>
            </a:r>
          </a:p>
        </p:txBody>
      </p:sp>
      <p:sp>
        <p:nvSpPr>
          <p:cNvPr id="4" name="Marcador de contenido 2"/>
          <p:cNvSpPr txBox="1">
            <a:spLocks/>
          </p:cNvSpPr>
          <p:nvPr/>
        </p:nvSpPr>
        <p:spPr>
          <a:xfrm>
            <a:off x="4387610" y="3659174"/>
            <a:ext cx="7379897" cy="2734037"/>
          </a:xfrm>
          <a:prstGeom prst="rect">
            <a:avLst/>
          </a:prstGeom>
        </p:spPr>
        <p:txBody>
          <a:bodyPr vert="horz" lIns="91440" tIns="45720" rIns="91440" bIns="45720" rtlCol="0">
            <a:noAutofit/>
          </a:bodyPr>
          <a:lst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a:lstStyle>
          <a:p>
            <a:r>
              <a:rPr lang="es-ES_tradnl" sz="1600" b="1" dirty="0"/>
              <a:t>Objetivo(s) general(es)</a:t>
            </a:r>
            <a:r>
              <a:rPr lang="es-ES_tradnl" sz="1600" dirty="0"/>
              <a:t>: propósitos globales de la investigación, que se deriva de la problematización del estudio. Es el foco de la investigación.</a:t>
            </a:r>
          </a:p>
          <a:p>
            <a:pPr marL="0" indent="0" algn="ctr">
              <a:buNone/>
            </a:pPr>
            <a:r>
              <a:rPr lang="es-ES_tradnl" sz="1600" dirty="0">
                <a:solidFill>
                  <a:schemeClr val="accent5"/>
                </a:solidFill>
              </a:rPr>
              <a:t>¿Qué? ¿Cuándo? ¿Dónde? ¿Cómo?</a:t>
            </a:r>
            <a:endParaRPr lang="es-CL" sz="1600" dirty="0">
              <a:solidFill>
                <a:schemeClr val="accent5"/>
              </a:solidFill>
            </a:endParaRPr>
          </a:p>
          <a:p>
            <a:r>
              <a:rPr lang="es-ES_tradnl" sz="1600" b="1" dirty="0"/>
              <a:t>Objetivos específicos</a:t>
            </a:r>
            <a:r>
              <a:rPr lang="es-ES_tradnl" sz="1600" dirty="0"/>
              <a:t>: descomposición o desagregación de los objetivos generales. </a:t>
            </a:r>
            <a:endParaRPr lang="es-CL" sz="1600" dirty="0"/>
          </a:p>
          <a:p>
            <a:pPr lvl="1"/>
            <a:r>
              <a:rPr lang="es-ES_tradnl" sz="1400" dirty="0"/>
              <a:t>Especifican la ruta crítica mediante la cual se alcanzarán los propósitos globales de la investigación. </a:t>
            </a:r>
            <a:endParaRPr lang="es-CL" sz="1400" dirty="0"/>
          </a:p>
          <a:p>
            <a:pPr lvl="1"/>
            <a:r>
              <a:rPr lang="es-ES_tradnl" sz="1400" dirty="0"/>
              <a:t>Abordan las diversas dimensiones que componen el objetivo general.</a:t>
            </a:r>
          </a:p>
          <a:p>
            <a:pPr lvl="1"/>
            <a:r>
              <a:rPr lang="es-ES_tradnl" sz="1400" dirty="0"/>
              <a:t>Se derivan de las preguntas secundarias</a:t>
            </a:r>
            <a:endParaRPr lang="es-CL" sz="1400" dirty="0"/>
          </a:p>
        </p:txBody>
      </p:sp>
      <p:sp>
        <p:nvSpPr>
          <p:cNvPr id="6" name="Título 5">
            <a:extLst>
              <a:ext uri="{FF2B5EF4-FFF2-40B4-BE49-F238E27FC236}">
                <a16:creationId xmlns:a16="http://schemas.microsoft.com/office/drawing/2014/main" id="{328152E1-9E42-A44E-88C2-4C43E3B9D1AF}"/>
              </a:ext>
            </a:extLst>
          </p:cNvPr>
          <p:cNvSpPr>
            <a:spLocks noGrp="1"/>
          </p:cNvSpPr>
          <p:nvPr>
            <p:ph type="title"/>
          </p:nvPr>
        </p:nvSpPr>
        <p:spPr/>
        <p:txBody>
          <a:bodyPr/>
          <a:lstStyle/>
          <a:p>
            <a:r>
              <a:rPr lang="en-GB" dirty="0" err="1"/>
              <a:t>formulación</a:t>
            </a:r>
            <a:r>
              <a:rPr lang="en-GB" dirty="0"/>
              <a:t> de </a:t>
            </a:r>
            <a:r>
              <a:rPr lang="en-GB" dirty="0" err="1"/>
              <a:t>objetivos</a:t>
            </a:r>
            <a:endParaRPr lang="en-GB" dirty="0"/>
          </a:p>
        </p:txBody>
      </p:sp>
    </p:spTree>
    <p:extLst>
      <p:ext uri="{BB962C8B-B14F-4D97-AF65-F5344CB8AC3E}">
        <p14:creationId xmlns:p14="http://schemas.microsoft.com/office/powerpoint/2010/main" val="3581620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6730" y="292904"/>
            <a:ext cx="6508377" cy="621497"/>
          </a:xfrm>
        </p:spPr>
        <p:txBody>
          <a:bodyPr>
            <a:normAutofit fontScale="90000"/>
          </a:bodyPr>
          <a:lstStyle/>
          <a:p>
            <a:r>
              <a:rPr lang="es-ES" sz="2800" dirty="0"/>
              <a:t>Formulación de los Objetivos</a:t>
            </a:r>
          </a:p>
        </p:txBody>
      </p:sp>
      <p:graphicFrame>
        <p:nvGraphicFramePr>
          <p:cNvPr id="4" name="Objeto 3"/>
          <p:cNvGraphicFramePr>
            <a:graphicFrameLocks noChangeAspect="1"/>
          </p:cNvGraphicFramePr>
          <p:nvPr>
            <p:extLst>
              <p:ext uri="{D42A27DB-BD31-4B8C-83A1-F6EECF244321}">
                <p14:modId xmlns:p14="http://schemas.microsoft.com/office/powerpoint/2010/main" val="1199392222"/>
              </p:ext>
            </p:extLst>
          </p:nvPr>
        </p:nvGraphicFramePr>
        <p:xfrm>
          <a:off x="789267" y="2316477"/>
          <a:ext cx="5753100" cy="4292600"/>
        </p:xfrm>
        <a:graphic>
          <a:graphicData uri="http://schemas.openxmlformats.org/presentationml/2006/ole">
            <mc:AlternateContent xmlns:mc="http://schemas.openxmlformats.org/markup-compatibility/2006">
              <mc:Choice xmlns:v="urn:schemas-microsoft-com:vml" Requires="v">
                <p:oleObj name="Documento" r:id="rId3" imgW="5753100" imgH="4292600" progId="Word.Document.12">
                  <p:embed/>
                </p:oleObj>
              </mc:Choice>
              <mc:Fallback>
                <p:oleObj name="Documento" r:id="rId3" imgW="5753100" imgH="4292600" progId="Word.Document.12">
                  <p:embed/>
                  <p:pic>
                    <p:nvPicPr>
                      <p:cNvPr id="4" name="Objeto 3"/>
                      <p:cNvPicPr/>
                      <p:nvPr/>
                    </p:nvPicPr>
                    <p:blipFill>
                      <a:blip r:embed="rId4"/>
                      <a:stretch>
                        <a:fillRect/>
                      </a:stretch>
                    </p:blipFill>
                    <p:spPr>
                      <a:xfrm>
                        <a:off x="789267" y="2316477"/>
                        <a:ext cx="5753100" cy="4292600"/>
                      </a:xfrm>
                      <a:prstGeom prst="rect">
                        <a:avLst/>
                      </a:prstGeom>
                    </p:spPr>
                  </p:pic>
                </p:oleObj>
              </mc:Fallback>
            </mc:AlternateContent>
          </a:graphicData>
        </a:graphic>
      </p:graphicFrame>
      <p:sp>
        <p:nvSpPr>
          <p:cNvPr id="5" name="Rectángulo 4"/>
          <p:cNvSpPr/>
          <p:nvPr/>
        </p:nvSpPr>
        <p:spPr>
          <a:xfrm>
            <a:off x="892630" y="6363117"/>
            <a:ext cx="5215255" cy="403957"/>
          </a:xfrm>
          <a:prstGeom prst="rect">
            <a:avLst/>
          </a:prstGeom>
        </p:spPr>
        <p:txBody>
          <a:bodyPr wrap="square">
            <a:spAutoFit/>
          </a:bodyPr>
          <a:lstStyle/>
          <a:p>
            <a:pPr algn="just">
              <a:lnSpc>
                <a:spcPct val="115000"/>
              </a:lnSpc>
              <a:spcAft>
                <a:spcPts val="1000"/>
              </a:spcAft>
            </a:pPr>
            <a:r>
              <a:rPr lang="es-ES_tradnl" dirty="0">
                <a:solidFill>
                  <a:srgbClr val="F79646"/>
                </a:solidFill>
                <a:latin typeface="Corbel"/>
                <a:ea typeface="MS Mincho"/>
                <a:cs typeface="Times New Roman"/>
              </a:rPr>
              <a:t>(Conocimiento – </a:t>
            </a:r>
            <a:r>
              <a:rPr lang="es-ES_tradnl" dirty="0">
                <a:solidFill>
                  <a:srgbClr val="4BACC6"/>
                </a:solidFill>
                <a:latin typeface="Corbel"/>
                <a:ea typeface="MS Mincho"/>
                <a:cs typeface="Times New Roman"/>
              </a:rPr>
              <a:t>Comprensión – </a:t>
            </a:r>
            <a:r>
              <a:rPr lang="es-ES_tradnl" dirty="0">
                <a:solidFill>
                  <a:srgbClr val="9BBB59"/>
                </a:solidFill>
                <a:latin typeface="Corbel"/>
                <a:ea typeface="MS Mincho"/>
                <a:cs typeface="Times New Roman"/>
              </a:rPr>
              <a:t>Análisis – </a:t>
            </a:r>
            <a:r>
              <a:rPr lang="es-ES_tradnl" dirty="0">
                <a:solidFill>
                  <a:srgbClr val="C0504D"/>
                </a:solidFill>
                <a:latin typeface="Corbel"/>
                <a:ea typeface="MS Mincho"/>
                <a:cs typeface="Times New Roman"/>
              </a:rPr>
              <a:t>Síntesis )</a:t>
            </a:r>
            <a:endParaRPr lang="es-CL" dirty="0">
              <a:latin typeface="Cambria"/>
              <a:ea typeface="MS Mincho"/>
              <a:cs typeface="Times New Roman"/>
            </a:endParaRPr>
          </a:p>
        </p:txBody>
      </p:sp>
      <p:sp>
        <p:nvSpPr>
          <p:cNvPr id="6" name="Rectángulo 5"/>
          <p:cNvSpPr/>
          <p:nvPr/>
        </p:nvSpPr>
        <p:spPr>
          <a:xfrm>
            <a:off x="7221472" y="902505"/>
            <a:ext cx="3041848" cy="170816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Wingdings" charset="2"/>
              <a:buChar char="§"/>
            </a:pPr>
            <a:r>
              <a:rPr lang="es-ES_tradnl" sz="1500" dirty="0"/>
              <a:t>Expresados con claridad.</a:t>
            </a:r>
            <a:endParaRPr lang="es-CL" sz="1500" dirty="0"/>
          </a:p>
          <a:p>
            <a:pPr marL="285750" indent="-285750">
              <a:buFont typeface="Wingdings" charset="2"/>
              <a:buChar char="§"/>
            </a:pPr>
            <a:r>
              <a:rPr lang="es-ES_tradnl" sz="1500" dirty="0"/>
              <a:t>Acotados al problema de la investigación.</a:t>
            </a:r>
            <a:endParaRPr lang="es-CL" sz="1500" dirty="0"/>
          </a:p>
          <a:p>
            <a:pPr marL="285750" indent="-285750">
              <a:buFont typeface="Wingdings" charset="2"/>
              <a:buChar char="§"/>
            </a:pPr>
            <a:r>
              <a:rPr lang="es-ES_tradnl" sz="1500" dirty="0"/>
              <a:t>Susceptibles de alcanzar: realistas y viables.</a:t>
            </a:r>
            <a:endParaRPr lang="es-CL" sz="1500" dirty="0"/>
          </a:p>
          <a:p>
            <a:pPr marL="285750" indent="-285750">
              <a:buFont typeface="Wingdings" charset="2"/>
              <a:buChar char="§"/>
            </a:pPr>
            <a:r>
              <a:rPr lang="es-ES_tradnl" sz="1500" dirty="0"/>
              <a:t>Coherentes entre sí: mantener una relación lógica</a:t>
            </a:r>
            <a:endParaRPr lang="es-CL" sz="1500" dirty="0"/>
          </a:p>
        </p:txBody>
      </p:sp>
      <p:sp>
        <p:nvSpPr>
          <p:cNvPr id="7" name="Rectángulo 6"/>
          <p:cNvSpPr/>
          <p:nvPr/>
        </p:nvSpPr>
        <p:spPr>
          <a:xfrm>
            <a:off x="789267" y="1030663"/>
            <a:ext cx="5421982" cy="584776"/>
          </a:xfrm>
          <a:prstGeom prst="rect">
            <a:avLst/>
          </a:prstGeom>
        </p:spPr>
        <p:txBody>
          <a:bodyPr wrap="square">
            <a:spAutoFit/>
          </a:bodyPr>
          <a:lstStyle/>
          <a:p>
            <a:r>
              <a:rPr lang="es-ES_tradnl" sz="1600" dirty="0"/>
              <a:t>Alternativas de verbos en infinitivo para la formulación de los objetivos:</a:t>
            </a:r>
            <a:endParaRPr lang="es-CL" sz="1600" dirty="0"/>
          </a:p>
        </p:txBody>
      </p:sp>
      <p:sp>
        <p:nvSpPr>
          <p:cNvPr id="8" name="Rectángulo 7"/>
          <p:cNvSpPr/>
          <p:nvPr/>
        </p:nvSpPr>
        <p:spPr>
          <a:xfrm>
            <a:off x="7118108" y="3224467"/>
            <a:ext cx="3145212" cy="19389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s-ES_tradnl" sz="1500" dirty="0"/>
              <a:t>Los objetivos son formulados como proposiciones que incluyen los conceptos teóricos fundamentales, hacen referencia a las unidades de análisis que se incluyen en la investigación y deben ser factibles de abordar metodológicamente.</a:t>
            </a:r>
            <a:endParaRPr lang="es-CL" sz="1500" dirty="0"/>
          </a:p>
        </p:txBody>
      </p:sp>
    </p:spTree>
    <p:extLst>
      <p:ext uri="{BB962C8B-B14F-4D97-AF65-F5344CB8AC3E}">
        <p14:creationId xmlns:p14="http://schemas.microsoft.com/office/powerpoint/2010/main" val="534212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9953EE-AAE8-C547-999A-97CE64857572}"/>
              </a:ext>
            </a:extLst>
          </p:cNvPr>
          <p:cNvSpPr>
            <a:spLocks noGrp="1"/>
          </p:cNvSpPr>
          <p:nvPr>
            <p:ph type="title"/>
          </p:nvPr>
        </p:nvSpPr>
        <p:spPr/>
        <p:txBody>
          <a:bodyPr/>
          <a:lstStyle/>
          <a:p>
            <a:r>
              <a:rPr lang="en-GB" dirty="0" err="1"/>
              <a:t>Formulación</a:t>
            </a:r>
            <a:r>
              <a:rPr lang="en-GB" dirty="0"/>
              <a:t> de </a:t>
            </a:r>
            <a:r>
              <a:rPr lang="en-GB" dirty="0" err="1"/>
              <a:t>hipótesis</a:t>
            </a:r>
            <a:endParaRPr lang="en-GB" dirty="0"/>
          </a:p>
        </p:txBody>
      </p:sp>
      <p:sp>
        <p:nvSpPr>
          <p:cNvPr id="3" name="Marcador de contenido 2">
            <a:extLst>
              <a:ext uri="{FF2B5EF4-FFF2-40B4-BE49-F238E27FC236}">
                <a16:creationId xmlns:a16="http://schemas.microsoft.com/office/drawing/2014/main" id="{485C37F1-5656-F04E-9AA0-55AEC2BCBD25}"/>
              </a:ext>
            </a:extLst>
          </p:cNvPr>
          <p:cNvSpPr>
            <a:spLocks noGrp="1"/>
          </p:cNvSpPr>
          <p:nvPr>
            <p:ph idx="1"/>
          </p:nvPr>
        </p:nvSpPr>
        <p:spPr/>
        <p:txBody>
          <a:bodyPr/>
          <a:lstStyle/>
          <a:p>
            <a:pPr marL="0" indent="0">
              <a:buNone/>
            </a:pPr>
            <a:r>
              <a:rPr lang="es-CL" dirty="0"/>
              <a:t>I. Supuestos y consideraciones iniciales</a:t>
            </a:r>
          </a:p>
          <a:p>
            <a:pPr marL="0" indent="0">
              <a:buNone/>
            </a:pPr>
            <a:r>
              <a:rPr lang="es-CL" dirty="0"/>
              <a:t>II. Enunciado propiamente tal:</a:t>
            </a:r>
          </a:p>
          <a:p>
            <a:pPr marL="0" indent="0">
              <a:buNone/>
            </a:pPr>
            <a:r>
              <a:rPr lang="es-CL" dirty="0"/>
              <a:t>	En el enfoque cuantitativo DEBE considerar 	elementos cuantificables o relaciones 	cuantificables entre variables cuantitativas.</a:t>
            </a:r>
          </a:p>
          <a:p>
            <a:r>
              <a:rPr lang="es-CL" dirty="0"/>
              <a:t>Existe una estrecha relación directa entre A y B.</a:t>
            </a:r>
          </a:p>
          <a:p>
            <a:r>
              <a:rPr lang="es-CL" dirty="0"/>
              <a:t>La mayoría de las personas analizadas señalan que…</a:t>
            </a:r>
          </a:p>
          <a:p>
            <a:r>
              <a:rPr lang="es-CL" dirty="0"/>
              <a:t>El fenómeno se caracteriza por la creciente evolución de la variable “x”</a:t>
            </a:r>
          </a:p>
          <a:p>
            <a:endParaRPr lang="en-GB" dirty="0"/>
          </a:p>
        </p:txBody>
      </p:sp>
    </p:spTree>
    <p:extLst>
      <p:ext uri="{BB962C8B-B14F-4D97-AF65-F5344CB8AC3E}">
        <p14:creationId xmlns:p14="http://schemas.microsoft.com/office/powerpoint/2010/main" val="3726212801"/>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Atlas</Template>
  <TotalTime>1143</TotalTime>
  <Words>907</Words>
  <Application>Microsoft Macintosh PowerPoint</Application>
  <PresentationFormat>Panorámica</PresentationFormat>
  <Paragraphs>68</Paragraphs>
  <Slides>7</Slides>
  <Notes>2</Notes>
  <HiddenSlides>0</HiddenSlides>
  <MMClips>0</MMClips>
  <ScaleCrop>false</ScaleCrop>
  <HeadingPairs>
    <vt:vector size="8" baseType="variant">
      <vt:variant>
        <vt:lpstr>Fuentes usadas</vt:lpstr>
      </vt:variant>
      <vt:variant>
        <vt:i4>8</vt:i4>
      </vt:variant>
      <vt:variant>
        <vt:lpstr>Tema</vt:lpstr>
      </vt:variant>
      <vt:variant>
        <vt:i4>1</vt:i4>
      </vt:variant>
      <vt:variant>
        <vt:lpstr>Servidores OLE incrustados</vt:lpstr>
      </vt:variant>
      <vt:variant>
        <vt:i4>1</vt:i4>
      </vt:variant>
      <vt:variant>
        <vt:lpstr>Títulos de diapositiva</vt:lpstr>
      </vt:variant>
      <vt:variant>
        <vt:i4>7</vt:i4>
      </vt:variant>
    </vt:vector>
  </HeadingPairs>
  <TitlesOfParts>
    <vt:vector size="17" baseType="lpstr">
      <vt:lpstr>Arial</vt:lpstr>
      <vt:lpstr>Calibri</vt:lpstr>
      <vt:lpstr>Calibri Light</vt:lpstr>
      <vt:lpstr>Cambria</vt:lpstr>
      <vt:lpstr>Corbel</vt:lpstr>
      <vt:lpstr>Rockwell</vt:lpstr>
      <vt:lpstr>Wingdings</vt:lpstr>
      <vt:lpstr>Wingdings 2</vt:lpstr>
      <vt:lpstr>Atlas</vt:lpstr>
      <vt:lpstr>Documento</vt:lpstr>
      <vt:lpstr>pregunta, objetivos e hipótesis de investigación</vt:lpstr>
      <vt:lpstr>Estructura de tesis/ trabajo de investigación</vt:lpstr>
      <vt:lpstr>Presentación de PowerPoint</vt:lpstr>
      <vt:lpstr>Pregunta de investigación</vt:lpstr>
      <vt:lpstr>formulación de objetivos</vt:lpstr>
      <vt:lpstr>Formulación de los Objetivos</vt:lpstr>
      <vt:lpstr>Formulación de hipótesis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Introducción, argumento, pregunta, objetivos e hipótesis de investigación</dc:title>
  <dc:creator>Usuario de Microsoft Office</dc:creator>
  <cp:lastModifiedBy>mariac.fragkou@uchilefau.cl</cp:lastModifiedBy>
  <cp:revision>93</cp:revision>
  <dcterms:created xsi:type="dcterms:W3CDTF">2019-10-04T08:47:03Z</dcterms:created>
  <dcterms:modified xsi:type="dcterms:W3CDTF">2023-04-14T01:36:53Z</dcterms:modified>
</cp:coreProperties>
</file>