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005" r:id="rId2"/>
    <p:sldId id="943" r:id="rId3"/>
    <p:sldId id="1002" r:id="rId4"/>
    <p:sldId id="1043" r:id="rId5"/>
    <p:sldId id="1044" r:id="rId6"/>
    <p:sldId id="1049" r:id="rId7"/>
    <p:sldId id="1050" r:id="rId8"/>
    <p:sldId id="1051" r:id="rId9"/>
    <p:sldId id="1052" r:id="rId10"/>
    <p:sldId id="1053" r:id="rId11"/>
    <p:sldId id="1054" r:id="rId12"/>
    <p:sldId id="1055" r:id="rId13"/>
    <p:sldId id="1058" r:id="rId14"/>
    <p:sldId id="1061" r:id="rId15"/>
    <p:sldId id="1088" r:id="rId16"/>
    <p:sldId id="1089" r:id="rId17"/>
    <p:sldId id="1090" r:id="rId18"/>
    <p:sldId id="1067" r:id="rId19"/>
    <p:sldId id="1084" r:id="rId20"/>
    <p:sldId id="1062" r:id="rId21"/>
    <p:sldId id="1063" r:id="rId22"/>
    <p:sldId id="1065" r:id="rId23"/>
    <p:sldId id="1066" r:id="rId24"/>
    <p:sldId id="1085" r:id="rId25"/>
    <p:sldId id="1086" r:id="rId26"/>
    <p:sldId id="1087" r:id="rId27"/>
    <p:sldId id="1068" r:id="rId28"/>
    <p:sldId id="1069" r:id="rId29"/>
    <p:sldId id="1070" r:id="rId30"/>
    <p:sldId id="1071" r:id="rId31"/>
  </p:sldIdLst>
  <p:sldSz cx="9144000" cy="6858000" type="screen4x3"/>
  <p:notesSz cx="7315200" cy="96012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67F00"/>
    <a:srgbClr val="FFC000"/>
    <a:srgbClr val="0033CC"/>
    <a:srgbClr val="99CCFF"/>
    <a:srgbClr val="CCECFF"/>
    <a:srgbClr val="6699FF"/>
    <a:srgbClr val="8C8CDA"/>
    <a:srgbClr val="E6E6E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3913" autoAdjust="0"/>
  </p:normalViewPr>
  <p:slideViewPr>
    <p:cSldViewPr>
      <p:cViewPr varScale="1">
        <p:scale>
          <a:sx n="77" d="100"/>
          <a:sy n="77" d="100"/>
        </p:scale>
        <p:origin x="173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2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4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Aft>
                <a:spcPts val="600"/>
              </a:spcAft>
              <a:defRPr sz="1100">
                <a:latin typeface="+mj-lt"/>
              </a:defRPr>
            </a:lvl1pPr>
          </a:lstStyle>
          <a:p>
            <a:pPr>
              <a:defRPr/>
            </a:pPr>
            <a:fld id="{02222C26-5666-46E0-BDF8-1BC9C13F3A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238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93D9AE2-10F8-408E-97F2-195094F230F6}" type="datetimeFigureOut">
              <a:rPr lang="es-ES"/>
              <a:pPr>
                <a:defRPr/>
              </a:pPr>
              <a:t>16/03/2022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A0701-7C82-4DFF-A1F4-8751A5E66BE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055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519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736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812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14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0191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dirty="0"/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669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AE30AC-8F13-4B55-AB0E-D7B6D9CAFB31}" type="slidenum">
              <a:rPr lang="es-ES" altLang="es-CL" sz="1200" smtClean="0"/>
              <a:pPr/>
              <a:t>18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275888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224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957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98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93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420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45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554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831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0" y="188640"/>
            <a:ext cx="9144000" cy="5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41391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2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2C591-CB34-4F9A-8EAB-485207D7B96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5169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2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>
          <a:xfrm>
            <a:off x="899592" y="836712"/>
            <a:ext cx="7344000" cy="50405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87425" lvl="1" indent="-271463" algn="just"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r="-261"/>
          <a:stretch/>
        </p:blipFill>
        <p:spPr>
          <a:xfrm flipH="1">
            <a:off x="793905" y="764704"/>
            <a:ext cx="755049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AF052FE-2D8E-468A-86BE-8784D07CC27A}"/>
              </a:ext>
            </a:extLst>
          </p:cNvPr>
          <p:cNvSpPr/>
          <p:nvPr userDrawn="1"/>
        </p:nvSpPr>
        <p:spPr bwMode="auto">
          <a:xfrm>
            <a:off x="683568" y="764704"/>
            <a:ext cx="7776864" cy="54006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1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 userDrawn="1"/>
        </p:nvSpPr>
        <p:spPr>
          <a:xfrm>
            <a:off x="0" y="18864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380946"/>
            <a:ext cx="4572000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de Chile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de Arquitectura y Urbanismo</a:t>
            </a:r>
          </a:p>
          <a:p>
            <a:pPr eaLnBrk="1" hangingPunct="1">
              <a:defRPr/>
            </a:pP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Arquitectura </a:t>
            </a:r>
            <a:r>
              <a:rPr lang="es-ES" altLang="en-US" sz="8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</a:t>
            </a:r>
            <a:r>
              <a:rPr lang="es-ES" altLang="en-US" sz="80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Diseño y Materialización</a:t>
            </a:r>
            <a:endParaRPr lang="es-ES" alt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Profesores: </a:t>
            </a:r>
            <a:r>
              <a:rPr lang="es-ES" altLang="en-US" sz="800" b="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Pfenniger</a:t>
            </a: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+Veas + Aguilera</a:t>
            </a:r>
            <a:endParaRPr lang="es-ES" altLang="en-US" sz="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4543425" y="6375153"/>
            <a:ext cx="4600575" cy="473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DEFORMACIÓN EN VIGAS</a:t>
            </a:r>
          </a:p>
          <a:p>
            <a:pPr algn="r" eaLnBrk="1" hangingPunct="1">
              <a:defRPr/>
            </a:pPr>
            <a:endParaRPr lang="es-ES" alt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7.wmf"/><Relationship Id="rId18" Type="http://schemas.openxmlformats.org/officeDocument/2006/relationships/image" Target="../media/image4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4.wmf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png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8.wmf"/><Relationship Id="rId12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7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73.wmf"/><Relationship Id="rId3" Type="http://schemas.openxmlformats.org/officeDocument/2006/relationships/image" Target="../media/image75.png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png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55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7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1.jpeg"/><Relationship Id="rId4" Type="http://schemas.openxmlformats.org/officeDocument/2006/relationships/image" Target="../media/image7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8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microsoft.com/office/2007/relationships/hdphoto" Target="../media/hdphoto1.wdp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8.wmf"/><Relationship Id="rId11" Type="http://schemas.openxmlformats.org/officeDocument/2006/relationships/image" Target="../media/image60.jpeg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9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4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1.wmf"/><Relationship Id="rId11" Type="http://schemas.openxmlformats.org/officeDocument/2006/relationships/image" Target="../media/image60.jpeg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4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8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971600" y="5731340"/>
            <a:ext cx="72008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Verdana"/>
              </a:rPr>
              <a:t>02 DEFORMACIÓN EN VIGAS</a:t>
            </a:r>
            <a:endParaRPr lang="es-CL" sz="2400" b="1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Verdana"/>
            </a:endParaRPr>
          </a:p>
        </p:txBody>
      </p:sp>
      <p:cxnSp>
        <p:nvCxnSpPr>
          <p:cNvPr id="5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7500085" y="450000"/>
            <a:ext cx="154709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>
              <a:lnSpc>
                <a:spcPct val="110000"/>
              </a:lnSpc>
            </a:pPr>
            <a:r>
              <a:rPr lang="es-CL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Semestre 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otoño 2022</a:t>
            </a:r>
            <a:endParaRPr lang="es-CL" sz="12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Verdana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67744" y="16200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4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DISEÑO  Y  MATERIALIZACIÓN</a:t>
            </a:r>
            <a:r>
              <a:rPr lang="es-ES" sz="2400" spc="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1200" b="0" spc="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DESIGN AND REALIZATION</a:t>
            </a:r>
            <a:endParaRPr lang="es-CL" sz="1200" b="0" spc="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" y="0"/>
            <a:ext cx="1449638" cy="102600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633666" y="1489230"/>
            <a:ext cx="6193503" cy="4259729"/>
            <a:chOff x="1767629" y="1489230"/>
            <a:chExt cx="6193503" cy="4259729"/>
          </a:xfrm>
        </p:grpSpPr>
        <p:sp>
          <p:nvSpPr>
            <p:cNvPr id="10" name="14 Rectángulo"/>
            <p:cNvSpPr>
              <a:spLocks noChangeArrowheads="1"/>
            </p:cNvSpPr>
            <p:nvPr/>
          </p:nvSpPr>
          <p:spPr bwMode="auto">
            <a:xfrm rot="16200000">
              <a:off x="5715851" y="3503679"/>
              <a:ext cx="425972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CL" sz="9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</a:t>
              </a:r>
              <a:r>
                <a:rPr lang="es-ES" alt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www.engenhariacivil.com/ligas-metalicas-memoria-reforco-vigas-pre-esforco</a:t>
              </a:r>
            </a:p>
          </p:txBody>
        </p:sp>
        <p:pic>
          <p:nvPicPr>
            <p:cNvPr id="11" name="Picture 5" descr="C:\Documents and Settings\BELI\Escritorio\ligas-metalicas-memoria-vigas-pre-esforco-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29" y="1690513"/>
              <a:ext cx="5998192" cy="3998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899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5 CuadroTexto"/>
          <p:cNvSpPr txBox="1">
            <a:spLocks noChangeArrowheads="1"/>
          </p:cNvSpPr>
          <p:nvPr/>
        </p:nvSpPr>
        <p:spPr bwMode="auto">
          <a:xfrm>
            <a:off x="971600" y="764704"/>
            <a:ext cx="755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800" dirty="0">
                <a:latin typeface="Trebuchet MS" panose="020B0603020202020204" pitchFamily="34" charset="0"/>
              </a:rPr>
              <a:t>6. Despejar las constantes de integración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270050" y="1208410"/>
            <a:ext cx="7199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Para despejar C</a:t>
            </a:r>
            <a:r>
              <a:rPr kumimoji="0" lang="es-ES_tradnl" altLang="es-CL" sz="1600" b="0" baseline="-2500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</a:t>
            </a:r>
            <a:endParaRPr kumimoji="0"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926396"/>
              </p:ext>
            </p:extLst>
          </p:nvPr>
        </p:nvGraphicFramePr>
        <p:xfrm>
          <a:off x="1300361" y="3212629"/>
          <a:ext cx="41719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cuación" r:id="rId4" imgW="1600200" imgH="317500" progId="Equation.3">
                  <p:embed/>
                </p:oleObj>
              </mc:Choice>
              <mc:Fallback>
                <p:oleObj name="Ecuación" r:id="rId4" imgW="1600200" imgH="317500" progId="Equation.3">
                  <p:embed/>
                  <p:pic>
                    <p:nvPicPr>
                      <p:cNvPr id="0" name="Picture 5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361" y="3212629"/>
                        <a:ext cx="4171950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34 Grupo"/>
          <p:cNvGrpSpPr>
            <a:grpSpLocks/>
          </p:cNvGrpSpPr>
          <p:nvPr/>
        </p:nvGrpSpPr>
        <p:grpSpPr bwMode="auto">
          <a:xfrm>
            <a:off x="1276548" y="1833091"/>
            <a:ext cx="3116263" cy="346075"/>
            <a:chOff x="2087563" y="1689100"/>
            <a:chExt cx="3116628" cy="346075"/>
          </a:xfrm>
        </p:grpSpPr>
        <p:graphicFrame>
          <p:nvGraphicFramePr>
            <p:cNvPr id="31" name="Object 22"/>
            <p:cNvGraphicFramePr>
              <a:graphicFrameLocks noChangeAspect="1"/>
            </p:cNvGraphicFramePr>
            <p:nvPr/>
          </p:nvGraphicFramePr>
          <p:xfrm>
            <a:off x="2087563" y="1689100"/>
            <a:ext cx="6381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cuación" r:id="rId6" imgW="304536" imgH="164957" progId="Equation.3">
                    <p:embed/>
                  </p:oleObj>
                </mc:Choice>
                <mc:Fallback>
                  <p:oleObj name="Ecuación" r:id="rId6" imgW="304536" imgH="164957" progId="Equation.3">
                    <p:embed/>
                    <p:pic>
                      <p:nvPicPr>
                        <p:cNvPr id="0" name="Picture 5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563" y="1689100"/>
                          <a:ext cx="638175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3"/>
            <p:cNvGraphicFramePr>
              <a:graphicFrameLocks noChangeAspect="1"/>
            </p:cNvGraphicFramePr>
            <p:nvPr/>
          </p:nvGraphicFramePr>
          <p:xfrm>
            <a:off x="3638797" y="1700807"/>
            <a:ext cx="1565394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Ecuación" r:id="rId8" imgW="736600" imgH="152400" progId="Equation.3">
                    <p:embed/>
                  </p:oleObj>
                </mc:Choice>
                <mc:Fallback>
                  <p:oleObj name="Ecuación" r:id="rId8" imgW="736600" imgH="152400" progId="Equation.3">
                    <p:embed/>
                    <p:pic>
                      <p:nvPicPr>
                        <p:cNvPr id="0" name="Picture 5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8797" y="1700807"/>
                          <a:ext cx="1565394" cy="3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30 Conector recto de flecha"/>
            <p:cNvCxnSpPr/>
            <p:nvPr/>
          </p:nvCxnSpPr>
          <p:spPr bwMode="auto">
            <a:xfrm>
              <a:off x="2987781" y="1878013"/>
              <a:ext cx="43185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293809"/>
              </p:ext>
            </p:extLst>
          </p:nvPr>
        </p:nvGraphicFramePr>
        <p:xfrm>
          <a:off x="1295598" y="4149254"/>
          <a:ext cx="9144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cuación" r:id="rId10" imgW="355138" imgH="177569" progId="Equation.3">
                  <p:embed/>
                </p:oleObj>
              </mc:Choice>
              <mc:Fallback>
                <p:oleObj name="Ecuación" r:id="rId10" imgW="355138" imgH="177569" progId="Equation.3">
                  <p:embed/>
                  <p:pic>
                    <p:nvPicPr>
                      <p:cNvPr id="0" name="Picture 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598" y="4149254"/>
                        <a:ext cx="9144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14 Grupo"/>
          <p:cNvGrpSpPr>
            <a:grpSpLocks/>
          </p:cNvGrpSpPr>
          <p:nvPr/>
        </p:nvGrpSpPr>
        <p:grpSpPr bwMode="auto">
          <a:xfrm>
            <a:off x="1224161" y="5012854"/>
            <a:ext cx="3671887" cy="792162"/>
            <a:chOff x="1763688" y="4869160"/>
            <a:chExt cx="3672408" cy="792088"/>
          </a:xfrm>
        </p:grpSpPr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1763688" y="4869160"/>
              <a:ext cx="3672408" cy="7920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CL" sz="1200">
                  <a:solidFill>
                    <a:srgbClr val="292929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 </a:t>
              </a:r>
              <a:endParaRPr lang="es-ES_tradnl" altLang="es-CL" sz="120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endParaRPr lang="es-ES_tradnl" altLang="es-CL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37" name="Object 15"/>
            <p:cNvGraphicFramePr>
              <a:graphicFrameLocks noChangeAspect="1"/>
            </p:cNvGraphicFramePr>
            <p:nvPr/>
          </p:nvGraphicFramePr>
          <p:xfrm>
            <a:off x="1907704" y="4941168"/>
            <a:ext cx="3400425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" name="Ecuación" r:id="rId12" imgW="1307532" imgH="317362" progId="Equation.3">
                    <p:embed/>
                  </p:oleObj>
                </mc:Choice>
                <mc:Fallback>
                  <p:oleObj name="Ecuación" r:id="rId12" imgW="1307532" imgH="317362" progId="Equation.3">
                    <p:embed/>
                    <p:pic>
                      <p:nvPicPr>
                        <p:cNvPr id="0" name="Picture 5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7704" y="4941168"/>
                          <a:ext cx="3400425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046147"/>
              </p:ext>
            </p:extLst>
          </p:nvPr>
        </p:nvGraphicFramePr>
        <p:xfrm>
          <a:off x="1262261" y="2420466"/>
          <a:ext cx="430371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cuación" r:id="rId14" imgW="1651000" imgH="317500" progId="Equation.3">
                  <p:embed/>
                </p:oleObj>
              </mc:Choice>
              <mc:Fallback>
                <p:oleObj name="Ecuación" r:id="rId14" imgW="1651000" imgH="317500" progId="Equation.3">
                  <p:embed/>
                  <p:pic>
                    <p:nvPicPr>
                      <p:cNvPr id="0" name="Picture 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261" y="2420466"/>
                        <a:ext cx="4303712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629"/>
            <a:ext cx="2922164" cy="251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832438"/>
              </p:ext>
            </p:extLst>
          </p:nvPr>
        </p:nvGraphicFramePr>
        <p:xfrm>
          <a:off x="5400873" y="1269529"/>
          <a:ext cx="29464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cuación" r:id="rId17" imgW="1459866" imgH="317362" progId="Equation.3">
                  <p:embed/>
                </p:oleObj>
              </mc:Choice>
              <mc:Fallback>
                <p:oleObj name="Ecuación" r:id="rId17" imgW="1459866" imgH="317362" progId="Equation.3">
                  <p:embed/>
                  <p:pic>
                    <p:nvPicPr>
                      <p:cNvPr id="0" name="Picture 5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873" y="1269529"/>
                        <a:ext cx="29464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650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54367"/>
              </p:ext>
            </p:extLst>
          </p:nvPr>
        </p:nvGraphicFramePr>
        <p:xfrm>
          <a:off x="1485206" y="2851438"/>
          <a:ext cx="574675" cy="289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Microsoft Editor de ecuaciones 3.0" r:id="rId4" imgW="330057" imgH="165028" progId="Equation.3">
                  <p:embed/>
                </p:oleObj>
              </mc:Choice>
              <mc:Fallback>
                <p:oleObj name="Microsoft Editor de ecuaciones 3.0" r:id="rId4" imgW="330057" imgH="165028" progId="Equation.3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206" y="2851438"/>
                        <a:ext cx="574675" cy="289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116781" y="1196752"/>
            <a:ext cx="7559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Ángulos en los apoyos...</a:t>
            </a: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468424"/>
              </p:ext>
            </p:extLst>
          </p:nvPr>
        </p:nvGraphicFramePr>
        <p:xfrm>
          <a:off x="1773238" y="3141663"/>
          <a:ext cx="12779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cuación" r:id="rId6" imgW="723600" imgH="406080" progId="Equation.3">
                  <p:embed/>
                </p:oleObj>
              </mc:Choice>
              <mc:Fallback>
                <p:oleObj name="Ecuación" r:id="rId6" imgW="723600" imgH="406080" progId="Equation.3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3141663"/>
                        <a:ext cx="127793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628900"/>
              </p:ext>
            </p:extLst>
          </p:nvPr>
        </p:nvGraphicFramePr>
        <p:xfrm>
          <a:off x="1485206" y="4148187"/>
          <a:ext cx="6016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Microsoft Editor de ecuaciones 3.0" r:id="rId8" imgW="317225" imgH="152268" progId="Equation.3">
                  <p:embed/>
                </p:oleObj>
              </mc:Choice>
              <mc:Fallback>
                <p:oleObj name="Microsoft Editor de ecuaciones 3.0" r:id="rId8" imgW="317225" imgH="152268" progId="Equation.3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206" y="4148187"/>
                        <a:ext cx="6016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22616"/>
              </p:ext>
            </p:extLst>
          </p:nvPr>
        </p:nvGraphicFramePr>
        <p:xfrm>
          <a:off x="1771204" y="4547378"/>
          <a:ext cx="2512764" cy="75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cuación" r:id="rId10" imgW="1396800" imgH="419040" progId="Equation.3">
                  <p:embed/>
                </p:oleObj>
              </mc:Choice>
              <mc:Fallback>
                <p:oleObj name="Ecuación" r:id="rId10" imgW="1396800" imgH="419040" progId="Equation.3">
                  <p:embed/>
                  <p:pic>
                    <p:nvPicPr>
                      <p:cNvPr id="0" name="Picture 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204" y="4547378"/>
                        <a:ext cx="2512764" cy="753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911530"/>
              </p:ext>
            </p:extLst>
          </p:nvPr>
        </p:nvGraphicFramePr>
        <p:xfrm>
          <a:off x="1765590" y="5445224"/>
          <a:ext cx="1078218" cy="71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cuación" r:id="rId12" imgW="634680" imgH="419040" progId="Equation.3">
                  <p:embed/>
                </p:oleObj>
              </mc:Choice>
              <mc:Fallback>
                <p:oleObj name="Ecuación" r:id="rId12" imgW="634680" imgH="419040" progId="Equation.3">
                  <p:embed/>
                  <p:pic>
                    <p:nvPicPr>
                      <p:cNvPr id="0" name="Picture 5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590" y="5445224"/>
                        <a:ext cx="1078218" cy="714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15 CuadroTexto"/>
          <p:cNvSpPr txBox="1">
            <a:spLocks noChangeArrowheads="1"/>
          </p:cNvSpPr>
          <p:nvPr/>
        </p:nvSpPr>
        <p:spPr bwMode="auto">
          <a:xfrm>
            <a:off x="828749" y="764704"/>
            <a:ext cx="755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800" dirty="0">
                <a:latin typeface="Trebuchet MS" panose="020B0603020202020204" pitchFamily="34" charset="0"/>
              </a:rPr>
              <a:t>7. Determinar valores característicos.</a:t>
            </a:r>
          </a:p>
        </p:txBody>
      </p:sp>
      <p:grpSp>
        <p:nvGrpSpPr>
          <p:cNvPr id="24" name="26 Grupo"/>
          <p:cNvGrpSpPr>
            <a:grpSpLocks/>
          </p:cNvGrpSpPr>
          <p:nvPr/>
        </p:nvGrpSpPr>
        <p:grpSpPr bwMode="auto">
          <a:xfrm>
            <a:off x="1188144" y="1772742"/>
            <a:ext cx="3671888" cy="792162"/>
            <a:chOff x="1907704" y="4581128"/>
            <a:chExt cx="3672408" cy="792088"/>
          </a:xfrm>
        </p:grpSpPr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1907704" y="4581128"/>
              <a:ext cx="3672408" cy="7920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CL" sz="1200">
                  <a:solidFill>
                    <a:srgbClr val="292929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 </a:t>
              </a:r>
              <a:endParaRPr lang="es-ES_tradnl" altLang="es-CL" sz="120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endParaRPr lang="es-ES_tradnl" altLang="es-CL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26" name="Object 9"/>
            <p:cNvGraphicFramePr>
              <a:graphicFrameLocks noChangeAspect="1"/>
            </p:cNvGraphicFramePr>
            <p:nvPr/>
          </p:nvGraphicFramePr>
          <p:xfrm>
            <a:off x="2051720" y="4651920"/>
            <a:ext cx="3465512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1" name="Ecuación" r:id="rId14" imgW="1332921" imgH="317362" progId="Equation.3">
                    <p:embed/>
                  </p:oleObj>
                </mc:Choice>
                <mc:Fallback>
                  <p:oleObj name="Ecuación" r:id="rId14" imgW="1332921" imgH="317362" progId="Equation.3">
                    <p:embed/>
                    <p:pic>
                      <p:nvPicPr>
                        <p:cNvPr id="0" name="Picture 5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4651920"/>
                          <a:ext cx="3465512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32 Grupo"/>
          <p:cNvGrpSpPr>
            <a:grpSpLocks/>
          </p:cNvGrpSpPr>
          <p:nvPr/>
        </p:nvGrpSpPr>
        <p:grpSpPr bwMode="auto">
          <a:xfrm>
            <a:off x="5615671" y="2870746"/>
            <a:ext cx="2734568" cy="2605308"/>
            <a:chOff x="5942013" y="3645024"/>
            <a:chExt cx="3022475" cy="2880264"/>
          </a:xfrm>
        </p:grpSpPr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645024"/>
              <a:ext cx="2927634" cy="245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1" name="Object 10"/>
            <p:cNvGraphicFramePr>
              <a:graphicFrameLocks noChangeAspect="1"/>
            </p:cNvGraphicFramePr>
            <p:nvPr/>
          </p:nvGraphicFramePr>
          <p:xfrm>
            <a:off x="8141631" y="6021288"/>
            <a:ext cx="822857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2" name="Ecuación" r:id="rId17" imgW="520474" imgH="317362" progId="Equation.3">
                    <p:embed/>
                  </p:oleObj>
                </mc:Choice>
                <mc:Fallback>
                  <p:oleObj name="Ecuación" r:id="rId17" imgW="520474" imgH="317362" progId="Equation.3">
                    <p:embed/>
                    <p:pic>
                      <p:nvPicPr>
                        <p:cNvPr id="0" name="Picture 5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1631" y="6021288"/>
                          <a:ext cx="822857" cy="50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1"/>
            <p:cNvGraphicFramePr>
              <a:graphicFrameLocks noChangeAspect="1"/>
            </p:cNvGraphicFramePr>
            <p:nvPr/>
          </p:nvGraphicFramePr>
          <p:xfrm>
            <a:off x="5942013" y="6021388"/>
            <a:ext cx="984250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3" name="Ecuación" r:id="rId19" imgW="622030" imgH="317362" progId="Equation.3">
                    <p:embed/>
                  </p:oleObj>
                </mc:Choice>
                <mc:Fallback>
                  <p:oleObj name="Ecuación" r:id="rId19" imgW="622030" imgH="317362" progId="Equation.3">
                    <p:embed/>
                    <p:pic>
                      <p:nvPicPr>
                        <p:cNvPr id="0" name="Picture 5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2013" y="6021388"/>
                          <a:ext cx="984250" cy="503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837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22657"/>
              </p:ext>
            </p:extLst>
          </p:nvPr>
        </p:nvGraphicFramePr>
        <p:xfrm>
          <a:off x="1079698" y="2851696"/>
          <a:ext cx="8905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cuación" r:id="rId4" imgW="469696" imgH="152334" progId="Equation.3">
                  <p:embed/>
                </p:oleObj>
              </mc:Choice>
              <mc:Fallback>
                <p:oleObj name="Ecuación" r:id="rId4" imgW="469696" imgH="152334" progId="Equation.3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698" y="2851696"/>
                        <a:ext cx="89058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044773" y="858198"/>
            <a:ext cx="7559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 flecha máxima...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876132"/>
              </p:ext>
            </p:extLst>
          </p:nvPr>
        </p:nvGraphicFramePr>
        <p:xfrm>
          <a:off x="1071563" y="3449638"/>
          <a:ext cx="357187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cuación" r:id="rId6" imgW="1917360" imgH="482400" progId="Equation.3">
                  <p:embed/>
                </p:oleObj>
              </mc:Choice>
              <mc:Fallback>
                <p:oleObj name="Ecuación" r:id="rId6" imgW="1917360" imgH="482400" progId="Equation.3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449638"/>
                        <a:ext cx="3571875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810050"/>
              </p:ext>
            </p:extLst>
          </p:nvPr>
        </p:nvGraphicFramePr>
        <p:xfrm>
          <a:off x="1079500" y="4651375"/>
          <a:ext cx="12795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cuación" r:id="rId8" imgW="609336" imgH="342751" progId="Equation.3">
                  <p:embed/>
                </p:oleObj>
              </mc:Choice>
              <mc:Fallback>
                <p:oleObj name="Ecuación" r:id="rId8" imgW="609336" imgH="342751" progId="Equation.3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651375"/>
                        <a:ext cx="12795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6 Grupo"/>
          <p:cNvGrpSpPr>
            <a:grpSpLocks/>
          </p:cNvGrpSpPr>
          <p:nvPr/>
        </p:nvGrpSpPr>
        <p:grpSpPr bwMode="auto">
          <a:xfrm>
            <a:off x="1008261" y="1412702"/>
            <a:ext cx="3671887" cy="792162"/>
            <a:chOff x="1763688" y="4869160"/>
            <a:chExt cx="3672408" cy="792088"/>
          </a:xfrm>
        </p:grpSpPr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1763688" y="4869160"/>
              <a:ext cx="3672408" cy="7920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CL" sz="1200">
                  <a:solidFill>
                    <a:srgbClr val="292929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 </a:t>
              </a:r>
              <a:endParaRPr lang="es-ES_tradnl" altLang="es-CL" sz="120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endParaRPr lang="es-ES_tradnl" altLang="es-CL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34" name="Object 15"/>
            <p:cNvGraphicFramePr>
              <a:graphicFrameLocks noChangeAspect="1"/>
            </p:cNvGraphicFramePr>
            <p:nvPr/>
          </p:nvGraphicFramePr>
          <p:xfrm>
            <a:off x="1907704" y="4941168"/>
            <a:ext cx="3400426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Ecuación" r:id="rId10" imgW="1307532" imgH="317362" progId="Equation.3">
                    <p:embed/>
                  </p:oleObj>
                </mc:Choice>
                <mc:Fallback>
                  <p:oleObj name="Ecuación" r:id="rId10" imgW="1307532" imgH="317362" progId="Equation.3">
                    <p:embed/>
                    <p:pic>
                      <p:nvPicPr>
                        <p:cNvPr id="0" name="Picture 2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7704" y="4941168"/>
                          <a:ext cx="3400426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42913"/>
          <a:stretch/>
        </p:blipFill>
        <p:spPr>
          <a:xfrm>
            <a:off x="5868144" y="1052736"/>
            <a:ext cx="2523975" cy="46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1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VIGAS CARACTERÍSTICAS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576"/>
            <a:ext cx="9144000" cy="39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VIGAS CARACTERÍSTICAS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04"/>
            <a:ext cx="9144000" cy="41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1303465"/>
            <a:ext cx="5827966" cy="3493687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188640"/>
            <a:ext cx="7920879" cy="468000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dirty="0">
                <a:solidFill>
                  <a:srgbClr val="D67F00"/>
                </a:solidFill>
                <a:latin typeface="Calibri" panose="020F0502020204030204" pitchFamily="34" charset="0"/>
              </a:rPr>
              <a:t>CONCEPTOS DE RESISTENCIA DE MATERIALES</a:t>
            </a:r>
            <a:endParaRPr lang="es-ES" sz="1600" dirty="0">
              <a:solidFill>
                <a:srgbClr val="D67F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11559" y="836712"/>
            <a:ext cx="7920879" cy="487363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b="1" kern="0" dirty="0">
                <a:latin typeface="Calibri" panose="020F0502020204030204" pitchFamily="34" charset="0"/>
              </a:rPr>
              <a:t>GRAFICO DE TENSIÓN - DEFORMACIÓN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1559" y="4869160"/>
            <a:ext cx="79208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CL" sz="1600" b="1" dirty="0">
                <a:latin typeface="Calibri" panose="020F0502020204030204" pitchFamily="34" charset="0"/>
              </a:rPr>
              <a:t>ZONA LINEAL-ELÁSTICA:</a:t>
            </a:r>
          </a:p>
          <a:p>
            <a:pPr>
              <a:spcBef>
                <a:spcPts val="0"/>
              </a:spcBef>
            </a:pPr>
            <a:r>
              <a:rPr lang="es-ES" altLang="es-CL" sz="1600" b="0" dirty="0">
                <a:latin typeface="Calibri" panose="020F0502020204030204" pitchFamily="34" charset="0"/>
              </a:rPr>
              <a:t>Tensiones y deformaciones son proporcionales. Las deformaciones son recuperables.</a:t>
            </a:r>
          </a:p>
          <a:p>
            <a:pPr>
              <a:spcBef>
                <a:spcPct val="50000"/>
              </a:spcBef>
            </a:pPr>
            <a:r>
              <a:rPr lang="es-ES" altLang="es-CL" sz="1600" dirty="0">
                <a:latin typeface="Calibri" panose="020F0502020204030204" pitchFamily="34" charset="0"/>
              </a:rPr>
              <a:t>ZONA DE FLUENCIA, ENDURECIMIENTO Y ROTURA:</a:t>
            </a:r>
          </a:p>
          <a:p>
            <a:pPr>
              <a:spcBef>
                <a:spcPts val="0"/>
              </a:spcBef>
            </a:pPr>
            <a:r>
              <a:rPr lang="es-ES" altLang="es-CL" sz="1600" b="0" dirty="0">
                <a:latin typeface="Calibri" panose="020F0502020204030204" pitchFamily="34" charset="0"/>
              </a:rPr>
              <a:t>Deformaciones permanentes hasta la rotura. </a:t>
            </a:r>
          </a:p>
        </p:txBody>
      </p:sp>
    </p:spTree>
    <p:extLst>
      <p:ext uri="{BB962C8B-B14F-4D97-AF65-F5344CB8AC3E}">
        <p14:creationId xmlns:p14="http://schemas.microsoft.com/office/powerpoint/2010/main" val="1909021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8A284E39-E2A2-47FF-BF47-41B3E64EE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8640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</a:rPr>
              <a:t>PROPIEDADES MECÁNICAS DE LOS MATERIALES</a:t>
            </a:r>
            <a:endParaRPr lang="es-ES" b="1" spc="-5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14 Tabla">
            <a:extLst>
              <a:ext uri="{FF2B5EF4-FFF2-40B4-BE49-F238E27FC236}">
                <a16:creationId xmlns:a16="http://schemas.microsoft.com/office/drawing/2014/main" id="{A71F2899-6FD7-496B-9756-3FC3C2EAC0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560" y="836712"/>
          <a:ext cx="7920881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5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320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s-ES" sz="1600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endParaRPr lang="es-ES" sz="16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ES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Tracción</a:t>
                      </a:r>
                      <a:endParaRPr lang="es-ES" sz="15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kg/cm</a:t>
                      </a:r>
                      <a:r>
                        <a:rPr lang="es-ES" sz="14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s-ES" sz="1600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endParaRPr lang="es-ES" sz="16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spc="-4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Compresión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kg/cm</a:t>
                      </a:r>
                      <a:r>
                        <a:rPr lang="es-ES" sz="14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s-ES" sz="1600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endParaRPr lang="es-ES" sz="16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Flexión 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kg/cm</a:t>
                      </a:r>
                      <a:r>
                        <a:rPr lang="es-ES" sz="14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s-ES" sz="1600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endParaRPr lang="es-ES" sz="16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Corte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kg/cm</a:t>
                      </a:r>
                      <a:r>
                        <a:rPr lang="es-ES" sz="14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Elasticidad</a:t>
                      </a:r>
                      <a:endParaRPr lang="es-ES" sz="15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kg/cm</a:t>
                      </a:r>
                      <a:r>
                        <a:rPr lang="es-ES" sz="14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A240ES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A270ES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A440-280H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endParaRPr lang="es-E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A630-420H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Hormigón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G15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180.000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G20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210.000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G25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235.000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G30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257.000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Madera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spc="-3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Pino radiata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Eucaliptus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Ladrillos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Hecho a mano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5.000 - 10.000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448"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Hecho a máquina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10.000 - 20.000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 bwMode="auto">
          <a:xfrm>
            <a:off x="4857752" y="785794"/>
            <a:ext cx="1143008" cy="542928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7072330" y="785794"/>
            <a:ext cx="1500198" cy="542928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0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14436" y="2642714"/>
            <a:ext cx="4006404" cy="2868597"/>
            <a:chOff x="4814068" y="2996952"/>
            <a:chExt cx="4006404" cy="2868597"/>
          </a:xfrm>
        </p:grpSpPr>
        <p:pic>
          <p:nvPicPr>
            <p:cNvPr id="14340" name="Picture 4" descr="http://2.bp.blogspot.com/-XeBQ5l6gk5I/VQNNhH8oSMI/AAAAAAAAA1Y/mZbeEf7Mesg/s1600/ESTRUCTURAL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1"/>
            <a:stretch/>
          </p:blipFill>
          <p:spPr bwMode="auto">
            <a:xfrm>
              <a:off x="4814068" y="2996952"/>
              <a:ext cx="3979764" cy="284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4 Rectángulo"/>
            <p:cNvSpPr>
              <a:spLocks noChangeArrowheads="1"/>
            </p:cNvSpPr>
            <p:nvPr/>
          </p:nvSpPr>
          <p:spPr bwMode="auto">
            <a:xfrm>
              <a:off x="4896172" y="5650105"/>
              <a:ext cx="39243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http://2.bp.blogspot.com</a:t>
              </a:r>
              <a:endParaRPr lang="es-ES" altLang="es-CL" sz="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DIMENSIONAMIENTO EN MATERIAL HOMOGÉNEO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996102" y="836712"/>
            <a:ext cx="667224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0" dirty="0">
                <a:latin typeface="Trebuchet MS" panose="020B0603020202020204" pitchFamily="34" charset="0"/>
              </a:rPr>
              <a:t>- Diseño por resistencia dado por la </a:t>
            </a:r>
            <a:r>
              <a:rPr lang="es-ES" altLang="es-CL" sz="1600" dirty="0" err="1">
                <a:latin typeface="Trebuchet MS" panose="020B0603020202020204" pitchFamily="34" charset="0"/>
              </a:rPr>
              <a:t>f</a:t>
            </a:r>
            <a:r>
              <a:rPr lang="es-ES" altLang="es-CL" sz="1600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1600" b="0" dirty="0">
                <a:latin typeface="Trebuchet MS" panose="020B0603020202020204" pitchFamily="34" charset="0"/>
              </a:rPr>
              <a:t> de los materiales.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996102" y="1268760"/>
            <a:ext cx="746433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0" dirty="0">
                <a:latin typeface="Trebuchet MS" panose="020B0603020202020204" pitchFamily="34" charset="0"/>
              </a:rPr>
              <a:t>- Diseño por deformación dado por la </a:t>
            </a:r>
            <a:r>
              <a:rPr lang="es-ES" altLang="es-CL" sz="1600" dirty="0" err="1">
                <a:latin typeface="Trebuchet MS" panose="020B0603020202020204" pitchFamily="34" charset="0"/>
              </a:rPr>
              <a:t>y</a:t>
            </a:r>
            <a:r>
              <a:rPr lang="es-ES" altLang="es-CL" sz="1600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1600" b="0" dirty="0">
                <a:latin typeface="Trebuchet MS" panose="020B0603020202020204" pitchFamily="34" charset="0"/>
              </a:rPr>
              <a:t> indicada en las normas vigentes:</a:t>
            </a: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4834916" y="5554071"/>
            <a:ext cx="396044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1" dirty="0" err="1">
                <a:latin typeface="Trebuchet MS" panose="020B0603020202020204" pitchFamily="34" charset="0"/>
              </a:rPr>
              <a:t>f</a:t>
            </a:r>
            <a:r>
              <a:rPr lang="es-ES" altLang="es-CL" sz="1600" b="1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1600" b="1" dirty="0">
                <a:latin typeface="Trebuchet MS" panose="020B0603020202020204" pitchFamily="34" charset="0"/>
              </a:rPr>
              <a:t> = 1440 kg/cm</a:t>
            </a:r>
            <a:r>
              <a:rPr lang="es-ES" altLang="es-CL" sz="1600" b="1" baseline="30000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4833988" y="5877272"/>
            <a:ext cx="396044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1" dirty="0" err="1">
                <a:latin typeface="Trebuchet MS" panose="020B0603020202020204" pitchFamily="34" charset="0"/>
              </a:rPr>
              <a:t>y</a:t>
            </a:r>
            <a:r>
              <a:rPr lang="es-ES" altLang="es-CL" sz="1600" b="1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1600" b="1" dirty="0">
                <a:latin typeface="Trebuchet MS" panose="020B0603020202020204" pitchFamily="34" charset="0"/>
              </a:rPr>
              <a:t> = L cm /300    </a:t>
            </a:r>
            <a:r>
              <a:rPr lang="es-ES" altLang="es-CL" sz="1400" b="0" dirty="0">
                <a:latin typeface="Trebuchet MS" panose="020B0603020202020204" pitchFamily="34" charset="0"/>
              </a:rPr>
              <a:t>Vigas corrientes de piso</a:t>
            </a:r>
            <a:endParaRPr lang="es-ES" altLang="es-CL" sz="1400" b="0" baseline="30000" dirty="0">
              <a:latin typeface="Trebuchet MS" panose="020B0603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755939" y="2639175"/>
            <a:ext cx="4044171" cy="2878057"/>
            <a:chOff x="493588" y="2450123"/>
            <a:chExt cx="4044171" cy="2878057"/>
          </a:xfrm>
        </p:grpSpPr>
        <p:pic>
          <p:nvPicPr>
            <p:cNvPr id="17" name="Picture 3" descr="C:\Documents and Settings\BELI\Escritorio\26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33"/>
            <a:stretch/>
          </p:blipFill>
          <p:spPr bwMode="auto">
            <a:xfrm>
              <a:off x="493588" y="2450123"/>
              <a:ext cx="4044171" cy="28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7 Rectángulo"/>
            <p:cNvSpPr>
              <a:spLocks noChangeArrowheads="1"/>
            </p:cNvSpPr>
            <p:nvPr/>
          </p:nvSpPr>
          <p:spPr bwMode="auto">
            <a:xfrm>
              <a:off x="535453" y="5112736"/>
              <a:ext cx="39604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s-ES" alt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http://www.taringa.net</a:t>
              </a: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697069" y="5554071"/>
            <a:ext cx="396044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1" dirty="0" err="1">
                <a:latin typeface="Trebuchet MS" panose="020B0603020202020204" pitchFamily="34" charset="0"/>
              </a:rPr>
              <a:t>f</a:t>
            </a:r>
            <a:r>
              <a:rPr lang="es-ES" altLang="es-CL" sz="1600" b="1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1600" b="1" dirty="0">
                <a:latin typeface="Trebuchet MS" panose="020B0603020202020204" pitchFamily="34" charset="0"/>
              </a:rPr>
              <a:t> = 54 kg/cm</a:t>
            </a:r>
            <a:r>
              <a:rPr lang="es-ES" altLang="es-CL" sz="1600" b="1" baseline="30000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696141" y="5877272"/>
            <a:ext cx="396044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s-ES" altLang="es-CL" sz="1600" b="1" dirty="0" err="1">
                <a:latin typeface="Trebuchet MS" panose="020B0603020202020204" pitchFamily="34" charset="0"/>
              </a:rPr>
              <a:t>y</a:t>
            </a:r>
            <a:r>
              <a:rPr lang="es-ES" altLang="es-CL" sz="1600" b="1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1600" b="1" dirty="0">
                <a:latin typeface="Trebuchet MS" panose="020B0603020202020204" pitchFamily="34" charset="0"/>
              </a:rPr>
              <a:t> = L cm /300 </a:t>
            </a:r>
            <a:r>
              <a:rPr lang="es-ES" altLang="es-CL" sz="1400" b="1" dirty="0">
                <a:latin typeface="Trebuchet MS" panose="020B0603020202020204" pitchFamily="34" charset="0"/>
              </a:rPr>
              <a:t>   </a:t>
            </a:r>
            <a:r>
              <a:rPr lang="es-ES" altLang="es-CL" sz="1400" b="0" dirty="0">
                <a:latin typeface="Trebuchet MS" panose="020B0603020202020204" pitchFamily="34" charset="0"/>
              </a:rPr>
              <a:t>Vigas de piso</a:t>
            </a:r>
            <a:endParaRPr lang="es-ES" altLang="es-CL" sz="1600" b="1" baseline="30000" dirty="0">
              <a:latin typeface="Trebuchet MS" panose="020B0603020202020204" pitchFamily="34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1619673" y="1700808"/>
            <a:ext cx="65585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400" b="0" dirty="0" err="1">
                <a:latin typeface="Trebuchet MS" panose="020B0603020202020204" pitchFamily="34" charset="0"/>
              </a:rPr>
              <a:t>NCh</a:t>
            </a:r>
            <a:r>
              <a:rPr lang="es-ES" altLang="es-CL" sz="1400" b="0" dirty="0">
                <a:latin typeface="Trebuchet MS" panose="020B0603020202020204" pitchFamily="34" charset="0"/>
              </a:rPr>
              <a:t> 1198 Of.2006 Madera – Construcciones en madera - Cálculos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1619671" y="2060848"/>
            <a:ext cx="731049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400" b="0" dirty="0" err="1">
                <a:latin typeface="Trebuchet MS" panose="020B0603020202020204" pitchFamily="34" charset="0"/>
              </a:rPr>
              <a:t>NCh</a:t>
            </a:r>
            <a:r>
              <a:rPr lang="es-ES" altLang="es-CL" sz="1400" b="0" dirty="0">
                <a:latin typeface="Trebuchet MS" panose="020B0603020202020204" pitchFamily="34" charset="0"/>
              </a:rPr>
              <a:t> 427 Cr.1977 Especificaciones para el cálculo de estructuras de acero para edificios</a:t>
            </a:r>
          </a:p>
        </p:txBody>
      </p:sp>
    </p:spTree>
    <p:extLst>
      <p:ext uri="{BB962C8B-B14F-4D97-AF65-F5344CB8AC3E}">
        <p14:creationId xmlns:p14="http://schemas.microsoft.com/office/powerpoint/2010/main" val="349389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1547664" y="3655222"/>
            <a:ext cx="6624736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87525" indent="-1787525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tabLst>
                <a:tab pos="179388" algn="l"/>
                <a:tab pos="720725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9388" algn="l"/>
                <a:tab pos="720725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9388" algn="l"/>
                <a:tab pos="720725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9388" algn="l"/>
                <a:tab pos="720725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9388" algn="l"/>
                <a:tab pos="720725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720725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720725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720725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720725" algn="l"/>
              </a:tabLst>
              <a:defRPr kumimoji="1"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b="0" dirty="0">
                <a:cs typeface="Times New Roman" panose="02020603050405020304" pitchFamily="18" charset="0"/>
              </a:rPr>
              <a:t>Siendo: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kumimoji="0" lang="es-CL" altLang="es-CL" sz="1600" b="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b="0" dirty="0"/>
              <a:t>	f 	(kg/cm</a:t>
            </a:r>
            <a:r>
              <a:rPr kumimoji="0" lang="es-CL" altLang="es-CL" sz="1600" b="0" baseline="30000" dirty="0"/>
              <a:t>2</a:t>
            </a:r>
            <a:r>
              <a:rPr kumimoji="0" lang="es-CL" altLang="es-CL" sz="1600" b="0" dirty="0"/>
              <a:t>) 		Tensión de flexión</a:t>
            </a:r>
          </a:p>
          <a:p>
            <a:pPr algn="just">
              <a:lnSpc>
                <a:spcPct val="85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kumimoji="0" lang="es-CL" altLang="es-CL" sz="1600" b="0" dirty="0">
                <a:ea typeface="Times New Roman" panose="02020603050405020304" pitchFamily="18" charset="0"/>
                <a:cs typeface="Arial" panose="020B0604020202020204" pitchFamily="34" charset="0"/>
              </a:rPr>
              <a:t>	M</a:t>
            </a:r>
            <a:r>
              <a:rPr kumimoji="0" lang="es-CL" altLang="es-CL" sz="1600" b="0" dirty="0">
                <a:cs typeface="Times New Roman" panose="02020603050405020304" pitchFamily="18" charset="0"/>
              </a:rPr>
              <a:t> 	(</a:t>
            </a:r>
            <a:r>
              <a:rPr kumimoji="0" lang="es-CL" altLang="es-CL" sz="1600" b="0" dirty="0" err="1">
                <a:cs typeface="Times New Roman" panose="02020603050405020304" pitchFamily="18" charset="0"/>
              </a:rPr>
              <a:t>kgm</a:t>
            </a:r>
            <a:r>
              <a:rPr kumimoji="0" lang="es-CL" altLang="es-CL" sz="1600" b="0" dirty="0">
                <a:cs typeface="Times New Roman" panose="02020603050405020304" pitchFamily="18" charset="0"/>
              </a:rPr>
              <a:t>) 		Momento flector</a:t>
            </a:r>
            <a:endParaRPr kumimoji="0" lang="es-CL" altLang="es-CL" sz="1600" b="0" dirty="0"/>
          </a:p>
          <a:p>
            <a:pPr algn="just">
              <a:lnSpc>
                <a:spcPct val="85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kumimoji="0" lang="es-CL" altLang="es-CL" sz="1600" b="0" dirty="0">
                <a:cs typeface="Times New Roman" panose="02020603050405020304" pitchFamily="18" charset="0"/>
              </a:rPr>
              <a:t>   W 	(cm</a:t>
            </a:r>
            <a:r>
              <a:rPr kumimoji="0" lang="es-CL" altLang="es-CL" sz="1600" b="0" baseline="30000" dirty="0">
                <a:cs typeface="Times New Roman" panose="02020603050405020304" pitchFamily="18" charset="0"/>
              </a:rPr>
              <a:t>3</a:t>
            </a:r>
            <a:r>
              <a:rPr kumimoji="0" lang="es-CL" altLang="es-CL" sz="1600" b="0" dirty="0">
                <a:cs typeface="Times New Roman" panose="02020603050405020304" pitchFamily="18" charset="0"/>
              </a:rPr>
              <a:t>) 		Momento resistente de la sección transversal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600" b="0" dirty="0"/>
              <a:t>	</a:t>
            </a:r>
            <a:r>
              <a:rPr kumimoji="0" lang="es-CL" altLang="es-CL" sz="1600" b="0" dirty="0" err="1"/>
              <a:t>f</a:t>
            </a:r>
            <a:r>
              <a:rPr kumimoji="0" lang="es-CL" altLang="es-CL" sz="1600" b="0" baseline="-25000" dirty="0" err="1"/>
              <a:t>adm</a:t>
            </a:r>
            <a:r>
              <a:rPr kumimoji="0" lang="es-CL" altLang="es-CL" sz="1600" b="0" dirty="0"/>
              <a:t>   (kg/cm</a:t>
            </a:r>
            <a:r>
              <a:rPr kumimoji="0" lang="es-CL" altLang="es-CL" sz="1600" b="0" baseline="30000" dirty="0"/>
              <a:t>2</a:t>
            </a:r>
            <a:r>
              <a:rPr kumimoji="0" lang="es-CL" altLang="es-CL" sz="1600" b="0" dirty="0"/>
              <a:t>) 		Tensión admisible del material</a:t>
            </a:r>
          </a:p>
          <a:p>
            <a:pPr algn="just">
              <a:lnSpc>
                <a:spcPct val="85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kumimoji="0" lang="es-CL" altLang="es-CL" sz="1600" b="0" dirty="0"/>
              <a:t>	f</a:t>
            </a:r>
            <a:r>
              <a:rPr kumimoji="0" lang="es-CL" altLang="es-CL" sz="1600" b="0" baseline="-25000" dirty="0"/>
              <a:t>t</a:t>
            </a:r>
            <a:r>
              <a:rPr kumimoji="0" lang="es-CL" altLang="es-CL" sz="1600" b="0" dirty="0"/>
              <a:t> 	(kg/cm</a:t>
            </a:r>
            <a:r>
              <a:rPr kumimoji="0" lang="es-CL" altLang="es-CL" sz="1600" b="0" baseline="30000" dirty="0"/>
              <a:t>2</a:t>
            </a:r>
            <a:r>
              <a:rPr kumimoji="0" lang="es-CL" altLang="es-CL" sz="1600" b="0" dirty="0"/>
              <a:t>) 		Tensión de trabajo</a:t>
            </a:r>
          </a:p>
          <a:p>
            <a:pPr algn="just">
              <a:lnSpc>
                <a:spcPct val="85000"/>
              </a:lnSpc>
              <a:spcBef>
                <a:spcPct val="30000"/>
              </a:spcBef>
              <a:buClrTx/>
              <a:buSzTx/>
              <a:buFontTx/>
              <a:buNone/>
            </a:pPr>
            <a:endParaRPr kumimoji="0" lang="es-CL" altLang="es-CL" sz="1600" b="0" dirty="0">
              <a:cs typeface="Times New Roman" panose="02020603050405020304" pitchFamily="18" charset="0"/>
            </a:endParaRPr>
          </a:p>
        </p:txBody>
      </p:sp>
      <p:graphicFrame>
        <p:nvGraphicFramePr>
          <p:cNvPr id="14341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454779"/>
              </p:ext>
            </p:extLst>
          </p:nvPr>
        </p:nvGraphicFramePr>
        <p:xfrm>
          <a:off x="7452320" y="1028202"/>
          <a:ext cx="9461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cuación" r:id="rId4" imgW="444307" imgH="393529" progId="Equation.3">
                  <p:embed/>
                </p:oleObj>
              </mc:Choice>
              <mc:Fallback>
                <p:oleObj name="Ecuación" r:id="rId4" imgW="444307" imgH="393529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028202"/>
                        <a:ext cx="946150" cy="849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EN FLEXIÓN SIMPLE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622956" y="2201790"/>
            <a:ext cx="2314128" cy="1000988"/>
            <a:chOff x="2905944" y="2428012"/>
            <a:chExt cx="2314128" cy="1000988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2905944" y="2428012"/>
              <a:ext cx="2314128" cy="67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60363" indent="-360363"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/>
                <a:buNone/>
              </a:pPr>
              <a:r>
                <a:rPr lang="es-ES" altLang="es-CL" sz="2600" b="0" dirty="0">
                  <a:latin typeface="Trebuchet MS" panose="020B0603020202020204" pitchFamily="34" charset="0"/>
                </a:rPr>
                <a:t>   </a:t>
              </a:r>
              <a:r>
                <a:rPr lang="es-ES" altLang="es-CL" sz="2600" b="0" dirty="0" err="1">
                  <a:latin typeface="Trebuchet MS" panose="020B0603020202020204" pitchFamily="34" charset="0"/>
                </a:rPr>
                <a:t>f</a:t>
              </a:r>
              <a:r>
                <a:rPr lang="es-ES" altLang="es-CL" sz="2600" b="0" baseline="-25000" dirty="0" err="1">
                  <a:latin typeface="Trebuchet MS" panose="020B0603020202020204" pitchFamily="34" charset="0"/>
                </a:rPr>
                <a:t>adm</a:t>
              </a:r>
              <a:r>
                <a:rPr lang="es-ES" altLang="es-CL" sz="2600" b="0" dirty="0">
                  <a:latin typeface="Trebuchet MS" panose="020B0603020202020204" pitchFamily="34" charset="0"/>
                </a:rPr>
                <a:t> </a:t>
              </a:r>
              <a:r>
                <a:rPr lang="es-ES" altLang="es-CL" sz="3200" b="0" dirty="0">
                  <a:latin typeface="Trebuchet MS" panose="020B0603020202020204" pitchFamily="34" charset="0"/>
                </a:rPr>
                <a:t>≥</a:t>
              </a:r>
              <a:r>
                <a:rPr lang="es-ES" altLang="es-CL" sz="2600" b="0" dirty="0">
                  <a:latin typeface="Trebuchet MS" panose="020B0603020202020204" pitchFamily="34" charset="0"/>
                </a:rPr>
                <a:t>  M </a:t>
              </a:r>
              <a:r>
                <a:rPr lang="es-ES" altLang="es-CL" sz="2600" b="0" baseline="-25000" dirty="0">
                  <a:latin typeface="Trebuchet MS" panose="020B0603020202020204" pitchFamily="34" charset="0"/>
                </a:rPr>
                <a:t>  </a:t>
              </a:r>
              <a:endParaRPr lang="es-ES" altLang="es-CL" sz="2600" b="0" dirty="0">
                <a:latin typeface="Trebuchet MS" panose="020B0603020202020204" pitchFamily="34" charset="0"/>
              </a:endParaRPr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 flipH="1">
              <a:off x="4258852" y="2961775"/>
              <a:ext cx="576064" cy="4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60363" indent="-360363"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0363" algn="l"/>
                  <a:tab pos="40322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/>
                <a:buNone/>
              </a:pPr>
              <a:r>
                <a:rPr lang="es-ES" altLang="es-CL" sz="2600" b="0" dirty="0">
                  <a:latin typeface="Trebuchet MS" panose="020B0603020202020204" pitchFamily="34" charset="0"/>
                </a:rPr>
                <a:t>W</a:t>
              </a:r>
            </a:p>
          </p:txBody>
        </p:sp>
        <p:cxnSp>
          <p:nvCxnSpPr>
            <p:cNvPr id="3" name="Conector recto 2"/>
            <p:cNvCxnSpPr/>
            <p:nvPr/>
          </p:nvCxnSpPr>
          <p:spPr bwMode="auto">
            <a:xfrm>
              <a:off x="4255512" y="2958443"/>
              <a:ext cx="4353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2622956" y="1154391"/>
            <a:ext cx="2314128" cy="67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2600" b="0" dirty="0">
                <a:latin typeface="Trebuchet MS" panose="020B0603020202020204" pitchFamily="34" charset="0"/>
              </a:rPr>
              <a:t>   </a:t>
            </a:r>
            <a:r>
              <a:rPr lang="es-ES" altLang="es-CL" sz="2600" b="0" dirty="0" err="1">
                <a:latin typeface="Trebuchet MS" panose="020B0603020202020204" pitchFamily="34" charset="0"/>
              </a:rPr>
              <a:t>f</a:t>
            </a:r>
            <a:r>
              <a:rPr lang="es-ES" altLang="es-CL" sz="2600" b="0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2600" b="0" dirty="0">
                <a:latin typeface="Trebuchet MS" panose="020B0603020202020204" pitchFamily="34" charset="0"/>
              </a:rPr>
              <a:t> </a:t>
            </a:r>
            <a:r>
              <a:rPr lang="es-ES" altLang="es-CL" sz="3200" b="0" dirty="0">
                <a:latin typeface="Trebuchet MS" panose="020B0603020202020204" pitchFamily="34" charset="0"/>
              </a:rPr>
              <a:t>≥</a:t>
            </a:r>
            <a:r>
              <a:rPr lang="es-ES" altLang="es-CL" sz="2600" b="0" dirty="0">
                <a:latin typeface="Trebuchet MS" panose="020B0603020202020204" pitchFamily="34" charset="0"/>
              </a:rPr>
              <a:t>  f</a:t>
            </a:r>
            <a:r>
              <a:rPr lang="es-ES" altLang="es-CL" sz="2600" b="0" baseline="-25000" dirty="0">
                <a:latin typeface="Trebuchet MS" panose="020B0603020202020204" pitchFamily="34" charset="0"/>
              </a:rPr>
              <a:t>t</a:t>
            </a:r>
            <a:r>
              <a:rPr lang="es-ES" altLang="es-CL" sz="2600" b="0" dirty="0">
                <a:latin typeface="Trebuchet MS" panose="020B0603020202020204" pitchFamily="34" charset="0"/>
              </a:rPr>
              <a:t> </a:t>
            </a:r>
            <a:r>
              <a:rPr lang="es-ES" altLang="es-CL" sz="2600" b="0" baseline="-25000" dirty="0">
                <a:latin typeface="Trebuchet MS" panose="020B0603020202020204" pitchFamily="34" charset="0"/>
              </a:rPr>
              <a:t>  </a:t>
            </a:r>
            <a:endParaRPr lang="es-ES" altLang="es-CL" sz="2600" b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0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/>
          <a:srcRect t="19469" b="26016"/>
          <a:stretch>
            <a:fillRect/>
          </a:stretch>
        </p:blipFill>
        <p:spPr bwMode="auto">
          <a:xfrm>
            <a:off x="1071538" y="714356"/>
            <a:ext cx="68421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 rot="16200000">
            <a:off x="4489225" y="5484039"/>
            <a:ext cx="7199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kumimoji="1" lang="es-ES" altLang="es-CL" sz="1100" dirty="0">
                <a:latin typeface="Trebuchet MS" pitchFamily="34" charset="0"/>
              </a:rPr>
              <a:t>Fuente: www.arauco.cl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A284E39-E2A2-47FF-BF47-41B3E64EE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8640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</a:rPr>
              <a:t>DISPONIBILIDAD DEL MATERIAL</a:t>
            </a:r>
            <a:endParaRPr lang="es-ES" b="1" spc="-5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14480" y="4000504"/>
            <a:ext cx="1439863" cy="441104"/>
          </a:xfrm>
          <a:prstGeom prst="rect">
            <a:avLst/>
          </a:prstGeom>
        </p:spPr>
        <p:txBody>
          <a:bodyPr/>
          <a:lstStyle/>
          <a:p>
            <a:pPr marL="536575" indent="-536575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ÁREA</a:t>
            </a:r>
          </a:p>
        </p:txBody>
      </p:sp>
      <p:graphicFrame>
        <p:nvGraphicFramePr>
          <p:cNvPr id="7" name="2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2263"/>
              </p:ext>
            </p:extLst>
          </p:nvPr>
        </p:nvGraphicFramePr>
        <p:xfrm>
          <a:off x="3436937" y="4000504"/>
          <a:ext cx="847031" cy="239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cuación" r:id="rId4" imgW="571004" imgH="177646" progId="Equation.3">
                  <p:embed/>
                </p:oleObj>
              </mc:Choice>
              <mc:Fallback>
                <p:oleObj name="Ecuación" r:id="rId4" imgW="571004" imgH="177646" progId="Equation.3">
                  <p:embed/>
                  <p:pic>
                    <p:nvPicPr>
                      <p:cNvPr id="0" name="2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7" y="4000504"/>
                        <a:ext cx="847031" cy="239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951278"/>
            <a:ext cx="836626" cy="150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14480" y="4500570"/>
            <a:ext cx="2663825" cy="487362"/>
          </a:xfrm>
          <a:prstGeom prst="rect">
            <a:avLst/>
          </a:prstGeom>
        </p:spPr>
        <p:txBody>
          <a:bodyPr/>
          <a:lstStyle/>
          <a:p>
            <a:pPr marL="536575" indent="-536575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CENTROIDE</a:t>
            </a:r>
          </a:p>
        </p:txBody>
      </p:sp>
      <p:graphicFrame>
        <p:nvGraphicFramePr>
          <p:cNvPr id="10" name="2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382873"/>
              </p:ext>
            </p:extLst>
          </p:nvPr>
        </p:nvGraphicFramePr>
        <p:xfrm>
          <a:off x="3428992" y="4572009"/>
          <a:ext cx="782968" cy="28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cuación" r:id="rId7" imgW="583693" imgH="215713" progId="Equation.3">
                  <p:embed/>
                </p:oleObj>
              </mc:Choice>
              <mc:Fallback>
                <p:oleObj name="Ecuación" r:id="rId7" imgW="583693" imgH="215713" progId="Equation.3">
                  <p:embed/>
                  <p:pic>
                    <p:nvPicPr>
                      <p:cNvPr id="0" name="2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4572009"/>
                        <a:ext cx="782968" cy="289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2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81440"/>
              </p:ext>
            </p:extLst>
          </p:nvPr>
        </p:nvGraphicFramePr>
        <p:xfrm>
          <a:off x="3438517" y="4959812"/>
          <a:ext cx="773443" cy="32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cuación" r:id="rId9" imgW="583947" imgH="241195" progId="Equation.3">
                  <p:embed/>
                </p:oleObj>
              </mc:Choice>
              <mc:Fallback>
                <p:oleObj name="Ecuación" r:id="rId9" imgW="583947" imgH="241195" progId="Equation.3">
                  <p:embed/>
                  <p:pic>
                    <p:nvPicPr>
                      <p:cNvPr id="0" name="2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17" y="4959812"/>
                        <a:ext cx="773443" cy="320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14480" y="5572140"/>
            <a:ext cx="1714512" cy="487362"/>
          </a:xfrm>
          <a:prstGeom prst="rect">
            <a:avLst/>
          </a:prstGeom>
        </p:spPr>
        <p:txBody>
          <a:bodyPr/>
          <a:lstStyle/>
          <a:p>
            <a:pPr marL="536575" indent="-536575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INERCIA</a:t>
            </a:r>
          </a:p>
        </p:txBody>
      </p:sp>
      <p:graphicFrame>
        <p:nvGraphicFramePr>
          <p:cNvPr id="13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773616"/>
              </p:ext>
            </p:extLst>
          </p:nvPr>
        </p:nvGraphicFramePr>
        <p:xfrm>
          <a:off x="3464346" y="5572140"/>
          <a:ext cx="858430" cy="59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cuación" r:id="rId11" imgW="14020800" imgH="10058400" progId="Equation.3">
                  <p:embed/>
                </p:oleObj>
              </mc:Choice>
              <mc:Fallback>
                <p:oleObj name="Ecuación" r:id="rId11" imgW="14020800" imgH="10058400" progId="Equation.3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346" y="5572140"/>
                        <a:ext cx="858430" cy="593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214942" y="3912403"/>
            <a:ext cx="2500330" cy="487362"/>
          </a:xfrm>
          <a:prstGeom prst="rect">
            <a:avLst/>
          </a:prstGeom>
        </p:spPr>
        <p:txBody>
          <a:bodyPr/>
          <a:lstStyle/>
          <a:p>
            <a:pPr marL="536575" indent="-536575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RADIO DE GIRO</a:t>
            </a:r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535749"/>
              </p:ext>
            </p:extLst>
          </p:nvPr>
        </p:nvGraphicFramePr>
        <p:xfrm>
          <a:off x="5409578" y="4382295"/>
          <a:ext cx="781654" cy="72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cuación" r:id="rId13" imgW="482391" imgH="444307" progId="Equation.3">
                  <p:embed/>
                </p:oleObj>
              </mc:Choice>
              <mc:Fallback>
                <p:oleObj name="Ecuación" r:id="rId13" imgW="482391" imgH="444307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578" y="4382295"/>
                        <a:ext cx="781654" cy="723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219700" y="5299092"/>
            <a:ext cx="3567142" cy="487362"/>
          </a:xfrm>
          <a:prstGeom prst="rect">
            <a:avLst/>
          </a:prstGeom>
        </p:spPr>
        <p:txBody>
          <a:bodyPr/>
          <a:lstStyle/>
          <a:p>
            <a:pPr marL="536575" indent="-536575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MOMENTO RESISTENTE</a:t>
            </a:r>
          </a:p>
        </p:txBody>
      </p:sp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345987"/>
              </p:ext>
            </p:extLst>
          </p:nvPr>
        </p:nvGraphicFramePr>
        <p:xfrm>
          <a:off x="6465107" y="5628501"/>
          <a:ext cx="686129" cy="5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cuación" r:id="rId15" imgW="11582400" imgH="9448800" progId="Equation.3">
                  <p:embed/>
                </p:oleObj>
              </mc:Choice>
              <mc:Fallback>
                <p:oleObj name="Ecuación" r:id="rId15" imgW="11582400" imgH="9448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107" y="5628501"/>
                        <a:ext cx="686129" cy="563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89098"/>
              </p:ext>
            </p:extLst>
          </p:nvPr>
        </p:nvGraphicFramePr>
        <p:xfrm>
          <a:off x="7501674" y="5615008"/>
          <a:ext cx="852593" cy="5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cuación" r:id="rId17" imgW="14630400" imgH="10058400" progId="Equation.3">
                  <p:embed/>
                </p:oleObj>
              </mc:Choice>
              <mc:Fallback>
                <p:oleObj name="Ecuación" r:id="rId17" imgW="14630400" imgH="10058400" progId="Equation.3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674" y="5615008"/>
                        <a:ext cx="852593" cy="59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1 Objeto">
            <a:extLst>
              <a:ext uri="{FF2B5EF4-FFF2-40B4-BE49-F238E27FC236}">
                <a16:creationId xmlns:a16="http://schemas.microsoft.com/office/drawing/2014/main" id="{8811B3E2-B3E0-4552-AF5E-27BF2857B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645475"/>
              </p:ext>
            </p:extLst>
          </p:nvPr>
        </p:nvGraphicFramePr>
        <p:xfrm>
          <a:off x="6643234" y="4463868"/>
          <a:ext cx="1908918" cy="62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cuación" r:id="rId19" imgW="1231560" imgH="406080" progId="Equation.3">
                  <p:embed/>
                </p:oleObj>
              </mc:Choice>
              <mc:Fallback>
                <p:oleObj name="Ecuación" r:id="rId19" imgW="1231560" imgH="406080" progId="Equation.3">
                  <p:embed/>
                  <p:pic>
                    <p:nvPicPr>
                      <p:cNvPr id="22" name="1 Objeto">
                        <a:extLst>
                          <a:ext uri="{FF2B5EF4-FFF2-40B4-BE49-F238E27FC236}">
                            <a16:creationId xmlns:a16="http://schemas.microsoft.com/office/drawing/2014/main" id="{CDEDC168-9F22-43C3-B604-BA0016E4BE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234" y="4463868"/>
                        <a:ext cx="1908918" cy="629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320949" y="978371"/>
            <a:ext cx="253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tabLst>
                <a:tab pos="287338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7338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7338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7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7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7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200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VIGA SIN CARGA</a:t>
            </a:r>
            <a:endParaRPr kumimoji="0" lang="es-ES_tradnl" altLang="es-CL" sz="2000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14 Grupo"/>
          <p:cNvGrpSpPr>
            <a:grpSpLocks/>
          </p:cNvGrpSpPr>
          <p:nvPr/>
        </p:nvGrpSpPr>
        <p:grpSpPr bwMode="auto">
          <a:xfrm>
            <a:off x="1332061" y="3461221"/>
            <a:ext cx="5975350" cy="2632075"/>
            <a:chOff x="1476375" y="3895725"/>
            <a:chExt cx="5975945" cy="2631346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76375" y="3895725"/>
              <a:ext cx="4114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74675" indent="-5746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87338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87338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87338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87338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87338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87338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87338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87338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87338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_tradnl" altLang="es-CL" sz="2000">
                  <a:solidFill>
                    <a:srgbClr val="29292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VIGA CON CARGA</a:t>
              </a:r>
              <a:endParaRPr kumimoji="0" lang="es-ES_tradnl" altLang="es-CL" sz="2000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320" y="4293096"/>
              <a:ext cx="4320000" cy="223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1609"/>
            <a:ext cx="43195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LÍNEA ELÁSTICA</a:t>
            </a:r>
          </a:p>
        </p:txBody>
      </p:sp>
    </p:spTree>
    <p:extLst>
      <p:ext uri="{BB962C8B-B14F-4D97-AF65-F5344CB8AC3E}">
        <p14:creationId xmlns:p14="http://schemas.microsoft.com/office/powerpoint/2010/main" val="4264322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8"/>
          <a:stretch/>
        </p:blipFill>
        <p:spPr>
          <a:xfrm>
            <a:off x="1695976" y="1935958"/>
            <a:ext cx="2398050" cy="33123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52" y="1088740"/>
            <a:ext cx="2398050" cy="295232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598287" y="1925141"/>
            <a:ext cx="684000" cy="164492"/>
          </a:xfrm>
          <a:prstGeom prst="rect">
            <a:avLst/>
          </a:prstGeom>
          <a:solidFill>
            <a:srgbClr val="C00000">
              <a:alpha val="5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01843" y="5517232"/>
            <a:ext cx="403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q = 0,83 m * 125 kg/m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= 103,75 kg/m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901843" y="5844929"/>
            <a:ext cx="3888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 = 3,0 m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996102" y="1201471"/>
            <a:ext cx="403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Carga cubierta + carga nieve: 125 kg/m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72765" y="159023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EJEMPLO: DISEÑO EN MADERA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996102" y="836712"/>
            <a:ext cx="667224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0" dirty="0">
                <a:latin typeface="Trebuchet MS" panose="020B0603020202020204" pitchFamily="34" charset="0"/>
              </a:rPr>
              <a:t>- Diseño del envigado en madera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72050" b="76532"/>
          <a:stretch/>
        </p:blipFill>
        <p:spPr>
          <a:xfrm>
            <a:off x="5591835" y="4476415"/>
            <a:ext cx="1500445" cy="8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3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72765" y="159023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Valores máximos de cortante y momento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0702" y="1237500"/>
            <a:ext cx="403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q = 103,75 kg/m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0702" y="1565197"/>
            <a:ext cx="3888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 = 3,0 m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70475" b="22357"/>
          <a:stretch/>
        </p:blipFill>
        <p:spPr>
          <a:xfrm>
            <a:off x="6156176" y="980728"/>
            <a:ext cx="2160240" cy="3309975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42750" y="3251398"/>
            <a:ext cx="4458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 = </a:t>
            </a:r>
            <a:r>
              <a:rPr lang="es-ES_tradnl" altLang="es-CL" sz="1600" b="0" dirty="0" err="1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qL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/2 = (103,75 kg/m * 3 m)/2 = 155,63 kg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41253" y="3856147"/>
            <a:ext cx="1440160" cy="3385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 = 155,63 kg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42750" y="4757003"/>
            <a:ext cx="51414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 = qL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/8 = (103,75 kg/m * (3 m)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)/8 = 116,72 </a:t>
            </a:r>
            <a:r>
              <a:rPr lang="es-ES_tradnl" altLang="es-CL" sz="1600" b="0" dirty="0" err="1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kgm</a:t>
            </a:r>
            <a:endParaRPr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441252" y="5394702"/>
            <a:ext cx="1834603" cy="3385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 = 116,72 </a:t>
            </a:r>
            <a:r>
              <a:rPr lang="es-ES_tradnl" altLang="es-CL" sz="1600" b="0" dirty="0" err="1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kgm</a:t>
            </a:r>
            <a:endParaRPr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6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972765" y="1126663"/>
            <a:ext cx="43924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1" u="sng" dirty="0">
                <a:latin typeface="Trebuchet MS" panose="020B0603020202020204" pitchFamily="34" charset="0"/>
              </a:rPr>
              <a:t>Diseño en madera</a:t>
            </a: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972765" y="1575483"/>
            <a:ext cx="2232247" cy="3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0" dirty="0" err="1">
                <a:latin typeface="Trebuchet MS" panose="020B0603020202020204" pitchFamily="34" charset="0"/>
              </a:rPr>
              <a:t>f</a:t>
            </a:r>
            <a:r>
              <a:rPr lang="es-ES" altLang="es-CL" sz="1600" b="0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1600" b="0" dirty="0">
                <a:latin typeface="Trebuchet MS" panose="020B0603020202020204" pitchFamily="34" charset="0"/>
              </a:rPr>
              <a:t>=54 kg/cm</a:t>
            </a:r>
            <a:r>
              <a:rPr lang="es-ES" altLang="es-CL" sz="1600" b="0" baseline="30000" dirty="0">
                <a:latin typeface="Trebuchet MS" panose="020B0603020202020204" pitchFamily="34" charset="0"/>
              </a:rPr>
              <a:t>2</a:t>
            </a:r>
          </a:p>
        </p:txBody>
      </p:sp>
      <p:graphicFrame>
        <p:nvGraphicFramePr>
          <p:cNvPr id="9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39075"/>
              </p:ext>
            </p:extLst>
          </p:nvPr>
        </p:nvGraphicFramePr>
        <p:xfrm>
          <a:off x="7884368" y="845675"/>
          <a:ext cx="775147" cy="71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cuación" r:id="rId3" imgW="431640" imgH="393480" progId="Equation.3">
                  <p:embed/>
                </p:oleObj>
              </mc:Choice>
              <mc:Fallback>
                <p:oleObj name="Ecuación" r:id="rId3" imgW="431640" imgH="393480" progId="Equation.3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845675"/>
                        <a:ext cx="775147" cy="7162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72765" y="159023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por resistencia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824912" y="1786903"/>
            <a:ext cx="1834603" cy="3385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 = 116,72 </a:t>
            </a:r>
            <a:r>
              <a:rPr lang="es-ES_tradnl" altLang="es-CL" sz="1600" b="0" dirty="0" err="1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kgm</a:t>
            </a:r>
            <a:endParaRPr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972765" y="2392985"/>
            <a:ext cx="35272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W = M/f = 11672 </a:t>
            </a:r>
            <a:r>
              <a:rPr lang="es-ES_tradnl" altLang="es-CL" sz="1600" b="0" dirty="0" err="1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kgcm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/54 kg/cm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endParaRPr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972766" y="2983393"/>
            <a:ext cx="20150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W = 216,15 cm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70475" b="22357"/>
          <a:stretch/>
        </p:blipFill>
        <p:spPr>
          <a:xfrm>
            <a:off x="5220072" y="2562262"/>
            <a:ext cx="2160240" cy="3309975"/>
          </a:xfrm>
          <a:prstGeom prst="rect">
            <a:avLst/>
          </a:prstGeom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972765" y="3789040"/>
            <a:ext cx="20150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W = bh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/6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56178" y="4365104"/>
            <a:ext cx="3831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W = (4,1 cm * h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)/6 = 216,15 cm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79625" y="4903467"/>
            <a:ext cx="20150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h = 17,8 cm 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484932" y="3789040"/>
            <a:ext cx="20150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 = 2”       h=?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478110" y="4903467"/>
            <a:ext cx="20150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h = 8”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19 Grupo"/>
          <p:cNvGrpSpPr>
            <a:grpSpLocks/>
          </p:cNvGrpSpPr>
          <p:nvPr/>
        </p:nvGrpSpPr>
        <p:grpSpPr bwMode="auto">
          <a:xfrm>
            <a:off x="1982440" y="5661248"/>
            <a:ext cx="141288" cy="288925"/>
            <a:chOff x="4356099" y="3214686"/>
            <a:chExt cx="144463" cy="288925"/>
          </a:xfrm>
        </p:grpSpPr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>
              <a:off x="4357686" y="3214686"/>
              <a:ext cx="142876" cy="2857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H="1">
              <a:off x="4356099" y="3503611"/>
              <a:ext cx="144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 flipV="1">
              <a:off x="4356099" y="3214686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4356099" y="3214686"/>
              <a:ext cx="144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V="1">
              <a:off x="4500562" y="3214686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4357686" y="3214686"/>
              <a:ext cx="142876" cy="2857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197087" y="5635842"/>
            <a:ext cx="1007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2” x 8”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0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876256" y="1790575"/>
            <a:ext cx="1407797" cy="385861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800" b="0" dirty="0" err="1">
                <a:latin typeface="Trebuchet MS" panose="020B0603020202020204" pitchFamily="34" charset="0"/>
              </a:rPr>
              <a:t>y</a:t>
            </a:r>
            <a:r>
              <a:rPr lang="es-ES" altLang="es-CL" sz="1800" b="0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1800" b="0" dirty="0">
                <a:latin typeface="Trebuchet MS" panose="020B0603020202020204" pitchFamily="34" charset="0"/>
              </a:rPr>
              <a:t>= L/300</a:t>
            </a:r>
            <a:endParaRPr lang="es-ES" altLang="es-CL" sz="1800" b="0" baseline="30000" dirty="0">
              <a:latin typeface="Trebuchet MS" panose="020B060302020202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72765" y="159023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Verificación por deformación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616116" y="5429422"/>
            <a:ext cx="25202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1" dirty="0">
                <a:latin typeface="Trebuchet MS" panose="020B0603020202020204" pitchFamily="34" charset="0"/>
              </a:rPr>
              <a:t>Se verifica que</a:t>
            </a:r>
            <a:r>
              <a:rPr lang="es-ES" altLang="es-CL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s-ES" altLang="es-CL" sz="16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SI</a:t>
            </a:r>
            <a:r>
              <a:rPr lang="es-ES" altLang="es-CL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s-ES" altLang="es-CL" sz="1600" b="1" dirty="0">
                <a:latin typeface="Trebuchet MS" panose="020B0603020202020204" pitchFamily="34" charset="0"/>
              </a:rPr>
              <a:t>sirve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74721" y="1141969"/>
            <a:ext cx="2354259" cy="4322605"/>
            <a:chOff x="574721" y="1141969"/>
            <a:chExt cx="2354259" cy="4322605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1" t="1" r="70475" b="-1397"/>
            <a:stretch/>
          </p:blipFill>
          <p:spPr>
            <a:xfrm>
              <a:off x="676214" y="1141969"/>
              <a:ext cx="2252766" cy="4322605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 bwMode="auto">
            <a:xfrm>
              <a:off x="574721" y="3429000"/>
              <a:ext cx="360040" cy="13832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6876256" y="1062314"/>
            <a:ext cx="2088232" cy="42247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800" b="0" dirty="0" err="1">
                <a:latin typeface="Trebuchet MS" panose="020B0603020202020204" pitchFamily="34" charset="0"/>
              </a:rPr>
              <a:t>y</a:t>
            </a:r>
            <a:r>
              <a:rPr lang="es-ES" altLang="es-CL" sz="1800" b="0" baseline="-25000" dirty="0" err="1">
                <a:latin typeface="Trebuchet MS" panose="020B0603020202020204" pitchFamily="34" charset="0"/>
              </a:rPr>
              <a:t>max</a:t>
            </a:r>
            <a:r>
              <a:rPr lang="es-ES" altLang="es-CL" sz="1800" b="0" dirty="0">
                <a:latin typeface="Trebuchet MS" panose="020B0603020202020204" pitchFamily="34" charset="0"/>
              </a:rPr>
              <a:t>= 5qL</a:t>
            </a:r>
            <a:r>
              <a:rPr lang="es-ES" altLang="es-CL" sz="1800" b="0" baseline="30000" dirty="0">
                <a:latin typeface="Trebuchet MS" panose="020B0603020202020204" pitchFamily="34" charset="0"/>
              </a:rPr>
              <a:t>4</a:t>
            </a:r>
            <a:r>
              <a:rPr lang="es-ES" altLang="es-CL" sz="1800" b="0" dirty="0">
                <a:latin typeface="Trebuchet MS" panose="020B0603020202020204" pitchFamily="34" charset="0"/>
              </a:rPr>
              <a:t>/384EI</a:t>
            </a:r>
            <a:endParaRPr lang="es-ES" altLang="es-CL" sz="1800" b="0" baseline="30000" dirty="0">
              <a:latin typeface="Trebuchet MS" panose="020B0603020202020204" pitchFamily="34" charset="0"/>
            </a:endParaRPr>
          </a:p>
        </p:txBody>
      </p:sp>
      <p:grpSp>
        <p:nvGrpSpPr>
          <p:cNvPr id="26" name="19 Grupo"/>
          <p:cNvGrpSpPr>
            <a:grpSpLocks/>
          </p:cNvGrpSpPr>
          <p:nvPr/>
        </p:nvGrpSpPr>
        <p:grpSpPr bwMode="auto">
          <a:xfrm>
            <a:off x="4063177" y="1875991"/>
            <a:ext cx="141288" cy="288925"/>
            <a:chOff x="4356099" y="3214686"/>
            <a:chExt cx="144463" cy="288925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H="1">
              <a:off x="4357686" y="3214686"/>
              <a:ext cx="142876" cy="2857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H="1">
              <a:off x="4356099" y="3503611"/>
              <a:ext cx="144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V="1">
              <a:off x="4356099" y="3214686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4356099" y="3214686"/>
              <a:ext cx="144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V="1">
              <a:off x="4500562" y="3214686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4357686" y="3214686"/>
              <a:ext cx="142876" cy="2857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277824" y="1850585"/>
            <a:ext cx="1007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2” x 8”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053243" y="2570810"/>
            <a:ext cx="3831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 = (4,1 cm * (18,5)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)/12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053243" y="3026973"/>
            <a:ext cx="3831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 = 2163,3 cm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063176" y="3800707"/>
            <a:ext cx="49013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300 cm          5 * 1,0375 kg/cm * (300 cm)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4204465" y="4149080"/>
            <a:ext cx="558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300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5077821" y="4149080"/>
            <a:ext cx="3310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384 * 89.000 kg/cm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* 2163,3 cm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 bwMode="auto">
          <a:xfrm>
            <a:off x="4076689" y="4123588"/>
            <a:ext cx="7612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onector recto 40"/>
          <p:cNvCxnSpPr/>
          <p:nvPr/>
        </p:nvCxnSpPr>
        <p:spPr bwMode="auto">
          <a:xfrm>
            <a:off x="5133591" y="4124603"/>
            <a:ext cx="31928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4277824" y="4679187"/>
            <a:ext cx="3831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 cm &gt; 0,57 cm 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4860032" y="3954542"/>
            <a:ext cx="288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&gt;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045373" y="5618409"/>
            <a:ext cx="403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q </a:t>
            </a:r>
            <a:r>
              <a:rPr lang="es-ES_tradnl" altLang="es-CL" sz="1600" b="0" dirty="0" smtClean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= 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103,75 kg/m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045373" y="5946106"/>
            <a:ext cx="3888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 = 3,0 m</a:t>
            </a:r>
          </a:p>
        </p:txBody>
      </p:sp>
    </p:spTree>
    <p:extLst>
      <p:ext uri="{BB962C8B-B14F-4D97-AF65-F5344CB8AC3E}">
        <p14:creationId xmlns:p14="http://schemas.microsoft.com/office/powerpoint/2010/main" val="4253148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8A284E39-E2A2-47FF-BF47-41B3E64EE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8640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</a:rPr>
              <a:t>DISPONIBILIDAD DEL MATERIAL</a:t>
            </a:r>
            <a:endParaRPr lang="es-ES" b="1" spc="-5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983412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8A284E39-E2A2-47FF-BF47-41B3E64EE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8640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</a:rPr>
              <a:t>DISPONIBILIDAD DEL MATERIAL</a:t>
            </a:r>
            <a:endParaRPr lang="es-ES" b="1" spc="-5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1421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8A284E39-E2A2-47FF-BF47-41B3E64EE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8640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</a:rPr>
              <a:t>DISPONIBILIDAD DEL MATERIAL</a:t>
            </a:r>
            <a:endParaRPr lang="es-ES" b="1" spc="-5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3609" t="16601" r="27525" b="15039"/>
          <a:stretch>
            <a:fillRect/>
          </a:stretch>
        </p:blipFill>
        <p:spPr bwMode="auto">
          <a:xfrm>
            <a:off x="3131840" y="1440638"/>
            <a:ext cx="5797878" cy="45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139" t="16581" r="41801" b="26758"/>
          <a:stretch/>
        </p:blipFill>
        <p:spPr bwMode="auto">
          <a:xfrm>
            <a:off x="755576" y="1440638"/>
            <a:ext cx="1894589" cy="2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173" y="933981"/>
            <a:ext cx="2398050" cy="53285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729" y="1772815"/>
            <a:ext cx="2398050" cy="295232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5960029" y="2503013"/>
            <a:ext cx="750663" cy="1076266"/>
          </a:xfrm>
          <a:prstGeom prst="rect">
            <a:avLst/>
          </a:prstGeom>
          <a:solidFill>
            <a:srgbClr val="C00000">
              <a:alpha val="5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283968" y="5715077"/>
            <a:ext cx="403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 = 3,0 m * 5,0 m * 125 kg/m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= 1875 kg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283968" y="6042774"/>
            <a:ext cx="3888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 = 6,0 m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067944" y="1175266"/>
            <a:ext cx="403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Carga cubierta + carga nieve: 125 kg/m</a:t>
            </a:r>
            <a:r>
              <a:rPr lang="es-ES_tradnl" altLang="es-CL" sz="1600" b="0" baseline="3000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2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9" r="13046"/>
          <a:stretch/>
        </p:blipFill>
        <p:spPr>
          <a:xfrm>
            <a:off x="5364089" y="4766660"/>
            <a:ext cx="1872208" cy="822580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72765" y="159023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EJEMPLO: DISEÑO EN ACERO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71283" y="836712"/>
            <a:ext cx="403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Diseño de la viga metálica 1</a:t>
            </a:r>
            <a:endParaRPr lang="es-ES_tradnl" altLang="es-CL" sz="1600" b="0" baseline="300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77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958871"/>
              </p:ext>
            </p:extLst>
          </p:nvPr>
        </p:nvGraphicFramePr>
        <p:xfrm>
          <a:off x="1403649" y="5023198"/>
          <a:ext cx="3456384" cy="59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cuación" r:id="rId3" imgW="2184120" imgH="380880" progId="Equation.3">
                  <p:embed/>
                </p:oleObj>
              </mc:Choice>
              <mc:Fallback>
                <p:oleObj name="Ecuación" r:id="rId3" imgW="2184120" imgH="38088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9" y="5023198"/>
                        <a:ext cx="3456384" cy="596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041074"/>
              </p:ext>
            </p:extLst>
          </p:nvPr>
        </p:nvGraphicFramePr>
        <p:xfrm>
          <a:off x="1393703" y="3861740"/>
          <a:ext cx="2458217" cy="5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cuación" r:id="rId5" imgW="1587240" imgH="380880" progId="Equation.3">
                  <p:embed/>
                </p:oleObj>
              </mc:Choice>
              <mc:Fallback>
                <p:oleObj name="Ecuación" r:id="rId5" imgW="1587240" imgH="38088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703" y="3861740"/>
                        <a:ext cx="2458217" cy="5884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2765" y="1337522"/>
            <a:ext cx="14967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 = 1875 kg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2765" y="1700388"/>
            <a:ext cx="14967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 = 6,0 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72765" y="159023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Valores máximos de cortante y momento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2" t="1569" b="20281"/>
          <a:stretch/>
        </p:blipFill>
        <p:spPr>
          <a:xfrm>
            <a:off x="5868144" y="1556792"/>
            <a:ext cx="2286860" cy="33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72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924938"/>
              </p:ext>
            </p:extLst>
          </p:nvPr>
        </p:nvGraphicFramePr>
        <p:xfrm>
          <a:off x="7164288" y="1809605"/>
          <a:ext cx="1495227" cy="29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cuación" r:id="rId3" imgW="1002960" imgH="203040" progId="Equation.3">
                  <p:embed/>
                </p:oleObj>
              </mc:Choice>
              <mc:Fallback>
                <p:oleObj name="Ecuación" r:id="rId3" imgW="1002960" imgH="20304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809605"/>
                        <a:ext cx="1495227" cy="29958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972765" y="785794"/>
            <a:ext cx="43924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1" u="sng" dirty="0">
                <a:latin typeface="Trebuchet MS" panose="020B0603020202020204" pitchFamily="34" charset="0"/>
              </a:rPr>
              <a:t>Diseño en acero</a:t>
            </a: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972765" y="1234614"/>
            <a:ext cx="2232247" cy="3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0" dirty="0" err="1">
                <a:latin typeface="Trebuchet MS" panose="020B0603020202020204" pitchFamily="34" charset="0"/>
              </a:rPr>
              <a:t>f</a:t>
            </a:r>
            <a:r>
              <a:rPr lang="es-ES" altLang="es-CL" sz="1600" b="0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1600" b="0" dirty="0">
                <a:latin typeface="Trebuchet MS" panose="020B0603020202020204" pitchFamily="34" charset="0"/>
              </a:rPr>
              <a:t>=1440 kg/cm</a:t>
            </a:r>
            <a:r>
              <a:rPr lang="es-ES" altLang="es-CL" sz="1600" b="0" baseline="30000" dirty="0">
                <a:latin typeface="Trebuchet MS" panose="020B0603020202020204" pitchFamily="34" charset="0"/>
              </a:rPr>
              <a:t>2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101135"/>
              </p:ext>
            </p:extLst>
          </p:nvPr>
        </p:nvGraphicFramePr>
        <p:xfrm>
          <a:off x="1483489" y="1714488"/>
          <a:ext cx="1864375" cy="6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cuación" r:id="rId5" imgW="1396800" imgH="520560" progId="Equation.3">
                  <p:embed/>
                </p:oleObj>
              </mc:Choice>
              <mc:Fallback>
                <p:oleObj name="Ecuación" r:id="rId5" imgW="1396800" imgH="52056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89" y="1714488"/>
                        <a:ext cx="1864375" cy="68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902647"/>
              </p:ext>
            </p:extLst>
          </p:nvPr>
        </p:nvGraphicFramePr>
        <p:xfrm>
          <a:off x="1472129" y="2571744"/>
          <a:ext cx="1371680" cy="30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cuación" r:id="rId7" imgW="965160" imgH="215640" progId="Equation.3">
                  <p:embed/>
                </p:oleObj>
              </mc:Choice>
              <mc:Fallback>
                <p:oleObj name="Ecuación" r:id="rId7" imgW="965160" imgH="21564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129" y="2571744"/>
                        <a:ext cx="1371680" cy="303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3 Objeto"/>
          <p:cNvGraphicFramePr>
            <a:graphicFrameLocks noChangeAspect="1"/>
          </p:cNvGraphicFramePr>
          <p:nvPr/>
        </p:nvGraphicFramePr>
        <p:xfrm>
          <a:off x="7884368" y="845675"/>
          <a:ext cx="775147" cy="71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cuación" r:id="rId9" imgW="431640" imgH="393480" progId="Equation.3">
                  <p:embed/>
                </p:oleObj>
              </mc:Choice>
              <mc:Fallback>
                <p:oleObj name="Ecuación" r:id="rId9" imgW="431640" imgH="39348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845675"/>
                        <a:ext cx="775147" cy="7162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72765" y="159023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por resistencia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2" t="1569" b="20281"/>
          <a:stretch/>
        </p:blipFill>
        <p:spPr>
          <a:xfrm>
            <a:off x="6664492" y="2875172"/>
            <a:ext cx="2244436" cy="3286148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139" t="17073" r="41801" b="26758"/>
          <a:stretch/>
        </p:blipFill>
        <p:spPr bwMode="auto">
          <a:xfrm>
            <a:off x="5004048" y="1248937"/>
            <a:ext cx="1226767" cy="167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1"/>
          <p:cNvGrpSpPr/>
          <p:nvPr/>
        </p:nvGrpSpPr>
        <p:grpSpPr>
          <a:xfrm>
            <a:off x="539552" y="3143248"/>
            <a:ext cx="5839313" cy="3018072"/>
            <a:chOff x="142844" y="3143248"/>
            <a:chExt cx="6357982" cy="328614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4"/>
            <a:srcRect l="23609" t="16601" r="27525" b="38477"/>
            <a:stretch>
              <a:fillRect/>
            </a:stretch>
          </p:blipFill>
          <p:spPr bwMode="auto">
            <a:xfrm>
              <a:off x="142844" y="3143248"/>
              <a:ext cx="6357982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22 Rectángulo"/>
            <p:cNvSpPr/>
            <p:nvPr/>
          </p:nvSpPr>
          <p:spPr bwMode="auto">
            <a:xfrm>
              <a:off x="4000496" y="6072206"/>
              <a:ext cx="571504" cy="35719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4" name="23 Rectángulo"/>
            <p:cNvSpPr/>
            <p:nvPr/>
          </p:nvSpPr>
          <p:spPr bwMode="auto">
            <a:xfrm>
              <a:off x="214282" y="6072206"/>
              <a:ext cx="571504" cy="35719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31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1560" y="836712"/>
            <a:ext cx="792087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s-ES" altLang="es-CL" sz="2000" cap="all" spc="-50" dirty="0">
                <a:latin typeface="Calibri" panose="020F0502020204030204" pitchFamily="34" charset="0"/>
              </a:rPr>
              <a:t>VIGAS CARACTERISTICAS</a:t>
            </a:r>
            <a:endParaRPr lang="es-ES" sz="1600" cap="all" dirty="0">
              <a:latin typeface="Calibri" pitchFamily="34" charset="0"/>
              <a:cs typeface="Arial" charset="0"/>
            </a:endParaRPr>
          </a:p>
        </p:txBody>
      </p:sp>
      <p:pic>
        <p:nvPicPr>
          <p:cNvPr id="30724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3"/>
          <a:stretch>
            <a:fillRect/>
          </a:stretch>
        </p:blipFill>
        <p:spPr bwMode="auto">
          <a:xfrm>
            <a:off x="179512" y="1731963"/>
            <a:ext cx="8784976" cy="269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99591" y="5877272"/>
            <a:ext cx="3672409" cy="2154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s-CL" sz="800" b="0" dirty="0">
                <a:latin typeface="Calibri" panose="020F0502020204030204" pitchFamily="34" charset="0"/>
              </a:rPr>
              <a:t>Imágenes: Elaboración </a:t>
            </a:r>
            <a:r>
              <a:rPr lang="es-CL" sz="800" b="0" dirty="0" err="1">
                <a:latin typeface="Calibri" panose="020F0502020204030204" pitchFamily="34" charset="0"/>
              </a:rPr>
              <a:t>Arqto</a:t>
            </a:r>
            <a:r>
              <a:rPr lang="es-CL" sz="800" b="0" dirty="0">
                <a:latin typeface="Calibri" panose="020F0502020204030204" pitchFamily="34" charset="0"/>
              </a:rPr>
              <a:t>. </a:t>
            </a:r>
            <a:r>
              <a:rPr lang="es-CL" sz="800" b="0" dirty="0" err="1">
                <a:latin typeface="Calibri" panose="020F0502020204030204" pitchFamily="34" charset="0"/>
              </a:rPr>
              <a:t>J.Ch.Lou</a:t>
            </a:r>
            <a:endParaRPr lang="es-CL" sz="800" b="0" dirty="0">
              <a:latin typeface="Calibri" panose="020F05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0" y="4214818"/>
            <a:ext cx="1000100" cy="2857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6429388" y="4214818"/>
            <a:ext cx="2214578" cy="357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B026D30-04FC-4DC5-A133-FE0A02EE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ESFUERZOS DE CORTE Y FLEXIÓN EN VIGAS ISOSTÁTICAS</a:t>
            </a:r>
          </a:p>
        </p:txBody>
      </p:sp>
    </p:spTree>
    <p:extLst>
      <p:ext uri="{BB962C8B-B14F-4D97-AF65-F5344CB8AC3E}">
        <p14:creationId xmlns:p14="http://schemas.microsoft.com/office/powerpoint/2010/main" val="2063865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7223731" y="1810876"/>
            <a:ext cx="1407797" cy="385861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800" b="0" dirty="0" err="1">
                <a:latin typeface="Trebuchet MS" panose="020B0603020202020204" pitchFamily="34" charset="0"/>
              </a:rPr>
              <a:t>y</a:t>
            </a:r>
            <a:r>
              <a:rPr lang="es-ES" altLang="es-CL" sz="1800" b="0" baseline="-25000" dirty="0" err="1">
                <a:latin typeface="Trebuchet MS" panose="020B0603020202020204" pitchFamily="34" charset="0"/>
              </a:rPr>
              <a:t>adm</a:t>
            </a:r>
            <a:r>
              <a:rPr lang="es-ES" altLang="es-CL" sz="1800" b="0" dirty="0">
                <a:latin typeface="Trebuchet MS" panose="020B0603020202020204" pitchFamily="34" charset="0"/>
              </a:rPr>
              <a:t>= L/300</a:t>
            </a:r>
            <a:endParaRPr lang="es-ES" altLang="es-CL" sz="1800" b="0" baseline="30000" dirty="0">
              <a:latin typeface="Trebuchet MS" panose="020B0603020202020204" pitchFamily="34" charset="0"/>
            </a:endParaRPr>
          </a:p>
        </p:txBody>
      </p:sp>
      <p:graphicFrame>
        <p:nvGraphicFramePr>
          <p:cNvPr id="9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777984"/>
              </p:ext>
            </p:extLst>
          </p:nvPr>
        </p:nvGraphicFramePr>
        <p:xfrm>
          <a:off x="7230191" y="732176"/>
          <a:ext cx="12573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cuación" r:id="rId3" imgW="698400" imgH="419040" progId="Equation.3">
                  <p:embed/>
                </p:oleObj>
              </mc:Choice>
              <mc:Fallback>
                <p:oleObj name="Ecuación" r:id="rId3" imgW="698400" imgH="41904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0191" y="732176"/>
                        <a:ext cx="1257300" cy="763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37889"/>
              </p:ext>
            </p:extLst>
          </p:nvPr>
        </p:nvGraphicFramePr>
        <p:xfrm>
          <a:off x="3925443" y="943844"/>
          <a:ext cx="79375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cuación" r:id="rId5" imgW="507960" imgH="164880" progId="Equation.3">
                  <p:embed/>
                </p:oleObj>
              </mc:Choice>
              <mc:Fallback>
                <p:oleObj name="Ecuación" r:id="rId5" imgW="507960" imgH="16488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443" y="943844"/>
                        <a:ext cx="79375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72765" y="159023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Verificación por deformación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137044"/>
              </p:ext>
            </p:extLst>
          </p:nvPr>
        </p:nvGraphicFramePr>
        <p:xfrm>
          <a:off x="3854006" y="4431981"/>
          <a:ext cx="40433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cuación" r:id="rId7" imgW="2692080" imgH="444240" progId="Equation.3">
                  <p:embed/>
                </p:oleObj>
              </mc:Choice>
              <mc:Fallback>
                <p:oleObj name="Ecuación" r:id="rId7" imgW="2692080" imgH="44424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006" y="4431981"/>
                        <a:ext cx="4043362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81141"/>
              </p:ext>
            </p:extLst>
          </p:nvPr>
        </p:nvGraphicFramePr>
        <p:xfrm>
          <a:off x="4033393" y="5376648"/>
          <a:ext cx="13716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cuación" r:id="rId9" imgW="927000" imgH="177480" progId="Equation.3">
                  <p:embed/>
                </p:oleObj>
              </mc:Choice>
              <mc:Fallback>
                <p:oleObj name="Ecuación" r:id="rId9" imgW="927000" imgH="17748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393" y="5376648"/>
                        <a:ext cx="137160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784725" y="5663116"/>
            <a:ext cx="25202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403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es-ES" altLang="es-CL" sz="1600" b="1" dirty="0">
                <a:latin typeface="Trebuchet MS" panose="020B0603020202020204" pitchFamily="34" charset="0"/>
              </a:rPr>
              <a:t>Se verifica que</a:t>
            </a:r>
            <a:r>
              <a:rPr lang="es-ES" altLang="es-CL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s-ES" altLang="es-CL" sz="16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SI</a:t>
            </a:r>
            <a:r>
              <a:rPr lang="es-ES" altLang="es-CL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s-ES" altLang="es-CL" sz="1600" b="1" dirty="0">
                <a:latin typeface="Trebuchet MS" panose="020B0603020202020204" pitchFamily="34" charset="0"/>
              </a:rPr>
              <a:t>sirve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2" t="1569" b="-626"/>
          <a:stretch/>
        </p:blipFill>
        <p:spPr>
          <a:xfrm>
            <a:off x="656509" y="1412776"/>
            <a:ext cx="2405685" cy="4464496"/>
          </a:xfrm>
          <a:prstGeom prst="rect">
            <a:avLst/>
          </a:prstGeom>
        </p:spPr>
      </p:pic>
      <p:graphicFrame>
        <p:nvGraphicFramePr>
          <p:cNvPr id="2158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006080"/>
              </p:ext>
            </p:extLst>
          </p:nvPr>
        </p:nvGraphicFramePr>
        <p:xfrm>
          <a:off x="3854006" y="1415332"/>
          <a:ext cx="12541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cuación" r:id="rId12" imgW="799920" imgH="203040" progId="Equation.3">
                  <p:embed/>
                </p:oleObj>
              </mc:Choice>
              <mc:Fallback>
                <p:oleObj name="Ecuación" r:id="rId12" imgW="799920" imgH="2030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006" y="1415332"/>
                        <a:ext cx="125412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05CBB4A7-AEEA-4FAA-B782-9BA5E4BA6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/>
          <a:srcRect l="23609" t="49257" r="27525" b="38477"/>
          <a:stretch/>
        </p:blipFill>
        <p:spPr bwMode="auto">
          <a:xfrm>
            <a:off x="3304687" y="3298464"/>
            <a:ext cx="5839313" cy="82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22 Rectángulo">
            <a:extLst>
              <a:ext uri="{FF2B5EF4-FFF2-40B4-BE49-F238E27FC236}">
                <a16:creationId xmlns:a16="http://schemas.microsoft.com/office/drawing/2014/main" id="{6E3E3EEA-767C-465F-A491-345529CD1A18}"/>
              </a:ext>
            </a:extLst>
          </p:cNvPr>
          <p:cNvSpPr/>
          <p:nvPr/>
        </p:nvSpPr>
        <p:spPr bwMode="auto">
          <a:xfrm>
            <a:off x="6372200" y="3829199"/>
            <a:ext cx="524882" cy="32805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14" name="23 Rectángulo">
            <a:extLst>
              <a:ext uri="{FF2B5EF4-FFF2-40B4-BE49-F238E27FC236}">
                <a16:creationId xmlns:a16="http://schemas.microsoft.com/office/drawing/2014/main" id="{5738D19B-7B06-4EB1-82CD-DE3C45E6F8E0}"/>
              </a:ext>
            </a:extLst>
          </p:cNvPr>
          <p:cNvSpPr/>
          <p:nvPr/>
        </p:nvSpPr>
        <p:spPr bwMode="auto">
          <a:xfrm>
            <a:off x="3400561" y="3794505"/>
            <a:ext cx="524882" cy="32805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305792B-A791-4180-A7DE-2589D8227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/>
          <a:srcRect l="23609" t="16601" r="27525" b="72034"/>
          <a:stretch/>
        </p:blipFill>
        <p:spPr bwMode="auto">
          <a:xfrm>
            <a:off x="3304686" y="2534876"/>
            <a:ext cx="583931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008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1" y="1788764"/>
            <a:ext cx="37798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1" y="3536602"/>
            <a:ext cx="37798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54" y="3518446"/>
            <a:ext cx="377983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LÍNEA ELÁSTICA EN VIGAS ISOSTÁTICAS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0CA52D19-384B-472A-A085-EFB91614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02" y="1662557"/>
            <a:ext cx="3779837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CURVATURA DE LA LÍNEA ELÁSTICA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88" y="915280"/>
            <a:ext cx="3698599" cy="507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716494" y="4599076"/>
            <a:ext cx="1666241" cy="43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ISOCT2" panose="00000400000000000000" pitchFamily="2" charset="0"/>
              </a:rPr>
              <a:t>Si   </a:t>
            </a:r>
            <a:r>
              <a:rPr kumimoji="0" lang="es-ES_tradnl" altLang="es-CL" sz="1600" b="0" dirty="0" err="1">
                <a:solidFill>
                  <a:srgbClr val="292929"/>
                </a:solidFill>
                <a:latin typeface="Trebuchet MS" panose="020B0603020202020204" pitchFamily="34" charset="0"/>
                <a:cs typeface="ISOCT2" panose="00000400000000000000" pitchFamily="2" charset="0"/>
              </a:rPr>
              <a:t>ds</a:t>
            </a: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ISOCT2" panose="00000400000000000000" pitchFamily="2" charset="0"/>
              </a:rPr>
              <a:t> ≈ dx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45769" y="5684388"/>
            <a:ext cx="4955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80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 curvatura de la línea elástica es una variable proporcional al momento flector.</a:t>
            </a:r>
            <a:endParaRPr kumimoji="0" lang="es-ES_tradnl" altLang="es-CL" sz="180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10 Grupo"/>
          <p:cNvGrpSpPr>
            <a:grpSpLocks/>
          </p:cNvGrpSpPr>
          <p:nvPr/>
        </p:nvGrpSpPr>
        <p:grpSpPr bwMode="auto">
          <a:xfrm>
            <a:off x="2202944" y="4692862"/>
            <a:ext cx="1318015" cy="815453"/>
            <a:chOff x="1865313" y="4292600"/>
            <a:chExt cx="1511300" cy="935038"/>
          </a:xfrm>
        </p:grpSpPr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865313" y="4292600"/>
              <a:ext cx="1511300" cy="935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CL"/>
            </a:p>
          </p:txBody>
        </p:sp>
        <p:graphicFrame>
          <p:nvGraphicFramePr>
            <p:cNvPr id="2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2000416"/>
                </p:ext>
              </p:extLst>
            </p:nvPr>
          </p:nvGraphicFramePr>
          <p:xfrm>
            <a:off x="1978025" y="4405855"/>
            <a:ext cx="1285875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Ecuación" r:id="rId5" imgW="558558" imgH="291973" progId="Equation.3">
                    <p:embed/>
                  </p:oleObj>
                </mc:Choice>
                <mc:Fallback>
                  <p:oleObj name="Ecuación" r:id="rId5" imgW="558558" imgH="291973" progId="Equation.3">
                    <p:embed/>
                    <p:pic>
                      <p:nvPicPr>
                        <p:cNvPr id="0" name="Picture 4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5" y="4405855"/>
                          <a:ext cx="1285875" cy="6794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22 CuadroTexto"/>
          <p:cNvSpPr txBox="1">
            <a:spLocks noChangeArrowheads="1"/>
          </p:cNvSpPr>
          <p:nvPr/>
        </p:nvSpPr>
        <p:spPr bwMode="auto">
          <a:xfrm>
            <a:off x="6301614" y="2160114"/>
            <a:ext cx="791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1800" dirty="0">
              <a:latin typeface="Trebuchet MS" panose="020B0603020202020204" pitchFamily="34" charset="0"/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15795"/>
              </p:ext>
            </p:extLst>
          </p:nvPr>
        </p:nvGraphicFramePr>
        <p:xfrm>
          <a:off x="3419945" y="937247"/>
          <a:ext cx="557617" cy="66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cuación" r:id="rId7" imgW="330120" imgH="393480" progId="Equation.3">
                  <p:embed/>
                </p:oleObj>
              </mc:Choice>
              <mc:Fallback>
                <p:oleObj name="Ecuación" r:id="rId7" imgW="330120" imgH="393480" progId="Equation.3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945" y="937247"/>
                        <a:ext cx="557617" cy="666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07972"/>
              </p:ext>
            </p:extLst>
          </p:nvPr>
        </p:nvGraphicFramePr>
        <p:xfrm>
          <a:off x="3416284" y="1663969"/>
          <a:ext cx="762148" cy="62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cuación" r:id="rId9" imgW="469800" imgH="380880" progId="Equation.3">
                  <p:embed/>
                </p:oleObj>
              </mc:Choice>
              <mc:Fallback>
                <p:oleObj name="Ecuación" r:id="rId9" imgW="469800" imgH="380880" progId="Equation.3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284" y="1663969"/>
                        <a:ext cx="762148" cy="6261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96848"/>
              </p:ext>
            </p:extLst>
          </p:nvPr>
        </p:nvGraphicFramePr>
        <p:xfrm>
          <a:off x="3368239" y="3867518"/>
          <a:ext cx="1126744" cy="34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cuación" r:id="rId11" imgW="672840" imgH="203040" progId="Equation.3">
                  <p:embed/>
                </p:oleObj>
              </mc:Choice>
              <mc:Fallback>
                <p:oleObj name="Ecuación" r:id="rId11" imgW="672840" imgH="203040" progId="Equation.3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239" y="3867518"/>
                        <a:ext cx="1126744" cy="3450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0472" y="1008774"/>
            <a:ext cx="1858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- Ley de Hooke</a:t>
            </a:r>
            <a:endParaRPr kumimoji="0"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933" y="3820265"/>
            <a:ext cx="20743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- Arco = ángulo*R</a:t>
            </a:r>
            <a:endParaRPr kumimoji="0"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14933" y="1829471"/>
            <a:ext cx="2409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- Formula de flexión</a:t>
            </a:r>
            <a:endParaRPr kumimoji="0"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14933" y="3205692"/>
            <a:ext cx="2409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- Triángulos semejantes</a:t>
            </a:r>
            <a:endParaRPr kumimoji="0"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89198"/>
              </p:ext>
            </p:extLst>
          </p:nvPr>
        </p:nvGraphicFramePr>
        <p:xfrm>
          <a:off x="3203848" y="3079013"/>
          <a:ext cx="121443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cuación" r:id="rId13" imgW="736560" imgH="393480" progId="Equation.3">
                  <p:embed/>
                </p:oleObj>
              </mc:Choice>
              <mc:Fallback>
                <p:oleObj name="Ecuación" r:id="rId13" imgW="736560" imgH="393480" progId="Equation.3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079013"/>
                        <a:ext cx="1214438" cy="655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 bwMode="auto">
          <a:xfrm>
            <a:off x="546264" y="836712"/>
            <a:ext cx="4313767" cy="351956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graphicFrame>
        <p:nvGraphicFramePr>
          <p:cNvPr id="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473811"/>
              </p:ext>
            </p:extLst>
          </p:nvPr>
        </p:nvGraphicFramePr>
        <p:xfrm>
          <a:off x="3116263" y="2323978"/>
          <a:ext cx="1225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cuación" r:id="rId15" imgW="723600" imgH="393480" progId="Equation.3">
                  <p:embed/>
                </p:oleObj>
              </mc:Choice>
              <mc:Fallback>
                <p:oleObj name="Ecuación" r:id="rId15" imgW="723600" imgH="393480" progId="Equation.3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2323978"/>
                        <a:ext cx="1225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11560" y="2473515"/>
            <a:ext cx="2409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- Deformación unitaria</a:t>
            </a:r>
            <a:endParaRPr kumimoji="0"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3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45686"/>
              </p:ext>
            </p:extLst>
          </p:nvPr>
        </p:nvGraphicFramePr>
        <p:xfrm>
          <a:off x="1449437" y="908720"/>
          <a:ext cx="19288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cuación" r:id="rId4" imgW="1040948" imgH="291973" progId="Equation.3">
                  <p:embed/>
                </p:oleObj>
              </mc:Choice>
              <mc:Fallback>
                <p:oleObj name="Ecuación" r:id="rId4" imgW="1040948" imgH="291973" progId="Equation.3">
                  <p:embed/>
                  <p:pic>
                    <p:nvPicPr>
                      <p:cNvPr id="0" name="Picture 7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437" y="908720"/>
                        <a:ext cx="19288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05675"/>
              </p:ext>
            </p:extLst>
          </p:nvPr>
        </p:nvGraphicFramePr>
        <p:xfrm>
          <a:off x="1449437" y="1754857"/>
          <a:ext cx="7858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cuación" r:id="rId6" imgW="482391" imgH="342751" progId="Equation.3">
                  <p:embed/>
                </p:oleObj>
              </mc:Choice>
              <mc:Fallback>
                <p:oleObj name="Ecuación" r:id="rId6" imgW="482391" imgH="342751" progId="Equation.3">
                  <p:embed/>
                  <p:pic>
                    <p:nvPicPr>
                      <p:cNvPr id="0" name="Picture 7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437" y="1754857"/>
                        <a:ext cx="785813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672382"/>
              </p:ext>
            </p:extLst>
          </p:nvPr>
        </p:nvGraphicFramePr>
        <p:xfrm>
          <a:off x="1522462" y="3428082"/>
          <a:ext cx="6588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Microsoft Editor de ecuaciones 3.0" r:id="rId8" imgW="418918" imgH="342751" progId="Equation.3">
                  <p:embed/>
                </p:oleObj>
              </mc:Choice>
              <mc:Fallback>
                <p:oleObj name="Microsoft Editor de ecuaciones 3.0" r:id="rId8" imgW="418918" imgH="342751" progId="Equation.3">
                  <p:embed/>
                  <p:pic>
                    <p:nvPicPr>
                      <p:cNvPr id="0" name="Picture 7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62" y="3428082"/>
                        <a:ext cx="6588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25527" y="4320256"/>
            <a:ext cx="2916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Reemplazando...</a:t>
            </a:r>
            <a:endParaRPr kumimoji="0"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00113"/>
              </p:ext>
            </p:extLst>
          </p:nvPr>
        </p:nvGraphicFramePr>
        <p:xfrm>
          <a:off x="1100187" y="4925095"/>
          <a:ext cx="1028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0" imgW="685800" imgH="393700" progId="Equation.3">
                  <p:embed/>
                </p:oleObj>
              </mc:Choice>
              <mc:Fallback>
                <p:oleObj name="Equation" r:id="rId10" imgW="685800" imgH="393700" progId="Equation.3">
                  <p:embed/>
                  <p:pic>
                    <p:nvPicPr>
                      <p:cNvPr id="0" name="Picture 7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87" y="4925095"/>
                        <a:ext cx="10287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2757537" y="4853657"/>
            <a:ext cx="1222375" cy="862013"/>
            <a:chOff x="1792" y="3339"/>
            <a:chExt cx="770" cy="543"/>
          </a:xfrm>
        </p:grpSpPr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792" y="3339"/>
              <a:ext cx="77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CL" sz="1200">
                  <a:solidFill>
                    <a:srgbClr val="292929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 </a:t>
              </a:r>
              <a:endParaRPr lang="es-ES_tradnl" altLang="es-CL" sz="120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endParaRPr lang="es-ES_tradnl" altLang="es-CL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21" name="Object 13"/>
            <p:cNvGraphicFramePr>
              <a:graphicFrameLocks noChangeAspect="1"/>
            </p:cNvGraphicFramePr>
            <p:nvPr/>
          </p:nvGraphicFramePr>
          <p:xfrm>
            <a:off x="1928" y="3429"/>
            <a:ext cx="516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cuación" r:id="rId12" imgW="545863" imgH="368140" progId="Equation.3">
                    <p:embed/>
                  </p:oleObj>
                </mc:Choice>
                <mc:Fallback>
                  <p:oleObj name="Ecuación" r:id="rId12" imgW="545863" imgH="368140" progId="Equation.3">
                    <p:embed/>
                    <p:pic>
                      <p:nvPicPr>
                        <p:cNvPr id="0" name="Picture 7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3429"/>
                          <a:ext cx="516" cy="3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5338812" y="2856929"/>
            <a:ext cx="1655763" cy="647700"/>
            <a:chOff x="3606" y="1707"/>
            <a:chExt cx="1043" cy="408"/>
          </a:xfrm>
        </p:grpSpPr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3606" y="1707"/>
              <a:ext cx="1043" cy="4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CL" sz="1200">
                  <a:solidFill>
                    <a:srgbClr val="292929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 </a:t>
              </a:r>
              <a:endParaRPr lang="es-ES_tradnl" altLang="es-CL" sz="120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endParaRPr lang="es-ES_tradnl" altLang="es-CL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25" name="Object 23"/>
            <p:cNvGraphicFramePr>
              <a:graphicFrameLocks noChangeAspect="1"/>
            </p:cNvGraphicFramePr>
            <p:nvPr/>
          </p:nvGraphicFramePr>
          <p:xfrm>
            <a:off x="3696" y="1739"/>
            <a:ext cx="817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cuación" r:id="rId14" imgW="1129810" imgH="342751" progId="Equation.3">
                    <p:embed/>
                  </p:oleObj>
                </mc:Choice>
                <mc:Fallback>
                  <p:oleObj name="Ecuación" r:id="rId14" imgW="1129810" imgH="342751" progId="Equation.3">
                    <p:embed/>
                    <p:pic>
                      <p:nvPicPr>
                        <p:cNvPr id="0" name="Picture 7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23430" b="-1852"/>
                        <a:stretch>
                          <a:fillRect/>
                        </a:stretch>
                      </p:blipFill>
                      <p:spPr bwMode="auto">
                        <a:xfrm>
                          <a:off x="3696" y="1739"/>
                          <a:ext cx="817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338812" y="3693347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1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Ecuación general de Pendiente</a:t>
            </a:r>
            <a:endParaRPr kumimoji="0" lang="es-ES_tradnl" altLang="es-CL" sz="1600" b="1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757787" y="4386590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Integrando...</a:t>
            </a:r>
            <a:endParaRPr kumimoji="0"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5405487" y="4794920"/>
            <a:ext cx="1584325" cy="649287"/>
            <a:chOff x="3606" y="2976"/>
            <a:chExt cx="998" cy="409"/>
          </a:xfrm>
        </p:grpSpPr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3606" y="2976"/>
              <a:ext cx="998" cy="4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CL" sz="1200">
                  <a:solidFill>
                    <a:srgbClr val="292929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 </a:t>
              </a:r>
              <a:endParaRPr lang="es-ES_tradnl" altLang="es-CL" sz="120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endParaRPr lang="es-ES_tradnl" altLang="es-CL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3742" y="3022"/>
            <a:ext cx="77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Ecuación" r:id="rId16" imgW="1333500" imgH="292100" progId="Equation.3">
                    <p:embed/>
                  </p:oleObj>
                </mc:Choice>
                <mc:Fallback>
                  <p:oleObj name="Ecuación" r:id="rId16" imgW="1333500" imgH="292100" progId="Equation.3">
                    <p:embed/>
                    <p:pic>
                      <p:nvPicPr>
                        <p:cNvPr id="0" name="Picture 7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38809" b="1450"/>
                        <a:stretch>
                          <a:fillRect/>
                        </a:stretch>
                      </p:blipFill>
                      <p:spPr bwMode="auto">
                        <a:xfrm>
                          <a:off x="3742" y="3022"/>
                          <a:ext cx="771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5338812" y="5657045"/>
            <a:ext cx="331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1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Ecuación general de Flecha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4473625" y="908720"/>
            <a:ext cx="0" cy="4895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33" name="32 Grupo"/>
          <p:cNvGrpSpPr>
            <a:grpSpLocks/>
          </p:cNvGrpSpPr>
          <p:nvPr/>
        </p:nvGrpSpPr>
        <p:grpSpPr bwMode="auto">
          <a:xfrm>
            <a:off x="5257850" y="1052736"/>
            <a:ext cx="3534314" cy="1112084"/>
            <a:chOff x="5643563" y="1772811"/>
            <a:chExt cx="3534314" cy="1112909"/>
          </a:xfrm>
        </p:grpSpPr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5643563" y="1772811"/>
              <a:ext cx="1736725" cy="6608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CL" sz="1200">
                  <a:solidFill>
                    <a:srgbClr val="292929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 </a:t>
              </a:r>
              <a:endParaRPr lang="es-ES_tradnl" altLang="es-CL" sz="120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endParaRPr lang="es-ES_tradnl" altLang="es-CL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35" name="Object 22"/>
            <p:cNvGraphicFramePr>
              <a:graphicFrameLocks noChangeAspect="1"/>
            </p:cNvGraphicFramePr>
            <p:nvPr/>
          </p:nvGraphicFramePr>
          <p:xfrm>
            <a:off x="5867400" y="1844697"/>
            <a:ext cx="1028700" cy="552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Ecuación" r:id="rId18" imgW="685800" imgH="368300" progId="Equation.3">
                    <p:embed/>
                  </p:oleObj>
                </mc:Choice>
                <mc:Fallback>
                  <p:oleObj name="Ecuación" r:id="rId18" imgW="685800" imgH="368300" progId="Equation.3">
                    <p:embed/>
                    <p:pic>
                      <p:nvPicPr>
                        <p:cNvPr id="0" name="Picture 7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1844697"/>
                          <a:ext cx="1028700" cy="552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5672677" y="2547166"/>
              <a:ext cx="3505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_tradnl" altLang="es-CL" sz="1600" b="1" dirty="0">
                  <a:solidFill>
                    <a:srgbClr val="29292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Ecuación diferencial de la elástica</a:t>
              </a:r>
              <a:endParaRPr kumimoji="0" lang="es-ES_tradnl" altLang="es-CL" sz="1600" b="1" dirty="0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DE DOBLE INTEGRACIÓN</a:t>
            </a:r>
          </a:p>
        </p:txBody>
      </p:sp>
      <p:grpSp>
        <p:nvGrpSpPr>
          <p:cNvPr id="38" name="32 Grupo"/>
          <p:cNvGrpSpPr>
            <a:grpSpLocks/>
          </p:cNvGrpSpPr>
          <p:nvPr/>
        </p:nvGrpSpPr>
        <p:grpSpPr bwMode="auto">
          <a:xfrm>
            <a:off x="696168" y="2370092"/>
            <a:ext cx="3371057" cy="818279"/>
            <a:chOff x="1081881" y="2802999"/>
            <a:chExt cx="3371057" cy="818413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081881" y="2802999"/>
              <a:ext cx="1836738" cy="3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_tradnl" altLang="es-CL" sz="1600" b="0" dirty="0">
                  <a:solidFill>
                    <a:srgbClr val="29292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Si...</a:t>
              </a:r>
              <a:endPara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40" name="31 Grupo"/>
            <p:cNvGrpSpPr>
              <a:grpSpLocks/>
            </p:cNvGrpSpPr>
            <p:nvPr/>
          </p:nvGrpSpPr>
          <p:grpSpPr bwMode="auto">
            <a:xfrm>
              <a:off x="1907704" y="3081412"/>
              <a:ext cx="2545234" cy="540000"/>
              <a:chOff x="1907704" y="3081412"/>
              <a:chExt cx="2545234" cy="540000"/>
            </a:xfrm>
          </p:grpSpPr>
          <p:graphicFrame>
            <p:nvGraphicFramePr>
              <p:cNvPr id="41" name="Object 6"/>
              <p:cNvGraphicFramePr>
                <a:graphicFrameLocks noChangeAspect="1"/>
              </p:cNvGraphicFramePr>
              <p:nvPr/>
            </p:nvGraphicFramePr>
            <p:xfrm>
              <a:off x="1907704" y="3081412"/>
              <a:ext cx="840000" cy="54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8" name="Ecuación" r:id="rId20" imgW="533169" imgH="342751" progId="Equation.3">
                      <p:embed/>
                    </p:oleObj>
                  </mc:Choice>
                  <mc:Fallback>
                    <p:oleObj name="Ecuación" r:id="rId20" imgW="533169" imgH="342751" progId="Equation.3">
                      <p:embed/>
                      <p:pic>
                        <p:nvPicPr>
                          <p:cNvPr id="0" name="Picture 7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7704" y="3081412"/>
                            <a:ext cx="840000" cy="540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8"/>
              <p:cNvGraphicFramePr>
                <a:graphicFrameLocks noChangeAspect="1"/>
              </p:cNvGraphicFramePr>
              <p:nvPr/>
            </p:nvGraphicFramePr>
            <p:xfrm>
              <a:off x="3730625" y="3237111"/>
              <a:ext cx="722313" cy="301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9" name="Ecuación" r:id="rId22" imgW="393359" imgH="164957" progId="Equation.3">
                      <p:embed/>
                    </p:oleObj>
                  </mc:Choice>
                  <mc:Fallback>
                    <p:oleObj name="Ecuación" r:id="rId22" imgW="393359" imgH="164957" progId="Equation.3">
                      <p:embed/>
                      <p:pic>
                        <p:nvPicPr>
                          <p:cNvPr id="0" name="Picture 7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0625" y="3237111"/>
                            <a:ext cx="722313" cy="301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3" name="30 Conector recto de flecha"/>
              <p:cNvCxnSpPr/>
              <p:nvPr/>
            </p:nvCxnSpPr>
            <p:spPr bwMode="auto">
              <a:xfrm>
                <a:off x="2916238" y="3429292"/>
                <a:ext cx="4318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4729758" y="2420888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Integrando...</a:t>
            </a:r>
            <a:endParaRPr kumimoji="0" lang="es-ES_tradnl" altLang="es-CL" sz="1600" b="0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2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99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EJ.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 simplemente apoyada con carga uniformemente repartida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714517"/>
              </p:ext>
            </p:extLst>
          </p:nvPr>
        </p:nvGraphicFramePr>
        <p:xfrm>
          <a:off x="1582788" y="1798861"/>
          <a:ext cx="17399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cuación" r:id="rId4" imgW="698197" imgH="291973" progId="Equation.3">
                  <p:embed/>
                </p:oleObj>
              </mc:Choice>
              <mc:Fallback>
                <p:oleObj name="Ecuación" r:id="rId4" imgW="698197" imgH="291973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88" y="1798861"/>
                        <a:ext cx="17399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9 CuadroTexto"/>
          <p:cNvSpPr txBox="1">
            <a:spLocks noChangeArrowheads="1"/>
          </p:cNvSpPr>
          <p:nvPr/>
        </p:nvSpPr>
        <p:spPr bwMode="auto">
          <a:xfrm>
            <a:off x="971600" y="1052736"/>
            <a:ext cx="755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es-CL" altLang="es-CL" sz="1800" dirty="0">
                <a:latin typeface="Trebuchet MS" panose="020B0603020202020204" pitchFamily="34" charset="0"/>
              </a:rPr>
              <a:t>Equilibrio externo: cálculo de reacciones</a:t>
            </a:r>
          </a:p>
        </p:txBody>
      </p:sp>
      <p:grpSp>
        <p:nvGrpSpPr>
          <p:cNvPr id="46" name="13 Grupo"/>
          <p:cNvGrpSpPr>
            <a:grpSpLocks/>
          </p:cNvGrpSpPr>
          <p:nvPr/>
        </p:nvGrpSpPr>
        <p:grpSpPr bwMode="auto">
          <a:xfrm>
            <a:off x="1295451" y="3392265"/>
            <a:ext cx="2232026" cy="2496031"/>
            <a:chOff x="1907705" y="3823773"/>
            <a:chExt cx="2232248" cy="2496549"/>
          </a:xfrm>
        </p:grpSpPr>
        <p:graphicFrame>
          <p:nvGraphicFramePr>
            <p:cNvPr id="4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9153152"/>
                </p:ext>
              </p:extLst>
            </p:nvPr>
          </p:nvGraphicFramePr>
          <p:xfrm>
            <a:off x="2015912" y="5566861"/>
            <a:ext cx="1972589" cy="753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cuación" r:id="rId6" imgW="939600" imgH="406080" progId="Equation.3">
                    <p:embed/>
                  </p:oleObj>
                </mc:Choice>
                <mc:Fallback>
                  <p:oleObj name="Ecuación" r:id="rId6" imgW="939600" imgH="406080" progId="Equation.3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912" y="5566861"/>
                          <a:ext cx="1972589" cy="7534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8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5" y="3823773"/>
              <a:ext cx="2232248" cy="141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10 CuadroTexto"/>
          <p:cNvSpPr txBox="1">
            <a:spLocks noChangeArrowheads="1"/>
          </p:cNvSpPr>
          <p:nvPr/>
        </p:nvSpPr>
        <p:spPr bwMode="auto">
          <a:xfrm>
            <a:off x="971600" y="2709640"/>
            <a:ext cx="755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800">
                <a:latin typeface="Trebuchet MS" panose="020B0603020202020204" pitchFamily="34" charset="0"/>
              </a:rPr>
              <a:t>2.  Determinar ecuación general de momento</a:t>
            </a:r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54524"/>
            <a:ext cx="2700338" cy="22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1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10697"/>
            <a:ext cx="2711326" cy="22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3 CuadroTexto"/>
          <p:cNvSpPr txBox="1">
            <a:spLocks noChangeArrowheads="1"/>
          </p:cNvSpPr>
          <p:nvPr/>
        </p:nvSpPr>
        <p:spPr bwMode="auto">
          <a:xfrm>
            <a:off x="899592" y="908720"/>
            <a:ext cx="755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800">
                <a:latin typeface="Trebuchet MS" panose="020B0603020202020204" pitchFamily="34" charset="0"/>
              </a:rPr>
              <a:t>3. Definir la ecuación diferencial de la elástica.</a:t>
            </a:r>
          </a:p>
        </p:txBody>
      </p:sp>
      <p:sp>
        <p:nvSpPr>
          <p:cNvPr id="12" name="15 CuadroTexto"/>
          <p:cNvSpPr txBox="1">
            <a:spLocks noChangeArrowheads="1"/>
          </p:cNvSpPr>
          <p:nvPr/>
        </p:nvSpPr>
        <p:spPr bwMode="auto">
          <a:xfrm>
            <a:off x="899592" y="2481932"/>
            <a:ext cx="755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800">
                <a:latin typeface="Trebuchet MS" panose="020B0603020202020204" pitchFamily="34" charset="0"/>
              </a:rPr>
              <a:t>4. Definir la ecuación general de la pendiente</a:t>
            </a:r>
          </a:p>
        </p:txBody>
      </p:sp>
      <p:sp>
        <p:nvSpPr>
          <p:cNvPr id="13" name="17 CuadroTexto"/>
          <p:cNvSpPr txBox="1">
            <a:spLocks noChangeArrowheads="1"/>
          </p:cNvSpPr>
          <p:nvPr/>
        </p:nvSpPr>
        <p:spPr bwMode="auto">
          <a:xfrm>
            <a:off x="899592" y="4196432"/>
            <a:ext cx="755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800">
                <a:latin typeface="Trebuchet MS" panose="020B0603020202020204" pitchFamily="34" charset="0"/>
              </a:rPr>
              <a:t>5. Definir la ecuación general de la flecha</a:t>
            </a: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989279"/>
              </p:ext>
            </p:extLst>
          </p:nvPr>
        </p:nvGraphicFramePr>
        <p:xfrm>
          <a:off x="1294880" y="1456783"/>
          <a:ext cx="3208486" cy="74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cuación" r:id="rId5" imgW="1422360" imgH="419040" progId="Equation.3">
                  <p:embed/>
                </p:oleObj>
              </mc:Choice>
              <mc:Fallback>
                <p:oleObj name="Ecuación" r:id="rId5" imgW="1422360" imgH="419040" progId="Equation.3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880" y="1456783"/>
                        <a:ext cx="3208486" cy="744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119890"/>
              </p:ext>
            </p:extLst>
          </p:nvPr>
        </p:nvGraphicFramePr>
        <p:xfrm>
          <a:off x="1294879" y="3093159"/>
          <a:ext cx="3133105" cy="76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cuación" r:id="rId7" imgW="1346040" imgH="419040" progId="Equation.3">
                  <p:embed/>
                </p:oleObj>
              </mc:Choice>
              <mc:Fallback>
                <p:oleObj name="Ecuación" r:id="rId7" imgW="1346040" imgH="419040" progId="Equation.3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879" y="3093159"/>
                        <a:ext cx="3133105" cy="767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01400"/>
              </p:ext>
            </p:extLst>
          </p:nvPr>
        </p:nvGraphicFramePr>
        <p:xfrm>
          <a:off x="1294879" y="4783211"/>
          <a:ext cx="3718701" cy="75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cuación" r:id="rId9" imgW="1574640" imgH="406080" progId="Equation.3">
                  <p:embed/>
                </p:oleObj>
              </mc:Choice>
              <mc:Fallback>
                <p:oleObj name="Ecuación" r:id="rId9" imgW="1574640" imgH="406080" progId="Equation.3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879" y="4783211"/>
                        <a:ext cx="3718701" cy="755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09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43101"/>
            <a:ext cx="2844105" cy="24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16728"/>
              </p:ext>
            </p:extLst>
          </p:nvPr>
        </p:nvGraphicFramePr>
        <p:xfrm>
          <a:off x="1354782" y="2564482"/>
          <a:ext cx="38401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cuación" r:id="rId5" imgW="1473200" imgH="368300" progId="Equation.3">
                  <p:embed/>
                </p:oleObj>
              </mc:Choice>
              <mc:Fallback>
                <p:oleObj name="Ecuación" r:id="rId5" imgW="1473200" imgH="368300" progId="Equation.3">
                  <p:embed/>
                  <p:pic>
                    <p:nvPicPr>
                      <p:cNvPr id="0" name="Picture 4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782" y="2564482"/>
                        <a:ext cx="3840163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5 CuadroTexto"/>
          <p:cNvSpPr txBox="1">
            <a:spLocks noChangeArrowheads="1"/>
          </p:cNvSpPr>
          <p:nvPr/>
        </p:nvSpPr>
        <p:spPr bwMode="auto">
          <a:xfrm>
            <a:off x="972765" y="764704"/>
            <a:ext cx="755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s-CL" altLang="es-CL" sz="1800" dirty="0">
                <a:latin typeface="Trebuchet MS" panose="020B0603020202020204" pitchFamily="34" charset="0"/>
              </a:rPr>
              <a:t>6. Despejar las constantes de integración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274513" y="1218238"/>
            <a:ext cx="7199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Para despejar C</a:t>
            </a:r>
            <a:r>
              <a:rPr kumimoji="0" lang="es-ES_tradnl" altLang="es-CL" sz="1600" b="0" baseline="-2500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r>
              <a:rPr kumimoji="0" lang="es-ES_tradnl" altLang="es-CL" sz="1600" b="0" dirty="0">
                <a:solidFill>
                  <a:srgbClr val="29292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...</a:t>
            </a:r>
          </a:p>
        </p:txBody>
      </p:sp>
      <p:grpSp>
        <p:nvGrpSpPr>
          <p:cNvPr id="20" name="24 Grupo"/>
          <p:cNvGrpSpPr>
            <a:grpSpLocks/>
          </p:cNvGrpSpPr>
          <p:nvPr/>
        </p:nvGrpSpPr>
        <p:grpSpPr bwMode="auto">
          <a:xfrm>
            <a:off x="1324620" y="1845345"/>
            <a:ext cx="2143125" cy="644525"/>
            <a:chOff x="2008186" y="1595502"/>
            <a:chExt cx="2142768" cy="645362"/>
          </a:xfrm>
        </p:grpSpPr>
        <p:graphicFrame>
          <p:nvGraphicFramePr>
            <p:cNvPr id="21" name="Object 22"/>
            <p:cNvGraphicFramePr>
              <a:graphicFrameLocks noChangeAspect="1"/>
            </p:cNvGraphicFramePr>
            <p:nvPr/>
          </p:nvGraphicFramePr>
          <p:xfrm>
            <a:off x="2008186" y="1595502"/>
            <a:ext cx="798263" cy="61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Ecuación" r:id="rId7" imgW="380835" imgH="291973" progId="Equation.3">
                    <p:embed/>
                  </p:oleObj>
                </mc:Choice>
                <mc:Fallback>
                  <p:oleObj name="Ecuación" r:id="rId7" imgW="380835" imgH="291973" progId="Equation.3">
                    <p:embed/>
                    <p:pic>
                      <p:nvPicPr>
                        <p:cNvPr id="0" name="Picture 4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8186" y="1595502"/>
                          <a:ext cx="798263" cy="61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3"/>
            <p:cNvGraphicFramePr>
              <a:graphicFrameLocks noChangeAspect="1"/>
            </p:cNvGraphicFramePr>
            <p:nvPr/>
          </p:nvGraphicFramePr>
          <p:xfrm>
            <a:off x="3491878" y="1628864"/>
            <a:ext cx="659076" cy="61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Ecuación" r:id="rId9" imgW="355446" imgH="330057" progId="Equation.3">
                    <p:embed/>
                  </p:oleObj>
                </mc:Choice>
                <mc:Fallback>
                  <p:oleObj name="Ecuación" r:id="rId9" imgW="355446" imgH="330057" progId="Equation.3">
                    <p:embed/>
                    <p:pic>
                      <p:nvPicPr>
                        <p:cNvPr id="0" name="Picture 4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878" y="1628864"/>
                          <a:ext cx="659076" cy="61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23 Conector recto de flecha"/>
            <p:cNvCxnSpPr/>
            <p:nvPr/>
          </p:nvCxnSpPr>
          <p:spPr bwMode="auto">
            <a:xfrm>
              <a:off x="2987510" y="1916593"/>
              <a:ext cx="43172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035067"/>
              </p:ext>
            </p:extLst>
          </p:nvPr>
        </p:nvGraphicFramePr>
        <p:xfrm>
          <a:off x="1332557" y="3432845"/>
          <a:ext cx="14033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cuación" r:id="rId11" imgW="545626" imgH="317225" progId="Equation.3">
                  <p:embed/>
                </p:oleObj>
              </mc:Choice>
              <mc:Fallback>
                <p:oleObj name="Ecuación" r:id="rId11" imgW="545626" imgH="317225" progId="Equation.3">
                  <p:embed/>
                  <p:pic>
                    <p:nvPicPr>
                      <p:cNvPr id="0" name="Picture 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557" y="3432845"/>
                        <a:ext cx="14033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32 Grupo"/>
          <p:cNvGrpSpPr>
            <a:grpSpLocks/>
          </p:cNvGrpSpPr>
          <p:nvPr/>
        </p:nvGrpSpPr>
        <p:grpSpPr bwMode="auto">
          <a:xfrm>
            <a:off x="1224607" y="4869532"/>
            <a:ext cx="3671888" cy="792163"/>
            <a:chOff x="1907704" y="4581128"/>
            <a:chExt cx="3672408" cy="792088"/>
          </a:xfrm>
        </p:grpSpPr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1907704" y="4581128"/>
              <a:ext cx="3672408" cy="7920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CL" sz="1200">
                  <a:solidFill>
                    <a:srgbClr val="292929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 </a:t>
              </a:r>
              <a:endParaRPr lang="es-ES_tradnl" altLang="es-CL" sz="1200">
                <a:solidFill>
                  <a:srgbClr val="292929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endParaRPr lang="es-ES_tradnl" altLang="es-CL">
                <a:solidFill>
                  <a:srgbClr val="292929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27" name="Object 13"/>
            <p:cNvGraphicFramePr>
              <a:graphicFrameLocks noChangeAspect="1"/>
            </p:cNvGraphicFramePr>
            <p:nvPr/>
          </p:nvGraphicFramePr>
          <p:xfrm>
            <a:off x="2051720" y="4651920"/>
            <a:ext cx="3465512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cuación" r:id="rId13" imgW="1332921" imgH="317362" progId="Equation.3">
                    <p:embed/>
                  </p:oleObj>
                </mc:Choice>
                <mc:Fallback>
                  <p:oleObj name="Ecuación" r:id="rId13" imgW="1332921" imgH="317362" progId="Equation.3">
                    <p:embed/>
                    <p:pic>
                      <p:nvPicPr>
                        <p:cNvPr id="0" name="Picture 4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4651920"/>
                          <a:ext cx="3465512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56663"/>
              </p:ext>
            </p:extLst>
          </p:nvPr>
        </p:nvGraphicFramePr>
        <p:xfrm>
          <a:off x="5544195" y="1413545"/>
          <a:ext cx="24860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cuación" r:id="rId15" imgW="1231366" imgH="317362" progId="Equation.3">
                  <p:embed/>
                </p:oleObj>
              </mc:Choice>
              <mc:Fallback>
                <p:oleObj name="Ecuación" r:id="rId15" imgW="1231366" imgH="317362" progId="Equation.3">
                  <p:embed/>
                  <p:pic>
                    <p:nvPicPr>
                      <p:cNvPr id="0" name="Picture 4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195" y="1413545"/>
                        <a:ext cx="248602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23200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9433</TotalTime>
  <Words>949</Words>
  <Application>Microsoft Office PowerPoint</Application>
  <PresentationFormat>Presentación en pantalla (4:3)</PresentationFormat>
  <Paragraphs>233</Paragraphs>
  <Slides>30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ＭＳ Ｐゴシック</vt:lpstr>
      <vt:lpstr>Arial</vt:lpstr>
      <vt:lpstr>Calibri</vt:lpstr>
      <vt:lpstr>ISOCT2</vt:lpstr>
      <vt:lpstr>Lucida Sans</vt:lpstr>
      <vt:lpstr>Monotype Sorts</vt:lpstr>
      <vt:lpstr>Times New Roman</vt:lpstr>
      <vt:lpstr>Trebuchet MS</vt:lpstr>
      <vt:lpstr>Verdana</vt:lpstr>
      <vt:lpstr>Wingdings</vt:lpstr>
      <vt:lpstr>Diseño predeterminado</vt:lpstr>
      <vt:lpstr>Ecuación</vt:lpstr>
      <vt:lpstr>Microsoft Editor de ecuaciones 3.0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CHILE-ESPAÑA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 Ch Lou</dc:creator>
  <cp:lastModifiedBy>macav</cp:lastModifiedBy>
  <cp:revision>835</cp:revision>
  <cp:lastPrinted>2019-08-03T15:39:30Z</cp:lastPrinted>
  <dcterms:created xsi:type="dcterms:W3CDTF">2005-10-24T14:23:01Z</dcterms:created>
  <dcterms:modified xsi:type="dcterms:W3CDTF">2022-03-16T23:15:46Z</dcterms:modified>
</cp:coreProperties>
</file>