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1005" r:id="rId2"/>
    <p:sldId id="1043" r:id="rId3"/>
    <p:sldId id="1064" r:id="rId4"/>
    <p:sldId id="1060" r:id="rId5"/>
    <p:sldId id="1046" r:id="rId6"/>
    <p:sldId id="1047" r:id="rId7"/>
    <p:sldId id="1048" r:id="rId8"/>
    <p:sldId id="1049" r:id="rId9"/>
    <p:sldId id="1052" r:id="rId10"/>
    <p:sldId id="1059" r:id="rId11"/>
    <p:sldId id="1073" r:id="rId12"/>
    <p:sldId id="1053" r:id="rId13"/>
    <p:sldId id="1063" r:id="rId14"/>
    <p:sldId id="1061" r:id="rId15"/>
    <p:sldId id="1058" r:id="rId16"/>
    <p:sldId id="1056" r:id="rId17"/>
    <p:sldId id="1070" r:id="rId18"/>
    <p:sldId id="1071" r:id="rId19"/>
    <p:sldId id="1072" r:id="rId20"/>
    <p:sldId id="1074" r:id="rId21"/>
  </p:sldIdLst>
  <p:sldSz cx="9144000" cy="6858000" type="screen4x3"/>
  <p:notesSz cx="7104063" cy="10234613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Lucida San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5E5"/>
    <a:srgbClr val="BBBFE3"/>
    <a:srgbClr val="D67F00"/>
    <a:srgbClr val="FFC000"/>
    <a:srgbClr val="0033CC"/>
    <a:srgbClr val="99CCFF"/>
    <a:srgbClr val="CCECFF"/>
    <a:srgbClr val="6699FF"/>
    <a:srgbClr val="8C8CDA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65" autoAdjust="0"/>
    <p:restoredTop sz="94016" autoAdjust="0"/>
  </p:normalViewPr>
  <p:slideViewPr>
    <p:cSldViewPr>
      <p:cViewPr varScale="1">
        <p:scale>
          <a:sx n="77" d="100"/>
          <a:sy n="77" d="100"/>
        </p:scale>
        <p:origin x="1752" y="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32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7" Type="http://schemas.openxmlformats.org/officeDocument/2006/relationships/image" Target="../media/image43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2.wmf"/><Relationship Id="rId5" Type="http://schemas.openxmlformats.org/officeDocument/2006/relationships/image" Target="../media/image13.wmf"/><Relationship Id="rId4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40.wmf"/><Relationship Id="rId7" Type="http://schemas.openxmlformats.org/officeDocument/2006/relationships/image" Target="../media/image43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2.wmf"/><Relationship Id="rId5" Type="http://schemas.openxmlformats.org/officeDocument/2006/relationships/image" Target="../media/image13.wmf"/><Relationship Id="rId4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image" Target="../media/image65.wmf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12" Type="http://schemas.openxmlformats.org/officeDocument/2006/relationships/image" Target="../media/image64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11" Type="http://schemas.openxmlformats.org/officeDocument/2006/relationships/image" Target="../media/image63.wmf"/><Relationship Id="rId5" Type="http://schemas.openxmlformats.org/officeDocument/2006/relationships/image" Target="../media/image57.wmf"/><Relationship Id="rId10" Type="http://schemas.openxmlformats.org/officeDocument/2006/relationships/image" Target="../media/image62.wmf"/><Relationship Id="rId4" Type="http://schemas.openxmlformats.org/officeDocument/2006/relationships/image" Target="../media/image56.wmf"/><Relationship Id="rId9" Type="http://schemas.openxmlformats.org/officeDocument/2006/relationships/image" Target="../media/image6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5328" y="9723560"/>
            <a:ext cx="3078735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spcAft>
                <a:spcPts val="600"/>
              </a:spcAft>
              <a:defRPr sz="1100">
                <a:latin typeface="+mj-lt"/>
              </a:defRPr>
            </a:lvl1pPr>
          </a:lstStyle>
          <a:p>
            <a:pPr>
              <a:defRPr/>
            </a:pPr>
            <a:fld id="{02222C26-5666-46E0-BDF8-1BC9C13F3AF1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982382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736" cy="5110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786" y="0"/>
            <a:ext cx="3078736" cy="5110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E93D9AE2-10F8-408E-97F2-195094F230F6}" type="datetimeFigureOut">
              <a:rPr lang="es-ES"/>
              <a:pPr>
                <a:defRPr/>
              </a:pPr>
              <a:t>19/03/2022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715" y="4860088"/>
            <a:ext cx="5682634" cy="4606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868"/>
            <a:ext cx="3078736" cy="511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786" y="9721868"/>
            <a:ext cx="3078736" cy="51105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3EA0701-7C82-4DFF-A1F4-8751A5E66BE8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705527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EA0701-7C82-4DFF-A1F4-8751A5E66BE8}" type="slidenum">
              <a:rPr lang="es-ES" altLang="es-CL" smtClean="0"/>
              <a:pPr>
                <a:defRPr/>
              </a:pPr>
              <a:t>2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559327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EA0701-7C82-4DFF-A1F4-8751A5E66BE8}" type="slidenum">
              <a:rPr lang="es-ES" altLang="es-CL" smtClean="0"/>
              <a:pPr>
                <a:defRPr/>
              </a:pPr>
              <a:t>3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818603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 userDrawn="1"/>
        </p:nvSpPr>
        <p:spPr>
          <a:xfrm>
            <a:off x="0" y="188640"/>
            <a:ext cx="9144000" cy="540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34000">
                <a:schemeClr val="bg1">
                  <a:lumMod val="95000"/>
                  <a:shade val="67500"/>
                  <a:satMod val="115000"/>
                </a:schemeClr>
              </a:gs>
              <a:gs pos="67000">
                <a:srgbClr val="DFDFDF"/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800" b="1" dirty="0"/>
          </a:p>
        </p:txBody>
      </p:sp>
    </p:spTree>
    <p:extLst>
      <p:ext uri="{BB962C8B-B14F-4D97-AF65-F5344CB8AC3E}">
        <p14:creationId xmlns:p14="http://schemas.microsoft.com/office/powerpoint/2010/main" val="4139137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223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02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20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 userDrawn="1"/>
        </p:nvSpPr>
        <p:spPr>
          <a:xfrm>
            <a:off x="899592" y="836712"/>
            <a:ext cx="7344000" cy="504056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987425" lvl="1" indent="-271463" algn="just">
              <a:buFont typeface="Wingdings" pitchFamily="2" charset="2"/>
              <a:buChar char="§"/>
              <a:tabLst>
                <a:tab pos="2684463" algn="l"/>
              </a:tabLst>
              <a:defRPr/>
            </a:pPr>
            <a:endParaRPr kumimoji="1" lang="es-ES_tradnl" sz="1800" b="0" kern="0" dirty="0">
              <a:latin typeface="Calibri" panose="020F0502020204030204" pitchFamily="34" charset="0"/>
            </a:endParaRPr>
          </a:p>
          <a:p>
            <a:pPr marL="355600" lvl="1" indent="-355600" algn="just">
              <a:spcBef>
                <a:spcPts val="1200"/>
              </a:spcBef>
              <a:buFont typeface="Wingdings" pitchFamily="2" charset="2"/>
              <a:buChar char="§"/>
              <a:tabLst>
                <a:tab pos="2684463" algn="l"/>
              </a:tabLst>
              <a:defRPr/>
            </a:pPr>
            <a:endParaRPr kumimoji="1" lang="es-ES_tradnl" sz="1800" b="0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213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" r="-261"/>
          <a:stretch/>
        </p:blipFill>
        <p:spPr>
          <a:xfrm flipH="1">
            <a:off x="793905" y="764704"/>
            <a:ext cx="7550499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AF052FE-2D8E-468A-86BE-8784D07CC27A}"/>
              </a:ext>
            </a:extLst>
          </p:cNvPr>
          <p:cNvSpPr/>
          <p:nvPr userDrawn="1"/>
        </p:nvSpPr>
        <p:spPr bwMode="auto">
          <a:xfrm>
            <a:off x="683568" y="764704"/>
            <a:ext cx="7776864" cy="5400600"/>
          </a:xfrm>
          <a:prstGeom prst="rect">
            <a:avLst/>
          </a:prstGeom>
          <a:solidFill>
            <a:schemeClr val="bg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96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7388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013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0155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75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 userDrawn="1"/>
        </p:nvSpPr>
        <p:spPr>
          <a:xfrm>
            <a:off x="0" y="188640"/>
            <a:ext cx="9144000" cy="432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34000">
                <a:schemeClr val="bg1">
                  <a:lumMod val="95000"/>
                  <a:shade val="67500"/>
                  <a:satMod val="115000"/>
                </a:schemeClr>
              </a:gs>
              <a:gs pos="67000">
                <a:srgbClr val="DFDFDF"/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1800" b="1" dirty="0"/>
          </a:p>
        </p:txBody>
      </p:sp>
      <p:sp>
        <p:nvSpPr>
          <p:cNvPr id="12" name="Text Box 2"/>
          <p:cNvSpPr txBox="1">
            <a:spLocks noChangeArrowheads="1"/>
          </p:cNvSpPr>
          <p:nvPr userDrawn="1"/>
        </p:nvSpPr>
        <p:spPr bwMode="auto">
          <a:xfrm>
            <a:off x="0" y="6381384"/>
            <a:ext cx="4572000" cy="4770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n-US" sz="9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Universidad de Chile</a:t>
            </a:r>
            <a:r>
              <a:rPr lang="es-ES" altLang="en-US" sz="900" b="1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es-ES" altLang="en-US" sz="9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Facultad de Arquitectura y Urbanismo</a:t>
            </a:r>
          </a:p>
          <a:p>
            <a:pPr eaLnBrk="1" hangingPunct="1">
              <a:defRPr/>
            </a:pPr>
            <a:r>
              <a:rPr lang="es-ES" altLang="en-U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Departamento de Arquitectura </a:t>
            </a:r>
            <a:r>
              <a:rPr lang="es-ES" altLang="en-US" sz="800" b="1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es-ES" altLang="en-US" sz="800" b="0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n-US" sz="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Curso</a:t>
            </a:r>
            <a:r>
              <a:rPr lang="es-ES" altLang="en-US" sz="800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Diseño y Materialización</a:t>
            </a:r>
            <a:endParaRPr lang="es-ES" altLang="en-US" sz="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defRPr/>
            </a:pPr>
            <a:r>
              <a:rPr lang="es-ES" altLang="en-US" sz="800" b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Profesores:</a:t>
            </a:r>
            <a:r>
              <a:rPr lang="es-ES" altLang="en-US" sz="800" b="0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n-US" sz="800" b="0" baseline="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Pfenniger</a:t>
            </a:r>
            <a:r>
              <a:rPr lang="es-ES" altLang="en-US" sz="800" b="0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+Veas + Aguilera</a:t>
            </a:r>
            <a:endParaRPr lang="es-ES" altLang="en-US" sz="800" b="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 userDrawn="1"/>
        </p:nvSpPr>
        <p:spPr bwMode="auto">
          <a:xfrm>
            <a:off x="4532650" y="6370442"/>
            <a:ext cx="4600575" cy="50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defRPr/>
            </a:pPr>
            <a:r>
              <a:rPr lang="es-ES" altLang="en-US" sz="9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VIGAS</a:t>
            </a:r>
            <a:r>
              <a:rPr lang="es-ES" altLang="en-US" sz="900" b="1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HIPERESTATICAS</a:t>
            </a:r>
            <a:endParaRPr lang="es-ES" altLang="en-US" sz="9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r" eaLnBrk="1" hangingPunct="1">
              <a:defRPr/>
            </a:pPr>
            <a:endParaRPr lang="es-ES" altLang="en-US" sz="9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13.wmf"/><Relationship Id="rId18" Type="http://schemas.openxmlformats.org/officeDocument/2006/relationships/oleObject" Target="../embeddings/oleObject29.bin"/><Relationship Id="rId3" Type="http://schemas.openxmlformats.org/officeDocument/2006/relationships/image" Target="../media/image44.png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8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5" Type="http://schemas.openxmlformats.org/officeDocument/2006/relationships/image" Target="../media/image42.wmf"/><Relationship Id="rId10" Type="http://schemas.openxmlformats.org/officeDocument/2006/relationships/oleObject" Target="../embeddings/oleObject25.bin"/><Relationship Id="rId19" Type="http://schemas.openxmlformats.org/officeDocument/2006/relationships/oleObject" Target="../embeddings/oleObject30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2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13.wmf"/><Relationship Id="rId18" Type="http://schemas.openxmlformats.org/officeDocument/2006/relationships/oleObject" Target="../embeddings/oleObject29.bin"/><Relationship Id="rId3" Type="http://schemas.openxmlformats.org/officeDocument/2006/relationships/image" Target="../media/image44.png"/><Relationship Id="rId21" Type="http://schemas.openxmlformats.org/officeDocument/2006/relationships/oleObject" Target="../embeddings/oleObject31.bin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8.bin"/><Relationship Id="rId20" Type="http://schemas.openxmlformats.org/officeDocument/2006/relationships/image" Target="../media/image15.png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5" Type="http://schemas.openxmlformats.org/officeDocument/2006/relationships/image" Target="../media/image42.wmf"/><Relationship Id="rId10" Type="http://schemas.openxmlformats.org/officeDocument/2006/relationships/oleObject" Target="../embeddings/oleObject25.bin"/><Relationship Id="rId19" Type="http://schemas.openxmlformats.org/officeDocument/2006/relationships/oleObject" Target="../embeddings/oleObject30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27.bin"/><Relationship Id="rId22" Type="http://schemas.openxmlformats.org/officeDocument/2006/relationships/image" Target="../media/image34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image" Target="../media/image48.png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50.wmf"/><Relationship Id="rId10" Type="http://schemas.openxmlformats.org/officeDocument/2006/relationships/image" Target="../media/image49.png"/><Relationship Id="rId4" Type="http://schemas.openxmlformats.org/officeDocument/2006/relationships/oleObject" Target="../embeddings/oleObject32.bin"/><Relationship Id="rId9" Type="http://schemas.openxmlformats.org/officeDocument/2006/relationships/image" Target="../media/image5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57.wmf"/><Relationship Id="rId18" Type="http://schemas.openxmlformats.org/officeDocument/2006/relationships/oleObject" Target="../embeddings/oleObject42.bin"/><Relationship Id="rId26" Type="http://schemas.openxmlformats.org/officeDocument/2006/relationships/oleObject" Target="../embeddings/oleObject46.bin"/><Relationship Id="rId3" Type="http://schemas.openxmlformats.org/officeDocument/2006/relationships/image" Target="../media/image66.png"/><Relationship Id="rId21" Type="http://schemas.openxmlformats.org/officeDocument/2006/relationships/image" Target="../media/image61.wmf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39.bin"/><Relationship Id="rId17" Type="http://schemas.openxmlformats.org/officeDocument/2006/relationships/image" Target="../media/image59.wmf"/><Relationship Id="rId25" Type="http://schemas.openxmlformats.org/officeDocument/2006/relationships/image" Target="../media/image6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1.bin"/><Relationship Id="rId20" Type="http://schemas.openxmlformats.org/officeDocument/2006/relationships/oleObject" Target="../embeddings/oleObject43.bin"/><Relationship Id="rId29" Type="http://schemas.openxmlformats.org/officeDocument/2006/relationships/image" Target="../media/image65.w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56.wmf"/><Relationship Id="rId24" Type="http://schemas.openxmlformats.org/officeDocument/2006/relationships/oleObject" Target="../embeddings/oleObject45.bin"/><Relationship Id="rId5" Type="http://schemas.openxmlformats.org/officeDocument/2006/relationships/image" Target="../media/image53.wmf"/><Relationship Id="rId15" Type="http://schemas.openxmlformats.org/officeDocument/2006/relationships/image" Target="../media/image58.wmf"/><Relationship Id="rId23" Type="http://schemas.openxmlformats.org/officeDocument/2006/relationships/image" Target="../media/image62.wmf"/><Relationship Id="rId28" Type="http://schemas.openxmlformats.org/officeDocument/2006/relationships/oleObject" Target="../embeddings/oleObject47.bin"/><Relationship Id="rId10" Type="http://schemas.openxmlformats.org/officeDocument/2006/relationships/oleObject" Target="../embeddings/oleObject38.bin"/><Relationship Id="rId19" Type="http://schemas.openxmlformats.org/officeDocument/2006/relationships/image" Target="../media/image60.w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55.wmf"/><Relationship Id="rId14" Type="http://schemas.openxmlformats.org/officeDocument/2006/relationships/oleObject" Target="../embeddings/oleObject40.bin"/><Relationship Id="rId22" Type="http://schemas.openxmlformats.org/officeDocument/2006/relationships/oleObject" Target="../embeddings/oleObject44.bin"/><Relationship Id="rId27" Type="http://schemas.openxmlformats.org/officeDocument/2006/relationships/image" Target="../media/image64.wmf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microsoft.com/office/2007/relationships/hdphoto" Target="../media/hdphoto5.wdp"/><Relationship Id="rId7" Type="http://schemas.openxmlformats.org/officeDocument/2006/relationships/image" Target="../media/image7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7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69.png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openxmlformats.org/officeDocument/2006/relationships/slide" Target="slide2.xm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112.png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4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22.wmf"/><Relationship Id="rId3" Type="http://schemas.openxmlformats.org/officeDocument/2006/relationships/image" Target="../media/image17.png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oleObject" Target="../embeddings/oleObject9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20.wmf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14.bin"/><Relationship Id="rId3" Type="http://schemas.openxmlformats.org/officeDocument/2006/relationships/image" Target="../media/image30.png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7.wmf"/><Relationship Id="rId4" Type="http://schemas.openxmlformats.org/officeDocument/2006/relationships/image" Target="../media/image15.png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34.wmf"/><Relationship Id="rId17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1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37.png"/><Relationship Id="rId4" Type="http://schemas.openxmlformats.org/officeDocument/2006/relationships/image" Target="../media/image31.wmf"/><Relationship Id="rId9" Type="http://schemas.openxmlformats.org/officeDocument/2006/relationships/image" Target="../media/image17.png"/><Relationship Id="rId14" Type="http://schemas.openxmlformats.org/officeDocument/2006/relationships/image" Target="../media/image3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CuadroTexto"/>
          <p:cNvSpPr txBox="1"/>
          <p:nvPr/>
        </p:nvSpPr>
        <p:spPr>
          <a:xfrm>
            <a:off x="1079612" y="5803348"/>
            <a:ext cx="7200800" cy="505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Verdana"/>
              </a:rPr>
              <a:t>03 VIGAS HIPERESTÁTICAS</a:t>
            </a:r>
            <a:endParaRPr lang="es-CL" sz="2400" b="1" dirty="0">
              <a:solidFill>
                <a:srgbClr val="C00000"/>
              </a:solidFill>
              <a:latin typeface="Calibri" panose="020F0502020204030204" pitchFamily="34" charset="0"/>
              <a:ea typeface="ＭＳ Ｐゴシック" charset="0"/>
              <a:cs typeface="Verdana"/>
            </a:endParaRPr>
          </a:p>
        </p:txBody>
      </p:sp>
      <p:cxnSp>
        <p:nvCxnSpPr>
          <p:cNvPr id="5" name="Conector recto 20"/>
          <p:cNvCxnSpPr>
            <a:cxnSpLocks noChangeShapeType="1"/>
          </p:cNvCxnSpPr>
          <p:nvPr/>
        </p:nvCxnSpPr>
        <p:spPr bwMode="auto">
          <a:xfrm>
            <a:off x="0" y="1268760"/>
            <a:ext cx="9144000" cy="0"/>
          </a:xfrm>
          <a:prstGeom prst="line">
            <a:avLst/>
          </a:prstGeom>
          <a:noFill/>
          <a:ln w="41275">
            <a:solidFill>
              <a:srgbClr val="ADB9C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" name="Conector recto 20"/>
          <p:cNvCxnSpPr>
            <a:cxnSpLocks noChangeShapeType="1"/>
          </p:cNvCxnSpPr>
          <p:nvPr/>
        </p:nvCxnSpPr>
        <p:spPr bwMode="auto">
          <a:xfrm>
            <a:off x="0" y="1268760"/>
            <a:ext cx="9144000" cy="0"/>
          </a:xfrm>
          <a:prstGeom prst="line">
            <a:avLst/>
          </a:prstGeom>
          <a:noFill/>
          <a:ln w="41275">
            <a:solidFill>
              <a:srgbClr val="ADB9CA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" name="Rectángulo 1"/>
          <p:cNvSpPr>
            <a:spLocks noChangeArrowheads="1"/>
          </p:cNvSpPr>
          <p:nvPr/>
        </p:nvSpPr>
        <p:spPr bwMode="auto">
          <a:xfrm>
            <a:off x="7500085" y="450000"/>
            <a:ext cx="1547091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1" hangingPunct="1">
              <a:lnSpc>
                <a:spcPct val="110000"/>
              </a:lnSpc>
            </a:pPr>
            <a:r>
              <a:rPr lang="es-CL" sz="1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Verdana" charset="0"/>
              </a:rPr>
              <a:t>Semestre </a:t>
            </a:r>
            <a:r>
              <a:rPr lang="es-CL" sz="12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Verdana" charset="0"/>
              </a:rPr>
              <a:t>otoño</a:t>
            </a:r>
            <a:r>
              <a:rPr lang="es-CL" sz="12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Verdana" charset="0"/>
              </a:rPr>
              <a:t> 2022</a:t>
            </a:r>
            <a:endParaRPr lang="es-CL" sz="1200" dirty="0">
              <a:solidFill>
                <a:srgbClr val="000000"/>
              </a:solidFill>
              <a:latin typeface="Calibri" panose="020F0502020204030204" pitchFamily="34" charset="0"/>
              <a:ea typeface="ＭＳ Ｐゴシック" charset="0"/>
              <a:cs typeface="Verdana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67744" y="162000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altLang="es-CL" sz="2400" spc="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DISEÑO  Y  MATERIALIZACIÓN</a:t>
            </a:r>
            <a:r>
              <a:rPr lang="es-ES" sz="2400" spc="15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s-ES" sz="1200" b="0" spc="5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DESIGN AND REALIZATION</a:t>
            </a:r>
            <a:endParaRPr lang="es-CL" sz="1200" b="0" spc="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7" y="0"/>
            <a:ext cx="1449638" cy="1026000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1450909" y="1460424"/>
            <a:ext cx="6643854" cy="4344825"/>
            <a:chOff x="1389526" y="1484389"/>
            <a:chExt cx="6643854" cy="4344825"/>
          </a:xfrm>
        </p:grpSpPr>
        <p:pic>
          <p:nvPicPr>
            <p:cNvPr id="14338" name="Picture 2" descr="http://rm.mecaest.etsii.upm.es/media/IMG0034_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9526" y="1484389"/>
              <a:ext cx="6458205" cy="4308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ángulo 1"/>
            <p:cNvSpPr/>
            <p:nvPr/>
          </p:nvSpPr>
          <p:spPr>
            <a:xfrm rot="16200000">
              <a:off x="5874115" y="3669949"/>
              <a:ext cx="4103086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L" sz="800" b="0" dirty="0">
                  <a:latin typeface="Calibri" panose="020F0502020204030204" pitchFamily="34" charset="0"/>
                  <a:cs typeface="Calibri" panose="020F0502020204030204" pitchFamily="34" charset="0"/>
                </a:rPr>
                <a:t>http://rm.mecaest.etsii.upm.es/media/IMG0034_2.jpg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8994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Gráficos de corte, momento y deformación</a:t>
            </a:r>
            <a:endParaRPr lang="es-ES" sz="22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811987" y="908720"/>
            <a:ext cx="4776237" cy="5240114"/>
            <a:chOff x="1379939" y="1052736"/>
            <a:chExt cx="4776237" cy="524011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824" y="1052736"/>
              <a:ext cx="3168352" cy="4978839"/>
            </a:xfrm>
            <a:prstGeom prst="rect">
              <a:avLst/>
            </a:prstGeom>
          </p:spPr>
        </p:pic>
        <p:graphicFrame>
          <p:nvGraphicFramePr>
            <p:cNvPr id="25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1262130"/>
                </p:ext>
              </p:extLst>
            </p:nvPr>
          </p:nvGraphicFramePr>
          <p:xfrm>
            <a:off x="3131840" y="3933056"/>
            <a:ext cx="350352" cy="487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0" name="Ecuación" r:id="rId4" imgW="291960" imgH="406080" progId="Equation.3">
                    <p:embed/>
                  </p:oleObj>
                </mc:Choice>
                <mc:Fallback>
                  <p:oleObj name="Ecuación" r:id="rId4" imgW="291960" imgH="406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1840" y="3933056"/>
                          <a:ext cx="350352" cy="4872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5211293"/>
                </p:ext>
              </p:extLst>
            </p:nvPr>
          </p:nvGraphicFramePr>
          <p:xfrm>
            <a:off x="3131840" y="2708920"/>
            <a:ext cx="290512" cy="471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1" name="Ecuación" r:id="rId6" imgW="241200" imgH="393480" progId="Equation.3">
                    <p:embed/>
                  </p:oleObj>
                </mc:Choice>
                <mc:Fallback>
                  <p:oleObj name="Ecuación" r:id="rId6" imgW="2412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1840" y="2708920"/>
                          <a:ext cx="290512" cy="471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6779954"/>
                </p:ext>
              </p:extLst>
            </p:nvPr>
          </p:nvGraphicFramePr>
          <p:xfrm>
            <a:off x="4689475" y="4652963"/>
            <a:ext cx="350838" cy="487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2" name="Ecuación" r:id="rId8" imgW="291960" imgH="406080" progId="Equation.3">
                    <p:embed/>
                  </p:oleObj>
                </mc:Choice>
                <mc:Fallback>
                  <p:oleObj name="Ecuación" r:id="rId8" imgW="291960" imgH="406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9475" y="4652963"/>
                          <a:ext cx="350838" cy="487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126276"/>
                </p:ext>
              </p:extLst>
            </p:nvPr>
          </p:nvGraphicFramePr>
          <p:xfrm>
            <a:off x="4059238" y="5805488"/>
            <a:ext cx="1069975" cy="487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3" name="Ecuación" r:id="rId10" imgW="888840" imgH="406080" progId="Equation.3">
                    <p:embed/>
                  </p:oleObj>
                </mc:Choice>
                <mc:Fallback>
                  <p:oleObj name="Ecuación" r:id="rId10" imgW="888840" imgH="406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9238" y="5805488"/>
                          <a:ext cx="1069975" cy="487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31718233"/>
                </p:ext>
              </p:extLst>
            </p:nvPr>
          </p:nvGraphicFramePr>
          <p:xfrm>
            <a:off x="3203848" y="5733256"/>
            <a:ext cx="565150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4" name="Ecuación" r:id="rId12" imgW="469800" imgH="203040" progId="Equation.3">
                    <p:embed/>
                  </p:oleObj>
                </mc:Choice>
                <mc:Fallback>
                  <p:oleObj name="Ecuación" r:id="rId12" imgW="4698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3848" y="5733256"/>
                          <a:ext cx="565150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49236205"/>
                </p:ext>
              </p:extLst>
            </p:nvPr>
          </p:nvGraphicFramePr>
          <p:xfrm>
            <a:off x="3851920" y="5013176"/>
            <a:ext cx="350837" cy="200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5" name="Ecuación" r:id="rId14" imgW="291960" imgH="164880" progId="Equation.3">
                    <p:embed/>
                  </p:oleObj>
                </mc:Choice>
                <mc:Fallback>
                  <p:oleObj name="Ecuación" r:id="rId14" imgW="29196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1920" y="5013176"/>
                          <a:ext cx="350837" cy="200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Text Box 5"/>
            <p:cNvSpPr txBox="1">
              <a:spLocks noChangeArrowheads="1"/>
            </p:cNvSpPr>
            <p:nvPr/>
          </p:nvSpPr>
          <p:spPr bwMode="auto">
            <a:xfrm>
              <a:off x="1379939" y="1501818"/>
              <a:ext cx="116690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s-ES" sz="1400" b="0" dirty="0">
                  <a:latin typeface="Trebuchet MS" panose="020B0603020202020204" pitchFamily="34" charset="0"/>
                  <a:cs typeface="Calibri" panose="020F0502020204030204" pitchFamily="34" charset="0"/>
                </a:rPr>
                <a:t>D.C.L. viga</a:t>
              </a:r>
            </a:p>
          </p:txBody>
        </p:sp>
        <p:sp>
          <p:nvSpPr>
            <p:cNvPr id="33" name="Text Box 5"/>
            <p:cNvSpPr txBox="1">
              <a:spLocks noChangeArrowheads="1"/>
            </p:cNvSpPr>
            <p:nvPr/>
          </p:nvSpPr>
          <p:spPr bwMode="auto">
            <a:xfrm>
              <a:off x="1379939" y="4077072"/>
              <a:ext cx="116690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s-ES" sz="1400" b="0" dirty="0">
                  <a:latin typeface="Trebuchet MS" panose="020B0603020202020204" pitchFamily="34" charset="0"/>
                  <a:cs typeface="Calibri" panose="020F0502020204030204" pitchFamily="34" charset="0"/>
                </a:rPr>
                <a:t>Momento</a:t>
              </a:r>
            </a:p>
          </p:txBody>
        </p:sp>
        <p:sp>
          <p:nvSpPr>
            <p:cNvPr id="34" name="Text Box 5"/>
            <p:cNvSpPr txBox="1">
              <a:spLocks noChangeArrowheads="1"/>
            </p:cNvSpPr>
            <p:nvPr/>
          </p:nvSpPr>
          <p:spPr bwMode="auto">
            <a:xfrm>
              <a:off x="1379939" y="5301208"/>
              <a:ext cx="129695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s-ES" sz="1400" b="0" dirty="0">
                  <a:latin typeface="Trebuchet MS" panose="020B0603020202020204" pitchFamily="34" charset="0"/>
                  <a:cs typeface="Calibri" panose="020F0502020204030204" pitchFamily="34" charset="0"/>
                </a:rPr>
                <a:t>Deformación</a:t>
              </a:r>
            </a:p>
          </p:txBody>
        </p:sp>
        <p:sp>
          <p:nvSpPr>
            <p:cNvPr id="35" name="Text Box 5"/>
            <p:cNvSpPr txBox="1">
              <a:spLocks noChangeArrowheads="1"/>
            </p:cNvSpPr>
            <p:nvPr/>
          </p:nvSpPr>
          <p:spPr bwMode="auto">
            <a:xfrm>
              <a:off x="1379939" y="2852936"/>
              <a:ext cx="116690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s-ES" sz="1400" b="0" dirty="0">
                  <a:latin typeface="Trebuchet MS" panose="020B0603020202020204" pitchFamily="34" charset="0"/>
                  <a:cs typeface="Calibri" panose="020F0502020204030204" pitchFamily="34" charset="0"/>
                </a:rPr>
                <a:t>Corte</a:t>
              </a:r>
            </a:p>
          </p:txBody>
        </p:sp>
        <p:graphicFrame>
          <p:nvGraphicFramePr>
            <p:cNvPr id="3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1492620"/>
                </p:ext>
              </p:extLst>
            </p:nvPr>
          </p:nvGraphicFramePr>
          <p:xfrm>
            <a:off x="5522913" y="5732463"/>
            <a:ext cx="534987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6" name="Ecuación" r:id="rId16" imgW="444240" imgH="203040" progId="Equation.3">
                    <p:embed/>
                  </p:oleObj>
                </mc:Choice>
                <mc:Fallback>
                  <p:oleObj name="Ecuación" r:id="rId16" imgW="4442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22913" y="5732463"/>
                          <a:ext cx="534987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6442656"/>
                </p:ext>
              </p:extLst>
            </p:nvPr>
          </p:nvGraphicFramePr>
          <p:xfrm>
            <a:off x="5724128" y="3933056"/>
            <a:ext cx="350352" cy="487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7" name="Ecuación" r:id="rId18" imgW="291960" imgH="406080" progId="Equation.3">
                    <p:embed/>
                  </p:oleObj>
                </mc:Choice>
                <mc:Fallback>
                  <p:oleObj name="Ecuación" r:id="rId18" imgW="291960" imgH="406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4128" y="3933056"/>
                          <a:ext cx="350352" cy="4872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074923"/>
                </p:ext>
              </p:extLst>
            </p:nvPr>
          </p:nvGraphicFramePr>
          <p:xfrm>
            <a:off x="5724128" y="3212976"/>
            <a:ext cx="290512" cy="471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8" name="Ecuación" r:id="rId19" imgW="241200" imgH="393480" progId="Equation.3">
                    <p:embed/>
                  </p:oleObj>
                </mc:Choice>
                <mc:Fallback>
                  <p:oleObj name="Ecuación" r:id="rId19" imgW="2412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4128" y="3212976"/>
                          <a:ext cx="290512" cy="471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848702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Gráficos de corte, momento y deformación</a:t>
            </a:r>
            <a:endParaRPr lang="es-ES" sz="22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323528" y="908720"/>
            <a:ext cx="4776237" cy="4968552"/>
            <a:chOff x="1379939" y="1052736"/>
            <a:chExt cx="4776237" cy="5240114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824" y="1052736"/>
              <a:ext cx="3168352" cy="4978839"/>
            </a:xfrm>
            <a:prstGeom prst="rect">
              <a:avLst/>
            </a:prstGeom>
          </p:spPr>
        </p:pic>
        <p:graphicFrame>
          <p:nvGraphicFramePr>
            <p:cNvPr id="25" name="Object 15"/>
            <p:cNvGraphicFramePr>
              <a:graphicFrameLocks noChangeAspect="1"/>
            </p:cNvGraphicFramePr>
            <p:nvPr/>
          </p:nvGraphicFramePr>
          <p:xfrm>
            <a:off x="3131840" y="3933056"/>
            <a:ext cx="350352" cy="487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6" name="Ecuación" r:id="rId4" imgW="291960" imgH="406080" progId="Equation.3">
                    <p:embed/>
                  </p:oleObj>
                </mc:Choice>
                <mc:Fallback>
                  <p:oleObj name="Ecuación" r:id="rId4" imgW="291960" imgH="406080" progId="Equation.3">
                    <p:embed/>
                    <p:pic>
                      <p:nvPicPr>
                        <p:cNvPr id="25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1840" y="3933056"/>
                          <a:ext cx="350352" cy="4872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15"/>
            <p:cNvGraphicFramePr>
              <a:graphicFrameLocks noChangeAspect="1"/>
            </p:cNvGraphicFramePr>
            <p:nvPr/>
          </p:nvGraphicFramePr>
          <p:xfrm>
            <a:off x="3131840" y="2708920"/>
            <a:ext cx="290512" cy="471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7" name="Ecuación" r:id="rId6" imgW="241200" imgH="393480" progId="Equation.3">
                    <p:embed/>
                  </p:oleObj>
                </mc:Choice>
                <mc:Fallback>
                  <p:oleObj name="Ecuación" r:id="rId6" imgW="241200" imgH="393480" progId="Equation.3">
                    <p:embed/>
                    <p:pic>
                      <p:nvPicPr>
                        <p:cNvPr id="26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1840" y="2708920"/>
                          <a:ext cx="290512" cy="471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15"/>
            <p:cNvGraphicFramePr>
              <a:graphicFrameLocks noChangeAspect="1"/>
            </p:cNvGraphicFramePr>
            <p:nvPr/>
          </p:nvGraphicFramePr>
          <p:xfrm>
            <a:off x="4689475" y="4652963"/>
            <a:ext cx="350838" cy="487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8" name="Ecuación" r:id="rId8" imgW="291960" imgH="406080" progId="Equation.3">
                    <p:embed/>
                  </p:oleObj>
                </mc:Choice>
                <mc:Fallback>
                  <p:oleObj name="Ecuación" r:id="rId8" imgW="291960" imgH="406080" progId="Equation.3">
                    <p:embed/>
                    <p:pic>
                      <p:nvPicPr>
                        <p:cNvPr id="27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9475" y="4652963"/>
                          <a:ext cx="350838" cy="487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15"/>
            <p:cNvGraphicFramePr>
              <a:graphicFrameLocks noChangeAspect="1"/>
            </p:cNvGraphicFramePr>
            <p:nvPr/>
          </p:nvGraphicFramePr>
          <p:xfrm>
            <a:off x="4059238" y="5805488"/>
            <a:ext cx="1069975" cy="487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9" name="Ecuación" r:id="rId10" imgW="888840" imgH="406080" progId="Equation.3">
                    <p:embed/>
                  </p:oleObj>
                </mc:Choice>
                <mc:Fallback>
                  <p:oleObj name="Ecuación" r:id="rId10" imgW="888840" imgH="406080" progId="Equation.3">
                    <p:embed/>
                    <p:pic>
                      <p:nvPicPr>
                        <p:cNvPr id="29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9238" y="5805488"/>
                          <a:ext cx="1069975" cy="487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15"/>
            <p:cNvGraphicFramePr>
              <a:graphicFrameLocks noChangeAspect="1"/>
            </p:cNvGraphicFramePr>
            <p:nvPr/>
          </p:nvGraphicFramePr>
          <p:xfrm>
            <a:off x="3203848" y="5733256"/>
            <a:ext cx="565150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0" name="Ecuación" r:id="rId12" imgW="469800" imgH="203040" progId="Equation.3">
                    <p:embed/>
                  </p:oleObj>
                </mc:Choice>
                <mc:Fallback>
                  <p:oleObj name="Ecuación" r:id="rId12" imgW="469800" imgH="203040" progId="Equation.3">
                    <p:embed/>
                    <p:pic>
                      <p:nvPicPr>
                        <p:cNvPr id="31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3848" y="5733256"/>
                          <a:ext cx="565150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15"/>
            <p:cNvGraphicFramePr>
              <a:graphicFrameLocks noChangeAspect="1"/>
            </p:cNvGraphicFramePr>
            <p:nvPr/>
          </p:nvGraphicFramePr>
          <p:xfrm>
            <a:off x="3851920" y="5013176"/>
            <a:ext cx="350837" cy="200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1" name="Ecuación" r:id="rId14" imgW="291960" imgH="164880" progId="Equation.3">
                    <p:embed/>
                  </p:oleObj>
                </mc:Choice>
                <mc:Fallback>
                  <p:oleObj name="Ecuación" r:id="rId14" imgW="291960" imgH="164880" progId="Equation.3">
                    <p:embed/>
                    <p:pic>
                      <p:nvPicPr>
                        <p:cNvPr id="21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1920" y="5013176"/>
                          <a:ext cx="350837" cy="200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Text Box 5"/>
            <p:cNvSpPr txBox="1">
              <a:spLocks noChangeArrowheads="1"/>
            </p:cNvSpPr>
            <p:nvPr/>
          </p:nvSpPr>
          <p:spPr bwMode="auto">
            <a:xfrm>
              <a:off x="1379939" y="1501818"/>
              <a:ext cx="116690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s-ES" sz="1400" b="0" dirty="0">
                  <a:latin typeface="Trebuchet MS" panose="020B0603020202020204" pitchFamily="34" charset="0"/>
                  <a:cs typeface="Calibri" panose="020F0502020204030204" pitchFamily="34" charset="0"/>
                </a:rPr>
                <a:t>D.C.L. viga</a:t>
              </a:r>
            </a:p>
          </p:txBody>
        </p:sp>
        <p:sp>
          <p:nvSpPr>
            <p:cNvPr id="33" name="Text Box 5"/>
            <p:cNvSpPr txBox="1">
              <a:spLocks noChangeArrowheads="1"/>
            </p:cNvSpPr>
            <p:nvPr/>
          </p:nvSpPr>
          <p:spPr bwMode="auto">
            <a:xfrm>
              <a:off x="1379939" y="4077072"/>
              <a:ext cx="116690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s-ES" sz="1400" b="0" dirty="0">
                  <a:latin typeface="Trebuchet MS" panose="020B0603020202020204" pitchFamily="34" charset="0"/>
                  <a:cs typeface="Calibri" panose="020F0502020204030204" pitchFamily="34" charset="0"/>
                </a:rPr>
                <a:t>Momento</a:t>
              </a:r>
            </a:p>
          </p:txBody>
        </p:sp>
        <p:sp>
          <p:nvSpPr>
            <p:cNvPr id="34" name="Text Box 5"/>
            <p:cNvSpPr txBox="1">
              <a:spLocks noChangeArrowheads="1"/>
            </p:cNvSpPr>
            <p:nvPr/>
          </p:nvSpPr>
          <p:spPr bwMode="auto">
            <a:xfrm>
              <a:off x="1379939" y="5301208"/>
              <a:ext cx="129695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s-ES" sz="1400" b="0" dirty="0">
                  <a:latin typeface="Trebuchet MS" panose="020B0603020202020204" pitchFamily="34" charset="0"/>
                  <a:cs typeface="Calibri" panose="020F0502020204030204" pitchFamily="34" charset="0"/>
                </a:rPr>
                <a:t>Deformación</a:t>
              </a:r>
            </a:p>
          </p:txBody>
        </p:sp>
        <p:sp>
          <p:nvSpPr>
            <p:cNvPr id="35" name="Text Box 5"/>
            <p:cNvSpPr txBox="1">
              <a:spLocks noChangeArrowheads="1"/>
            </p:cNvSpPr>
            <p:nvPr/>
          </p:nvSpPr>
          <p:spPr bwMode="auto">
            <a:xfrm>
              <a:off x="1379939" y="2852936"/>
              <a:ext cx="116690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s-ES" sz="1400" b="0" dirty="0">
                  <a:latin typeface="Trebuchet MS" panose="020B0603020202020204" pitchFamily="34" charset="0"/>
                  <a:cs typeface="Calibri" panose="020F0502020204030204" pitchFamily="34" charset="0"/>
                </a:rPr>
                <a:t>Corte</a:t>
              </a:r>
            </a:p>
          </p:txBody>
        </p:sp>
        <p:graphicFrame>
          <p:nvGraphicFramePr>
            <p:cNvPr id="36" name="Object 15"/>
            <p:cNvGraphicFramePr>
              <a:graphicFrameLocks noChangeAspect="1"/>
            </p:cNvGraphicFramePr>
            <p:nvPr/>
          </p:nvGraphicFramePr>
          <p:xfrm>
            <a:off x="5522913" y="5732463"/>
            <a:ext cx="534987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2" name="Ecuación" r:id="rId16" imgW="444240" imgH="203040" progId="Equation.3">
                    <p:embed/>
                  </p:oleObj>
                </mc:Choice>
                <mc:Fallback>
                  <p:oleObj name="Ecuación" r:id="rId16" imgW="444240" imgH="203040" progId="Equation.3">
                    <p:embed/>
                    <p:pic>
                      <p:nvPicPr>
                        <p:cNvPr id="36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22913" y="5732463"/>
                          <a:ext cx="534987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15"/>
            <p:cNvGraphicFramePr>
              <a:graphicFrameLocks noChangeAspect="1"/>
            </p:cNvGraphicFramePr>
            <p:nvPr/>
          </p:nvGraphicFramePr>
          <p:xfrm>
            <a:off x="5724128" y="3933056"/>
            <a:ext cx="350352" cy="487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3" name="Ecuación" r:id="rId18" imgW="291960" imgH="406080" progId="Equation.3">
                    <p:embed/>
                  </p:oleObj>
                </mc:Choice>
                <mc:Fallback>
                  <p:oleObj name="Ecuación" r:id="rId18" imgW="291960" imgH="406080" progId="Equation.3">
                    <p:embed/>
                    <p:pic>
                      <p:nvPicPr>
                        <p:cNvPr id="37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4128" y="3933056"/>
                          <a:ext cx="350352" cy="4872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15"/>
            <p:cNvGraphicFramePr>
              <a:graphicFrameLocks noChangeAspect="1"/>
            </p:cNvGraphicFramePr>
            <p:nvPr/>
          </p:nvGraphicFramePr>
          <p:xfrm>
            <a:off x="5724128" y="3212976"/>
            <a:ext cx="290512" cy="471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4" name="Ecuación" r:id="rId19" imgW="241200" imgH="393480" progId="Equation.3">
                    <p:embed/>
                  </p:oleObj>
                </mc:Choice>
                <mc:Fallback>
                  <p:oleObj name="Ecuación" r:id="rId19" imgW="241200" imgH="393480" progId="Equation.3">
                    <p:embed/>
                    <p:pic>
                      <p:nvPicPr>
                        <p:cNvPr id="38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4128" y="3212976"/>
                          <a:ext cx="290512" cy="471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9" name="Picture 13">
            <a:extLst>
              <a:ext uri="{FF2B5EF4-FFF2-40B4-BE49-F238E27FC236}">
                <a16:creationId xmlns:a16="http://schemas.microsoft.com/office/drawing/2014/main" id="{03A87D80-A1BE-46A6-95E7-0BB207F4C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31" b="-11782"/>
          <a:stretch/>
        </p:blipFill>
        <p:spPr bwMode="auto">
          <a:xfrm>
            <a:off x="5562394" y="907028"/>
            <a:ext cx="2789999" cy="5762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Object 10">
            <a:extLst>
              <a:ext uri="{FF2B5EF4-FFF2-40B4-BE49-F238E27FC236}">
                <a16:creationId xmlns:a16="http://schemas.microsoft.com/office/drawing/2014/main" id="{D24C72FA-FAAA-4761-B748-E9E26FD13A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474771"/>
              </p:ext>
            </p:extLst>
          </p:nvPr>
        </p:nvGraphicFramePr>
        <p:xfrm>
          <a:off x="6422228" y="5693417"/>
          <a:ext cx="980518" cy="47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cuación" r:id="rId21" imgW="825480" imgH="406080" progId="Equation.3">
                  <p:embed/>
                </p:oleObj>
              </mc:Choice>
              <mc:Fallback>
                <p:oleObj name="Ecuación" r:id="rId21" imgW="825480" imgH="406080" progId="Equation.3">
                  <p:embed/>
                  <p:pic>
                    <p:nvPicPr>
                      <p:cNvPr id="1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2228" y="5693417"/>
                        <a:ext cx="980518" cy="4718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153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s-ES" altLang="es-CL" sz="2400"/>
          </a:p>
        </p:txBody>
      </p:sp>
      <p:sp>
        <p:nvSpPr>
          <p:cNvPr id="16387" name="Rectangle 6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s-ES" altLang="es-CL" sz="240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VIGAS HIPERESTÁTICAS POR CONTINUIDAD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379939" y="908720"/>
            <a:ext cx="5496317" cy="4248472"/>
            <a:chOff x="1379939" y="908720"/>
            <a:chExt cx="5496317" cy="4248472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7613" y="908720"/>
              <a:ext cx="4128643" cy="4248472"/>
            </a:xfrm>
            <a:prstGeom prst="rect">
              <a:avLst/>
            </a:prstGeom>
          </p:spPr>
        </p:pic>
        <p:grpSp>
          <p:nvGrpSpPr>
            <p:cNvPr id="5" name="Grupo 4"/>
            <p:cNvGrpSpPr/>
            <p:nvPr/>
          </p:nvGrpSpPr>
          <p:grpSpPr>
            <a:xfrm>
              <a:off x="1379939" y="1231917"/>
              <a:ext cx="1296957" cy="2973838"/>
              <a:chOff x="1263575" y="1484784"/>
              <a:chExt cx="1436217" cy="3293152"/>
            </a:xfrm>
          </p:grpSpPr>
          <p:sp>
            <p:nvSpPr>
              <p:cNvPr id="14" name="Text Box 5"/>
              <p:cNvSpPr txBox="1">
                <a:spLocks noChangeArrowheads="1"/>
              </p:cNvSpPr>
              <p:nvPr/>
            </p:nvSpPr>
            <p:spPr bwMode="auto">
              <a:xfrm>
                <a:off x="1263575" y="1484784"/>
                <a:ext cx="1292201" cy="3408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defRPr/>
                </a:pPr>
                <a:r>
                  <a:rPr lang="es-ES" sz="1400" b="0" dirty="0">
                    <a:latin typeface="Trebuchet MS" panose="020B0603020202020204" pitchFamily="34" charset="0"/>
                    <a:cs typeface="Calibri" panose="020F0502020204030204" pitchFamily="34" charset="0"/>
                  </a:rPr>
                  <a:t>D.C.L. viga</a:t>
                </a:r>
              </a:p>
            </p:txBody>
          </p:sp>
          <p:sp>
            <p:nvSpPr>
              <p:cNvPr id="15" name="Text Box 5"/>
              <p:cNvSpPr txBox="1">
                <a:spLocks noChangeArrowheads="1"/>
              </p:cNvSpPr>
              <p:nvPr/>
            </p:nvSpPr>
            <p:spPr bwMode="auto">
              <a:xfrm>
                <a:off x="1263575" y="3265239"/>
                <a:ext cx="1292201" cy="3408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defRPr/>
                </a:pPr>
                <a:r>
                  <a:rPr lang="es-ES" sz="1400" b="0" dirty="0">
                    <a:latin typeface="Trebuchet MS" panose="020B0603020202020204" pitchFamily="34" charset="0"/>
                    <a:cs typeface="Calibri" panose="020F0502020204030204" pitchFamily="34" charset="0"/>
                  </a:rPr>
                  <a:t>Momento</a:t>
                </a:r>
              </a:p>
            </p:txBody>
          </p:sp>
          <p:sp>
            <p:nvSpPr>
              <p:cNvPr id="16" name="Text Box 5"/>
              <p:cNvSpPr txBox="1">
                <a:spLocks noChangeArrowheads="1"/>
              </p:cNvSpPr>
              <p:nvPr/>
            </p:nvSpPr>
            <p:spPr bwMode="auto">
              <a:xfrm>
                <a:off x="1263575" y="4437112"/>
                <a:ext cx="1436217" cy="3408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defRPr/>
                </a:pPr>
                <a:r>
                  <a:rPr lang="es-ES" sz="1400" b="0" dirty="0">
                    <a:latin typeface="Trebuchet MS" panose="020B0603020202020204" pitchFamily="34" charset="0"/>
                    <a:cs typeface="Calibri" panose="020F0502020204030204" pitchFamily="34" charset="0"/>
                  </a:rPr>
                  <a:t>Deformación</a:t>
                </a:r>
              </a:p>
            </p:txBody>
          </p:sp>
        </p:grpSp>
      </p:grpSp>
      <p:grpSp>
        <p:nvGrpSpPr>
          <p:cNvPr id="6" name="Grupo 5"/>
          <p:cNvGrpSpPr/>
          <p:nvPr/>
        </p:nvGrpSpPr>
        <p:grpSpPr>
          <a:xfrm>
            <a:off x="5133917" y="5373216"/>
            <a:ext cx="3398523" cy="623684"/>
            <a:chOff x="5085581" y="5345287"/>
            <a:chExt cx="3398523" cy="623684"/>
          </a:xfrm>
        </p:grpSpPr>
        <p:grpSp>
          <p:nvGrpSpPr>
            <p:cNvPr id="20" name="Group 75"/>
            <p:cNvGrpSpPr>
              <a:grpSpLocks/>
            </p:cNvGrpSpPr>
            <p:nvPr/>
          </p:nvGrpSpPr>
          <p:grpSpPr bwMode="auto">
            <a:xfrm>
              <a:off x="5292652" y="5431014"/>
              <a:ext cx="3024188" cy="407989"/>
              <a:chOff x="958" y="1919"/>
              <a:chExt cx="1905" cy="257"/>
            </a:xfrm>
          </p:grpSpPr>
          <p:sp>
            <p:nvSpPr>
              <p:cNvPr id="21" name="Rectangle 29"/>
              <p:cNvSpPr>
                <a:spLocks noChangeArrowheads="1"/>
              </p:cNvSpPr>
              <p:nvPr/>
            </p:nvSpPr>
            <p:spPr bwMode="auto">
              <a:xfrm>
                <a:off x="2395" y="2012"/>
                <a:ext cx="46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Monotype Sort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s-ES" altLang="es-CL" sz="1600" b="0" dirty="0">
                    <a:solidFill>
                      <a:srgbClr val="000000"/>
                    </a:solidFill>
                    <a:latin typeface="Trebuchet MS" panose="020B0603020202020204" pitchFamily="34" charset="0"/>
                  </a:rPr>
                  <a:t>derecho</a:t>
                </a:r>
                <a:endParaRPr kumimoji="0" lang="es-ES" altLang="es-CL" sz="1600" b="0" dirty="0"/>
              </a:p>
            </p:txBody>
          </p:sp>
          <p:sp>
            <p:nvSpPr>
              <p:cNvPr id="22" name="Rectangle 30"/>
              <p:cNvSpPr>
                <a:spLocks noChangeArrowheads="1"/>
              </p:cNvSpPr>
              <p:nvPr/>
            </p:nvSpPr>
            <p:spPr bwMode="auto">
              <a:xfrm>
                <a:off x="2294" y="2012"/>
                <a:ext cx="7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Monotype Sort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s-ES" altLang="es-CL" sz="1600" b="0" dirty="0">
                    <a:solidFill>
                      <a:srgbClr val="000000"/>
                    </a:solidFill>
                    <a:latin typeface="Trebuchet MS" panose="020B0603020202020204" pitchFamily="34" charset="0"/>
                  </a:rPr>
                  <a:t>B</a:t>
                </a:r>
                <a:endParaRPr kumimoji="0" lang="es-ES" altLang="es-CL" sz="1600" b="0" dirty="0"/>
              </a:p>
            </p:txBody>
          </p:sp>
          <p:sp>
            <p:nvSpPr>
              <p:cNvPr id="23" name="Rectangle 31"/>
              <p:cNvSpPr>
                <a:spLocks noChangeArrowheads="1"/>
              </p:cNvSpPr>
              <p:nvPr/>
            </p:nvSpPr>
            <p:spPr bwMode="auto">
              <a:xfrm>
                <a:off x="1259" y="2021"/>
                <a:ext cx="54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Monotype Sort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s-ES" altLang="es-CL" sz="1600" b="0" dirty="0">
                    <a:solidFill>
                      <a:srgbClr val="000000"/>
                    </a:solidFill>
                    <a:latin typeface="Trebuchet MS" panose="020B0603020202020204" pitchFamily="34" charset="0"/>
                  </a:rPr>
                  <a:t>izquierdo</a:t>
                </a:r>
                <a:endParaRPr kumimoji="0" lang="es-ES" altLang="es-CL" sz="1600" b="0" dirty="0"/>
              </a:p>
            </p:txBody>
          </p:sp>
          <p:sp>
            <p:nvSpPr>
              <p:cNvPr id="24" name="Rectangle 32"/>
              <p:cNvSpPr>
                <a:spLocks noChangeArrowheads="1"/>
              </p:cNvSpPr>
              <p:nvPr/>
            </p:nvSpPr>
            <p:spPr bwMode="auto">
              <a:xfrm>
                <a:off x="1139" y="2019"/>
                <a:ext cx="73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Monotype Sort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s-ES" altLang="es-CL" sz="1600" b="0" dirty="0">
                    <a:solidFill>
                      <a:srgbClr val="000000"/>
                    </a:solidFill>
                    <a:latin typeface="Trebuchet MS" panose="020B0603020202020204" pitchFamily="34" charset="0"/>
                  </a:rPr>
                  <a:t>B</a:t>
                </a:r>
                <a:endParaRPr kumimoji="0" lang="es-ES" altLang="es-CL" sz="1600" b="0" dirty="0"/>
              </a:p>
            </p:txBody>
          </p:sp>
          <p:sp>
            <p:nvSpPr>
              <p:cNvPr id="25" name="Rectangle 33"/>
              <p:cNvSpPr>
                <a:spLocks noChangeArrowheads="1"/>
              </p:cNvSpPr>
              <p:nvPr/>
            </p:nvSpPr>
            <p:spPr bwMode="auto">
              <a:xfrm>
                <a:off x="2207" y="1919"/>
                <a:ext cx="8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Monotype Sort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s-ES" altLang="es-CL" sz="2000" b="0" dirty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f</a:t>
                </a:r>
                <a:endParaRPr kumimoji="0" lang="es-ES" altLang="es-CL" sz="2400" b="0" dirty="0"/>
              </a:p>
            </p:txBody>
          </p:sp>
          <p:sp>
            <p:nvSpPr>
              <p:cNvPr id="26" name="Rectangle 34"/>
              <p:cNvSpPr>
                <a:spLocks noChangeArrowheads="1"/>
              </p:cNvSpPr>
              <p:nvPr/>
            </p:nvSpPr>
            <p:spPr bwMode="auto">
              <a:xfrm>
                <a:off x="2092" y="1923"/>
                <a:ext cx="9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Monotype Sort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s-ES" altLang="es-CL" sz="2000" b="0" dirty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S</a:t>
                </a:r>
                <a:endParaRPr kumimoji="0" lang="es-ES" altLang="es-CL" sz="2400" b="0" dirty="0"/>
              </a:p>
            </p:txBody>
          </p:sp>
          <p:sp>
            <p:nvSpPr>
              <p:cNvPr id="27" name="Rectangle 35"/>
              <p:cNvSpPr>
                <a:spLocks noChangeArrowheads="1"/>
              </p:cNvSpPr>
              <p:nvPr/>
            </p:nvSpPr>
            <p:spPr bwMode="auto">
              <a:xfrm>
                <a:off x="1882" y="1945"/>
                <a:ext cx="8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Monotype Sort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s-ES" altLang="es-CL" sz="2000" b="0" dirty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=</a:t>
                </a:r>
                <a:endParaRPr kumimoji="0" lang="es-ES" altLang="es-CL" sz="2400" b="0" dirty="0"/>
              </a:p>
            </p:txBody>
          </p:sp>
          <p:sp>
            <p:nvSpPr>
              <p:cNvPr id="28" name="Rectangle 36"/>
              <p:cNvSpPr>
                <a:spLocks noChangeArrowheads="1"/>
              </p:cNvSpPr>
              <p:nvPr/>
            </p:nvSpPr>
            <p:spPr bwMode="auto">
              <a:xfrm>
                <a:off x="1056" y="1919"/>
                <a:ext cx="83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Monotype Sort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s-ES" altLang="es-CL" sz="2000" b="0" dirty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f</a:t>
                </a:r>
                <a:endParaRPr kumimoji="0" lang="es-ES" altLang="es-CL" sz="2400" b="0" dirty="0"/>
              </a:p>
            </p:txBody>
          </p:sp>
          <p:sp>
            <p:nvSpPr>
              <p:cNvPr id="29" name="Rectangle 37"/>
              <p:cNvSpPr>
                <a:spLocks noChangeArrowheads="1"/>
              </p:cNvSpPr>
              <p:nvPr/>
            </p:nvSpPr>
            <p:spPr bwMode="auto">
              <a:xfrm>
                <a:off x="958" y="1919"/>
                <a:ext cx="9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Monotype Sorts" pitchFamily="2" charset="2"/>
                  <a:buChar char="n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kumimoji="0" lang="es-ES" altLang="es-CL" sz="2000" b="0" dirty="0">
                    <a:solidFill>
                      <a:srgbClr val="000000"/>
                    </a:solidFill>
                    <a:latin typeface="Symbol" panose="05050102010706020507" pitchFamily="18" charset="2"/>
                  </a:rPr>
                  <a:t>S</a:t>
                </a:r>
                <a:endParaRPr kumimoji="0" lang="es-ES" altLang="es-CL" sz="2400" b="0" dirty="0"/>
              </a:p>
            </p:txBody>
          </p:sp>
        </p:grpSp>
        <p:sp>
          <p:nvSpPr>
            <p:cNvPr id="31" name="Rectángulo 30"/>
            <p:cNvSpPr/>
            <p:nvPr/>
          </p:nvSpPr>
          <p:spPr bwMode="auto">
            <a:xfrm>
              <a:off x="5085581" y="5345287"/>
              <a:ext cx="3398523" cy="623684"/>
            </a:xfrm>
            <a:prstGeom prst="rect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3318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s-ES" altLang="es-CL" sz="2400"/>
          </a:p>
        </p:txBody>
      </p:sp>
      <p:sp>
        <p:nvSpPr>
          <p:cNvPr id="17416" name="Rectangle 6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s-ES" altLang="es-CL" sz="2400"/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EJ. </a:t>
            </a:r>
            <a:r>
              <a:rPr lang="es-ES" sz="2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Viga de dos tramos con carga uniformemente repartida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85"/>
          <a:stretch/>
        </p:blipFill>
        <p:spPr>
          <a:xfrm>
            <a:off x="2979349" y="980728"/>
            <a:ext cx="4452865" cy="1715849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39"/>
          <a:stretch/>
        </p:blipFill>
        <p:spPr>
          <a:xfrm>
            <a:off x="2979349" y="2636912"/>
            <a:ext cx="4452865" cy="72176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6" t="82104" r="11516"/>
          <a:stretch/>
        </p:blipFill>
        <p:spPr>
          <a:xfrm>
            <a:off x="3851920" y="4869160"/>
            <a:ext cx="2577830" cy="760290"/>
          </a:xfrm>
          <a:prstGeom prst="rect">
            <a:avLst/>
          </a:prstGeom>
        </p:spPr>
      </p:pic>
      <p:grpSp>
        <p:nvGrpSpPr>
          <p:cNvPr id="28" name="Group 75"/>
          <p:cNvGrpSpPr>
            <a:grpSpLocks/>
          </p:cNvGrpSpPr>
          <p:nvPr/>
        </p:nvGrpSpPr>
        <p:grpSpPr bwMode="auto">
          <a:xfrm>
            <a:off x="3756466" y="5681196"/>
            <a:ext cx="2841625" cy="363538"/>
            <a:chOff x="1003" y="1919"/>
            <a:chExt cx="1790" cy="229"/>
          </a:xfrm>
        </p:grpSpPr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2385" y="2012"/>
              <a:ext cx="40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s-ES" altLang="es-CL" sz="1400" b="0">
                  <a:solidFill>
                    <a:srgbClr val="000000"/>
                  </a:solidFill>
                  <a:latin typeface="Trebuchet MS" panose="020B0603020202020204" pitchFamily="34" charset="0"/>
                </a:rPr>
                <a:t>derecho</a:t>
              </a:r>
              <a:endParaRPr kumimoji="0" lang="es-ES" altLang="es-CL" sz="2400" b="0"/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2273" y="2012"/>
              <a:ext cx="6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s-ES" altLang="es-CL" sz="1400" b="0">
                  <a:solidFill>
                    <a:srgbClr val="000000"/>
                  </a:solidFill>
                  <a:latin typeface="Trebuchet MS" panose="020B0603020202020204" pitchFamily="34" charset="0"/>
                </a:rPr>
                <a:t>B</a:t>
              </a:r>
              <a:endParaRPr kumimoji="0" lang="es-ES" altLang="es-CL" sz="2400" b="0"/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1289" y="2012"/>
              <a:ext cx="47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s-ES" altLang="es-CL" sz="1400" b="0" dirty="0">
                  <a:solidFill>
                    <a:srgbClr val="000000"/>
                  </a:solidFill>
                  <a:latin typeface="Trebuchet MS" panose="020B0603020202020204" pitchFamily="34" charset="0"/>
                </a:rPr>
                <a:t>Izquierdo</a:t>
              </a:r>
              <a:endParaRPr kumimoji="0" lang="es-ES" altLang="es-CL" sz="2400" b="0" dirty="0"/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1186" y="2012"/>
              <a:ext cx="6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s-ES" altLang="es-CL" sz="1400" b="0">
                  <a:solidFill>
                    <a:srgbClr val="000000"/>
                  </a:solidFill>
                  <a:latin typeface="Trebuchet MS" panose="020B0603020202020204" pitchFamily="34" charset="0"/>
                </a:rPr>
                <a:t>B</a:t>
              </a:r>
              <a:endParaRPr kumimoji="0" lang="es-ES" altLang="es-CL" sz="2400" b="0"/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2207" y="1919"/>
              <a:ext cx="8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s-ES" altLang="es-CL" sz="2000" b="0">
                  <a:solidFill>
                    <a:srgbClr val="000000"/>
                  </a:solidFill>
                  <a:latin typeface="Symbol" panose="05050102010706020507" pitchFamily="18" charset="2"/>
                </a:rPr>
                <a:t>f</a:t>
              </a:r>
              <a:endParaRPr kumimoji="0" lang="es-ES" altLang="es-CL" sz="2400" b="0"/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2092" y="1923"/>
              <a:ext cx="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s-ES" altLang="es-CL" sz="2000" b="0">
                  <a:solidFill>
                    <a:srgbClr val="000000"/>
                  </a:solidFill>
                  <a:latin typeface="Symbol" panose="05050102010706020507" pitchFamily="18" charset="2"/>
                </a:rPr>
                <a:t>S</a:t>
              </a:r>
              <a:endParaRPr kumimoji="0" lang="es-ES" altLang="es-CL" sz="2400" b="0"/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1868" y="1919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s-ES" altLang="es-CL" sz="2000" b="0" dirty="0">
                  <a:solidFill>
                    <a:srgbClr val="000000"/>
                  </a:solidFill>
                  <a:latin typeface="Symbol" panose="05050102010706020507" pitchFamily="18" charset="2"/>
                </a:rPr>
                <a:t>=</a:t>
              </a:r>
              <a:endParaRPr kumimoji="0" lang="es-ES" altLang="es-CL" sz="2400" b="0" dirty="0"/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1119" y="1919"/>
              <a:ext cx="8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s-ES" altLang="es-CL" sz="2000" b="0">
                  <a:solidFill>
                    <a:srgbClr val="000000"/>
                  </a:solidFill>
                  <a:latin typeface="Symbol" panose="05050102010706020507" pitchFamily="18" charset="2"/>
                </a:rPr>
                <a:t>f</a:t>
              </a:r>
              <a:endParaRPr kumimoji="0" lang="es-ES" altLang="es-CL" sz="2400" b="0"/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1003" y="1919"/>
              <a:ext cx="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s-ES" altLang="es-CL" sz="2000" b="0">
                  <a:solidFill>
                    <a:srgbClr val="000000"/>
                  </a:solidFill>
                  <a:latin typeface="Symbol" panose="05050102010706020507" pitchFamily="18" charset="2"/>
                </a:rPr>
                <a:t>S</a:t>
              </a:r>
              <a:endParaRPr kumimoji="0" lang="es-ES" altLang="es-CL" sz="2400" b="0"/>
            </a:p>
          </p:txBody>
        </p:sp>
      </p:grpSp>
      <p:sp>
        <p:nvSpPr>
          <p:cNvPr id="18" name="2 CuadroTexto"/>
          <p:cNvSpPr txBox="1">
            <a:spLocks noChangeArrowheads="1"/>
          </p:cNvSpPr>
          <p:nvPr/>
        </p:nvSpPr>
        <p:spPr bwMode="auto">
          <a:xfrm>
            <a:off x="1259632" y="1319758"/>
            <a:ext cx="136815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altLang="es-CL" sz="1500" b="0" dirty="0">
                <a:solidFill>
                  <a:schemeClr val="tx2"/>
                </a:solidFill>
                <a:latin typeface="Trebuchet MS" panose="020B0603020202020204" pitchFamily="34" charset="0"/>
              </a:rPr>
              <a:t>D.C.L. Viga</a:t>
            </a:r>
            <a:endParaRPr lang="es-CL" altLang="es-CL" sz="1500" b="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7" t="34461" r="31565" b="43703"/>
          <a:stretch/>
        </p:blipFill>
        <p:spPr>
          <a:xfrm>
            <a:off x="2902407" y="3536776"/>
            <a:ext cx="4693929" cy="1187515"/>
          </a:xfrm>
          <a:prstGeom prst="rect">
            <a:avLst/>
          </a:prstGeom>
        </p:spPr>
      </p:pic>
      <p:sp>
        <p:nvSpPr>
          <p:cNvPr id="42" name="30 Cruz"/>
          <p:cNvSpPr>
            <a:spLocks noChangeArrowheads="1"/>
          </p:cNvSpPr>
          <p:nvPr/>
        </p:nvSpPr>
        <p:spPr bwMode="auto">
          <a:xfrm>
            <a:off x="5061487" y="3656304"/>
            <a:ext cx="300010" cy="244384"/>
          </a:xfrm>
          <a:prstGeom prst="plus">
            <a:avLst>
              <a:gd name="adj" fmla="val 39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CL" altLang="es-CL"/>
          </a:p>
        </p:txBody>
      </p:sp>
      <p:sp>
        <p:nvSpPr>
          <p:cNvPr id="45" name="2 CuadroTexto"/>
          <p:cNvSpPr txBox="1">
            <a:spLocks noChangeArrowheads="1"/>
          </p:cNvSpPr>
          <p:nvPr/>
        </p:nvSpPr>
        <p:spPr bwMode="auto">
          <a:xfrm>
            <a:off x="1259632" y="2708920"/>
            <a:ext cx="136815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altLang="es-CL" sz="1500" b="0" dirty="0">
                <a:solidFill>
                  <a:schemeClr val="tx2"/>
                </a:solidFill>
                <a:latin typeface="Trebuchet MS" panose="020B0603020202020204" pitchFamily="34" charset="0"/>
              </a:rPr>
              <a:t>Deformación</a:t>
            </a:r>
            <a:endParaRPr lang="es-CL" altLang="es-CL" sz="1500" b="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084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3" name="59 Grupo"/>
          <p:cNvGrpSpPr>
            <a:grpSpLocks/>
          </p:cNvGrpSpPr>
          <p:nvPr/>
        </p:nvGrpSpPr>
        <p:grpSpPr bwMode="auto">
          <a:xfrm>
            <a:off x="1426890" y="1042814"/>
            <a:ext cx="6072188" cy="1162050"/>
            <a:chOff x="1071538" y="1338886"/>
            <a:chExt cx="6072230" cy="1161420"/>
          </a:xfrm>
        </p:grpSpPr>
        <p:pic>
          <p:nvPicPr>
            <p:cNvPr id="17421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538" y="1338886"/>
              <a:ext cx="5929354" cy="1161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2" name="Text Box 77"/>
            <p:cNvSpPr txBox="1">
              <a:spLocks noChangeArrowheads="1"/>
            </p:cNvSpPr>
            <p:nvPr/>
          </p:nvSpPr>
          <p:spPr bwMode="auto">
            <a:xfrm>
              <a:off x="4641852" y="2039938"/>
              <a:ext cx="2873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s-ES" altLang="es-CL" sz="1400" b="1">
                  <a:latin typeface="Lucida Sans" panose="020B0602030504020204" pitchFamily="34" charset="0"/>
                </a:rPr>
                <a:t>B</a:t>
              </a:r>
            </a:p>
          </p:txBody>
        </p:sp>
        <p:sp>
          <p:nvSpPr>
            <p:cNvPr id="17423" name="Text Box 78"/>
            <p:cNvSpPr txBox="1">
              <a:spLocks noChangeArrowheads="1"/>
            </p:cNvSpPr>
            <p:nvPr/>
          </p:nvSpPr>
          <p:spPr bwMode="auto">
            <a:xfrm>
              <a:off x="6856430" y="2000240"/>
              <a:ext cx="2873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s-ES" altLang="es-CL" sz="1400" b="1">
                  <a:latin typeface="Lucida Sans" panose="020B0602030504020204" pitchFamily="34" charset="0"/>
                </a:rPr>
                <a:t>C</a:t>
              </a:r>
            </a:p>
          </p:txBody>
        </p:sp>
        <p:sp>
          <p:nvSpPr>
            <p:cNvPr id="17424" name="Text Box 79"/>
            <p:cNvSpPr txBox="1">
              <a:spLocks noChangeArrowheads="1"/>
            </p:cNvSpPr>
            <p:nvPr/>
          </p:nvSpPr>
          <p:spPr bwMode="auto">
            <a:xfrm>
              <a:off x="2498712" y="1998663"/>
              <a:ext cx="2873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s-ES" altLang="es-CL" sz="1400" b="1">
                  <a:latin typeface="Lucida Sans" panose="020B0602030504020204" pitchFamily="34" charset="0"/>
                </a:rPr>
                <a:t>A</a:t>
              </a:r>
            </a:p>
          </p:txBody>
        </p:sp>
      </p:grpSp>
      <p:sp>
        <p:nvSpPr>
          <p:cNvPr id="17414" name="Rectangle 6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s-ES" altLang="es-CL" sz="2400"/>
          </a:p>
        </p:txBody>
      </p:sp>
      <p:sp>
        <p:nvSpPr>
          <p:cNvPr id="17416" name="Rectangle 6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s-ES" altLang="es-CL" sz="2400"/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EJ. </a:t>
            </a:r>
            <a:r>
              <a:rPr lang="es-ES" sz="2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Viga de dos tramos con carga uniformemente repartida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08920"/>
            <a:ext cx="8280000" cy="318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83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s-ES" altLang="es-CL" sz="2400"/>
          </a:p>
        </p:txBody>
      </p:sp>
      <p:sp>
        <p:nvSpPr>
          <p:cNvPr id="16387" name="Rectangle 6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 kumimoji="1"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es-ES" altLang="es-CL" sz="2400"/>
          </a:p>
        </p:txBody>
      </p:sp>
      <p:grpSp>
        <p:nvGrpSpPr>
          <p:cNvPr id="6" name="59 Grupo"/>
          <p:cNvGrpSpPr>
            <a:grpSpLocks/>
          </p:cNvGrpSpPr>
          <p:nvPr/>
        </p:nvGrpSpPr>
        <p:grpSpPr bwMode="auto">
          <a:xfrm>
            <a:off x="1107721" y="730253"/>
            <a:ext cx="6072188" cy="1162050"/>
            <a:chOff x="1071538" y="1338886"/>
            <a:chExt cx="6072230" cy="1161420"/>
          </a:xfrm>
        </p:grpSpPr>
        <p:pic>
          <p:nvPicPr>
            <p:cNvPr id="7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538" y="1338886"/>
              <a:ext cx="5929354" cy="1161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77"/>
            <p:cNvSpPr txBox="1">
              <a:spLocks noChangeArrowheads="1"/>
            </p:cNvSpPr>
            <p:nvPr/>
          </p:nvSpPr>
          <p:spPr bwMode="auto">
            <a:xfrm>
              <a:off x="4641852" y="2039938"/>
              <a:ext cx="2873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s-ES" altLang="es-CL" sz="1400" b="1">
                  <a:latin typeface="Lucida Sans" panose="020B0602030504020204" pitchFamily="34" charset="0"/>
                </a:rPr>
                <a:t>B</a:t>
              </a:r>
            </a:p>
          </p:txBody>
        </p:sp>
        <p:sp>
          <p:nvSpPr>
            <p:cNvPr id="9" name="Text Box 78"/>
            <p:cNvSpPr txBox="1">
              <a:spLocks noChangeArrowheads="1"/>
            </p:cNvSpPr>
            <p:nvPr/>
          </p:nvSpPr>
          <p:spPr bwMode="auto">
            <a:xfrm>
              <a:off x="6856430" y="2000240"/>
              <a:ext cx="2873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s-ES" altLang="es-CL" sz="1400" b="1">
                  <a:latin typeface="Lucida Sans" panose="020B0602030504020204" pitchFamily="34" charset="0"/>
                </a:rPr>
                <a:t>C</a:t>
              </a:r>
            </a:p>
          </p:txBody>
        </p:sp>
        <p:sp>
          <p:nvSpPr>
            <p:cNvPr id="10" name="Text Box 79"/>
            <p:cNvSpPr txBox="1">
              <a:spLocks noChangeArrowheads="1"/>
            </p:cNvSpPr>
            <p:nvPr/>
          </p:nvSpPr>
          <p:spPr bwMode="auto">
            <a:xfrm>
              <a:off x="2498712" y="1998663"/>
              <a:ext cx="2873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0" lang="es-ES" altLang="es-CL" sz="1400" b="1">
                  <a:latin typeface="Lucida Sans" panose="020B0602030504020204" pitchFamily="34" charset="0"/>
                </a:rPr>
                <a:t>A</a:t>
              </a:r>
            </a:p>
          </p:txBody>
        </p:sp>
      </p:grpSp>
      <p:graphicFrame>
        <p:nvGraphicFramePr>
          <p:cNvPr id="26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668252"/>
              </p:ext>
            </p:extLst>
          </p:nvPr>
        </p:nvGraphicFramePr>
        <p:xfrm>
          <a:off x="2016551" y="4267977"/>
          <a:ext cx="2520280" cy="580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cuación" r:id="rId4" imgW="1765080" imgH="406080" progId="Equation.3">
                  <p:embed/>
                </p:oleObj>
              </mc:Choice>
              <mc:Fallback>
                <p:oleObj name="Ecuación" r:id="rId4" imgW="1765080" imgH="406080" progId="Equation.3">
                  <p:embed/>
                  <p:pic>
                    <p:nvPicPr>
                      <p:cNvPr id="820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551" y="4267977"/>
                        <a:ext cx="2520280" cy="5806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489154"/>
              </p:ext>
            </p:extLst>
          </p:nvPr>
        </p:nvGraphicFramePr>
        <p:xfrm>
          <a:off x="2795508" y="5095185"/>
          <a:ext cx="1253002" cy="590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cuación" r:id="rId6" imgW="863280" imgH="406080" progId="Equation.3">
                  <p:embed/>
                </p:oleObj>
              </mc:Choice>
              <mc:Fallback>
                <p:oleObj name="Ecuación" r:id="rId6" imgW="863280" imgH="406080" progId="Equation.3">
                  <p:embed/>
                  <p:pic>
                    <p:nvPicPr>
                      <p:cNvPr id="8202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508" y="5095185"/>
                        <a:ext cx="1253002" cy="5902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o 1"/>
          <p:cNvGrpSpPr/>
          <p:nvPr/>
        </p:nvGrpSpPr>
        <p:grpSpPr>
          <a:xfrm>
            <a:off x="5292080" y="5161477"/>
            <a:ext cx="1273318" cy="741362"/>
            <a:chOff x="3141391" y="4856914"/>
            <a:chExt cx="1273318" cy="741362"/>
          </a:xfrm>
        </p:grpSpPr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3141391" y="4856914"/>
              <a:ext cx="1273318" cy="741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s-ES" altLang="es-CL" sz="1600">
                <a:latin typeface="Lucida Sans" panose="020B0602030504020204" pitchFamily="34" charset="0"/>
              </a:endParaRPr>
            </a:p>
          </p:txBody>
        </p:sp>
        <p:graphicFrame>
          <p:nvGraphicFramePr>
            <p:cNvPr id="28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0906858"/>
                </p:ext>
              </p:extLst>
            </p:nvPr>
          </p:nvGraphicFramePr>
          <p:xfrm>
            <a:off x="3306713" y="4917199"/>
            <a:ext cx="987425" cy="61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8" name="Ecuación" r:id="rId8" imgW="520474" imgH="342751" progId="Equation.3">
                    <p:embed/>
                  </p:oleObj>
                </mc:Choice>
                <mc:Fallback>
                  <p:oleObj name="Ecuación" r:id="rId8" imgW="520474" imgH="342751" progId="Equation.3">
                    <p:embed/>
                    <p:pic>
                      <p:nvPicPr>
                        <p:cNvPr id="6148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6713" y="4917199"/>
                          <a:ext cx="987425" cy="612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upo 4"/>
          <p:cNvGrpSpPr/>
          <p:nvPr/>
        </p:nvGrpSpPr>
        <p:grpSpPr>
          <a:xfrm>
            <a:off x="495439" y="2040679"/>
            <a:ext cx="8285154" cy="1967152"/>
            <a:chOff x="495439" y="2040679"/>
            <a:chExt cx="8285154" cy="1967152"/>
          </a:xfrm>
        </p:grpSpPr>
        <p:grpSp>
          <p:nvGrpSpPr>
            <p:cNvPr id="3" name="Grupo 2"/>
            <p:cNvGrpSpPr/>
            <p:nvPr/>
          </p:nvGrpSpPr>
          <p:grpSpPr>
            <a:xfrm>
              <a:off x="495439" y="2040679"/>
              <a:ext cx="8285154" cy="1967152"/>
              <a:chOff x="523622" y="1899460"/>
              <a:chExt cx="8285154" cy="1967152"/>
            </a:xfrm>
          </p:grpSpPr>
          <p:pic>
            <p:nvPicPr>
              <p:cNvPr id="29" name="Imagen 28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2292"/>
              <a:stretch/>
            </p:blipFill>
            <p:spPr>
              <a:xfrm>
                <a:off x="528776" y="2983454"/>
                <a:ext cx="8280000" cy="883158"/>
              </a:xfrm>
              <a:prstGeom prst="rect">
                <a:avLst/>
              </a:prstGeom>
            </p:spPr>
          </p:pic>
          <p:pic>
            <p:nvPicPr>
              <p:cNvPr id="30" name="Imagen 29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351" b="68463"/>
              <a:stretch/>
            </p:blipFill>
            <p:spPr>
              <a:xfrm>
                <a:off x="523622" y="1899460"/>
                <a:ext cx="8280000" cy="1080120"/>
              </a:xfrm>
              <a:prstGeom prst="rect">
                <a:avLst/>
              </a:prstGeom>
            </p:spPr>
          </p:pic>
        </p:grpSp>
        <p:sp>
          <p:nvSpPr>
            <p:cNvPr id="4" name="Rectángulo 3"/>
            <p:cNvSpPr/>
            <p:nvPr/>
          </p:nvSpPr>
          <p:spPr bwMode="auto">
            <a:xfrm>
              <a:off x="1478382" y="3144481"/>
              <a:ext cx="206058" cy="18060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charset="0"/>
              </a:endParaRPr>
            </a:p>
          </p:txBody>
        </p:sp>
        <p:sp>
          <p:nvSpPr>
            <p:cNvPr id="31" name="Rectángulo 30"/>
            <p:cNvSpPr/>
            <p:nvPr/>
          </p:nvSpPr>
          <p:spPr bwMode="auto">
            <a:xfrm>
              <a:off x="7524328" y="3132960"/>
              <a:ext cx="187325" cy="16418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4315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Gráficos de corte, momento y deformación</a:t>
            </a:r>
            <a:endParaRPr lang="es-ES" sz="22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501408" y="908720"/>
            <a:ext cx="5950912" cy="5275314"/>
            <a:chOff x="1379939" y="1017312"/>
            <a:chExt cx="5950912" cy="5275314"/>
          </a:xfrm>
        </p:grpSpPr>
        <p:pic>
          <p:nvPicPr>
            <p:cNvPr id="21" name="Imagen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800" y="1017312"/>
              <a:ext cx="4532478" cy="5004000"/>
            </a:xfrm>
            <a:prstGeom prst="rect">
              <a:avLst/>
            </a:prstGeom>
          </p:spPr>
        </p:pic>
        <p:graphicFrame>
          <p:nvGraphicFramePr>
            <p:cNvPr id="8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4760840"/>
                </p:ext>
              </p:extLst>
            </p:nvPr>
          </p:nvGraphicFramePr>
          <p:xfrm>
            <a:off x="4572000" y="3717032"/>
            <a:ext cx="350352" cy="487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0" name="Ecuación" r:id="rId4" imgW="291960" imgH="406080" progId="Equation.3">
                    <p:embed/>
                  </p:oleObj>
                </mc:Choice>
                <mc:Fallback>
                  <p:oleObj name="Ecuación" r:id="rId4" imgW="291960" imgH="406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3717032"/>
                          <a:ext cx="350352" cy="4872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04481774"/>
                </p:ext>
              </p:extLst>
            </p:nvPr>
          </p:nvGraphicFramePr>
          <p:xfrm>
            <a:off x="2725738" y="2708275"/>
            <a:ext cx="382587" cy="471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1" name="Ecuación" r:id="rId6" imgW="317160" imgH="393480" progId="Equation.3">
                    <p:embed/>
                  </p:oleObj>
                </mc:Choice>
                <mc:Fallback>
                  <p:oleObj name="Ecuación" r:id="rId6" imgW="3171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25738" y="2708275"/>
                          <a:ext cx="382587" cy="471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7213294"/>
                </p:ext>
              </p:extLst>
            </p:nvPr>
          </p:nvGraphicFramePr>
          <p:xfrm>
            <a:off x="3419872" y="5805264"/>
            <a:ext cx="1055687" cy="487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2" name="Ecuación" r:id="rId8" imgW="876240" imgH="406080" progId="Equation.3">
                    <p:embed/>
                  </p:oleObj>
                </mc:Choice>
                <mc:Fallback>
                  <p:oleObj name="Ecuación" r:id="rId8" imgW="876240" imgH="406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9872" y="5805264"/>
                          <a:ext cx="1055687" cy="487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9419203"/>
                </p:ext>
              </p:extLst>
            </p:nvPr>
          </p:nvGraphicFramePr>
          <p:xfrm>
            <a:off x="3275856" y="4005064"/>
            <a:ext cx="442913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3" name="Ecuación" r:id="rId10" imgW="368280" imgH="177480" progId="Equation.3">
                    <p:embed/>
                  </p:oleObj>
                </mc:Choice>
                <mc:Fallback>
                  <p:oleObj name="Ecuación" r:id="rId10" imgW="3682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5856" y="4005064"/>
                          <a:ext cx="442913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1379939" y="1501818"/>
              <a:ext cx="116690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s-ES" sz="1400" b="0" dirty="0">
                  <a:latin typeface="Trebuchet MS" panose="020B0603020202020204" pitchFamily="34" charset="0"/>
                  <a:cs typeface="Calibri" panose="020F0502020204030204" pitchFamily="34" charset="0"/>
                </a:rPr>
                <a:t>D.C.L. viga</a:t>
              </a: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1379939" y="4077072"/>
              <a:ext cx="116690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s-ES" sz="1400" b="0" dirty="0">
                  <a:latin typeface="Trebuchet MS" panose="020B0603020202020204" pitchFamily="34" charset="0"/>
                  <a:cs typeface="Calibri" panose="020F0502020204030204" pitchFamily="34" charset="0"/>
                </a:rPr>
                <a:t>Momento</a:t>
              </a:r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1379939" y="5301208"/>
              <a:ext cx="129695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s-ES" sz="1400" b="0" dirty="0">
                  <a:latin typeface="Trebuchet MS" panose="020B0603020202020204" pitchFamily="34" charset="0"/>
                  <a:cs typeface="Calibri" panose="020F0502020204030204" pitchFamily="34" charset="0"/>
                </a:rPr>
                <a:t>Deformación</a:t>
              </a:r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1379939" y="2852936"/>
              <a:ext cx="116690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s-ES" sz="1400" b="0" dirty="0">
                  <a:latin typeface="Trebuchet MS" panose="020B0603020202020204" pitchFamily="34" charset="0"/>
                  <a:cs typeface="Calibri" panose="020F0502020204030204" pitchFamily="34" charset="0"/>
                </a:rPr>
                <a:t>Corte</a:t>
              </a:r>
            </a:p>
          </p:txBody>
        </p:sp>
        <p:graphicFrame>
          <p:nvGraphicFramePr>
            <p:cNvPr id="19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6927749"/>
                </p:ext>
              </p:extLst>
            </p:nvPr>
          </p:nvGraphicFramePr>
          <p:xfrm>
            <a:off x="5652120" y="4725144"/>
            <a:ext cx="439737" cy="487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4" name="Ecuación" r:id="rId12" imgW="368280" imgH="406080" progId="Equation.3">
                    <p:embed/>
                  </p:oleObj>
                </mc:Choice>
                <mc:Fallback>
                  <p:oleObj name="Ecuación" r:id="rId12" imgW="368280" imgH="406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2120" y="4725144"/>
                          <a:ext cx="439737" cy="487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988684"/>
                </p:ext>
              </p:extLst>
            </p:nvPr>
          </p:nvGraphicFramePr>
          <p:xfrm>
            <a:off x="5076056" y="3284984"/>
            <a:ext cx="366713" cy="471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5" name="Ecuación" r:id="rId14" imgW="304560" imgH="393480" progId="Equation.3">
                    <p:embed/>
                  </p:oleObj>
                </mc:Choice>
                <mc:Fallback>
                  <p:oleObj name="Ecuación" r:id="rId14" imgW="3045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6056" y="3284984"/>
                          <a:ext cx="366713" cy="471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88354272"/>
                </p:ext>
              </p:extLst>
            </p:nvPr>
          </p:nvGraphicFramePr>
          <p:xfrm>
            <a:off x="6948264" y="3212976"/>
            <a:ext cx="382587" cy="471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6" name="Ecuación" r:id="rId16" imgW="317160" imgH="393480" progId="Equation.3">
                    <p:embed/>
                  </p:oleObj>
                </mc:Choice>
                <mc:Fallback>
                  <p:oleObj name="Ecuación" r:id="rId16" imgW="3171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48264" y="3212976"/>
                          <a:ext cx="382587" cy="471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2549769"/>
                </p:ext>
              </p:extLst>
            </p:nvPr>
          </p:nvGraphicFramePr>
          <p:xfrm>
            <a:off x="4572000" y="2636912"/>
            <a:ext cx="366713" cy="471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7" name="Ecuación" r:id="rId18" imgW="304560" imgH="393480" progId="Equation.3">
                    <p:embed/>
                  </p:oleObj>
                </mc:Choice>
                <mc:Fallback>
                  <p:oleObj name="Ecuación" r:id="rId18" imgW="3045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2636912"/>
                          <a:ext cx="366713" cy="471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6006608"/>
                </p:ext>
              </p:extLst>
            </p:nvPr>
          </p:nvGraphicFramePr>
          <p:xfrm>
            <a:off x="3923928" y="4725144"/>
            <a:ext cx="439737" cy="487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8" name="Ecuación" r:id="rId20" imgW="368280" imgH="406080" progId="Equation.3">
                    <p:embed/>
                  </p:oleObj>
                </mc:Choice>
                <mc:Fallback>
                  <p:oleObj name="Ecuación" r:id="rId20" imgW="368280" imgH="406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3928" y="4725144"/>
                          <a:ext cx="439737" cy="487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6971043"/>
                </p:ext>
              </p:extLst>
            </p:nvPr>
          </p:nvGraphicFramePr>
          <p:xfrm>
            <a:off x="6300192" y="4005064"/>
            <a:ext cx="442913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9" name="Ecuación" r:id="rId22" imgW="368280" imgH="177480" progId="Equation.3">
                    <p:embed/>
                  </p:oleObj>
                </mc:Choice>
                <mc:Fallback>
                  <p:oleObj name="Ecuación" r:id="rId22" imgW="3682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00192" y="4005064"/>
                          <a:ext cx="442913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6015887"/>
                </p:ext>
              </p:extLst>
            </p:nvPr>
          </p:nvGraphicFramePr>
          <p:xfrm>
            <a:off x="3253556" y="5229867"/>
            <a:ext cx="519113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0" name="Ecuación" r:id="rId24" imgW="431640" imgH="203040" progId="Equation.3">
                    <p:embed/>
                  </p:oleObj>
                </mc:Choice>
                <mc:Fallback>
                  <p:oleObj name="Ecuación" r:id="rId24" imgW="4316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3556" y="5229867"/>
                          <a:ext cx="519113" cy="247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80434296"/>
                </p:ext>
              </p:extLst>
            </p:nvPr>
          </p:nvGraphicFramePr>
          <p:xfrm>
            <a:off x="6277744" y="5229867"/>
            <a:ext cx="519112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1" name="Ecuación" r:id="rId26" imgW="431640" imgH="203040" progId="Equation.3">
                    <p:embed/>
                  </p:oleObj>
                </mc:Choice>
                <mc:Fallback>
                  <p:oleObj name="Ecuación" r:id="rId26" imgW="4316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77744" y="5229867"/>
                          <a:ext cx="519112" cy="247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5140620"/>
                </p:ext>
              </p:extLst>
            </p:nvPr>
          </p:nvGraphicFramePr>
          <p:xfrm>
            <a:off x="5580112" y="5805264"/>
            <a:ext cx="1055687" cy="487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2" name="Ecuación" r:id="rId28" imgW="876240" imgH="406080" progId="Equation.3">
                    <p:embed/>
                  </p:oleObj>
                </mc:Choice>
                <mc:Fallback>
                  <p:oleObj name="Ecuación" r:id="rId28" imgW="876240" imgH="406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0112" y="5805264"/>
                          <a:ext cx="1055687" cy="487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06728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8D84ED6-2E79-459C-AB71-A68AEDCF7D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8" t="8150" r="25220" b="28564"/>
          <a:stretch/>
        </p:blipFill>
        <p:spPr bwMode="auto">
          <a:xfrm>
            <a:off x="179512" y="692695"/>
            <a:ext cx="3600400" cy="56229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lc="http://schemas.openxmlformats.org/drawingml/2006/lockedCanvas" xmlns:ve="http://schemas.openxmlformats.org/markup-compatibility/2006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52729B2-ED44-46A0-A49B-E411615D70EA}"/>
              </a:ext>
            </a:extLst>
          </p:cNvPr>
          <p:cNvSpPr>
            <a:spLocks/>
          </p:cNvSpPr>
          <p:nvPr/>
        </p:nvSpPr>
        <p:spPr>
          <a:xfrm>
            <a:off x="4204335" y="4726940"/>
            <a:ext cx="685800" cy="148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0F10BA3-D45C-46E9-B8CC-1C659259B774}"/>
              </a:ext>
            </a:extLst>
          </p:cNvPr>
          <p:cNvSpPr>
            <a:spLocks/>
          </p:cNvSpPr>
          <p:nvPr/>
        </p:nvSpPr>
        <p:spPr>
          <a:xfrm>
            <a:off x="4223743" y="5382642"/>
            <a:ext cx="219075" cy="227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L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70B4906-24E3-4310-BEBB-45D9C97C7CC2}"/>
              </a:ext>
            </a:extLst>
          </p:cNvPr>
          <p:cNvSpPr txBox="1"/>
          <p:nvPr/>
        </p:nvSpPr>
        <p:spPr>
          <a:xfrm>
            <a:off x="4733251" y="2564904"/>
            <a:ext cx="21927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0475" algn="l"/>
              </a:tabLst>
            </a:pPr>
            <a:r>
              <a:rPr kumimoji="0" lang="es-CL" altLang="es-CL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Madera Pino Radiata	</a:t>
            </a:r>
            <a:endParaRPr kumimoji="0" lang="es-CL" altLang="es-C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0475" algn="l"/>
              </a:tabLst>
            </a:pPr>
            <a:r>
              <a:rPr kumimoji="0" lang="de-DE" altLang="es-CL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kumimoji="0" lang="de-DE" altLang="es-CL" sz="14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fp</a:t>
            </a:r>
            <a:r>
              <a:rPr kumimoji="0" lang="de-DE" altLang="es-CL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= 54 kg/cm²</a:t>
            </a:r>
            <a:endParaRPr kumimoji="0" lang="es-CL" altLang="es-C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0475" algn="l"/>
              </a:tabLst>
            </a:pPr>
            <a:r>
              <a:rPr kumimoji="0" lang="de-DE" altLang="es-CL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 = 89.000 kg/cm²</a:t>
            </a:r>
            <a:endParaRPr kumimoji="0" lang="es-CL" altLang="es-C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0475" algn="l"/>
              </a:tabLst>
            </a:pPr>
            <a:endParaRPr kumimoji="0" lang="es-CL" altLang="es-CL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0475" algn="l"/>
              </a:tabLst>
            </a:pPr>
            <a:r>
              <a:rPr kumimoji="0" lang="es-CL" altLang="es-CL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Flecha admisible </a:t>
            </a:r>
            <a:endParaRPr kumimoji="0" lang="es-CL" altLang="es-C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0475" algn="l"/>
              </a:tabLst>
            </a:pPr>
            <a:r>
              <a:rPr kumimoji="0" lang="es-CL" altLang="es-CL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= L/300</a:t>
            </a:r>
            <a:endParaRPr lang="es-C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C809355-AE44-4A46-B77D-235FEB506FF2}"/>
              </a:ext>
            </a:extLst>
          </p:cNvPr>
          <p:cNvSpPr txBox="1"/>
          <p:nvPr/>
        </p:nvSpPr>
        <p:spPr>
          <a:xfrm>
            <a:off x="4733251" y="1321126"/>
            <a:ext cx="48280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s-CL" altLang="es-CL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Datos a considerar:</a:t>
            </a:r>
            <a:r>
              <a:rPr kumimoji="0" lang="es-CL" altLang="es-C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s-CL" altLang="es-C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s-CL" altLang="es-CL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Pesos:	</a:t>
            </a:r>
            <a:endParaRPr kumimoji="0" lang="es-CL" altLang="es-C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es-CL" altLang="es-CL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Envigado de piso = 60 kg/m²</a:t>
            </a:r>
          </a:p>
          <a:p>
            <a:pPr>
              <a:tabLst>
                <a:tab pos="539750" algn="l"/>
              </a:tabLst>
            </a:pPr>
            <a:r>
              <a:rPr kumimoji="0" lang="es-CL" altLang="es-CL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Carga de uso = 200 kg/m²</a:t>
            </a:r>
            <a:endParaRPr kumimoji="0" lang="es-CL" altLang="es-C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es-CL" altLang="es-C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E7EE58B-2B96-4E82-89E1-B83732614A93}"/>
              </a:ext>
            </a:extLst>
          </p:cNvPr>
          <p:cNvSpPr txBox="1"/>
          <p:nvPr/>
        </p:nvSpPr>
        <p:spPr>
          <a:xfrm>
            <a:off x="4385502" y="4158584"/>
            <a:ext cx="4458425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>
                <a:tab pos="539750" algn="l"/>
              </a:tabLst>
            </a:pPr>
            <a:r>
              <a:rPr kumimoji="0" lang="es-CL" altLang="es-C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Determinar el momento de continuidad de la viga metálica del extremo del voladizo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>
                <a:tab pos="539750" algn="l"/>
              </a:tabLst>
            </a:pPr>
            <a:endParaRPr kumimoji="0" lang="es-CL" altLang="es-C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>
                <a:tab pos="539750" algn="l"/>
              </a:tabLst>
            </a:pPr>
            <a:r>
              <a:rPr kumimoji="0" lang="es-CL" altLang="es-C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Determinar el momento de empotramiento de la viga metálica del eje 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lang="es-CL" altLang="es-CL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A9F0E06-5DCD-4173-895D-8CA117A23DEB}"/>
              </a:ext>
            </a:extLst>
          </p:cNvPr>
          <p:cNvSpPr txBox="1"/>
          <p:nvPr/>
        </p:nvSpPr>
        <p:spPr>
          <a:xfrm>
            <a:off x="6677467" y="2564903"/>
            <a:ext cx="21927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0475" algn="l"/>
              </a:tabLst>
            </a:pPr>
            <a:r>
              <a:rPr kumimoji="0" lang="es-CL" altLang="es-CL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Acero A240ES	</a:t>
            </a:r>
            <a:endParaRPr kumimoji="0" lang="es-CL" altLang="es-C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0475" algn="l"/>
              </a:tabLst>
            </a:pPr>
            <a:r>
              <a:rPr kumimoji="0" lang="es-CL" altLang="es-CL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kumimoji="0" lang="es-CL" altLang="es-CL" sz="1400" b="0" i="0" u="none" strike="noStrike" cap="none" normalizeH="0" baseline="-3000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kumimoji="0" lang="es-CL" altLang="es-CL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= 1.440 kg/cm²</a:t>
            </a:r>
            <a:endParaRPr kumimoji="0" lang="es-CL" altLang="es-C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0475" algn="l"/>
              </a:tabLst>
            </a:pPr>
            <a:r>
              <a:rPr kumimoji="0" lang="de-DE" altLang="es-CL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kumimoji="0" lang="de-DE" altLang="es-CL" sz="14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kumimoji="0" lang="de-DE" altLang="es-CL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= 2.100.000 kg/cm²</a:t>
            </a:r>
            <a:endParaRPr kumimoji="0" lang="es-CL" altLang="es-C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0475" algn="l"/>
              </a:tabLst>
            </a:pPr>
            <a:endParaRPr kumimoji="0" lang="es-CL" altLang="es-CL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6CEA04CD-CE49-4230-A0D5-1EDFAF52D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817" y="207218"/>
            <a:ext cx="75596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Ejemplo</a:t>
            </a:r>
          </a:p>
        </p:txBody>
      </p:sp>
      <p:grpSp>
        <p:nvGrpSpPr>
          <p:cNvPr id="14351" name="Group 15"/>
          <p:cNvGrpSpPr>
            <a:grpSpLocks/>
          </p:cNvGrpSpPr>
          <p:nvPr/>
        </p:nvGrpSpPr>
        <p:grpSpPr bwMode="auto">
          <a:xfrm>
            <a:off x="79375" y="214313"/>
            <a:ext cx="1304925" cy="511175"/>
            <a:chOff x="2490" y="2127"/>
            <a:chExt cx="2056" cy="804"/>
          </a:xfrm>
        </p:grpSpPr>
      </p:grpSp>
      <p:grpSp>
        <p:nvGrpSpPr>
          <p:cNvPr id="14342" name="Group 6"/>
          <p:cNvGrpSpPr>
            <a:grpSpLocks/>
          </p:cNvGrpSpPr>
          <p:nvPr/>
        </p:nvGrpSpPr>
        <p:grpSpPr bwMode="auto">
          <a:xfrm>
            <a:off x="95250" y="182563"/>
            <a:ext cx="1274763" cy="542925"/>
            <a:chOff x="2873" y="12669"/>
            <a:chExt cx="2007" cy="854"/>
          </a:xfrm>
        </p:grpSpPr>
      </p:grpSp>
      <p:grpSp>
        <p:nvGrpSpPr>
          <p:cNvPr id="14388" name="Group 52"/>
          <p:cNvGrpSpPr>
            <a:grpSpLocks/>
          </p:cNvGrpSpPr>
          <p:nvPr/>
        </p:nvGrpSpPr>
        <p:grpSpPr bwMode="auto">
          <a:xfrm>
            <a:off x="71438" y="198438"/>
            <a:ext cx="1319212" cy="550862"/>
            <a:chOff x="1922" y="8667"/>
            <a:chExt cx="2078" cy="868"/>
          </a:xfrm>
        </p:grpSpPr>
      </p:grpSp>
      <p:grpSp>
        <p:nvGrpSpPr>
          <p:cNvPr id="14397" name="Group 61"/>
          <p:cNvGrpSpPr>
            <a:grpSpLocks/>
          </p:cNvGrpSpPr>
          <p:nvPr/>
        </p:nvGrpSpPr>
        <p:grpSpPr bwMode="auto">
          <a:xfrm>
            <a:off x="52388" y="161925"/>
            <a:ext cx="1285875" cy="550863"/>
            <a:chOff x="7635" y="13253"/>
            <a:chExt cx="2026" cy="868"/>
          </a:xfrm>
        </p:grpSpPr>
      </p:grpSp>
      <p:grpSp>
        <p:nvGrpSpPr>
          <p:cNvPr id="14360" name="Group 24"/>
          <p:cNvGrpSpPr>
            <a:grpSpLocks/>
          </p:cNvGrpSpPr>
          <p:nvPr/>
        </p:nvGrpSpPr>
        <p:grpSpPr bwMode="auto">
          <a:xfrm>
            <a:off x="-58738" y="192088"/>
            <a:ext cx="1457326" cy="533400"/>
            <a:chOff x="2047" y="2985"/>
            <a:chExt cx="2296" cy="839"/>
          </a:xfrm>
        </p:grpSpPr>
      </p:grpSp>
      <p:grpSp>
        <p:nvGrpSpPr>
          <p:cNvPr id="14379" name="Group 43"/>
          <p:cNvGrpSpPr>
            <a:grpSpLocks/>
          </p:cNvGrpSpPr>
          <p:nvPr/>
        </p:nvGrpSpPr>
        <p:grpSpPr bwMode="auto">
          <a:xfrm>
            <a:off x="4763" y="161925"/>
            <a:ext cx="1376362" cy="554038"/>
            <a:chOff x="3928" y="10494"/>
            <a:chExt cx="2168" cy="873"/>
          </a:xfrm>
        </p:grpSpPr>
      </p:grpSp>
      <p:grpSp>
        <p:nvGrpSpPr>
          <p:cNvPr id="14407" name="Group 71"/>
          <p:cNvGrpSpPr>
            <a:grpSpLocks/>
          </p:cNvGrpSpPr>
          <p:nvPr/>
        </p:nvGrpSpPr>
        <p:grpSpPr bwMode="auto">
          <a:xfrm>
            <a:off x="-31750" y="223838"/>
            <a:ext cx="1409700" cy="485775"/>
            <a:chOff x="6309" y="12073"/>
            <a:chExt cx="2219" cy="764"/>
          </a:xfrm>
        </p:grpSpPr>
      </p:grpSp>
      <p:grpSp>
        <p:nvGrpSpPr>
          <p:cNvPr id="14369" name="Group 33"/>
          <p:cNvGrpSpPr>
            <a:grpSpLocks/>
          </p:cNvGrpSpPr>
          <p:nvPr/>
        </p:nvGrpSpPr>
        <p:grpSpPr bwMode="auto">
          <a:xfrm>
            <a:off x="-4763" y="182563"/>
            <a:ext cx="1360488" cy="552450"/>
            <a:chOff x="2210" y="1902"/>
            <a:chExt cx="2143" cy="871"/>
          </a:xfrm>
        </p:grpSpPr>
      </p:grpSp>
      <p:sp>
        <p:nvSpPr>
          <p:cNvPr id="3" name="Rectángulo 2">
            <a:extLst>
              <a:ext uri="{FF2B5EF4-FFF2-40B4-BE49-F238E27FC236}">
                <a16:creationId xmlns:a16="http://schemas.microsoft.com/office/drawing/2014/main" id="{B533B865-B8CA-494F-A61A-F7ADEA72ED07}"/>
              </a:ext>
            </a:extLst>
          </p:cNvPr>
          <p:cNvSpPr/>
          <p:nvPr/>
        </p:nvSpPr>
        <p:spPr bwMode="auto">
          <a:xfrm>
            <a:off x="611560" y="764704"/>
            <a:ext cx="137974" cy="7312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0F1A3B63-DF42-424C-935C-5F3BB9AF475E}"/>
              </a:ext>
            </a:extLst>
          </p:cNvPr>
          <p:cNvSpPr/>
          <p:nvPr/>
        </p:nvSpPr>
        <p:spPr bwMode="auto">
          <a:xfrm>
            <a:off x="683568" y="837825"/>
            <a:ext cx="72008" cy="33880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5903E338-EAD4-47CA-92E1-3E4C93DDAB89}"/>
              </a:ext>
            </a:extLst>
          </p:cNvPr>
          <p:cNvSpPr/>
          <p:nvPr/>
        </p:nvSpPr>
        <p:spPr bwMode="auto">
          <a:xfrm>
            <a:off x="683568" y="4086576"/>
            <a:ext cx="72008" cy="1440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A76E543D-7DD5-4B73-9065-4D5D83001CAF}"/>
              </a:ext>
            </a:extLst>
          </p:cNvPr>
          <p:cNvCxnSpPr>
            <a:cxnSpLocks/>
          </p:cNvCxnSpPr>
          <p:nvPr/>
        </p:nvCxnSpPr>
        <p:spPr bwMode="auto">
          <a:xfrm>
            <a:off x="755576" y="836712"/>
            <a:ext cx="0" cy="339388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DB496C38-C17C-4A17-B20D-1094951C261A}"/>
              </a:ext>
            </a:extLst>
          </p:cNvPr>
          <p:cNvCxnSpPr>
            <a:cxnSpLocks/>
            <a:stCxn id="3" idx="2"/>
          </p:cNvCxnSpPr>
          <p:nvPr/>
        </p:nvCxnSpPr>
        <p:spPr bwMode="auto">
          <a:xfrm>
            <a:off x="680547" y="837825"/>
            <a:ext cx="3021" cy="3388014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8F416830-D38D-486C-B1B6-46A70E533EC4}"/>
              </a:ext>
            </a:extLst>
          </p:cNvPr>
          <p:cNvCxnSpPr/>
          <p:nvPr/>
        </p:nvCxnSpPr>
        <p:spPr bwMode="auto">
          <a:xfrm flipH="1">
            <a:off x="680547" y="4225839"/>
            <a:ext cx="50707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596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22A5D53A-3760-4C7C-B0D0-06916AB55F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8" t="8150" r="25220" b="28564"/>
          <a:stretch/>
        </p:blipFill>
        <p:spPr bwMode="auto">
          <a:xfrm>
            <a:off x="179512" y="692695"/>
            <a:ext cx="3600400" cy="56229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lc="http://schemas.openxmlformats.org/drawingml/2006/lockedCanvas" xmlns:ve="http://schemas.openxmlformats.org/markup-compatibility/2006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64499532-42C7-47E5-9138-7A0D6A92BD0B}"/>
              </a:ext>
            </a:extLst>
          </p:cNvPr>
          <p:cNvSpPr/>
          <p:nvPr/>
        </p:nvSpPr>
        <p:spPr bwMode="auto">
          <a:xfrm>
            <a:off x="611560" y="764704"/>
            <a:ext cx="137974" cy="7312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2855FBE-F2AD-4EE1-979A-49A4525092E4}"/>
              </a:ext>
            </a:extLst>
          </p:cNvPr>
          <p:cNvSpPr/>
          <p:nvPr/>
        </p:nvSpPr>
        <p:spPr bwMode="auto">
          <a:xfrm>
            <a:off x="683568" y="837825"/>
            <a:ext cx="72008" cy="338801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734E9DBE-B402-4BE1-A9E8-E9DEB679B9F7}"/>
              </a:ext>
            </a:extLst>
          </p:cNvPr>
          <p:cNvSpPr/>
          <p:nvPr/>
        </p:nvSpPr>
        <p:spPr bwMode="auto">
          <a:xfrm>
            <a:off x="683568" y="4086576"/>
            <a:ext cx="72008" cy="1440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44C374E3-8F55-4AE1-B82C-075E86C66E18}"/>
              </a:ext>
            </a:extLst>
          </p:cNvPr>
          <p:cNvCxnSpPr>
            <a:cxnSpLocks/>
          </p:cNvCxnSpPr>
          <p:nvPr/>
        </p:nvCxnSpPr>
        <p:spPr bwMode="auto">
          <a:xfrm>
            <a:off x="755576" y="836712"/>
            <a:ext cx="0" cy="339388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6B8F50EE-FE9E-4DCE-B5C8-565FDFB1FA90}"/>
              </a:ext>
            </a:extLst>
          </p:cNvPr>
          <p:cNvCxnSpPr>
            <a:cxnSpLocks/>
            <a:stCxn id="17" idx="2"/>
          </p:cNvCxnSpPr>
          <p:nvPr/>
        </p:nvCxnSpPr>
        <p:spPr bwMode="auto">
          <a:xfrm>
            <a:off x="680547" y="837825"/>
            <a:ext cx="3021" cy="3388014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42E66603-C2C1-40F9-95FE-C7ADF661700F}"/>
              </a:ext>
            </a:extLst>
          </p:cNvPr>
          <p:cNvCxnSpPr/>
          <p:nvPr/>
        </p:nvCxnSpPr>
        <p:spPr bwMode="auto">
          <a:xfrm flipH="1">
            <a:off x="680547" y="4225839"/>
            <a:ext cx="50707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ángulo 2">
            <a:extLst>
              <a:ext uri="{FF2B5EF4-FFF2-40B4-BE49-F238E27FC236}">
                <a16:creationId xmlns:a16="http://schemas.microsoft.com/office/drawing/2014/main" id="{A2C72740-5405-4C1C-8EC4-771045F4901E}"/>
              </a:ext>
            </a:extLst>
          </p:cNvPr>
          <p:cNvSpPr/>
          <p:nvPr/>
        </p:nvSpPr>
        <p:spPr bwMode="auto">
          <a:xfrm>
            <a:off x="710292" y="833288"/>
            <a:ext cx="252245" cy="3348373"/>
          </a:xfrm>
          <a:prstGeom prst="rect">
            <a:avLst/>
          </a:prstGeom>
          <a:solidFill>
            <a:srgbClr val="BBBFE3">
              <a:alpha val="29020"/>
            </a:srgbClr>
          </a:solidFill>
          <a:ln w="9525" cap="flat" cmpd="sng" algn="ctr">
            <a:solidFill>
              <a:srgbClr val="BBBFE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22844EF-18CD-464A-A5DE-E96DD2F46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718" y="1048670"/>
            <a:ext cx="4162375" cy="13050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FA2E0E4-F18F-4792-81F8-85DD169388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9406" r="51916"/>
          <a:stretch/>
        </p:blipFill>
        <p:spPr>
          <a:xfrm>
            <a:off x="4155345" y="3346711"/>
            <a:ext cx="2273474" cy="193863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CA5D4AC-531C-4EF0-929D-1D462CE205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264" t="39232"/>
          <a:stretch/>
        </p:blipFill>
        <p:spPr>
          <a:xfrm>
            <a:off x="6763340" y="3347855"/>
            <a:ext cx="2398844" cy="1944216"/>
          </a:xfrm>
          <a:prstGeom prst="rect">
            <a:avLst/>
          </a:prstGeom>
        </p:spPr>
      </p:pic>
      <p:sp>
        <p:nvSpPr>
          <p:cNvPr id="9" name="30 Cruz">
            <a:extLst>
              <a:ext uri="{FF2B5EF4-FFF2-40B4-BE49-F238E27FC236}">
                <a16:creationId xmlns:a16="http://schemas.microsoft.com/office/drawing/2014/main" id="{0BDC83E8-3644-43D2-A691-FB7888D3A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2949" y="4024405"/>
            <a:ext cx="300010" cy="244384"/>
          </a:xfrm>
          <a:prstGeom prst="plus">
            <a:avLst>
              <a:gd name="adj" fmla="val 39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CL" alt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77AA1E45-875E-405F-BDF5-153EFFE42EAA}"/>
                  </a:ext>
                </a:extLst>
              </p:cNvPr>
              <p:cNvSpPr/>
              <p:nvPr/>
            </p:nvSpPr>
            <p:spPr>
              <a:xfrm>
                <a:off x="4140481" y="5229200"/>
                <a:ext cx="6835486" cy="6320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ES" sz="22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CL" sz="2200" b="0" i="0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195</m:t>
                        </m:r>
                        <m:r>
                          <a:rPr lang="es-CL" sz="2200" b="0" i="0" baseline="0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  <m:sSup>
                          <m:sSupPr>
                            <m:ctrlPr>
                              <a:rPr lang="es-CL" sz="22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s-CL" sz="2200" b="0" i="0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6,0</m:t>
                            </m:r>
                          </m:e>
                          <m:sup>
                            <m:r>
                              <a:rPr lang="es-CL" sz="2200" b="0" i="0" baseline="0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s-CL" sz="2200" b="0" i="0" baseline="0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24</m:t>
                        </m:r>
                        <m:r>
                          <m:rPr>
                            <m:sty m:val="p"/>
                          </m:rPr>
                          <a:rPr lang="es-CL" sz="2200" b="0" i="0" baseline="0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EI</m:t>
                        </m:r>
                      </m:den>
                    </m:f>
                    <m:r>
                      <a:rPr lang="es-419" sz="2200" b="0" i="0" baseline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s-CL" sz="2200" b="0" i="0" baseline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s-419" sz="2200" b="0" i="0" baseline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s-CL" sz="2200" b="0" i="0" baseline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es-CL" sz="22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CL" sz="22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s-CL" sz="2200" b="0" i="0" baseline="0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s-CL" sz="2200" b="0" i="0" baseline="0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B</m:t>
                            </m:r>
                          </m:sub>
                        </m:sSub>
                        <m:r>
                          <a:rPr lang="es-CL" sz="2200" b="0" i="0" baseline="0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  <m:r>
                          <a:rPr lang="es-CL" sz="2200" b="0" i="1" baseline="0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6,0</m:t>
                        </m:r>
                      </m:num>
                      <m:den>
                        <m:r>
                          <a:rPr lang="es-CL" sz="2200" b="0" i="0" baseline="0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s-CL" sz="2200" b="0" i="0" baseline="0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EI</m:t>
                        </m:r>
                      </m:den>
                    </m:f>
                  </m:oMath>
                </a14:m>
                <a:r>
                  <a:rPr lang="es-ES" sz="22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=  </a:t>
                </a:r>
                <a:r>
                  <a:rPr lang="es-CL" sz="22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200" b="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CL" sz="2200" b="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s-CL" sz="2200" b="0" i="0" baseline="0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s-CL" sz="2200" b="0" i="0" baseline="0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B</m:t>
                            </m:r>
                          </m:sub>
                        </m:sSub>
                        <m:r>
                          <a:rPr lang="es-CL" sz="2200" b="0" i="0" baseline="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∗4,5</m:t>
                        </m:r>
                      </m:num>
                      <m:den>
                        <m:r>
                          <a:rPr lang="es-CL" sz="2200" b="0" i="0" baseline="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s-CL" sz="2200" b="0" i="0" baseline="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EI</m:t>
                        </m:r>
                      </m:den>
                    </m:f>
                    <m:r>
                      <a:rPr lang="es-419" sz="2200" b="0" i="0" baseline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s-CL" sz="2200" b="0" i="0" baseline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s-419" sz="2200" b="0" i="0" baseline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es-ES" sz="2200" b="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CL" sz="2200" b="0" i="0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195</m:t>
                        </m:r>
                        <m:r>
                          <a:rPr lang="es-CL" sz="2200" b="0" i="0" baseline="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  <m:sSup>
                          <m:sSupPr>
                            <m:ctrlPr>
                              <a:rPr lang="es-CL" sz="2200" b="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s-CL" sz="2200" b="0" i="0" baseline="0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4,5</m:t>
                            </m:r>
                          </m:e>
                          <m:sup>
                            <m:r>
                              <a:rPr lang="es-CL" sz="2200" b="0" i="0" baseline="0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s-CL" sz="2200" b="0" i="0" baseline="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24</m:t>
                        </m:r>
                        <m:r>
                          <m:rPr>
                            <m:sty m:val="p"/>
                          </m:rPr>
                          <a:rPr lang="es-CL" sz="2200" b="0" i="0" baseline="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EI</m:t>
                        </m:r>
                      </m:den>
                    </m:f>
                  </m:oMath>
                </a14:m>
                <a:endParaRPr lang="es-ES" sz="22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77AA1E45-875E-405F-BDF5-153EFFE42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481" y="5229200"/>
                <a:ext cx="6835486" cy="632033"/>
              </a:xfrm>
              <a:prstGeom prst="rect">
                <a:avLst/>
              </a:prstGeom>
              <a:blipFill>
                <a:blip r:embed="rId6"/>
                <a:stretch>
                  <a:fillRect b="-582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ángulo 11">
            <a:extLst>
              <a:ext uri="{FF2B5EF4-FFF2-40B4-BE49-F238E27FC236}">
                <a16:creationId xmlns:a16="http://schemas.microsoft.com/office/drawing/2014/main" id="{DCAA86E5-97A2-4A04-9C32-3757CAFC870E}"/>
              </a:ext>
            </a:extLst>
          </p:cNvPr>
          <p:cNvSpPr/>
          <p:nvPr/>
        </p:nvSpPr>
        <p:spPr>
          <a:xfrm>
            <a:off x="4982489" y="759409"/>
            <a:ext cx="316093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ES" sz="1700" b="0" dirty="0">
                <a:latin typeface="Calibri" panose="020F0502020204030204" pitchFamily="34" charset="0"/>
                <a:cs typeface="Calibri" panose="020F0502020204030204" pitchFamily="34" charset="0"/>
              </a:rPr>
              <a:t>q = 0,75m*260 kg/m</a:t>
            </a:r>
            <a:r>
              <a:rPr lang="es-ES" sz="1700" b="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s-ES" sz="1700" b="0" dirty="0">
                <a:latin typeface="Calibri" panose="020F0502020204030204" pitchFamily="34" charset="0"/>
                <a:cs typeface="Calibri" panose="020F0502020204030204" pitchFamily="34" charset="0"/>
              </a:rPr>
              <a:t> = 195 kg/m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8A4F824-F851-46CF-A6AF-340BAC5D8C1B}"/>
              </a:ext>
            </a:extLst>
          </p:cNvPr>
          <p:cNvSpPr/>
          <p:nvPr/>
        </p:nvSpPr>
        <p:spPr>
          <a:xfrm>
            <a:off x="5652120" y="5939988"/>
            <a:ext cx="1715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ES" b="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s-ES" b="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s-ES" b="0" dirty="0">
                <a:latin typeface="Calibri" panose="020F0502020204030204" pitchFamily="34" charset="0"/>
                <a:cs typeface="Calibri" panose="020F0502020204030204" pitchFamily="34" charset="0"/>
              </a:rPr>
              <a:t>  = 554,5 </a:t>
            </a:r>
            <a:r>
              <a:rPr lang="es-ES" b="0" dirty="0" err="1">
                <a:latin typeface="Calibri" panose="020F0502020204030204" pitchFamily="34" charset="0"/>
                <a:cs typeface="Calibri" panose="020F0502020204030204" pitchFamily="34" charset="0"/>
              </a:rPr>
              <a:t>kgm</a:t>
            </a:r>
            <a:endParaRPr lang="es-E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4B4AC38-EB38-4759-882D-1D6C038DC66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8455" b="32267"/>
          <a:stretch/>
        </p:blipFill>
        <p:spPr>
          <a:xfrm>
            <a:off x="4572000" y="2502045"/>
            <a:ext cx="3888432" cy="737759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1C4E7566-6858-4349-8ED7-707186ABE50E}"/>
              </a:ext>
            </a:extLst>
          </p:cNvPr>
          <p:cNvSpPr txBox="1"/>
          <p:nvPr/>
        </p:nvSpPr>
        <p:spPr>
          <a:xfrm>
            <a:off x="251520" y="217460"/>
            <a:ext cx="8892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r>
              <a:rPr kumimoji="0" lang="es-CL" altLang="es-C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Determinar el momento de continuidad de la viga metálica del extremo del voladizo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F8BD8C26-871A-443F-BA18-48BC2BEDA9C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" t="88396" r="50131" b="2024"/>
          <a:stretch/>
        </p:blipFill>
        <p:spPr>
          <a:xfrm>
            <a:off x="4355976" y="2122301"/>
            <a:ext cx="2402844" cy="47488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B0F56557-F8B7-4649-AF62-7E5E31589B4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5" t="87861" b="2944"/>
          <a:stretch/>
        </p:blipFill>
        <p:spPr>
          <a:xfrm>
            <a:off x="6758820" y="2103425"/>
            <a:ext cx="1826202" cy="45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57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9678FDA-93C6-4460-9734-21DC844170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8" t="8150" r="25220" b="28564"/>
          <a:stretch/>
        </p:blipFill>
        <p:spPr bwMode="auto">
          <a:xfrm>
            <a:off x="251520" y="764704"/>
            <a:ext cx="3600400" cy="56229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lc="http://schemas.openxmlformats.org/drawingml/2006/lockedCanvas" xmlns:ve="http://schemas.openxmlformats.org/markup-compatibility/2006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A2C72740-5405-4C1C-8EC4-771045F4901E}"/>
              </a:ext>
            </a:extLst>
          </p:cNvPr>
          <p:cNvSpPr/>
          <p:nvPr/>
        </p:nvSpPr>
        <p:spPr bwMode="auto">
          <a:xfrm>
            <a:off x="1043608" y="2348881"/>
            <a:ext cx="216024" cy="1944216"/>
          </a:xfrm>
          <a:prstGeom prst="rect">
            <a:avLst/>
          </a:prstGeom>
          <a:solidFill>
            <a:srgbClr val="BBBFE3">
              <a:alpha val="29020"/>
            </a:srgbClr>
          </a:solidFill>
          <a:ln w="9525" cap="flat" cmpd="sng" algn="ctr">
            <a:solidFill>
              <a:srgbClr val="BBBFE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44ADF8B-5591-4E57-8B50-7CCE51A9CF6C}"/>
              </a:ext>
            </a:extLst>
          </p:cNvPr>
          <p:cNvSpPr/>
          <p:nvPr/>
        </p:nvSpPr>
        <p:spPr bwMode="auto">
          <a:xfrm>
            <a:off x="1259632" y="2708921"/>
            <a:ext cx="792088" cy="576064"/>
          </a:xfrm>
          <a:prstGeom prst="rect">
            <a:avLst/>
          </a:prstGeom>
          <a:solidFill>
            <a:srgbClr val="F9A5E5">
              <a:alpha val="23922"/>
            </a:srgbClr>
          </a:solidFill>
          <a:ln w="9525" cap="flat" cmpd="sng" algn="ctr">
            <a:solidFill>
              <a:srgbClr val="F9A5E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231747C-2062-4A4D-86AA-D9F7DA04B0E3}"/>
              </a:ext>
            </a:extLst>
          </p:cNvPr>
          <p:cNvSpPr/>
          <p:nvPr/>
        </p:nvSpPr>
        <p:spPr bwMode="auto">
          <a:xfrm>
            <a:off x="1259632" y="3288152"/>
            <a:ext cx="792088" cy="576064"/>
          </a:xfrm>
          <a:prstGeom prst="rect">
            <a:avLst/>
          </a:prstGeom>
          <a:solidFill>
            <a:srgbClr val="F9A5E5">
              <a:alpha val="23922"/>
            </a:srgbClr>
          </a:solidFill>
          <a:ln w="9525" cap="flat" cmpd="sng" algn="ctr">
            <a:solidFill>
              <a:srgbClr val="F9A5E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AA168D5-5933-4EA5-B939-5A39ACE5D7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292" b="18449"/>
          <a:stretch/>
        </p:blipFill>
        <p:spPr>
          <a:xfrm>
            <a:off x="4618792" y="807032"/>
            <a:ext cx="2262799" cy="12961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13E2442-DB2D-4FD4-B5DF-0F726CF04D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264" t="40926"/>
          <a:stretch/>
        </p:blipFill>
        <p:spPr>
          <a:xfrm>
            <a:off x="4189817" y="3162468"/>
            <a:ext cx="2735238" cy="215504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8B93370-9876-4913-B8AC-9D0C912AD84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138" t="45622" r="72049" b="44400"/>
          <a:stretch/>
        </p:blipFill>
        <p:spPr>
          <a:xfrm>
            <a:off x="4748711" y="2183001"/>
            <a:ext cx="1911521" cy="90822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0C4C96E-69EA-4360-B9E7-9ED82DD927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264" t="66587" b="-1"/>
          <a:stretch/>
        </p:blipFill>
        <p:spPr>
          <a:xfrm flipH="1">
            <a:off x="4527714" y="5123551"/>
            <a:ext cx="2735238" cy="121894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C9D3746-7726-4C60-A846-A49DC01C663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139" t="55600" r="79137" b="37400"/>
          <a:stretch/>
        </p:blipFill>
        <p:spPr>
          <a:xfrm>
            <a:off x="4251275" y="2528228"/>
            <a:ext cx="562468" cy="468723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598280FF-EC6E-4F70-B03D-637323D9A92B}"/>
              </a:ext>
            </a:extLst>
          </p:cNvPr>
          <p:cNvSpPr/>
          <p:nvPr/>
        </p:nvSpPr>
        <p:spPr bwMode="auto">
          <a:xfrm>
            <a:off x="6588223" y="5517232"/>
            <a:ext cx="674729" cy="4320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5D6796F-8A2C-4664-ABAA-599086D7814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672" t="35944" r="65490" b="56528"/>
          <a:stretch/>
        </p:blipFill>
        <p:spPr>
          <a:xfrm>
            <a:off x="4251275" y="5480993"/>
            <a:ext cx="576063" cy="504055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200DF2B7-0DBE-49AB-9C66-48D43163FCFD}"/>
              </a:ext>
            </a:extLst>
          </p:cNvPr>
          <p:cNvSpPr/>
          <p:nvPr/>
        </p:nvSpPr>
        <p:spPr>
          <a:xfrm>
            <a:off x="6881591" y="803640"/>
            <a:ext cx="215129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ES" sz="1700" b="0" dirty="0">
                <a:latin typeface="Calibri" panose="020F0502020204030204" pitchFamily="34" charset="0"/>
                <a:cs typeface="Calibri" panose="020F0502020204030204" pitchFamily="34" charset="0"/>
              </a:rPr>
              <a:t>q = 0,75m*260 kg/m</a:t>
            </a:r>
            <a:r>
              <a:rPr lang="es-ES" sz="1700" b="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s-ES" sz="17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es-ES" sz="1700" b="0" dirty="0">
                <a:latin typeface="Calibri" panose="020F0502020204030204" pitchFamily="34" charset="0"/>
                <a:cs typeface="Calibri" panose="020F0502020204030204" pitchFamily="34" charset="0"/>
              </a:rPr>
              <a:t>    = 195 kg/m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68D15E0-B228-43F6-AC12-444B496E8979}"/>
              </a:ext>
            </a:extLst>
          </p:cNvPr>
          <p:cNvSpPr/>
          <p:nvPr/>
        </p:nvSpPr>
        <p:spPr>
          <a:xfrm>
            <a:off x="6925055" y="1675277"/>
            <a:ext cx="1564852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ES" sz="1700" b="0" dirty="0">
                <a:latin typeface="Calibri" panose="020F0502020204030204" pitchFamily="34" charset="0"/>
                <a:cs typeface="Calibri" panose="020F0502020204030204" pitchFamily="34" charset="0"/>
              </a:rPr>
              <a:t>P = 2,0m* 2,0m</a:t>
            </a:r>
          </a:p>
          <a:p>
            <a:pPr eaLnBrk="1" hangingPunct="1">
              <a:defRPr/>
            </a:pPr>
            <a:r>
              <a:rPr lang="es-ES" sz="1700" b="0" dirty="0">
                <a:latin typeface="Calibri" panose="020F0502020204030204" pitchFamily="34" charset="0"/>
                <a:cs typeface="Calibri" panose="020F0502020204030204" pitchFamily="34" charset="0"/>
              </a:rPr>
              <a:t>     * 260 kg/m</a:t>
            </a:r>
            <a:r>
              <a:rPr lang="es-ES" sz="1700" b="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s-ES" sz="17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es-ES" sz="1700" b="0" dirty="0">
                <a:latin typeface="Calibri" panose="020F0502020204030204" pitchFamily="34" charset="0"/>
                <a:cs typeface="Calibri" panose="020F0502020204030204" pitchFamily="34" charset="0"/>
              </a:rPr>
              <a:t>    = 1040 kg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3CA38D3-F986-404E-AC96-CA7800BB9413}"/>
              </a:ext>
            </a:extLst>
          </p:cNvPr>
          <p:cNvSpPr txBox="1"/>
          <p:nvPr/>
        </p:nvSpPr>
        <p:spPr>
          <a:xfrm>
            <a:off x="280184" y="254313"/>
            <a:ext cx="89723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r>
              <a:rPr kumimoji="0" lang="es-CL" altLang="es-C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Determinar el momento de empotramiento de la viga metálica del eje 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lang="es-CL" altLang="es-CL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Freeform 4">
            <a:extLst>
              <a:ext uri="{FF2B5EF4-FFF2-40B4-BE49-F238E27FC236}">
                <a16:creationId xmlns:a16="http://schemas.microsoft.com/office/drawing/2014/main" id="{323A1E98-BE6E-4367-AF13-EC0AB31D1D2A}"/>
              </a:ext>
            </a:extLst>
          </p:cNvPr>
          <p:cNvSpPr>
            <a:spLocks/>
          </p:cNvSpPr>
          <p:nvPr/>
        </p:nvSpPr>
        <p:spPr bwMode="auto">
          <a:xfrm>
            <a:off x="4840104" y="1540488"/>
            <a:ext cx="1748119" cy="224350"/>
          </a:xfrm>
          <a:custGeom>
            <a:avLst/>
            <a:gdLst>
              <a:gd name="T0" fmla="*/ 0 w 1860"/>
              <a:gd name="T1" fmla="*/ 2147483646 h 172"/>
              <a:gd name="T2" fmla="*/ 2147483646 w 1860"/>
              <a:gd name="T3" fmla="*/ 2147483646 h 172"/>
              <a:gd name="T4" fmla="*/ 2147483646 w 1860"/>
              <a:gd name="T5" fmla="*/ 2147483646 h 172"/>
              <a:gd name="T6" fmla="*/ 2147483646 w 1860"/>
              <a:gd name="T7" fmla="*/ 2147483646 h 172"/>
              <a:gd name="T8" fmla="*/ 2147483646 w 1860"/>
              <a:gd name="T9" fmla="*/ 2147483646 h 1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60"/>
              <a:gd name="T16" fmla="*/ 0 h 172"/>
              <a:gd name="T17" fmla="*/ 1860 w 1860"/>
              <a:gd name="T18" fmla="*/ 172 h 1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60" h="172">
                <a:moveTo>
                  <a:pt x="0" y="4"/>
                </a:moveTo>
                <a:cubicBezTo>
                  <a:pt x="40" y="8"/>
                  <a:pt x="80" y="0"/>
                  <a:pt x="240" y="28"/>
                </a:cubicBezTo>
                <a:cubicBezTo>
                  <a:pt x="400" y="56"/>
                  <a:pt x="728" y="172"/>
                  <a:pt x="960" y="172"/>
                </a:cubicBezTo>
                <a:cubicBezTo>
                  <a:pt x="1192" y="172"/>
                  <a:pt x="1482" y="55"/>
                  <a:pt x="1632" y="28"/>
                </a:cubicBezTo>
                <a:cubicBezTo>
                  <a:pt x="1782" y="1"/>
                  <a:pt x="1813" y="12"/>
                  <a:pt x="1860" y="8"/>
                </a:cubicBezTo>
              </a:path>
            </a:pathLst>
          </a:custGeom>
          <a:noFill/>
          <a:ln w="2857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9539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62"/>
          <a:stretch/>
        </p:blipFill>
        <p:spPr bwMode="auto">
          <a:xfrm>
            <a:off x="3923928" y="879262"/>
            <a:ext cx="3528392" cy="24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Oval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077107" y="1073541"/>
            <a:ext cx="500063" cy="50006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s-ES" sz="1800"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endParaRPr lang="es-ES" sz="1800">
              <a:latin typeface="Arial" charset="0"/>
              <a:cs typeface="Arial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148545" y="1120433"/>
            <a:ext cx="6143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VIGAS HIPERESTÁTICAS</a:t>
            </a:r>
          </a:p>
        </p:txBody>
      </p:sp>
      <p:sp>
        <p:nvSpPr>
          <p:cNvPr id="11" name="8 CuadroTexto"/>
          <p:cNvSpPr txBox="1"/>
          <p:nvPr/>
        </p:nvSpPr>
        <p:spPr>
          <a:xfrm>
            <a:off x="1063533" y="1722940"/>
            <a:ext cx="31274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CL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EMPOTRAMIENTO</a:t>
            </a:r>
          </a:p>
        </p:txBody>
      </p:sp>
      <p:grpSp>
        <p:nvGrpSpPr>
          <p:cNvPr id="25" name="Grupo 24"/>
          <p:cNvGrpSpPr/>
          <p:nvPr/>
        </p:nvGrpSpPr>
        <p:grpSpPr>
          <a:xfrm>
            <a:off x="6627677" y="3717032"/>
            <a:ext cx="2516323" cy="2246111"/>
            <a:chOff x="6627677" y="3717032"/>
            <a:chExt cx="2516323" cy="2246111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98" t="25641" r="55636" b="35720"/>
            <a:stretch/>
          </p:blipFill>
          <p:spPr>
            <a:xfrm>
              <a:off x="6627677" y="3717032"/>
              <a:ext cx="2515743" cy="2027712"/>
            </a:xfrm>
            <a:prstGeom prst="rect">
              <a:avLst/>
            </a:prstGeom>
          </p:spPr>
        </p:pic>
        <p:sp>
          <p:nvSpPr>
            <p:cNvPr id="7" name="Rectángulo 6"/>
            <p:cNvSpPr/>
            <p:nvPr/>
          </p:nvSpPr>
          <p:spPr>
            <a:xfrm>
              <a:off x="6953962" y="5747699"/>
              <a:ext cx="219003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CL" sz="800" b="0" dirty="0">
                  <a:latin typeface="Calibri" panose="020F0502020204030204" pitchFamily="34" charset="0"/>
                  <a:cs typeface="Calibri" panose="020F0502020204030204" pitchFamily="34" charset="0"/>
                </a:rPr>
                <a:t>http://images.adsttc.com/</a:t>
              </a: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3635896" y="3717032"/>
            <a:ext cx="2841367" cy="2243155"/>
            <a:chOff x="3635896" y="3717032"/>
            <a:chExt cx="2841367" cy="2243155"/>
          </a:xfrm>
        </p:grpSpPr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8189" y="3717032"/>
              <a:ext cx="2709074" cy="2029190"/>
            </a:xfrm>
            <a:prstGeom prst="rect">
              <a:avLst/>
            </a:prstGeom>
          </p:spPr>
        </p:pic>
        <p:sp>
          <p:nvSpPr>
            <p:cNvPr id="20" name="Rectángulo 19"/>
            <p:cNvSpPr/>
            <p:nvPr/>
          </p:nvSpPr>
          <p:spPr>
            <a:xfrm>
              <a:off x="3635896" y="5744743"/>
              <a:ext cx="2841367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CL" sz="800" b="0" dirty="0">
                  <a:latin typeface="Calibri" panose="020F0502020204030204" pitchFamily="34" charset="0"/>
                  <a:cs typeface="Calibri" panose="020F0502020204030204" pitchFamily="34" charset="0"/>
                </a:rPr>
                <a:t>http://www.dobladoraycortadoraricaurte.com/vigas-metalicas/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0" y="3717032"/>
            <a:ext cx="3635896" cy="2246111"/>
            <a:chOff x="0" y="3717032"/>
            <a:chExt cx="3635896" cy="2246111"/>
          </a:xfrm>
        </p:grpSpPr>
        <p:pic>
          <p:nvPicPr>
            <p:cNvPr id="15368" name="Picture 8" descr="Resultado de imagen para casas hormigon armado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36" t="15925" r="3478" b="4476"/>
            <a:stretch/>
          </p:blipFill>
          <p:spPr bwMode="auto">
            <a:xfrm>
              <a:off x="0" y="3717032"/>
              <a:ext cx="3635896" cy="2027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ángulo 20"/>
            <p:cNvSpPr/>
            <p:nvPr/>
          </p:nvSpPr>
          <p:spPr>
            <a:xfrm>
              <a:off x="0" y="5747699"/>
              <a:ext cx="343537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L" sz="800" b="0" dirty="0">
                  <a:latin typeface="Calibri" panose="020F0502020204030204" pitchFamily="34" charset="0"/>
                  <a:cs typeface="Calibri" panose="020F0502020204030204" pitchFamily="34" charset="0"/>
                </a:rPr>
                <a:t>https://es.pinterest.com/pin/6544361929651982/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193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68D7152A-5D61-46C8-9A31-EEA2E6858A43}"/>
              </a:ext>
            </a:extLst>
          </p:cNvPr>
          <p:cNvGrpSpPr/>
          <p:nvPr/>
        </p:nvGrpSpPr>
        <p:grpSpPr>
          <a:xfrm>
            <a:off x="353171" y="1484784"/>
            <a:ext cx="3073135" cy="4184459"/>
            <a:chOff x="4189817" y="2158032"/>
            <a:chExt cx="3073135" cy="4184459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D1B80552-46F5-4B17-A06F-2D554EAED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9264" t="40926"/>
            <a:stretch/>
          </p:blipFill>
          <p:spPr>
            <a:xfrm>
              <a:off x="4189817" y="3162468"/>
              <a:ext cx="2735238" cy="2155044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32D77DD1-5A88-4BD0-BCD9-42A8BB9D41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138" t="45622" r="72049" b="44400"/>
            <a:stretch/>
          </p:blipFill>
          <p:spPr>
            <a:xfrm>
              <a:off x="4748711" y="2158032"/>
              <a:ext cx="1911521" cy="908229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4EC2A96C-2489-4041-B719-21A14FE42B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9264" t="66587" b="-1"/>
            <a:stretch/>
          </p:blipFill>
          <p:spPr>
            <a:xfrm flipH="1">
              <a:off x="4527714" y="5123551"/>
              <a:ext cx="2735238" cy="1218940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326D7606-754B-4DFD-BE3E-0FF277EB76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6139" t="55600" r="79137" b="37400"/>
            <a:stretch/>
          </p:blipFill>
          <p:spPr>
            <a:xfrm>
              <a:off x="4251275" y="2528228"/>
              <a:ext cx="562468" cy="468723"/>
            </a:xfrm>
            <a:prstGeom prst="rect">
              <a:avLst/>
            </a:prstGeom>
          </p:spPr>
        </p:pic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AB1D162E-3D02-44A4-A264-5A942C5A507D}"/>
                </a:ext>
              </a:extLst>
            </p:cNvPr>
            <p:cNvSpPr/>
            <p:nvPr/>
          </p:nvSpPr>
          <p:spPr bwMode="auto">
            <a:xfrm>
              <a:off x="6588223" y="5517232"/>
              <a:ext cx="674729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charset="0"/>
              </a:endParaRPr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CEDE66AE-5B19-45F1-845C-D83BC6E122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672" t="35944" r="65490" b="56528"/>
            <a:stretch/>
          </p:blipFill>
          <p:spPr>
            <a:xfrm>
              <a:off x="4251275" y="5480993"/>
              <a:ext cx="576063" cy="50405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ED9582AA-10D9-441F-ABE1-E2458CCA3951}"/>
                  </a:ext>
                </a:extLst>
              </p:cNvPr>
              <p:cNvSpPr/>
              <p:nvPr/>
            </p:nvSpPr>
            <p:spPr>
              <a:xfrm>
                <a:off x="3684695" y="1903434"/>
                <a:ext cx="6835486" cy="6204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s-ES" sz="22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CL" sz="2200" b="0" i="0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1040</m:t>
                        </m:r>
                        <m:r>
                          <a:rPr lang="es-CL" sz="2200" b="0" i="0" baseline="0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  <m:sSup>
                          <m:sSupPr>
                            <m:ctrlPr>
                              <a:rPr lang="es-CL" sz="22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s-CL" sz="2200" b="0" i="0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6,0</m:t>
                            </m:r>
                          </m:e>
                          <m:sup>
                            <m:r>
                              <a:rPr lang="es-CL" sz="2200" b="0" i="0" baseline="0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s-CL" sz="2200" b="0" i="0" baseline="0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9</m:t>
                        </m:r>
                        <m:r>
                          <m:rPr>
                            <m:sty m:val="p"/>
                          </m:rPr>
                          <a:rPr lang="es-CL" sz="2200" b="0" i="0" baseline="0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EI</m:t>
                        </m:r>
                      </m:den>
                    </m:f>
                    <m:r>
                      <a:rPr lang="es-CL" sz="2200" b="0" i="0" baseline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s-419" sz="2200" b="0" i="0" baseline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s-CL" sz="2200" b="0" i="0" baseline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es-CL" sz="22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s-CL" sz="2200" b="0" i="0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195</m:t>
                        </m:r>
                        <m:r>
                          <a:rPr lang="es-CL" sz="2200" b="0" i="0" baseline="0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  <m:r>
                          <a:rPr lang="es-CL" sz="2200" b="0" i="1" baseline="0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6,0</m:t>
                        </m:r>
                        <m:r>
                          <a:rPr lang="es-CL" sz="2200" b="0" i="1" baseline="30000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s-CL" sz="2200" b="0" i="0" baseline="0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24</m:t>
                        </m:r>
                        <m:r>
                          <m:rPr>
                            <m:sty m:val="p"/>
                          </m:rPr>
                          <a:rPr lang="es-CL" sz="2200" b="0" i="0" baseline="0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EI</m:t>
                        </m:r>
                      </m:den>
                    </m:f>
                  </m:oMath>
                </a14:m>
                <a:r>
                  <a:rPr lang="es-ES" sz="22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-  </a:t>
                </a:r>
                <a:r>
                  <a:rPr lang="es-CL" sz="22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200" b="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CL" sz="2200" b="0" i="1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s-CL" sz="2200" b="0" i="0" baseline="0" dirty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s-CL" sz="2200" b="0" i="0" baseline="0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A</m:t>
                            </m:r>
                          </m:sub>
                        </m:sSub>
                        <m:r>
                          <a:rPr lang="es-CL" sz="2200" b="0" i="0" baseline="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  <m:r>
                          <a:rPr lang="es-CL" sz="2200" b="0" i="1" baseline="0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6,0</m:t>
                        </m:r>
                      </m:num>
                      <m:den>
                        <m:r>
                          <a:rPr lang="es-CL" sz="2200" b="0" i="0" baseline="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s-CL" sz="2200" b="0" i="0" baseline="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EI</m:t>
                        </m:r>
                      </m:den>
                    </m:f>
                    <m:r>
                      <a:rPr lang="es-419" sz="2200" b="0" i="0" baseline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s-CL" sz="2200" b="0" i="0" baseline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s-419" sz="2200" b="0" i="0" baseline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es-ES" sz="2200" b="0" i="1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s-CL" sz="2200" b="0" i="0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s-CL" sz="2200" b="0" i="0" baseline="-25000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A</m:t>
                        </m:r>
                        <m:r>
                          <a:rPr lang="es-CL" sz="2200" b="0" i="0" baseline="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  <m:r>
                          <a:rPr lang="es-CL" sz="2200" b="0" i="1" baseline="0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6,0</m:t>
                        </m:r>
                      </m:num>
                      <m:den>
                        <m:r>
                          <a:rPr lang="es-CL" sz="2200" b="0" i="0" baseline="0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es-CL" sz="2200" b="0" i="0" baseline="0" dirty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EI</m:t>
                        </m:r>
                      </m:den>
                    </m:f>
                  </m:oMath>
                </a14:m>
                <a:r>
                  <a:rPr lang="es-ES" sz="22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= 0</a:t>
                </a:r>
              </a:p>
            </p:txBody>
          </p:sp>
        </mc:Choice>
        <mc:Fallback xmlns="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ED9582AA-10D9-441F-ABE1-E2458CCA39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695" y="1903434"/>
                <a:ext cx="6835486" cy="620426"/>
              </a:xfrm>
              <a:prstGeom prst="rect">
                <a:avLst/>
              </a:prstGeom>
              <a:blipFill>
                <a:blip r:embed="rId5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n 9">
            <a:extLst>
              <a:ext uri="{FF2B5EF4-FFF2-40B4-BE49-F238E27FC236}">
                <a16:creationId xmlns:a16="http://schemas.microsoft.com/office/drawing/2014/main" id="{68514D03-F4D9-4D24-B22C-2B922FF5CC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5209" y="5005725"/>
            <a:ext cx="3129119" cy="1375603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0D0B4655-9D77-40D8-A56B-DDD68061B69A}"/>
              </a:ext>
            </a:extLst>
          </p:cNvPr>
          <p:cNvSpPr/>
          <p:nvPr/>
        </p:nvSpPr>
        <p:spPr>
          <a:xfrm>
            <a:off x="3888051" y="710882"/>
            <a:ext cx="478840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ES" sz="1700" b="0" dirty="0">
                <a:latin typeface="Calibri" panose="020F0502020204030204" pitchFamily="34" charset="0"/>
                <a:cs typeface="Calibri" panose="020F0502020204030204" pitchFamily="34" charset="0"/>
              </a:rPr>
              <a:t>q = 0,75m*260 kg/m</a:t>
            </a:r>
            <a:r>
              <a:rPr lang="es-ES" sz="1700" b="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s-ES" sz="1700" b="0" dirty="0">
                <a:latin typeface="Calibri" panose="020F0502020204030204" pitchFamily="34" charset="0"/>
                <a:cs typeface="Calibri" panose="020F0502020204030204" pitchFamily="34" charset="0"/>
              </a:rPr>
              <a:t> = 195 kg/m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FC19D8B-D0A1-49DA-91F1-7577DE2F1601}"/>
              </a:ext>
            </a:extLst>
          </p:cNvPr>
          <p:cNvSpPr/>
          <p:nvPr/>
        </p:nvSpPr>
        <p:spPr>
          <a:xfrm>
            <a:off x="3888050" y="1155810"/>
            <a:ext cx="471639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s-ES" sz="1700" b="0" dirty="0">
                <a:latin typeface="Calibri" panose="020F0502020204030204" pitchFamily="34" charset="0"/>
                <a:cs typeface="Calibri" panose="020F0502020204030204" pitchFamily="34" charset="0"/>
              </a:rPr>
              <a:t>P = 2,0m* 2,0m* 260 kg/m</a:t>
            </a:r>
            <a:r>
              <a:rPr lang="es-ES" sz="1700" b="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s-ES" sz="1700" b="0" dirty="0">
                <a:latin typeface="Calibri" panose="020F0502020204030204" pitchFamily="34" charset="0"/>
                <a:cs typeface="Calibri" panose="020F0502020204030204" pitchFamily="34" charset="0"/>
              </a:rPr>
              <a:t> = 1040 kg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13FE665-65DF-49BE-8D31-60457758BE9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292" b="18449"/>
          <a:stretch/>
        </p:blipFill>
        <p:spPr>
          <a:xfrm>
            <a:off x="4327907" y="3378618"/>
            <a:ext cx="3340437" cy="1913423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D82B87EC-9E94-4A6A-893D-6F548CC129EF}"/>
              </a:ext>
            </a:extLst>
          </p:cNvPr>
          <p:cNvSpPr/>
          <p:nvPr/>
        </p:nvSpPr>
        <p:spPr>
          <a:xfrm>
            <a:off x="5220072" y="2726331"/>
            <a:ext cx="1664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s-ES" b="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s-ES" b="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ES" b="0" dirty="0">
                <a:latin typeface="Calibri" panose="020F0502020204030204" pitchFamily="34" charset="0"/>
                <a:cs typeface="Calibri" panose="020F0502020204030204" pitchFamily="34" charset="0"/>
              </a:rPr>
              <a:t>  = 1970 </a:t>
            </a:r>
            <a:r>
              <a:rPr lang="es-ES" b="0" dirty="0" err="1">
                <a:latin typeface="Calibri" panose="020F0502020204030204" pitchFamily="34" charset="0"/>
                <a:cs typeface="Calibri" panose="020F0502020204030204" pitchFamily="34" charset="0"/>
              </a:rPr>
              <a:t>kgm</a:t>
            </a:r>
            <a:endParaRPr lang="es-E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Freeform 4">
            <a:extLst>
              <a:ext uri="{FF2B5EF4-FFF2-40B4-BE49-F238E27FC236}">
                <a16:creationId xmlns:a16="http://schemas.microsoft.com/office/drawing/2014/main" id="{C978BD36-F5CD-4BB8-B2D6-C7C431D39138}"/>
              </a:ext>
            </a:extLst>
          </p:cNvPr>
          <p:cNvSpPr>
            <a:spLocks/>
          </p:cNvSpPr>
          <p:nvPr/>
        </p:nvSpPr>
        <p:spPr bwMode="auto">
          <a:xfrm>
            <a:off x="4647492" y="4509120"/>
            <a:ext cx="2588804" cy="234273"/>
          </a:xfrm>
          <a:custGeom>
            <a:avLst/>
            <a:gdLst>
              <a:gd name="T0" fmla="*/ 0 w 1860"/>
              <a:gd name="T1" fmla="*/ 2147483646 h 172"/>
              <a:gd name="T2" fmla="*/ 2147483646 w 1860"/>
              <a:gd name="T3" fmla="*/ 2147483646 h 172"/>
              <a:gd name="T4" fmla="*/ 2147483646 w 1860"/>
              <a:gd name="T5" fmla="*/ 2147483646 h 172"/>
              <a:gd name="T6" fmla="*/ 2147483646 w 1860"/>
              <a:gd name="T7" fmla="*/ 2147483646 h 172"/>
              <a:gd name="T8" fmla="*/ 2147483646 w 1860"/>
              <a:gd name="T9" fmla="*/ 2147483646 h 1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60"/>
              <a:gd name="T16" fmla="*/ 0 h 172"/>
              <a:gd name="T17" fmla="*/ 1860 w 1860"/>
              <a:gd name="T18" fmla="*/ 172 h 17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60" h="172">
                <a:moveTo>
                  <a:pt x="0" y="4"/>
                </a:moveTo>
                <a:cubicBezTo>
                  <a:pt x="40" y="8"/>
                  <a:pt x="80" y="0"/>
                  <a:pt x="240" y="28"/>
                </a:cubicBezTo>
                <a:cubicBezTo>
                  <a:pt x="400" y="56"/>
                  <a:pt x="728" y="172"/>
                  <a:pt x="960" y="172"/>
                </a:cubicBezTo>
                <a:cubicBezTo>
                  <a:pt x="1192" y="172"/>
                  <a:pt x="1482" y="55"/>
                  <a:pt x="1632" y="28"/>
                </a:cubicBezTo>
                <a:cubicBezTo>
                  <a:pt x="1782" y="1"/>
                  <a:pt x="1813" y="12"/>
                  <a:pt x="1860" y="8"/>
                </a:cubicBezTo>
              </a:path>
            </a:pathLst>
          </a:custGeom>
          <a:noFill/>
          <a:ln w="2857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s-CL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F615128-E77A-4E58-A218-0E7DB302026B}"/>
              </a:ext>
            </a:extLst>
          </p:cNvPr>
          <p:cNvSpPr/>
          <p:nvPr/>
        </p:nvSpPr>
        <p:spPr bwMode="auto">
          <a:xfrm>
            <a:off x="990692" y="4390073"/>
            <a:ext cx="226575" cy="25419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  <a:cs typeface="Arial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A97125E-6A3D-4130-A4A1-168DF405256D}"/>
              </a:ext>
            </a:extLst>
          </p:cNvPr>
          <p:cNvSpPr txBox="1"/>
          <p:nvPr/>
        </p:nvSpPr>
        <p:spPr>
          <a:xfrm>
            <a:off x="280184" y="254313"/>
            <a:ext cx="89723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r>
              <a:rPr kumimoji="0" lang="es-CL" altLang="es-CL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Determinar el momento de empotramiento de la viga metálica del eje 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lang="es-CL" altLang="es-CL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450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Oval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051239" y="1062370"/>
            <a:ext cx="500063" cy="50006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s-ES" sz="1800"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endParaRPr lang="es-ES" sz="1800">
              <a:latin typeface="Arial" charset="0"/>
              <a:cs typeface="Arial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122677" y="1109262"/>
            <a:ext cx="6143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CL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VIGAS HIPERESTÁTICAS</a:t>
            </a: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20" b="2560"/>
          <a:stretch/>
        </p:blipFill>
        <p:spPr bwMode="auto">
          <a:xfrm>
            <a:off x="3920755" y="1183382"/>
            <a:ext cx="4308554" cy="148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8 CuadroTexto"/>
          <p:cNvSpPr txBox="1"/>
          <p:nvPr/>
        </p:nvSpPr>
        <p:spPr>
          <a:xfrm>
            <a:off x="1043608" y="1666933"/>
            <a:ext cx="31274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CL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CONTINUIDAD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6223903" y="3551708"/>
            <a:ext cx="2941510" cy="2389192"/>
            <a:chOff x="6223903" y="3356850"/>
            <a:chExt cx="2941510" cy="2389192"/>
          </a:xfrm>
        </p:grpSpPr>
        <p:pic>
          <p:nvPicPr>
            <p:cNvPr id="15362" name="Picture 2" descr="Resultado de imagen para vigas hiperestatica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903" y="3356850"/>
              <a:ext cx="2931820" cy="2181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ángulo 2"/>
            <p:cNvSpPr/>
            <p:nvPr/>
          </p:nvSpPr>
          <p:spPr>
            <a:xfrm>
              <a:off x="7293205" y="5530598"/>
              <a:ext cx="187220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CL" sz="800" b="0" dirty="0">
                  <a:latin typeface="Calibri" panose="020F0502020204030204" pitchFamily="34" charset="0"/>
                  <a:cs typeface="Calibri" panose="020F0502020204030204" pitchFamily="34" charset="0"/>
                </a:rPr>
                <a:t>http://1.bp.blogspot.com/</a:t>
              </a: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-43611" y="3551850"/>
            <a:ext cx="3001699" cy="2407883"/>
            <a:chOff x="-43611" y="3356992"/>
            <a:chExt cx="3001699" cy="2407883"/>
          </a:xfrm>
        </p:grpSpPr>
        <p:pic>
          <p:nvPicPr>
            <p:cNvPr id="15364" name="Picture 4" descr="Imagen relacionad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744" y="3356992"/>
              <a:ext cx="2966832" cy="2192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ángulo 9"/>
            <p:cNvSpPr/>
            <p:nvPr/>
          </p:nvSpPr>
          <p:spPr>
            <a:xfrm>
              <a:off x="-43611" y="5549431"/>
              <a:ext cx="2616715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L" sz="800" b="0" dirty="0">
                  <a:latin typeface="Calibri" panose="020F0502020204030204" pitchFamily="34" charset="0"/>
                  <a:cs typeface="Calibri" panose="020F0502020204030204" pitchFamily="34" charset="0"/>
                </a:rPr>
                <a:t>http://www.constructoramalleco.cl/</a:t>
              </a:r>
            </a:p>
          </p:txBody>
        </p:sp>
      </p:grp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E2BF7B4-BC4C-43E1-9C14-56F9B56D8559}"/>
              </a:ext>
            </a:extLst>
          </p:cNvPr>
          <p:cNvSpPr txBox="1"/>
          <p:nvPr/>
        </p:nvSpPr>
        <p:spPr>
          <a:xfrm>
            <a:off x="2992955" y="5690206"/>
            <a:ext cx="46040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800" b="0" dirty="0">
                <a:latin typeface="Calibri" panose="020F0502020204030204" pitchFamily="34" charset="0"/>
                <a:cs typeface="Calibri" panose="020F0502020204030204" pitchFamily="34" charset="0"/>
              </a:rPr>
              <a:t>https://www.plataformaarquitectura.cl/cl/958374/casa-monopoli-fabrizio-pugliese/60495c93f91c8113800002c5-casa-monopoli-fabrizio-pugliese-foto</a:t>
            </a:r>
          </a:p>
        </p:txBody>
      </p:sp>
      <p:pic>
        <p:nvPicPr>
          <p:cNvPr id="11" name="Imagen 10" descr="Una casa blanca&#10;&#10;Descripción generada automáticamente con confianza media">
            <a:extLst>
              <a:ext uri="{FF2B5EF4-FFF2-40B4-BE49-F238E27FC236}">
                <a16:creationId xmlns:a16="http://schemas.microsoft.com/office/drawing/2014/main" id="{D95745E5-FD05-4590-ACF7-A5E9E2A932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107" y="3540887"/>
            <a:ext cx="3288659" cy="219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37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VIGAS HIPERESTÁTICAS POR EMPOTRAMIENTO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5580112" y="5589240"/>
            <a:ext cx="2664296" cy="648072"/>
            <a:chOff x="1078778" y="1978088"/>
            <a:chExt cx="2424096" cy="594195"/>
          </a:xfrm>
        </p:grpSpPr>
        <p:sp>
          <p:nvSpPr>
            <p:cNvPr id="21" name="8 CuadroTexto"/>
            <p:cNvSpPr txBox="1"/>
            <p:nvPr/>
          </p:nvSpPr>
          <p:spPr>
            <a:xfrm>
              <a:off x="1078778" y="1978088"/>
              <a:ext cx="232817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es-CL" sz="2800" b="0" dirty="0">
                  <a:latin typeface="Symbol" panose="05050102010706020507" pitchFamily="18" charset="2"/>
                </a:rPr>
                <a:t>f</a:t>
              </a:r>
              <a:r>
                <a:rPr lang="es-CL" sz="1600" b="0" dirty="0">
                  <a:latin typeface="Trebuchet MS" panose="020B0603020202020204" pitchFamily="34" charset="0"/>
                </a:rPr>
                <a:t> empotramiento = 0</a:t>
              </a:r>
            </a:p>
          </p:txBody>
        </p:sp>
        <p:sp>
          <p:nvSpPr>
            <p:cNvPr id="4" name="Rectángulo 3"/>
            <p:cNvSpPr/>
            <p:nvPr/>
          </p:nvSpPr>
          <p:spPr bwMode="auto">
            <a:xfrm>
              <a:off x="1187624" y="1995186"/>
              <a:ext cx="2315250" cy="577097"/>
            </a:xfrm>
            <a:prstGeom prst="rect">
              <a:avLst/>
            </a:prstGeom>
            <a:noFill/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L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  <a:cs typeface="Arial" charset="0"/>
              </a:endParaRP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4416582" y="1484784"/>
            <a:ext cx="4115858" cy="4004753"/>
            <a:chOff x="1379939" y="908720"/>
            <a:chExt cx="4763930" cy="4292785"/>
          </a:xfrm>
        </p:grpSpPr>
        <p:pic>
          <p:nvPicPr>
            <p:cNvPr id="40" name="Imagen 3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37"/>
            <a:stretch/>
          </p:blipFill>
          <p:spPr>
            <a:xfrm>
              <a:off x="2543469" y="908720"/>
              <a:ext cx="3600400" cy="4292785"/>
            </a:xfrm>
            <a:prstGeom prst="rect">
              <a:avLst/>
            </a:prstGeom>
          </p:spPr>
        </p:pic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1379939" y="1454442"/>
              <a:ext cx="1463869" cy="329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s-ES" sz="1400" b="0" dirty="0">
                  <a:latin typeface="Trebuchet MS" panose="020B0603020202020204" pitchFamily="34" charset="0"/>
                  <a:cs typeface="Calibri" panose="020F0502020204030204" pitchFamily="34" charset="0"/>
                </a:rPr>
                <a:t>D.C.L. viga</a:t>
              </a:r>
            </a:p>
          </p:txBody>
        </p: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1379939" y="3106925"/>
              <a:ext cx="116690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s-ES" sz="1400" b="0" dirty="0">
                  <a:latin typeface="Trebuchet MS" panose="020B0603020202020204" pitchFamily="34" charset="0"/>
                  <a:cs typeface="Calibri" panose="020F0502020204030204" pitchFamily="34" charset="0"/>
                </a:rPr>
                <a:t>Momento</a:t>
              </a:r>
            </a:p>
          </p:txBody>
        </p:sp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1379939" y="4426515"/>
              <a:ext cx="1463869" cy="329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s-ES" sz="1400" b="0" dirty="0">
                  <a:latin typeface="Trebuchet MS" panose="020B0603020202020204" pitchFamily="34" charset="0"/>
                  <a:cs typeface="Calibri" panose="020F0502020204030204" pitchFamily="34" charset="0"/>
                </a:rPr>
                <a:t>Deformación</a:t>
              </a:r>
            </a:p>
          </p:txBody>
        </p:sp>
        <p:graphicFrame>
          <p:nvGraphicFramePr>
            <p:cNvPr id="18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06136529"/>
                </p:ext>
              </p:extLst>
            </p:nvPr>
          </p:nvGraphicFramePr>
          <p:xfrm>
            <a:off x="2843808" y="2741880"/>
            <a:ext cx="258762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Ecuación" r:id="rId4" imgW="215640" imgH="203040" progId="Equation.3">
                    <p:embed/>
                  </p:oleObj>
                </mc:Choice>
                <mc:Fallback>
                  <p:oleObj name="Ecuación" r:id="rId4" imgW="2156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3808" y="2741880"/>
                          <a:ext cx="258762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2437909"/>
                </p:ext>
              </p:extLst>
            </p:nvPr>
          </p:nvGraphicFramePr>
          <p:xfrm>
            <a:off x="4427984" y="3706435"/>
            <a:ext cx="290512" cy="242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name="Ecuación" r:id="rId6" imgW="241200" imgH="203040" progId="Equation.3">
                    <p:embed/>
                  </p:oleObj>
                </mc:Choice>
                <mc:Fallback>
                  <p:oleObj name="Ecuación" r:id="rId6" imgW="2412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7984" y="3706435"/>
                          <a:ext cx="290512" cy="242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08064417"/>
                </p:ext>
              </p:extLst>
            </p:nvPr>
          </p:nvGraphicFramePr>
          <p:xfrm>
            <a:off x="2915816" y="4498523"/>
            <a:ext cx="565150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" name="Ecuación" r:id="rId8" imgW="469800" imgH="203040" progId="Equation.3">
                    <p:embed/>
                  </p:oleObj>
                </mc:Choice>
                <mc:Fallback>
                  <p:oleObj name="Ecuación" r:id="rId8" imgW="4698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5816" y="4498523"/>
                          <a:ext cx="565150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10BF2747-3A55-4AE3-AE30-6A18012E361B}"/>
              </a:ext>
            </a:extLst>
          </p:cNvPr>
          <p:cNvGrpSpPr/>
          <p:nvPr/>
        </p:nvGrpSpPr>
        <p:grpSpPr>
          <a:xfrm>
            <a:off x="301538" y="1509217"/>
            <a:ext cx="2790000" cy="4344462"/>
            <a:chOff x="807913" y="2645213"/>
            <a:chExt cx="2377662" cy="2971482"/>
          </a:xfrm>
        </p:grpSpPr>
        <p:pic>
          <p:nvPicPr>
            <p:cNvPr id="16" name="Picture 13">
              <a:extLst>
                <a:ext uri="{FF2B5EF4-FFF2-40B4-BE49-F238E27FC236}">
                  <a16:creationId xmlns:a16="http://schemas.microsoft.com/office/drawing/2014/main" id="{7600995B-988E-4E94-A387-9620F9F13F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031" b="74384"/>
            <a:stretch/>
          </p:blipFill>
          <p:spPr bwMode="auto">
            <a:xfrm>
              <a:off x="807914" y="2645213"/>
              <a:ext cx="2377661" cy="878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3">
              <a:extLst>
                <a:ext uri="{FF2B5EF4-FFF2-40B4-BE49-F238E27FC236}">
                  <a16:creationId xmlns:a16="http://schemas.microsoft.com/office/drawing/2014/main" id="{8F95351C-3427-4903-BEAA-2866DBCB90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771" r="68031"/>
            <a:stretch/>
          </p:blipFill>
          <p:spPr bwMode="auto">
            <a:xfrm>
              <a:off x="807913" y="4065801"/>
              <a:ext cx="2377661" cy="1550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1714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972765" y="188640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EJ. </a:t>
            </a:r>
            <a:r>
              <a:rPr lang="es-ES" sz="2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Viga </a:t>
            </a:r>
            <a:r>
              <a:rPr lang="es-ES" sz="22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biempotrada</a:t>
            </a:r>
            <a:r>
              <a:rPr lang="es-ES" sz="2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carga uniformemente repartida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3" t="13995" r="32792" b="36369"/>
          <a:stretch/>
        </p:blipFill>
        <p:spPr>
          <a:xfrm>
            <a:off x="3726328" y="980728"/>
            <a:ext cx="3204000" cy="2600106"/>
          </a:xfrm>
          <a:prstGeom prst="rect">
            <a:avLst/>
          </a:prstGeom>
        </p:spPr>
      </p:pic>
      <p:sp>
        <p:nvSpPr>
          <p:cNvPr id="12" name="2 CuadroTexto"/>
          <p:cNvSpPr txBox="1">
            <a:spLocks noChangeArrowheads="1"/>
          </p:cNvSpPr>
          <p:nvPr/>
        </p:nvSpPr>
        <p:spPr bwMode="auto">
          <a:xfrm>
            <a:off x="1835696" y="1377643"/>
            <a:ext cx="132234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altLang="es-CL" sz="1500" b="0" dirty="0">
                <a:solidFill>
                  <a:schemeClr val="tx2"/>
                </a:solidFill>
                <a:latin typeface="Trebuchet MS" panose="020B0603020202020204" pitchFamily="34" charset="0"/>
              </a:rPr>
              <a:t>D.C.L. Viga</a:t>
            </a:r>
            <a:endParaRPr lang="es-CL" altLang="es-CL" sz="1500" b="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8 CuadroTexto"/>
          <p:cNvSpPr txBox="1">
            <a:spLocks noChangeArrowheads="1"/>
          </p:cNvSpPr>
          <p:nvPr/>
        </p:nvSpPr>
        <p:spPr bwMode="auto">
          <a:xfrm>
            <a:off x="1835696" y="2818705"/>
            <a:ext cx="15128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altLang="es-CL" sz="1500" b="0" dirty="0">
                <a:solidFill>
                  <a:schemeClr val="tx2"/>
                </a:solidFill>
                <a:latin typeface="Trebuchet MS" panose="020B0603020202020204" pitchFamily="34" charset="0"/>
              </a:rPr>
              <a:t>Deformación</a:t>
            </a:r>
            <a:endParaRPr lang="es-CL" altLang="es-CL" sz="1500" b="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3" t="68089" r="32792" b="9196"/>
          <a:stretch/>
        </p:blipFill>
        <p:spPr>
          <a:xfrm>
            <a:off x="3742987" y="4005064"/>
            <a:ext cx="3204000" cy="1189892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4067944" y="5445224"/>
            <a:ext cx="23281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CL" sz="2800" b="0" dirty="0">
                <a:latin typeface="Symbol" panose="05050102010706020507" pitchFamily="18" charset="2"/>
              </a:rPr>
              <a:t>f</a:t>
            </a:r>
            <a:r>
              <a:rPr lang="es-CL" sz="1600" b="0" dirty="0">
                <a:latin typeface="Trebuchet MS" panose="020B0603020202020204" pitchFamily="34" charset="0"/>
              </a:rPr>
              <a:t> empotramiento = 0</a:t>
            </a:r>
          </a:p>
        </p:txBody>
      </p:sp>
    </p:spTree>
    <p:extLst>
      <p:ext uri="{BB962C8B-B14F-4D97-AF65-F5344CB8AC3E}">
        <p14:creationId xmlns:p14="http://schemas.microsoft.com/office/powerpoint/2010/main" val="3112096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743743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o 5"/>
          <p:cNvGrpSpPr/>
          <p:nvPr/>
        </p:nvGrpSpPr>
        <p:grpSpPr>
          <a:xfrm>
            <a:off x="2411760" y="980728"/>
            <a:ext cx="3979744" cy="1152128"/>
            <a:chOff x="2411760" y="980728"/>
            <a:chExt cx="3979744" cy="1152128"/>
          </a:xfrm>
        </p:grpSpPr>
        <p:grpSp>
          <p:nvGrpSpPr>
            <p:cNvPr id="7" name="17 Grupo"/>
            <p:cNvGrpSpPr>
              <a:grpSpLocks/>
            </p:cNvGrpSpPr>
            <p:nvPr/>
          </p:nvGrpSpPr>
          <p:grpSpPr bwMode="auto">
            <a:xfrm>
              <a:off x="2411760" y="980728"/>
              <a:ext cx="3979744" cy="1152128"/>
              <a:chOff x="1714481" y="1418768"/>
              <a:chExt cx="5214974" cy="1510166"/>
            </a:xfrm>
          </p:grpSpPr>
          <p:pic>
            <p:nvPicPr>
              <p:cNvPr id="10" name="Picture 1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4481" y="1418768"/>
                <a:ext cx="5214974" cy="1510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Freeform 4"/>
              <p:cNvSpPr>
                <a:spLocks/>
              </p:cNvSpPr>
              <p:nvPr/>
            </p:nvSpPr>
            <p:spPr bwMode="auto">
              <a:xfrm>
                <a:off x="3497460" y="2172803"/>
                <a:ext cx="2833325" cy="262006"/>
              </a:xfrm>
              <a:custGeom>
                <a:avLst/>
                <a:gdLst>
                  <a:gd name="T0" fmla="*/ 0 w 1860"/>
                  <a:gd name="T1" fmla="*/ 2147483646 h 172"/>
                  <a:gd name="T2" fmla="*/ 2147483646 w 1860"/>
                  <a:gd name="T3" fmla="*/ 2147483646 h 172"/>
                  <a:gd name="T4" fmla="*/ 2147483646 w 1860"/>
                  <a:gd name="T5" fmla="*/ 2147483646 h 172"/>
                  <a:gd name="T6" fmla="*/ 2147483646 w 1860"/>
                  <a:gd name="T7" fmla="*/ 2147483646 h 172"/>
                  <a:gd name="T8" fmla="*/ 2147483646 w 1860"/>
                  <a:gd name="T9" fmla="*/ 2147483646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60"/>
                  <a:gd name="T16" fmla="*/ 0 h 172"/>
                  <a:gd name="T17" fmla="*/ 1860 w 1860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60" h="172">
                    <a:moveTo>
                      <a:pt x="0" y="4"/>
                    </a:moveTo>
                    <a:cubicBezTo>
                      <a:pt x="40" y="8"/>
                      <a:pt x="80" y="0"/>
                      <a:pt x="240" y="28"/>
                    </a:cubicBezTo>
                    <a:cubicBezTo>
                      <a:pt x="400" y="56"/>
                      <a:pt x="728" y="172"/>
                      <a:pt x="960" y="172"/>
                    </a:cubicBezTo>
                    <a:cubicBezTo>
                      <a:pt x="1192" y="172"/>
                      <a:pt x="1482" y="55"/>
                      <a:pt x="1632" y="28"/>
                    </a:cubicBezTo>
                    <a:cubicBezTo>
                      <a:pt x="1782" y="1"/>
                      <a:pt x="1813" y="12"/>
                      <a:pt x="1860" y="8"/>
                    </a:cubicBezTo>
                  </a:path>
                </a:pathLst>
              </a:cu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s-CL"/>
              </a:p>
            </p:txBody>
          </p:sp>
        </p:grpSp>
        <p:sp>
          <p:nvSpPr>
            <p:cNvPr id="8" name="Rectangle 20"/>
            <p:cNvSpPr>
              <a:spLocks noChangeArrowheads="1"/>
            </p:cNvSpPr>
            <p:nvPr/>
          </p:nvSpPr>
          <p:spPr bwMode="auto">
            <a:xfrm>
              <a:off x="3503603" y="1470498"/>
              <a:ext cx="215900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s-CL" sz="1200" dirty="0">
                  <a:solidFill>
                    <a:srgbClr val="292929"/>
                  </a:solidFill>
                  <a:latin typeface="Lucida Sans" panose="020B0602030504020204" pitchFamily="34" charset="0"/>
                </a:rPr>
                <a:t>A</a:t>
              </a:r>
            </a:p>
          </p:txBody>
        </p:sp>
        <p:sp>
          <p:nvSpPr>
            <p:cNvPr id="9" name="Rectangle 21"/>
            <p:cNvSpPr>
              <a:spLocks noChangeArrowheads="1"/>
            </p:cNvSpPr>
            <p:nvPr/>
          </p:nvSpPr>
          <p:spPr bwMode="auto">
            <a:xfrm>
              <a:off x="5916830" y="1458775"/>
              <a:ext cx="215900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s-CL" sz="1200" dirty="0">
                  <a:solidFill>
                    <a:srgbClr val="292929"/>
                  </a:solidFill>
                  <a:latin typeface="Lucida Sans" panose="020B0602030504020204" pitchFamily="34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0675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2411760" y="781521"/>
            <a:ext cx="3979744" cy="1152128"/>
            <a:chOff x="2411760" y="980728"/>
            <a:chExt cx="3979744" cy="1152128"/>
          </a:xfrm>
        </p:grpSpPr>
        <p:grpSp>
          <p:nvGrpSpPr>
            <p:cNvPr id="18" name="17 Grupo"/>
            <p:cNvGrpSpPr>
              <a:grpSpLocks/>
            </p:cNvGrpSpPr>
            <p:nvPr/>
          </p:nvGrpSpPr>
          <p:grpSpPr bwMode="auto">
            <a:xfrm>
              <a:off x="2411760" y="980728"/>
              <a:ext cx="3979744" cy="1152128"/>
              <a:chOff x="1714481" y="1418768"/>
              <a:chExt cx="5214974" cy="1510166"/>
            </a:xfrm>
          </p:grpSpPr>
          <p:pic>
            <p:nvPicPr>
              <p:cNvPr id="19" name="Picture 1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4481" y="1418768"/>
                <a:ext cx="5214974" cy="1510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Freeform 4"/>
              <p:cNvSpPr>
                <a:spLocks/>
              </p:cNvSpPr>
              <p:nvPr/>
            </p:nvSpPr>
            <p:spPr bwMode="auto">
              <a:xfrm>
                <a:off x="3497460" y="2172803"/>
                <a:ext cx="2833325" cy="262006"/>
              </a:xfrm>
              <a:custGeom>
                <a:avLst/>
                <a:gdLst>
                  <a:gd name="T0" fmla="*/ 0 w 1860"/>
                  <a:gd name="T1" fmla="*/ 2147483646 h 172"/>
                  <a:gd name="T2" fmla="*/ 2147483646 w 1860"/>
                  <a:gd name="T3" fmla="*/ 2147483646 h 172"/>
                  <a:gd name="T4" fmla="*/ 2147483646 w 1860"/>
                  <a:gd name="T5" fmla="*/ 2147483646 h 172"/>
                  <a:gd name="T6" fmla="*/ 2147483646 w 1860"/>
                  <a:gd name="T7" fmla="*/ 2147483646 h 172"/>
                  <a:gd name="T8" fmla="*/ 2147483646 w 1860"/>
                  <a:gd name="T9" fmla="*/ 2147483646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60"/>
                  <a:gd name="T16" fmla="*/ 0 h 172"/>
                  <a:gd name="T17" fmla="*/ 1860 w 1860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60" h="172">
                    <a:moveTo>
                      <a:pt x="0" y="4"/>
                    </a:moveTo>
                    <a:cubicBezTo>
                      <a:pt x="40" y="8"/>
                      <a:pt x="80" y="0"/>
                      <a:pt x="240" y="28"/>
                    </a:cubicBezTo>
                    <a:cubicBezTo>
                      <a:pt x="400" y="56"/>
                      <a:pt x="728" y="172"/>
                      <a:pt x="960" y="172"/>
                    </a:cubicBezTo>
                    <a:cubicBezTo>
                      <a:pt x="1192" y="172"/>
                      <a:pt x="1482" y="55"/>
                      <a:pt x="1632" y="28"/>
                    </a:cubicBezTo>
                    <a:cubicBezTo>
                      <a:pt x="1782" y="1"/>
                      <a:pt x="1813" y="12"/>
                      <a:pt x="1860" y="8"/>
                    </a:cubicBezTo>
                  </a:path>
                </a:pathLst>
              </a:cu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s-CL"/>
              </a:p>
            </p:txBody>
          </p:sp>
        </p:grpSp>
        <p:sp>
          <p:nvSpPr>
            <p:cNvPr id="11266" name="Rectangle 20"/>
            <p:cNvSpPr>
              <a:spLocks noChangeArrowheads="1"/>
            </p:cNvSpPr>
            <p:nvPr/>
          </p:nvSpPr>
          <p:spPr bwMode="auto">
            <a:xfrm>
              <a:off x="3503603" y="1470498"/>
              <a:ext cx="215900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s-CL" sz="1200" dirty="0">
                  <a:solidFill>
                    <a:srgbClr val="292929"/>
                  </a:solidFill>
                  <a:latin typeface="Lucida Sans" panose="020B0602030504020204" pitchFamily="34" charset="0"/>
                </a:rPr>
                <a:t>A</a:t>
              </a:r>
            </a:p>
          </p:txBody>
        </p:sp>
        <p:sp>
          <p:nvSpPr>
            <p:cNvPr id="11267" name="Rectangle 21"/>
            <p:cNvSpPr>
              <a:spLocks noChangeArrowheads="1"/>
            </p:cNvSpPr>
            <p:nvPr/>
          </p:nvSpPr>
          <p:spPr bwMode="auto">
            <a:xfrm>
              <a:off x="5916830" y="1458775"/>
              <a:ext cx="215900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s-CL" sz="1200" dirty="0">
                  <a:solidFill>
                    <a:srgbClr val="292929"/>
                  </a:solidFill>
                  <a:latin typeface="Lucida Sans" panose="020B0602030504020204" pitchFamily="34" charset="0"/>
                </a:rPr>
                <a:t>B</a:t>
              </a:r>
            </a:p>
          </p:txBody>
        </p:sp>
      </p:grpSp>
      <p:grpSp>
        <p:nvGrpSpPr>
          <p:cNvPr id="2" name="4 Grupo"/>
          <p:cNvGrpSpPr>
            <a:grpSpLocks/>
          </p:cNvGrpSpPr>
          <p:nvPr/>
        </p:nvGrpSpPr>
        <p:grpSpPr bwMode="auto">
          <a:xfrm>
            <a:off x="1703437" y="4212555"/>
            <a:ext cx="2408238" cy="1720850"/>
            <a:chOff x="1774825" y="4860329"/>
            <a:chExt cx="2408238" cy="1721446"/>
          </a:xfrm>
        </p:grpSpPr>
        <p:graphicFrame>
          <p:nvGraphicFramePr>
            <p:cNvPr id="11280" name="Object 15"/>
            <p:cNvGraphicFramePr>
              <a:graphicFrameLocks noChangeAspect="1"/>
            </p:cNvGraphicFramePr>
            <p:nvPr/>
          </p:nvGraphicFramePr>
          <p:xfrm>
            <a:off x="1774825" y="5283200"/>
            <a:ext cx="2116138" cy="574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" name="Ecuación" r:id="rId4" imgW="1358900" imgH="368300" progId="Equation.3">
                    <p:embed/>
                  </p:oleObj>
                </mc:Choice>
                <mc:Fallback>
                  <p:oleObj name="Ecuación" r:id="rId4" imgW="1358900" imgH="368300" progId="Equation.3">
                    <p:embed/>
                    <p:pic>
                      <p:nvPicPr>
                        <p:cNvPr id="1128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4825" y="5283200"/>
                          <a:ext cx="2116138" cy="574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81" name="Object 16"/>
            <p:cNvGraphicFramePr>
              <a:graphicFrameLocks noChangeAspect="1"/>
            </p:cNvGraphicFramePr>
            <p:nvPr/>
          </p:nvGraphicFramePr>
          <p:xfrm>
            <a:off x="2462213" y="6007100"/>
            <a:ext cx="1720850" cy="574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" name="Ecuación" r:id="rId6" imgW="1104900" imgH="368300" progId="Equation.3">
                    <p:embed/>
                  </p:oleObj>
                </mc:Choice>
                <mc:Fallback>
                  <p:oleObj name="Ecuación" r:id="rId6" imgW="1104900" imgH="368300" progId="Equation.3">
                    <p:embed/>
                    <p:pic>
                      <p:nvPicPr>
                        <p:cNvPr id="11281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2213" y="6007100"/>
                          <a:ext cx="1720850" cy="574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82" name="Object 4"/>
            <p:cNvGraphicFramePr>
              <a:graphicFrameLocks noChangeAspect="1"/>
            </p:cNvGraphicFramePr>
            <p:nvPr/>
          </p:nvGraphicFramePr>
          <p:xfrm>
            <a:off x="3241675" y="4860329"/>
            <a:ext cx="633413" cy="296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" name="Ecuación" r:id="rId8" imgW="406224" imgH="190417" progId="Equation.3">
                    <p:embed/>
                  </p:oleObj>
                </mc:Choice>
                <mc:Fallback>
                  <p:oleObj name="Ecuación" r:id="rId8" imgW="406224" imgH="190417" progId="Equation.3">
                    <p:embed/>
                    <p:pic>
                      <p:nvPicPr>
                        <p:cNvPr id="1128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1675" y="4860329"/>
                          <a:ext cx="633413" cy="296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276" name="Object 5"/>
          <p:cNvGraphicFramePr>
            <a:graphicFrameLocks noChangeAspect="1"/>
          </p:cNvGraphicFramePr>
          <p:nvPr/>
        </p:nvGraphicFramePr>
        <p:xfrm>
          <a:off x="5676950" y="4353397"/>
          <a:ext cx="1404937" cy="324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cuación" r:id="rId10" imgW="825500" imgH="190500" progId="Equation.3">
                  <p:embed/>
                </p:oleObj>
              </mc:Choice>
              <mc:Fallback>
                <p:oleObj name="Ecuación" r:id="rId10" imgW="825500" imgH="190500" progId="Equation.3">
                  <p:embed/>
                  <p:pic>
                    <p:nvPicPr>
                      <p:cNvPr id="1127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50" y="4353397"/>
                        <a:ext cx="1404937" cy="3240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7" name="Object 6"/>
          <p:cNvGraphicFramePr>
            <a:graphicFrameLocks noChangeAspect="1"/>
          </p:cNvGraphicFramePr>
          <p:nvPr/>
        </p:nvGraphicFramePr>
        <p:xfrm>
          <a:off x="5815013" y="4757738"/>
          <a:ext cx="119856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cuación" r:id="rId12" imgW="672808" imgH="342751" progId="Equation.3">
                  <p:embed/>
                </p:oleObj>
              </mc:Choice>
              <mc:Fallback>
                <p:oleObj name="Ecuación" r:id="rId12" imgW="672808" imgH="342751" progId="Equation.3">
                  <p:embed/>
                  <p:pic>
                    <p:nvPicPr>
                      <p:cNvPr id="1127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5013" y="4757738"/>
                        <a:ext cx="1198562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0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78955"/>
            <a:ext cx="7993062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5916830" y="5516705"/>
            <a:ext cx="1165057" cy="648070"/>
            <a:chOff x="5916830" y="5516705"/>
            <a:chExt cx="1165057" cy="648070"/>
          </a:xfrm>
        </p:grpSpPr>
        <p:sp>
          <p:nvSpPr>
            <p:cNvPr id="11278" name="Text Box 10"/>
            <p:cNvSpPr txBox="1">
              <a:spLocks noChangeArrowheads="1"/>
            </p:cNvSpPr>
            <p:nvPr/>
          </p:nvSpPr>
          <p:spPr bwMode="auto">
            <a:xfrm>
              <a:off x="5916830" y="5516705"/>
              <a:ext cx="1165057" cy="6480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>
              <a:lvl1pPr>
                <a:tabLst>
                  <a:tab pos="449263" algn="r"/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449263" algn="r"/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449263" algn="r"/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449263" algn="r"/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449263" algn="r"/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r"/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r"/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r"/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9263" algn="r"/>
                  <a:tab pos="2806700" algn="ctr"/>
                  <a:tab pos="5611813" algn="r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CL" altLang="es-CL" sz="1000" dirty="0">
                  <a:solidFill>
                    <a:srgbClr val="292929"/>
                  </a:solidFill>
                  <a:latin typeface="Lucida Sans" panose="020B0602030504020204" pitchFamily="34" charset="0"/>
                  <a:cs typeface="Times New Roman" panose="02020603050405020304" pitchFamily="18" charset="0"/>
                </a:rPr>
                <a:t>       </a:t>
              </a:r>
              <a:endParaRPr lang="en-US" altLang="es-CL" sz="1000" dirty="0">
                <a:solidFill>
                  <a:srgbClr val="292929"/>
                </a:solidFill>
                <a:latin typeface="Lucida Sans" panose="020B0602030504020204" pitchFamily="34" charset="0"/>
                <a:cs typeface="Times New Roman" panose="02020603050405020304" pitchFamily="18" charset="0"/>
              </a:endParaRPr>
            </a:p>
            <a:p>
              <a:endParaRPr lang="en-US" altLang="es-CL" dirty="0">
                <a:solidFill>
                  <a:srgbClr val="292929"/>
                </a:solidFill>
                <a:latin typeface="Lucida Sans" panose="020B0602030504020204" pitchFamily="34" charset="0"/>
              </a:endParaRPr>
            </a:p>
          </p:txBody>
        </p:sp>
        <p:graphicFrame>
          <p:nvGraphicFramePr>
            <p:cNvPr id="2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9941689"/>
                </p:ext>
              </p:extLst>
            </p:nvPr>
          </p:nvGraphicFramePr>
          <p:xfrm>
            <a:off x="6084168" y="5573144"/>
            <a:ext cx="809674" cy="531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7" name="Ecuación" r:id="rId15" imgW="622080" imgH="406080" progId="Equation.3">
                    <p:embed/>
                  </p:oleObj>
                </mc:Choice>
                <mc:Fallback>
                  <p:oleObj name="Ecuación" r:id="rId15" imgW="622080" imgH="406080" progId="Equation.3">
                    <p:embed/>
                    <p:pic>
                      <p:nvPicPr>
                        <p:cNvPr id="1127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84168" y="5573144"/>
                          <a:ext cx="809674" cy="5312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86981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1" name="Text Box 11"/>
          <p:cNvSpPr txBox="1">
            <a:spLocks noChangeArrowheads="1"/>
          </p:cNvSpPr>
          <p:nvPr/>
        </p:nvSpPr>
        <p:spPr bwMode="auto">
          <a:xfrm>
            <a:off x="5630863" y="5276577"/>
            <a:ext cx="1314595" cy="723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altLang="es-CL" sz="1000">
                <a:solidFill>
                  <a:srgbClr val="292929"/>
                </a:solidFill>
                <a:latin typeface="Lucida Sans" panose="020B0602030504020204" pitchFamily="34" charset="0"/>
                <a:cs typeface="Times New Roman" panose="02020603050405020304" pitchFamily="18" charset="0"/>
              </a:rPr>
              <a:t>    </a:t>
            </a:r>
            <a:endParaRPr lang="en-US" altLang="es-CL" sz="1000">
              <a:solidFill>
                <a:srgbClr val="292929"/>
              </a:solidFill>
              <a:latin typeface="Lucida Sans" panose="020B0602030504020204" pitchFamily="34" charset="0"/>
              <a:cs typeface="Times New Roman" panose="02020603050405020304" pitchFamily="18" charset="0"/>
            </a:endParaRPr>
          </a:p>
          <a:p>
            <a:endParaRPr lang="en-US" altLang="es-CL">
              <a:solidFill>
                <a:srgbClr val="292929"/>
              </a:solidFill>
              <a:latin typeface="Lucida Sans" panose="020B0602030504020204" pitchFamily="34" charset="0"/>
            </a:endParaRPr>
          </a:p>
        </p:txBody>
      </p:sp>
      <p:pic>
        <p:nvPicPr>
          <p:cNvPr id="1229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764704"/>
            <a:ext cx="2771073" cy="130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1014681" y="2235617"/>
            <a:ext cx="7437437" cy="2875737"/>
            <a:chOff x="1043608" y="2204864"/>
            <a:chExt cx="7437437" cy="2875737"/>
          </a:xfrm>
        </p:grpSpPr>
        <p:pic>
          <p:nvPicPr>
            <p:cNvPr id="21" name="Picture 1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8" t="-2101" r="-968" b="32800"/>
            <a:stretch/>
          </p:blipFill>
          <p:spPr bwMode="auto">
            <a:xfrm>
              <a:off x="1043608" y="2204864"/>
              <a:ext cx="7437437" cy="2376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7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1952697"/>
                </p:ext>
              </p:extLst>
            </p:nvPr>
          </p:nvGraphicFramePr>
          <p:xfrm>
            <a:off x="2051720" y="4589822"/>
            <a:ext cx="360040" cy="4907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name="Ecuación" r:id="rId5" imgW="291960" imgH="406080" progId="Equation.3">
                    <p:embed/>
                  </p:oleObj>
                </mc:Choice>
                <mc:Fallback>
                  <p:oleObj name="Ecuación" r:id="rId5" imgW="291960" imgH="406080" progId="Equation.3">
                    <p:embed/>
                    <p:pic>
                      <p:nvPicPr>
                        <p:cNvPr id="2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1720" y="4589822"/>
                          <a:ext cx="360040" cy="49077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032550"/>
              </p:ext>
            </p:extLst>
          </p:nvPr>
        </p:nvGraphicFramePr>
        <p:xfrm>
          <a:off x="2490324" y="5349069"/>
          <a:ext cx="1883035" cy="530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cuación" r:id="rId7" imgW="1447560" imgH="406080" progId="Equation.3">
                  <p:embed/>
                </p:oleObj>
              </mc:Choice>
              <mc:Fallback>
                <p:oleObj name="Ecuación" r:id="rId7" imgW="1447560" imgH="406080" progId="Equation.3">
                  <p:embed/>
                  <p:pic>
                    <p:nvPicPr>
                      <p:cNvPr id="11281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324" y="5349069"/>
                        <a:ext cx="1883035" cy="5300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488537"/>
              </p:ext>
            </p:extLst>
          </p:nvPr>
        </p:nvGraphicFramePr>
        <p:xfrm>
          <a:off x="4373359" y="4423537"/>
          <a:ext cx="360040" cy="490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cuación" r:id="rId9" imgW="291960" imgH="406080" progId="Equation.3">
                  <p:embed/>
                </p:oleObj>
              </mc:Choice>
              <mc:Fallback>
                <p:oleObj name="Ecuación" r:id="rId9" imgW="291960" imgH="406080" progId="Equation.3">
                  <p:embed/>
                  <p:pic>
                    <p:nvPicPr>
                      <p:cNvPr id="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3359" y="4423537"/>
                        <a:ext cx="360040" cy="49077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Conector recto 3"/>
          <p:cNvCxnSpPr/>
          <p:nvPr/>
        </p:nvCxnSpPr>
        <p:spPr bwMode="auto">
          <a:xfrm>
            <a:off x="4553379" y="4149080"/>
            <a:ext cx="0" cy="14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853071"/>
              </p:ext>
            </p:extLst>
          </p:nvPr>
        </p:nvGraphicFramePr>
        <p:xfrm>
          <a:off x="6945458" y="4426943"/>
          <a:ext cx="360040" cy="490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cuación" r:id="rId11" imgW="291960" imgH="406080" progId="Equation.3">
                  <p:embed/>
                </p:oleObj>
              </mc:Choice>
              <mc:Fallback>
                <p:oleObj name="Ecuación" r:id="rId11" imgW="291960" imgH="406080" progId="Equation.3">
                  <p:embed/>
                  <p:pic>
                    <p:nvPicPr>
                      <p:cNvPr id="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5458" y="4426943"/>
                        <a:ext cx="360040" cy="49077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Conector recto 16"/>
          <p:cNvCxnSpPr/>
          <p:nvPr/>
        </p:nvCxnSpPr>
        <p:spPr bwMode="auto">
          <a:xfrm>
            <a:off x="7125478" y="4152486"/>
            <a:ext cx="0" cy="14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358774"/>
              </p:ext>
            </p:extLst>
          </p:nvPr>
        </p:nvGraphicFramePr>
        <p:xfrm>
          <a:off x="5755928" y="5372100"/>
          <a:ext cx="976312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cuación" r:id="rId13" imgW="749160" imgH="406080" progId="Equation.3">
                  <p:embed/>
                </p:oleObj>
              </mc:Choice>
              <mc:Fallback>
                <p:oleObj name="Ecuación" r:id="rId13" imgW="749160" imgH="406080" progId="Equation.3">
                  <p:embed/>
                  <p:pic>
                    <p:nvPicPr>
                      <p:cNvPr id="2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5928" y="5372100"/>
                        <a:ext cx="976312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8533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106720"/>
              </p:ext>
            </p:extLst>
          </p:nvPr>
        </p:nvGraphicFramePr>
        <p:xfrm>
          <a:off x="3382917" y="4814390"/>
          <a:ext cx="27527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cuación" r:id="rId3" imgW="1968480" imgH="406080" progId="Equation.3">
                  <p:embed/>
                </p:oleObj>
              </mc:Choice>
              <mc:Fallback>
                <p:oleObj name="Ecuación" r:id="rId3" imgW="1968480" imgH="406080" progId="Equation.3">
                  <p:embed/>
                  <p:pic>
                    <p:nvPicPr>
                      <p:cNvPr id="1536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2917" y="4814390"/>
                        <a:ext cx="275272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o 4"/>
          <p:cNvGrpSpPr/>
          <p:nvPr/>
        </p:nvGrpSpPr>
        <p:grpSpPr>
          <a:xfrm>
            <a:off x="6791239" y="5092203"/>
            <a:ext cx="1459464" cy="837853"/>
            <a:chOff x="4932040" y="5085184"/>
            <a:chExt cx="1459464" cy="837853"/>
          </a:xfrm>
        </p:grpSpPr>
        <p:sp>
          <p:nvSpPr>
            <p:cNvPr id="15362" name="Text Box 15"/>
            <p:cNvSpPr txBox="1">
              <a:spLocks noChangeArrowheads="1"/>
            </p:cNvSpPr>
            <p:nvPr/>
          </p:nvSpPr>
          <p:spPr bwMode="auto">
            <a:xfrm>
              <a:off x="4932040" y="5085184"/>
              <a:ext cx="1459464" cy="83785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MX" altLang="es-CL" sz="1000">
                  <a:solidFill>
                    <a:srgbClr val="292929"/>
                  </a:solidFill>
                  <a:latin typeface="Lucida Sans" panose="020B0602030504020204" pitchFamily="34" charset="0"/>
                  <a:cs typeface="Times New Roman" panose="02020603050405020304" pitchFamily="18" charset="0"/>
                </a:rPr>
                <a:t>  </a:t>
              </a:r>
              <a:endParaRPr lang="en-US" altLang="es-CL" sz="1000">
                <a:solidFill>
                  <a:srgbClr val="292929"/>
                </a:solidFill>
                <a:latin typeface="Lucida Sans" panose="020B0602030504020204" pitchFamily="34" charset="0"/>
                <a:cs typeface="Times New Roman" panose="02020603050405020304" pitchFamily="18" charset="0"/>
              </a:endParaRPr>
            </a:p>
            <a:p>
              <a:endParaRPr lang="en-US" altLang="es-CL">
                <a:solidFill>
                  <a:srgbClr val="292929"/>
                </a:solidFill>
                <a:latin typeface="Lucida Sans" panose="020B0602030504020204" pitchFamily="34" charset="0"/>
              </a:endParaRPr>
            </a:p>
          </p:txBody>
        </p:sp>
        <p:graphicFrame>
          <p:nvGraphicFramePr>
            <p:cNvPr id="15366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6142490"/>
                </p:ext>
              </p:extLst>
            </p:nvPr>
          </p:nvGraphicFramePr>
          <p:xfrm>
            <a:off x="5065713" y="5202238"/>
            <a:ext cx="1198561" cy="552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3" name="Ecuación" r:id="rId5" imgW="863280" imgH="406080" progId="Equation.3">
                    <p:embed/>
                  </p:oleObj>
                </mc:Choice>
                <mc:Fallback>
                  <p:oleObj name="Ecuación" r:id="rId5" imgW="863280" imgH="406080" progId="Equation.3">
                    <p:embed/>
                    <p:pic>
                      <p:nvPicPr>
                        <p:cNvPr id="15366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65713" y="5202238"/>
                          <a:ext cx="1198561" cy="552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81940"/>
              </p:ext>
            </p:extLst>
          </p:nvPr>
        </p:nvGraphicFramePr>
        <p:xfrm>
          <a:off x="521078" y="4704122"/>
          <a:ext cx="1930326" cy="538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cuación" r:id="rId7" imgW="1422360" imgH="406080" progId="Equation.3">
                  <p:embed/>
                </p:oleObj>
              </mc:Choice>
              <mc:Fallback>
                <p:oleObj name="Ecuación" r:id="rId7" imgW="1422360" imgH="406080" progId="Equation.3">
                  <p:embed/>
                  <p:pic>
                    <p:nvPicPr>
                      <p:cNvPr id="1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078" y="4704122"/>
                        <a:ext cx="1930326" cy="5381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upo 11"/>
          <p:cNvGrpSpPr/>
          <p:nvPr/>
        </p:nvGrpSpPr>
        <p:grpSpPr>
          <a:xfrm>
            <a:off x="2411760" y="781521"/>
            <a:ext cx="3979744" cy="1152128"/>
            <a:chOff x="2411760" y="980728"/>
            <a:chExt cx="3979744" cy="1152128"/>
          </a:xfrm>
        </p:grpSpPr>
        <p:grpSp>
          <p:nvGrpSpPr>
            <p:cNvPr id="13" name="17 Grupo"/>
            <p:cNvGrpSpPr>
              <a:grpSpLocks/>
            </p:cNvGrpSpPr>
            <p:nvPr/>
          </p:nvGrpSpPr>
          <p:grpSpPr bwMode="auto">
            <a:xfrm>
              <a:off x="2411760" y="980728"/>
              <a:ext cx="3979744" cy="1152128"/>
              <a:chOff x="1714481" y="1418768"/>
              <a:chExt cx="5214974" cy="1510166"/>
            </a:xfrm>
          </p:grpSpPr>
          <p:pic>
            <p:nvPicPr>
              <p:cNvPr id="16" name="Picture 11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4481" y="1418768"/>
                <a:ext cx="5214974" cy="1510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Freeform 4"/>
              <p:cNvSpPr>
                <a:spLocks/>
              </p:cNvSpPr>
              <p:nvPr/>
            </p:nvSpPr>
            <p:spPr bwMode="auto">
              <a:xfrm>
                <a:off x="3497460" y="2172803"/>
                <a:ext cx="2833325" cy="262006"/>
              </a:xfrm>
              <a:custGeom>
                <a:avLst/>
                <a:gdLst>
                  <a:gd name="T0" fmla="*/ 0 w 1860"/>
                  <a:gd name="T1" fmla="*/ 2147483646 h 172"/>
                  <a:gd name="T2" fmla="*/ 2147483646 w 1860"/>
                  <a:gd name="T3" fmla="*/ 2147483646 h 172"/>
                  <a:gd name="T4" fmla="*/ 2147483646 w 1860"/>
                  <a:gd name="T5" fmla="*/ 2147483646 h 172"/>
                  <a:gd name="T6" fmla="*/ 2147483646 w 1860"/>
                  <a:gd name="T7" fmla="*/ 2147483646 h 172"/>
                  <a:gd name="T8" fmla="*/ 2147483646 w 1860"/>
                  <a:gd name="T9" fmla="*/ 2147483646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60"/>
                  <a:gd name="T16" fmla="*/ 0 h 172"/>
                  <a:gd name="T17" fmla="*/ 1860 w 1860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60" h="172">
                    <a:moveTo>
                      <a:pt x="0" y="4"/>
                    </a:moveTo>
                    <a:cubicBezTo>
                      <a:pt x="40" y="8"/>
                      <a:pt x="80" y="0"/>
                      <a:pt x="240" y="28"/>
                    </a:cubicBezTo>
                    <a:cubicBezTo>
                      <a:pt x="400" y="56"/>
                      <a:pt x="728" y="172"/>
                      <a:pt x="960" y="172"/>
                    </a:cubicBezTo>
                    <a:cubicBezTo>
                      <a:pt x="1192" y="172"/>
                      <a:pt x="1482" y="55"/>
                      <a:pt x="1632" y="28"/>
                    </a:cubicBezTo>
                    <a:cubicBezTo>
                      <a:pt x="1782" y="1"/>
                      <a:pt x="1813" y="12"/>
                      <a:pt x="1860" y="8"/>
                    </a:cubicBezTo>
                  </a:path>
                </a:pathLst>
              </a:cu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s-CL"/>
              </a:p>
            </p:txBody>
          </p:sp>
        </p:grpSp>
        <p:sp>
          <p:nvSpPr>
            <p:cNvPr id="14" name="Rectangle 20"/>
            <p:cNvSpPr>
              <a:spLocks noChangeArrowheads="1"/>
            </p:cNvSpPr>
            <p:nvPr/>
          </p:nvSpPr>
          <p:spPr bwMode="auto">
            <a:xfrm>
              <a:off x="3503603" y="1470498"/>
              <a:ext cx="215900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s-CL" sz="1200" dirty="0">
                  <a:solidFill>
                    <a:srgbClr val="292929"/>
                  </a:solidFill>
                  <a:latin typeface="Lucida Sans" panose="020B0602030504020204" pitchFamily="34" charset="0"/>
                </a:rPr>
                <a:t>A</a:t>
              </a:r>
            </a:p>
          </p:txBody>
        </p:sp>
        <p:sp>
          <p:nvSpPr>
            <p:cNvPr id="15" name="Rectangle 21"/>
            <p:cNvSpPr>
              <a:spLocks noChangeArrowheads="1"/>
            </p:cNvSpPr>
            <p:nvPr/>
          </p:nvSpPr>
          <p:spPr bwMode="auto">
            <a:xfrm>
              <a:off x="5916830" y="1458775"/>
              <a:ext cx="215900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pitchFamily="2" charset="2"/>
                <a:buChar char="n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kumimoji="0" lang="en-US" altLang="es-CL" sz="1200" dirty="0">
                  <a:solidFill>
                    <a:srgbClr val="292929"/>
                  </a:solidFill>
                  <a:latin typeface="Lucida Sans" panose="020B0602030504020204" pitchFamily="34" charset="0"/>
                </a:rPr>
                <a:t>B</a:t>
              </a: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755576" y="2204864"/>
            <a:ext cx="7858125" cy="2071688"/>
            <a:chOff x="755576" y="2636912"/>
            <a:chExt cx="7858125" cy="2071688"/>
          </a:xfrm>
        </p:grpSpPr>
        <p:pic>
          <p:nvPicPr>
            <p:cNvPr id="15363" name="Picture 3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2636912"/>
              <a:ext cx="7858125" cy="2071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9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1638398"/>
                </p:ext>
              </p:extLst>
            </p:nvPr>
          </p:nvGraphicFramePr>
          <p:xfrm>
            <a:off x="2376488" y="4289673"/>
            <a:ext cx="804862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5" name="Ecuación" r:id="rId11" imgW="825480" imgH="406080" progId="Equation.3">
                    <p:embed/>
                  </p:oleObj>
                </mc:Choice>
                <mc:Fallback>
                  <p:oleObj name="Ecuación" r:id="rId11" imgW="825480" imgH="406080" progId="Equation.3">
                    <p:embed/>
                    <p:pic>
                      <p:nvPicPr>
                        <p:cNvPr id="15366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6488" y="4289673"/>
                          <a:ext cx="804862" cy="38735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0082511"/>
                </p:ext>
              </p:extLst>
            </p:nvPr>
          </p:nvGraphicFramePr>
          <p:xfrm>
            <a:off x="4785006" y="4290416"/>
            <a:ext cx="719137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6" name="Ecuación" r:id="rId13" imgW="736560" imgH="406080" progId="Equation.3">
                    <p:embed/>
                  </p:oleObj>
                </mc:Choice>
                <mc:Fallback>
                  <p:oleObj name="Ecuación" r:id="rId13" imgW="736560" imgH="406080" progId="Equation.3">
                    <p:embed/>
                    <p:pic>
                      <p:nvPicPr>
                        <p:cNvPr id="19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5006" y="4290416"/>
                          <a:ext cx="719137" cy="38735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3682422"/>
                </p:ext>
              </p:extLst>
            </p:nvPr>
          </p:nvGraphicFramePr>
          <p:xfrm>
            <a:off x="7020743" y="4290416"/>
            <a:ext cx="719137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7" name="Ecuación" r:id="rId15" imgW="736560" imgH="406080" progId="Equation.3">
                    <p:embed/>
                  </p:oleObj>
                </mc:Choice>
                <mc:Fallback>
                  <p:oleObj name="Ecuación" r:id="rId15" imgW="736560" imgH="406080" progId="Equation.3">
                    <p:embed/>
                    <p:pic>
                      <p:nvPicPr>
                        <p:cNvPr id="2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20743" y="4290416"/>
                          <a:ext cx="719137" cy="38735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778215"/>
              </p:ext>
            </p:extLst>
          </p:nvPr>
        </p:nvGraphicFramePr>
        <p:xfrm>
          <a:off x="484163" y="5374870"/>
          <a:ext cx="1135509" cy="574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cuación" r:id="rId16" imgW="660113" imgH="342751" progId="Equation.3">
                  <p:embed/>
                </p:oleObj>
              </mc:Choice>
              <mc:Fallback>
                <p:oleObj name="Ecuación" r:id="rId16" imgW="660113" imgH="342751" progId="Equation.3">
                  <p:embed/>
                  <p:pic>
                    <p:nvPicPr>
                      <p:cNvPr id="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63" y="5374870"/>
                        <a:ext cx="1135509" cy="5747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Conector recto 6"/>
          <p:cNvCxnSpPr/>
          <p:nvPr/>
        </p:nvCxnSpPr>
        <p:spPr bwMode="auto">
          <a:xfrm>
            <a:off x="2915816" y="4666911"/>
            <a:ext cx="0" cy="1426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C126CD9C-9260-4650-BF8B-2C9354D5CCE7}"/>
              </a:ext>
            </a:extLst>
          </p:cNvPr>
          <p:cNvCxnSpPr/>
          <p:nvPr/>
        </p:nvCxnSpPr>
        <p:spPr bwMode="auto">
          <a:xfrm>
            <a:off x="7520971" y="5385298"/>
            <a:ext cx="7200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E427ECF3-3EB4-43CD-8854-8A6A2BADD531}"/>
              </a:ext>
            </a:extLst>
          </p:cNvPr>
          <p:cNvCxnSpPr/>
          <p:nvPr/>
        </p:nvCxnSpPr>
        <p:spPr bwMode="auto">
          <a:xfrm>
            <a:off x="4067944" y="5092142"/>
            <a:ext cx="7200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84707781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34" charset="0"/>
            <a:cs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10961</TotalTime>
  <Words>452</Words>
  <Application>Microsoft Office PowerPoint</Application>
  <PresentationFormat>Presentación en pantalla (4:3)</PresentationFormat>
  <Paragraphs>115</Paragraphs>
  <Slides>20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2" baseType="lpstr">
      <vt:lpstr>ＭＳ Ｐゴシック</vt:lpstr>
      <vt:lpstr>Arial</vt:lpstr>
      <vt:lpstr>Calibri</vt:lpstr>
      <vt:lpstr>Cambria Math</vt:lpstr>
      <vt:lpstr>Lucida Sans</vt:lpstr>
      <vt:lpstr>Symbol</vt:lpstr>
      <vt:lpstr>Times New Roman</vt:lpstr>
      <vt:lpstr>Trebuchet MS</vt:lpstr>
      <vt:lpstr>Verdana</vt:lpstr>
      <vt:lpstr>Wingdings</vt:lpstr>
      <vt:lpstr>Diseño predeterminado</vt:lpstr>
      <vt:lpstr>Ecuación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CHILE-ESPAÑA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 Ch Lou</dc:creator>
  <cp:lastModifiedBy>macav</cp:lastModifiedBy>
  <cp:revision>849</cp:revision>
  <cp:lastPrinted>2020-11-22T23:18:13Z</cp:lastPrinted>
  <dcterms:created xsi:type="dcterms:W3CDTF">2005-10-24T14:23:01Z</dcterms:created>
  <dcterms:modified xsi:type="dcterms:W3CDTF">2022-03-19T14:45:08Z</dcterms:modified>
</cp:coreProperties>
</file>