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005" r:id="rId2"/>
    <p:sldId id="1079" r:id="rId3"/>
    <p:sldId id="1080" r:id="rId4"/>
    <p:sldId id="1098" r:id="rId5"/>
    <p:sldId id="1081" r:id="rId6"/>
    <p:sldId id="1082" r:id="rId7"/>
    <p:sldId id="1097" r:id="rId8"/>
    <p:sldId id="1099" r:id="rId9"/>
    <p:sldId id="1100" r:id="rId10"/>
    <p:sldId id="1101" r:id="rId11"/>
    <p:sldId id="1102" r:id="rId12"/>
    <p:sldId id="1103" r:id="rId13"/>
    <p:sldId id="1104" r:id="rId14"/>
    <p:sldId id="1105" r:id="rId15"/>
    <p:sldId id="1106" r:id="rId16"/>
    <p:sldId id="1107" r:id="rId17"/>
    <p:sldId id="1108" r:id="rId18"/>
    <p:sldId id="1109" r:id="rId19"/>
    <p:sldId id="1110" r:id="rId20"/>
    <p:sldId id="1111" r:id="rId21"/>
    <p:sldId id="1112" r:id="rId22"/>
    <p:sldId id="1113" r:id="rId23"/>
    <p:sldId id="1114" r:id="rId24"/>
    <p:sldId id="1115" r:id="rId25"/>
    <p:sldId id="1116" r:id="rId26"/>
    <p:sldId id="1128" r:id="rId27"/>
    <p:sldId id="1117" r:id="rId28"/>
    <p:sldId id="1129" r:id="rId29"/>
    <p:sldId id="1118" r:id="rId30"/>
    <p:sldId id="1119" r:id="rId31"/>
    <p:sldId id="1120" r:id="rId32"/>
    <p:sldId id="1130" r:id="rId33"/>
    <p:sldId id="1121" r:id="rId34"/>
    <p:sldId id="1122" r:id="rId35"/>
    <p:sldId id="1123" r:id="rId36"/>
    <p:sldId id="1125" r:id="rId37"/>
    <p:sldId id="1126" r:id="rId38"/>
    <p:sldId id="1127" r:id="rId39"/>
    <p:sldId id="1078" r:id="rId40"/>
  </p:sldIdLst>
  <p:sldSz cx="9144000" cy="6858000" type="screen4x3"/>
  <p:notesSz cx="7104063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67F00"/>
    <a:srgbClr val="FFC000"/>
    <a:srgbClr val="99CCFF"/>
    <a:srgbClr val="CCECFF"/>
    <a:srgbClr val="6699FF"/>
    <a:srgbClr val="8C8CDA"/>
    <a:srgbClr val="E6E6E6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5" autoAdjust="0"/>
    <p:restoredTop sz="94016" autoAdjust="0"/>
  </p:normalViewPr>
  <p:slideViewPr>
    <p:cSldViewPr>
      <p:cViewPr varScale="1">
        <p:scale>
          <a:sx n="77" d="100"/>
          <a:sy n="77" d="100"/>
        </p:scale>
        <p:origin x="1752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2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48.wmf"/><Relationship Id="rId7" Type="http://schemas.openxmlformats.org/officeDocument/2006/relationships/image" Target="../media/image59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48.wmf"/><Relationship Id="rId7" Type="http://schemas.openxmlformats.org/officeDocument/2006/relationships/image" Target="../media/image67.wmf"/><Relationship Id="rId2" Type="http://schemas.openxmlformats.org/officeDocument/2006/relationships/image" Target="../media/image63.wmf"/><Relationship Id="rId1" Type="http://schemas.openxmlformats.org/officeDocument/2006/relationships/image" Target="../media/image54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0.wmf"/><Relationship Id="rId1" Type="http://schemas.openxmlformats.org/officeDocument/2006/relationships/image" Target="../media/image99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0.wmf"/><Relationship Id="rId1" Type="http://schemas.openxmlformats.org/officeDocument/2006/relationships/image" Target="../media/image99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90.wmf"/><Relationship Id="rId4" Type="http://schemas.openxmlformats.org/officeDocument/2006/relationships/image" Target="../media/image10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328" y="9723560"/>
            <a:ext cx="3078735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Aft>
                <a:spcPts val="600"/>
              </a:spcAft>
              <a:defRPr sz="1100">
                <a:latin typeface="+mj-lt"/>
              </a:defRPr>
            </a:lvl1pPr>
          </a:lstStyle>
          <a:p>
            <a:pPr>
              <a:defRPr/>
            </a:pPr>
            <a:fld id="{02222C26-5666-46E0-BDF8-1BC9C13F3A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238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786" y="0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93D9AE2-10F8-408E-97F2-195094F230F6}" type="datetimeFigureOut">
              <a:rPr lang="es-ES"/>
              <a:pPr>
                <a:defRPr/>
              </a:pPr>
              <a:t>08/05/2022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715" y="4860088"/>
            <a:ext cx="5682634" cy="4606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786" y="9721868"/>
            <a:ext cx="3078736" cy="51105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EA0701-7C82-4DFF-A1F4-8751A5E66BE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055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2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43548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869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20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6944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0" y="188640"/>
            <a:ext cx="9144000" cy="5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41391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2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20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>
          <a:xfrm>
            <a:off x="899592" y="836712"/>
            <a:ext cx="7344000" cy="50405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87425" lvl="1" indent="-271463" algn="just"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"/>
          <a:stretch/>
        </p:blipFill>
        <p:spPr>
          <a:xfrm flipH="1">
            <a:off x="793905" y="764704"/>
            <a:ext cx="755049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AF052FE-2D8E-468A-86BE-8784D07CC27A}"/>
              </a:ext>
            </a:extLst>
          </p:cNvPr>
          <p:cNvSpPr/>
          <p:nvPr userDrawn="1"/>
        </p:nvSpPr>
        <p:spPr bwMode="auto">
          <a:xfrm>
            <a:off x="683568" y="764704"/>
            <a:ext cx="7776864" cy="54006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6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1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 userDrawn="1"/>
        </p:nvSpPr>
        <p:spPr>
          <a:xfrm>
            <a:off x="0" y="18864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0" y="6348726"/>
            <a:ext cx="4572000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 de Chile</a:t>
            </a: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de Arquitectura y Urbanismo</a:t>
            </a:r>
          </a:p>
          <a:p>
            <a:pPr eaLnBrk="1" hangingPunct="1">
              <a:defRPr/>
            </a:pP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Arquitectura </a:t>
            </a:r>
            <a:r>
              <a:rPr lang="es-ES" altLang="en-US" sz="8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</a:t>
            </a:r>
            <a:r>
              <a:rPr lang="es-ES" altLang="en-US" sz="80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Diseño y Materialización</a:t>
            </a:r>
            <a:endParaRPr lang="es-ES" alt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Profesores: </a:t>
            </a:r>
            <a:r>
              <a:rPr lang="es-ES" altLang="en-US" sz="800" b="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Pfenniger</a:t>
            </a: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Veas + Aguilera</a:t>
            </a:r>
            <a:endParaRPr lang="es-ES" altLang="en-US" sz="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4532650" y="6381328"/>
            <a:ext cx="4600575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LOSAS DE HORMIGÓN ARMADO</a:t>
            </a:r>
            <a:endParaRPr lang="es-ES" altLang="en-US" sz="9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s-ES" alt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s-ES" alt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5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4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27.bin"/><Relationship Id="rId3" Type="http://schemas.openxmlformats.org/officeDocument/2006/relationships/image" Target="../media/image53.png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5.bin"/><Relationship Id="rId2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9.wmf"/><Relationship Id="rId3" Type="http://schemas.openxmlformats.org/officeDocument/2006/relationships/image" Target="../media/image62.png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55.wmf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54.wmf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67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image" Target="../media/image43.png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70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71.wmf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png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5.png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4.png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83.png"/><Relationship Id="rId10" Type="http://schemas.openxmlformats.org/officeDocument/2006/relationships/image" Target="../media/image81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5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5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73.png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image" Target="../media/image89.png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94.wmf"/><Relationship Id="rId3" Type="http://schemas.openxmlformats.org/officeDocument/2006/relationships/image" Target="../media/image88.png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74.png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92.wmf"/><Relationship Id="rId1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88.png"/><Relationship Id="rId7" Type="http://schemas.openxmlformats.org/officeDocument/2006/relationships/image" Target="../media/image95.wmf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7.png"/><Relationship Id="rId5" Type="http://schemas.openxmlformats.org/officeDocument/2006/relationships/image" Target="../media/image90.w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62.bin"/><Relationship Id="rId9" Type="http://schemas.openxmlformats.org/officeDocument/2006/relationships/image" Target="../media/image9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88.png"/><Relationship Id="rId7" Type="http://schemas.openxmlformats.org/officeDocument/2006/relationships/image" Target="../media/image98.wmf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77.png"/><Relationship Id="rId5" Type="http://schemas.openxmlformats.org/officeDocument/2006/relationships/image" Target="../media/image97.w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65.bin"/><Relationship Id="rId9" Type="http://schemas.openxmlformats.org/officeDocument/2006/relationships/image" Target="../media/image9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8.bin"/><Relationship Id="rId7" Type="http://schemas.openxmlformats.org/officeDocument/2006/relationships/image" Target="../media/image83.png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89.png"/><Relationship Id="rId10" Type="http://schemas.openxmlformats.org/officeDocument/2006/relationships/image" Target="../media/image100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10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01.wmf"/><Relationship Id="rId3" Type="http://schemas.openxmlformats.org/officeDocument/2006/relationships/image" Target="../media/image88.png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100.wmf"/><Relationship Id="rId5" Type="http://schemas.openxmlformats.org/officeDocument/2006/relationships/image" Target="../media/image99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103.png"/><Relationship Id="rId14" Type="http://schemas.openxmlformats.org/officeDocument/2006/relationships/oleObject" Target="../embeddings/oleObject7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83.png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image" Target="../media/image88.png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88.png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9.wmf"/><Relationship Id="rId11" Type="http://schemas.openxmlformats.org/officeDocument/2006/relationships/image" Target="../media/image83.png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8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1079612" y="5733256"/>
            <a:ext cx="72008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Verdana"/>
              </a:rPr>
              <a:t> LOSAS DE HORMIGÓN ARMADO</a:t>
            </a:r>
            <a:endParaRPr lang="es-CL" sz="2400" b="1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Verdana"/>
            </a:endParaRPr>
          </a:p>
        </p:txBody>
      </p:sp>
      <p:cxnSp>
        <p:nvCxnSpPr>
          <p:cNvPr id="5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7500085" y="450000"/>
            <a:ext cx="154709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>
              <a:lnSpc>
                <a:spcPct val="110000"/>
              </a:lnSpc>
            </a:pPr>
            <a:r>
              <a:rPr lang="es-CL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Semestre 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otoño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 2022</a:t>
            </a:r>
            <a:endParaRPr lang="es-CL" sz="12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Verdana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67744" y="16200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400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DISEÑO  Y  MATERIALIZACIÓN</a:t>
            </a:r>
            <a:r>
              <a:rPr lang="es-ES" sz="2400" spc="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1200" b="0" spc="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DESIGN AND REALIZATION</a:t>
            </a:r>
            <a:endParaRPr lang="es-CL" sz="1200" b="0" spc="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27" y="0"/>
            <a:ext cx="1449638" cy="1026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648570" y="1689085"/>
            <a:ext cx="6198959" cy="4004066"/>
            <a:chOff x="1696307" y="1729190"/>
            <a:chExt cx="6198959" cy="4004066"/>
          </a:xfrm>
        </p:grpSpPr>
        <p:pic>
          <p:nvPicPr>
            <p:cNvPr id="12" name="Picture 4" descr="https://i.ytimg.com/vi/RfLadjNBiK4/maxresdefault.jpg">
              <a:extLst>
                <a:ext uri="{FF2B5EF4-FFF2-40B4-BE49-F238E27FC236}">
                  <a16:creationId xmlns:a16="http://schemas.microsoft.com/office/drawing/2014/main" id="{D280E2AF-8000-452B-BE6E-77FD80D210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6307" y="1763506"/>
              <a:ext cx="5967410" cy="392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62CDB31-0817-4447-BC11-7B4AD1F62919}"/>
                </a:ext>
              </a:extLst>
            </p:cNvPr>
            <p:cNvSpPr/>
            <p:nvPr/>
          </p:nvSpPr>
          <p:spPr>
            <a:xfrm rot="16200000">
              <a:off x="5777817" y="3615807"/>
              <a:ext cx="400406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9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https://i.ytimg.com/vi/RfLadjNBiK4/maxresdefault.jpg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99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981222" y="843482"/>
            <a:ext cx="7344816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 algn="just">
              <a:spcBef>
                <a:spcPts val="600"/>
              </a:spcBef>
              <a:buClrTx/>
              <a:buSzTx/>
              <a:buFontTx/>
              <a:buNone/>
            </a:pPr>
            <a:r>
              <a:rPr kumimoji="0" lang="es-ES" altLang="es-CL" sz="1750" b="0" dirty="0">
                <a:solidFill>
                  <a:srgbClr val="292929"/>
                </a:solidFill>
                <a:latin typeface="Calibri" panose="020F0502020204030204" pitchFamily="34" charset="0"/>
              </a:rPr>
              <a:t>IGUALANDO DEFORMACIONES</a:t>
            </a:r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1876832" y="1887538"/>
          <a:ext cx="82296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cuación" r:id="rId3" imgW="457200" imgH="228600" progId="Equation.3">
                  <p:embed/>
                </p:oleObj>
              </mc:Choice>
              <mc:Fallback>
                <p:oleObj name="Ecuación" r:id="rId3" imgW="457200" imgH="228600" progId="Equation.3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832" y="1887538"/>
                        <a:ext cx="82296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1470031" y="2544766"/>
          <a:ext cx="1672884" cy="6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cuación" r:id="rId5" imgW="1079280" imgH="419040" progId="Equation.3">
                  <p:embed/>
                </p:oleObj>
              </mc:Choice>
              <mc:Fallback>
                <p:oleObj name="Ecuación" r:id="rId5" imgW="1079280" imgH="419040" progId="Equation.3">
                  <p:embed/>
                  <p:pic>
                    <p:nvPicPr>
                      <p:cNvPr id="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31" y="2544766"/>
                        <a:ext cx="1672884" cy="6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9 Grupo"/>
          <p:cNvGrpSpPr>
            <a:grpSpLocks/>
          </p:cNvGrpSpPr>
          <p:nvPr/>
        </p:nvGrpSpPr>
        <p:grpSpPr bwMode="auto">
          <a:xfrm>
            <a:off x="1450976" y="3624264"/>
            <a:ext cx="1732033" cy="1830703"/>
            <a:chOff x="1754187" y="3026758"/>
            <a:chExt cx="1732232" cy="1830887"/>
          </a:xfrm>
        </p:grpSpPr>
        <p:graphicFrame>
          <p:nvGraphicFramePr>
            <p:cNvPr id="8" name="1 Objeto"/>
            <p:cNvGraphicFramePr>
              <a:graphicFrameLocks noChangeAspect="1"/>
            </p:cNvGraphicFramePr>
            <p:nvPr/>
          </p:nvGraphicFramePr>
          <p:xfrm>
            <a:off x="1994919" y="3923784"/>
            <a:ext cx="1240019" cy="373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Ecuación" r:id="rId7" imgW="799920" imgH="241200" progId="Equation.3">
                    <p:embed/>
                  </p:oleObj>
                </mc:Choice>
                <mc:Fallback>
                  <p:oleObj name="Ecuación" r:id="rId7" imgW="799920" imgH="241200" progId="Equation.3">
                    <p:embed/>
                    <p:pic>
                      <p:nvPicPr>
                        <p:cNvPr id="8" name="1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4919" y="3923784"/>
                          <a:ext cx="1240019" cy="3738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3 Objeto"/>
            <p:cNvGraphicFramePr>
              <a:graphicFrameLocks noChangeAspect="1"/>
            </p:cNvGraphicFramePr>
            <p:nvPr/>
          </p:nvGraphicFramePr>
          <p:xfrm>
            <a:off x="1754187" y="3026758"/>
            <a:ext cx="1732232" cy="649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Ecuación" r:id="rId9" imgW="1117440" imgH="419040" progId="Equation.3">
                    <p:embed/>
                  </p:oleObj>
                </mc:Choice>
                <mc:Fallback>
                  <p:oleObj name="Ecuación" r:id="rId9" imgW="1117440" imgH="419040" progId="Equation.3">
                    <p:embed/>
                    <p:pic>
                      <p:nvPicPr>
                        <p:cNvPr id="9" name="3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4187" y="3026758"/>
                          <a:ext cx="1732232" cy="649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14 Objeto"/>
            <p:cNvGraphicFramePr>
              <a:graphicFrameLocks noChangeAspect="1"/>
            </p:cNvGraphicFramePr>
            <p:nvPr/>
          </p:nvGraphicFramePr>
          <p:xfrm>
            <a:off x="2247268" y="4503279"/>
            <a:ext cx="1200396" cy="354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Ecuación" r:id="rId11" imgW="774360" imgH="228600" progId="Equation.3">
                    <p:embed/>
                  </p:oleObj>
                </mc:Choice>
                <mc:Fallback>
                  <p:oleObj name="Ecuación" r:id="rId11" imgW="774360" imgH="228600" progId="Equation.3">
                    <p:embed/>
                    <p:pic>
                      <p:nvPicPr>
                        <p:cNvPr id="10" name="14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7268" y="4503279"/>
                          <a:ext cx="1200396" cy="354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738145"/>
            <a:ext cx="3809886" cy="4139127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7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502" y="1699831"/>
            <a:ext cx="3809886" cy="4139127"/>
          </a:xfrm>
          <a:prstGeom prst="rect">
            <a:avLst/>
          </a:prstGeom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954436" y="816287"/>
            <a:ext cx="7344816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 algn="just">
              <a:spcBef>
                <a:spcPts val="600"/>
              </a:spcBef>
              <a:buClrTx/>
              <a:buSzTx/>
              <a:buFontTx/>
              <a:buNone/>
            </a:pPr>
            <a:r>
              <a:rPr kumimoji="0" lang="es-ES" altLang="es-CL" sz="1750" b="0" dirty="0">
                <a:solidFill>
                  <a:srgbClr val="292929"/>
                </a:solidFill>
                <a:latin typeface="Calibri" panose="020F0502020204030204" pitchFamily="34" charset="0"/>
              </a:rPr>
              <a:t>DISTRIBUCION DE LAS CARGAS EN LAS DOS BANDAS</a:t>
            </a:r>
          </a:p>
        </p:txBody>
      </p:sp>
      <p:grpSp>
        <p:nvGrpSpPr>
          <p:cNvPr id="5" name="6 Grupo"/>
          <p:cNvGrpSpPr>
            <a:grpSpLocks/>
          </p:cNvGrpSpPr>
          <p:nvPr/>
        </p:nvGrpSpPr>
        <p:grpSpPr bwMode="auto">
          <a:xfrm>
            <a:off x="1187624" y="4010774"/>
            <a:ext cx="2337730" cy="1847474"/>
            <a:chOff x="1589733" y="4020188"/>
            <a:chExt cx="2337082" cy="1847922"/>
          </a:xfrm>
        </p:grpSpPr>
        <p:graphicFrame>
          <p:nvGraphicFramePr>
            <p:cNvPr id="6" name="Object 14"/>
            <p:cNvGraphicFramePr>
              <a:graphicFrameLocks noChangeAspect="1"/>
            </p:cNvGraphicFramePr>
            <p:nvPr/>
          </p:nvGraphicFramePr>
          <p:xfrm>
            <a:off x="2031638" y="4020188"/>
            <a:ext cx="1357796" cy="354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cuación" r:id="rId4" imgW="876240" imgH="228600" progId="Equation.3">
                    <p:embed/>
                  </p:oleObj>
                </mc:Choice>
                <mc:Fallback>
                  <p:oleObj name="Ecuación" r:id="rId4" imgW="876240" imgH="228600" progId="Equation.3">
                    <p:embed/>
                    <p:pic>
                      <p:nvPicPr>
                        <p:cNvPr id="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1638" y="4020188"/>
                          <a:ext cx="1357796" cy="354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6 Grupo"/>
            <p:cNvGrpSpPr>
              <a:grpSpLocks/>
            </p:cNvGrpSpPr>
            <p:nvPr/>
          </p:nvGrpSpPr>
          <p:grpSpPr bwMode="auto">
            <a:xfrm>
              <a:off x="1589733" y="4452341"/>
              <a:ext cx="2337082" cy="1415769"/>
              <a:chOff x="1589733" y="4272509"/>
              <a:chExt cx="2337082" cy="1415769"/>
            </a:xfrm>
          </p:grpSpPr>
          <p:graphicFrame>
            <p:nvGraphicFramePr>
              <p:cNvPr id="8" name="Object 15"/>
              <p:cNvGraphicFramePr>
                <a:graphicFrameLocks noChangeAspect="1"/>
              </p:cNvGraphicFramePr>
              <p:nvPr/>
            </p:nvGraphicFramePr>
            <p:xfrm>
              <a:off x="1589733" y="4272509"/>
              <a:ext cx="2243096" cy="3544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7" name="Ecuación" r:id="rId6" imgW="1447560" imgH="228600" progId="Equation.3">
                      <p:embed/>
                    </p:oleObj>
                  </mc:Choice>
                  <mc:Fallback>
                    <p:oleObj name="Ecuación" r:id="rId6" imgW="1447560" imgH="228600" progId="Equation.3">
                      <p:embed/>
                      <p:pic>
                        <p:nvPicPr>
                          <p:cNvPr id="8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9733" y="4272509"/>
                            <a:ext cx="2243096" cy="3544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16"/>
              <p:cNvGraphicFramePr>
                <a:graphicFrameLocks noChangeAspect="1"/>
              </p:cNvGraphicFramePr>
              <p:nvPr/>
            </p:nvGraphicFramePr>
            <p:xfrm>
              <a:off x="2259979" y="4920737"/>
              <a:ext cx="1633371" cy="3544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8" name="Ecuación" r:id="rId8" imgW="1054080" imgH="228600" progId="Equation.3">
                      <p:embed/>
                    </p:oleObj>
                  </mc:Choice>
                  <mc:Fallback>
                    <p:oleObj name="Ecuación" r:id="rId8" imgW="1054080" imgH="228600" progId="Equation.3">
                      <p:embed/>
                      <p:pic>
                        <p:nvPicPr>
                          <p:cNvPr id="9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9979" y="4920737"/>
                            <a:ext cx="1633371" cy="3544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17"/>
              <p:cNvGraphicFramePr>
                <a:graphicFrameLocks noChangeAspect="1"/>
              </p:cNvGraphicFramePr>
              <p:nvPr/>
            </p:nvGraphicFramePr>
            <p:xfrm>
              <a:off x="2273919" y="5373490"/>
              <a:ext cx="1652896" cy="314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Ecuación" r:id="rId10" imgW="1066680" imgH="203040" progId="Equation.3">
                      <p:embed/>
                    </p:oleObj>
                  </mc:Choice>
                  <mc:Fallback>
                    <p:oleObj name="Ecuación" r:id="rId10" imgW="1066680" imgH="203040" progId="Equation.3">
                      <p:embed/>
                      <p:pic>
                        <p:nvPicPr>
                          <p:cNvPr id="1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3919" y="5373490"/>
                            <a:ext cx="1652896" cy="3147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1" name="11 CuadroTexto"/>
          <p:cNvSpPr txBox="1">
            <a:spLocks noChangeArrowheads="1"/>
          </p:cNvSpPr>
          <p:nvPr/>
        </p:nvSpPr>
        <p:spPr bwMode="auto">
          <a:xfrm>
            <a:off x="899592" y="1628800"/>
            <a:ext cx="8261871" cy="18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690813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90813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9081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9081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90813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90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90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90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90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b="1" dirty="0">
                <a:latin typeface="Calibri" panose="020F0502020204030204" pitchFamily="34" charset="0"/>
              </a:rPr>
              <a:t>PESO A CONSIDERAR</a:t>
            </a:r>
          </a:p>
          <a:p>
            <a:pPr defTabSz="2601913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Peso propio losa</a:t>
            </a:r>
          </a:p>
          <a:p>
            <a:pPr defTabSz="2508250">
              <a:spcBef>
                <a:spcPts val="30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2500 kg/m</a:t>
            </a:r>
            <a:r>
              <a:rPr kumimoji="0" lang="es-CL" altLang="es-CL" sz="1700" b="0" baseline="30000" dirty="0">
                <a:latin typeface="Calibri" panose="020F0502020204030204" pitchFamily="34" charset="0"/>
              </a:rPr>
              <a:t>3</a:t>
            </a:r>
            <a:r>
              <a:rPr kumimoji="0" lang="es-CL" altLang="es-CL" sz="1700" b="0" dirty="0">
                <a:latin typeface="Calibri" panose="020F0502020204030204" pitchFamily="34" charset="0"/>
              </a:rPr>
              <a:t> * 0,12 m * 1 m 	= 300 kg/m</a:t>
            </a:r>
            <a:endParaRPr kumimoji="0" lang="es-CL" altLang="es-CL" sz="1700" b="0" baseline="30000" dirty="0">
              <a:latin typeface="Calibri" panose="020F0502020204030204" pitchFamily="34" charset="0"/>
            </a:endParaRPr>
          </a:p>
          <a:p>
            <a:pPr defTabSz="2508250">
              <a:spcBef>
                <a:spcPts val="30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Carga de uso</a:t>
            </a:r>
          </a:p>
          <a:p>
            <a:pPr defTabSz="2508250">
              <a:spcBef>
                <a:spcPts val="30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250 kg/m</a:t>
            </a:r>
            <a:r>
              <a:rPr kumimoji="0" lang="es-CL" altLang="es-CL" sz="1700" b="0" baseline="30000" dirty="0">
                <a:latin typeface="Calibri" panose="020F0502020204030204" pitchFamily="34" charset="0"/>
              </a:rPr>
              <a:t>2</a:t>
            </a:r>
            <a:r>
              <a:rPr kumimoji="0" lang="es-CL" altLang="es-CL" sz="1700" b="0" dirty="0">
                <a:latin typeface="Calibri" panose="020F0502020204030204" pitchFamily="34" charset="0"/>
              </a:rPr>
              <a:t> * 1 m 	= 250 kg/m</a:t>
            </a:r>
          </a:p>
          <a:p>
            <a:pPr defTabSz="2508250">
              <a:spcBef>
                <a:spcPts val="60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                                q </a:t>
            </a:r>
            <a:r>
              <a:rPr kumimoji="0" lang="es-CL" altLang="es-CL" sz="1700" b="0" baseline="-25000" dirty="0">
                <a:latin typeface="Calibri" panose="020F0502020204030204" pitchFamily="34" charset="0"/>
              </a:rPr>
              <a:t>total</a:t>
            </a:r>
            <a:r>
              <a:rPr kumimoji="0" lang="es-CL" altLang="es-CL" sz="1700" b="0" dirty="0">
                <a:latin typeface="Calibri" panose="020F0502020204030204" pitchFamily="34" charset="0"/>
              </a:rPr>
              <a:t> 	= 550 kg/m</a:t>
            </a:r>
          </a:p>
        </p:txBody>
      </p:sp>
      <p:cxnSp>
        <p:nvCxnSpPr>
          <p:cNvPr id="12" name="Conector recto 11"/>
          <p:cNvCxnSpPr/>
          <p:nvPr/>
        </p:nvCxnSpPr>
        <p:spPr bwMode="auto">
          <a:xfrm>
            <a:off x="2339752" y="3057909"/>
            <a:ext cx="2232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2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700808"/>
            <a:ext cx="5910765" cy="3960000"/>
          </a:xfrm>
          <a:prstGeom prst="rect">
            <a:avLst/>
          </a:prstGeom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972765" y="837002"/>
            <a:ext cx="73448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50" b="0" dirty="0">
                <a:latin typeface="Calibri" panose="020F0502020204030204" pitchFamily="34" charset="0"/>
              </a:rPr>
              <a:t>DEFORMACIONES EN VIGAS CON CARGAS REPARTIDAS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27365" y="2918395"/>
          <a:ext cx="9048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cuación" r:id="rId4" imgW="622080" imgH="406080" progId="Equation.3">
                  <p:embed/>
                </p:oleObj>
              </mc:Choice>
              <mc:Fallback>
                <p:oleObj name="Ecuación" r:id="rId4" imgW="622080" imgH="4060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365" y="2918395"/>
                        <a:ext cx="9048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339752" y="2916808"/>
          <a:ext cx="9223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cuación" r:id="rId6" imgW="634680" imgH="406080" progId="Equation.3">
                  <p:embed/>
                </p:oleObj>
              </mc:Choice>
              <mc:Fallback>
                <p:oleObj name="Ecuación" r:id="rId6" imgW="634680" imgH="40608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16808"/>
                        <a:ext cx="9223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5885532" y="5366668"/>
          <a:ext cx="7747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cuación" r:id="rId8" imgW="533160" imgH="406080" progId="Equation.3">
                  <p:embed/>
                </p:oleObj>
              </mc:Choice>
              <mc:Fallback>
                <p:oleObj name="Ecuación" r:id="rId8" imgW="533160" imgH="406080" progId="Equation.3">
                  <p:embed/>
                  <p:pic>
                    <p:nvPicPr>
                      <p:cNvPr id="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532" y="5366668"/>
                        <a:ext cx="7747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2339752" y="5365080"/>
          <a:ext cx="9223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cuación" r:id="rId10" imgW="634680" imgH="406080" progId="Equation.3">
                  <p:embed/>
                </p:oleObj>
              </mc:Choice>
              <mc:Fallback>
                <p:oleObj name="Ecuación" r:id="rId10" imgW="634680" imgH="406080" progId="Equation.3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365080"/>
                        <a:ext cx="9223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2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3"/>
          <a:stretch/>
        </p:blipFill>
        <p:spPr>
          <a:xfrm>
            <a:off x="1043608" y="1412775"/>
            <a:ext cx="6552000" cy="4652736"/>
          </a:xfrm>
          <a:prstGeom prst="rect">
            <a:avLst/>
          </a:prstGeom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972765" y="740041"/>
            <a:ext cx="73448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50" b="0" dirty="0">
                <a:latin typeface="Calibri" panose="020F0502020204030204" pitchFamily="34" charset="0"/>
              </a:rPr>
              <a:t>BANDA DE LOSA - CONSIDERACIONES DE APOYO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851920" y="1700808"/>
          <a:ext cx="910770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cuación" r:id="rId4" imgW="634680" imgH="406080" progId="Equation.3">
                  <p:embed/>
                </p:oleObj>
              </mc:Choice>
              <mc:Fallback>
                <p:oleObj name="Ecuación" r:id="rId4" imgW="634680" imgH="40608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700808"/>
                        <a:ext cx="910770" cy="5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2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79"/>
          <a:stretch/>
        </p:blipFill>
        <p:spPr>
          <a:xfrm>
            <a:off x="1043608" y="1412776"/>
            <a:ext cx="6868281" cy="4680000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923928" y="1700808"/>
          <a:ext cx="893539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cuación" r:id="rId4" imgW="622080" imgH="406080" progId="Equation.3">
                  <p:embed/>
                </p:oleObj>
              </mc:Choice>
              <mc:Fallback>
                <p:oleObj name="Ecuación" r:id="rId4" imgW="622080" imgH="40608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700808"/>
                        <a:ext cx="893539" cy="5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984597" y="751765"/>
            <a:ext cx="73448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50" b="0" dirty="0">
                <a:latin typeface="Calibri" panose="020F0502020204030204" pitchFamily="34" charset="0"/>
              </a:rPr>
              <a:t>BANDA DE LOSA - CONSIDERACIONES DE APOYO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5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3296"/>
            <a:ext cx="7006316" cy="4680000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851920" y="1700808"/>
          <a:ext cx="910770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cuación" r:id="rId4" imgW="634680" imgH="406080" progId="Equation.3">
                  <p:embed/>
                </p:oleObj>
              </mc:Choice>
              <mc:Fallback>
                <p:oleObj name="Ecuación" r:id="rId4" imgW="634680" imgH="40608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700808"/>
                        <a:ext cx="910770" cy="5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972765" y="736188"/>
            <a:ext cx="73448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50" b="0" dirty="0">
                <a:latin typeface="Calibri" panose="020F0502020204030204" pitchFamily="34" charset="0"/>
              </a:rPr>
              <a:t>BANDA DE LOSA - CONSIDERACIONES DE APOYO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0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6"/>
            <a:ext cx="6850514" cy="4680000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952429" y="1700213"/>
          <a:ext cx="7096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cuación" r:id="rId4" imgW="495000" imgH="406080" progId="Equation.3">
                  <p:embed/>
                </p:oleObj>
              </mc:Choice>
              <mc:Fallback>
                <p:oleObj name="Ecuación" r:id="rId4" imgW="495000" imgH="40608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429" y="1700213"/>
                        <a:ext cx="7096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972765" y="735668"/>
            <a:ext cx="73448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50" b="0" dirty="0">
                <a:latin typeface="Calibri" panose="020F0502020204030204" pitchFamily="34" charset="0"/>
              </a:rPr>
              <a:t>BANDA DE LOSA - CONSIDERACIONES DE APOYO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980728"/>
            <a:ext cx="2885645" cy="5087545"/>
          </a:xfrm>
          <a:prstGeom prst="rect">
            <a:avLst/>
          </a:prstGeom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99593" y="836712"/>
            <a:ext cx="73448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50" b="0" dirty="0">
                <a:latin typeface="Calibri" panose="020F0502020204030204" pitchFamily="34" charset="0"/>
              </a:rPr>
              <a:t>EJEMPLO DE APLICACIÓN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899592" y="1700808"/>
            <a:ext cx="4320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DATOS A CONSIDERAR</a:t>
            </a: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Hormigón Armado	= 2500 kg/m</a:t>
            </a:r>
            <a:r>
              <a:rPr kumimoji="0" lang="es-CL" altLang="es-CL" sz="1700" b="0" baseline="30000" dirty="0">
                <a:latin typeface="Calibri" panose="020F0502020204030204" pitchFamily="34" charset="0"/>
              </a:rPr>
              <a:t>3</a:t>
            </a: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Carga de Uso	=  250 kg/m</a:t>
            </a:r>
            <a:r>
              <a:rPr kumimoji="0" lang="es-CL" altLang="es-CL" sz="1700" b="0" baseline="30000" dirty="0">
                <a:latin typeface="Calibri" panose="020F0502020204030204" pitchFamily="34" charset="0"/>
              </a:rPr>
              <a:t>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CL" altLang="es-CL" sz="1700" b="0" baseline="30000" dirty="0">
              <a:latin typeface="Calibri" panose="020F0502020204030204" pitchFamily="34" charset="0"/>
            </a:endParaRPr>
          </a:p>
        </p:txBody>
      </p:sp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899592" y="3429000"/>
            <a:ext cx="4320000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690813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90813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9081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9081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90813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90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90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90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90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CL" sz="1700" b="0" dirty="0">
                <a:latin typeface="Calibri" panose="020F0502020204030204" pitchFamily="34" charset="0"/>
              </a:rPr>
              <a:t>CALCULO DE PESO TOTAL</a:t>
            </a:r>
            <a:endParaRPr kumimoji="0" lang="es-CL" altLang="es-CL" sz="17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Peso propio losa</a:t>
            </a: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2500 kg/m</a:t>
            </a:r>
            <a:r>
              <a:rPr kumimoji="0" lang="es-CL" altLang="es-CL" sz="1700" b="0" baseline="30000" dirty="0">
                <a:latin typeface="Calibri" panose="020F0502020204030204" pitchFamily="34" charset="0"/>
              </a:rPr>
              <a:t>3</a:t>
            </a:r>
            <a:r>
              <a:rPr kumimoji="0" lang="es-CL" altLang="es-CL" sz="1700" b="0" dirty="0">
                <a:latin typeface="Calibri" panose="020F0502020204030204" pitchFamily="34" charset="0"/>
              </a:rPr>
              <a:t> * 0,15 m * 1 m 	= 375 kg/m</a:t>
            </a:r>
            <a:endParaRPr kumimoji="0" lang="es-CL" altLang="es-CL" sz="1700" b="0" baseline="30000" dirty="0"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Carga de Uso</a:t>
            </a: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250 kg/m</a:t>
            </a:r>
            <a:r>
              <a:rPr kumimoji="0" lang="es-CL" altLang="es-CL" sz="1700" b="0" baseline="30000" dirty="0">
                <a:latin typeface="Calibri" panose="020F0502020204030204" pitchFamily="34" charset="0"/>
              </a:rPr>
              <a:t>2</a:t>
            </a:r>
            <a:r>
              <a:rPr kumimoji="0" lang="es-CL" altLang="es-CL" sz="1700" b="0" dirty="0">
                <a:latin typeface="Calibri" panose="020F0502020204030204" pitchFamily="34" charset="0"/>
              </a:rPr>
              <a:t> * 1 m 	= 250 kg/m</a:t>
            </a:r>
          </a:p>
          <a:p>
            <a:pPr>
              <a:spcBef>
                <a:spcPts val="1200"/>
              </a:spcBef>
              <a:buClrTx/>
              <a:buSzTx/>
              <a:buFontTx/>
              <a:buNone/>
            </a:pPr>
            <a:r>
              <a:rPr kumimoji="0" lang="es-CL" altLang="es-CL" sz="1700" b="0" dirty="0">
                <a:latin typeface="Calibri" panose="020F0502020204030204" pitchFamily="34" charset="0"/>
              </a:rPr>
              <a:t>                                q </a:t>
            </a:r>
            <a:r>
              <a:rPr kumimoji="0" lang="es-CL" altLang="es-CL" sz="1700" b="0" baseline="-25000" dirty="0">
                <a:latin typeface="Calibri" panose="020F0502020204030204" pitchFamily="34" charset="0"/>
              </a:rPr>
              <a:t>total</a:t>
            </a:r>
            <a:r>
              <a:rPr kumimoji="0" lang="es-CL" altLang="es-CL" sz="1700" b="0" dirty="0">
                <a:latin typeface="Calibri" panose="020F0502020204030204" pitchFamily="34" charset="0"/>
              </a:rPr>
              <a:t> 	= 625 kg/m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CL" altLang="es-CL" sz="1700" b="0" dirty="0">
              <a:latin typeface="Calibri" panose="020F050202020403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 bwMode="auto">
          <a:xfrm>
            <a:off x="2627784" y="4968000"/>
            <a:ext cx="20882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4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77408584-ABA4-44DD-AFAE-A2F62DF1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836712"/>
            <a:ext cx="73448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50" b="0" dirty="0">
                <a:latin typeface="Calibri" panose="020F0502020204030204" pitchFamily="34" charset="0"/>
              </a:rPr>
              <a:t>EJEMPLO DE APLICACIÓN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A018024-D2EF-4DB8-81E8-241F3760B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992" y="2155914"/>
            <a:ext cx="3478024" cy="998302"/>
          </a:xfrm>
          <a:prstGeom prst="rect">
            <a:avLst/>
          </a:prstGeom>
        </p:spPr>
      </p:pic>
      <p:sp>
        <p:nvSpPr>
          <p:cNvPr id="19" name="19 CuadroTexto">
            <a:extLst>
              <a:ext uri="{FF2B5EF4-FFF2-40B4-BE49-F238E27FC236}">
                <a16:creationId xmlns:a16="http://schemas.microsoft.com/office/drawing/2014/main" id="{DFB45C9C-B02F-4894-924E-6AB78C8E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1" y="1646290"/>
            <a:ext cx="47344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s-CL" alt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LOSA 101</a:t>
            </a:r>
            <a:endParaRPr kumimoji="0" lang="es-CL" altLang="es-CL" sz="1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Banda “X”                Banda “Y”</a:t>
            </a:r>
            <a:endParaRPr kumimoji="0" lang="es-CL" altLang="es-CL" sz="1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CL" altLang="es-CL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CL" altLang="es-CL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4 Objeto">
            <a:extLst>
              <a:ext uri="{FF2B5EF4-FFF2-40B4-BE49-F238E27FC236}">
                <a16:creationId xmlns:a16="http://schemas.microsoft.com/office/drawing/2014/main" id="{E63690CD-2A08-4540-B76A-C3B5B2C1A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66458"/>
              </p:ext>
            </p:extLst>
          </p:nvPr>
        </p:nvGraphicFramePr>
        <p:xfrm>
          <a:off x="1677704" y="3063609"/>
          <a:ext cx="9334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cuación" r:id="rId4" imgW="622080" imgH="419040" progId="Equation.3">
                  <p:embed/>
                </p:oleObj>
              </mc:Choice>
              <mc:Fallback>
                <p:oleObj name="Ecuación" r:id="rId4" imgW="622080" imgH="419040" progId="Equation.3">
                  <p:embed/>
                  <p:pic>
                    <p:nvPicPr>
                      <p:cNvPr id="20" name="4 Objeto">
                        <a:extLst>
                          <a:ext uri="{FF2B5EF4-FFF2-40B4-BE49-F238E27FC236}">
                            <a16:creationId xmlns:a16="http://schemas.microsoft.com/office/drawing/2014/main" id="{E63690CD-2A08-4540-B76A-C3B5B2C1A6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704" y="3063609"/>
                        <a:ext cx="9334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4 Objeto">
            <a:extLst>
              <a:ext uri="{FF2B5EF4-FFF2-40B4-BE49-F238E27FC236}">
                <a16:creationId xmlns:a16="http://schemas.microsoft.com/office/drawing/2014/main" id="{DEEE3E4A-0AD9-45BB-AE2E-11C948DAD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095954"/>
              </p:ext>
            </p:extLst>
          </p:nvPr>
        </p:nvGraphicFramePr>
        <p:xfrm>
          <a:off x="3329908" y="3069818"/>
          <a:ext cx="9334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cuación" r:id="rId6" imgW="622080" imgH="419040" progId="Equation.3">
                  <p:embed/>
                </p:oleObj>
              </mc:Choice>
              <mc:Fallback>
                <p:oleObj name="Ecuación" r:id="rId6" imgW="622080" imgH="419040" progId="Equation.3">
                  <p:embed/>
                  <p:pic>
                    <p:nvPicPr>
                      <p:cNvPr id="23" name="4 Objeto">
                        <a:extLst>
                          <a:ext uri="{FF2B5EF4-FFF2-40B4-BE49-F238E27FC236}">
                            <a16:creationId xmlns:a16="http://schemas.microsoft.com/office/drawing/2014/main" id="{DEEE3E4A-0AD9-45BB-AE2E-11C948DAD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9908" y="3069818"/>
                        <a:ext cx="9334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 Objeto">
            <a:extLst>
              <a:ext uri="{FF2B5EF4-FFF2-40B4-BE49-F238E27FC236}">
                <a16:creationId xmlns:a16="http://schemas.microsoft.com/office/drawing/2014/main" id="{1330CC5B-F313-4635-81FD-FC34C5D23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717732"/>
              </p:ext>
            </p:extLst>
          </p:nvPr>
        </p:nvGraphicFramePr>
        <p:xfrm>
          <a:off x="1066016" y="3976590"/>
          <a:ext cx="1417752" cy="62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cuación" r:id="rId8" imgW="977760" imgH="431640" progId="Equation.3">
                  <p:embed/>
                </p:oleObj>
              </mc:Choice>
              <mc:Fallback>
                <p:oleObj name="Ecuación" r:id="rId8" imgW="977760" imgH="431640" progId="Equation.3">
                  <p:embed/>
                  <p:pic>
                    <p:nvPicPr>
                      <p:cNvPr id="17" name="1 Objeto">
                        <a:extLst>
                          <a:ext uri="{FF2B5EF4-FFF2-40B4-BE49-F238E27FC236}">
                            <a16:creationId xmlns:a16="http://schemas.microsoft.com/office/drawing/2014/main" id="{1330CC5B-F313-4635-81FD-FC34C5D23C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016" y="3976590"/>
                        <a:ext cx="1417752" cy="62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2 Objeto">
            <a:extLst>
              <a:ext uri="{FF2B5EF4-FFF2-40B4-BE49-F238E27FC236}">
                <a16:creationId xmlns:a16="http://schemas.microsoft.com/office/drawing/2014/main" id="{803409EF-2621-4110-818C-AF3DC4BABC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147434"/>
              </p:ext>
            </p:extLst>
          </p:nvPr>
        </p:nvGraphicFramePr>
        <p:xfrm>
          <a:off x="1427819" y="5473794"/>
          <a:ext cx="644148" cy="33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cuación" r:id="rId10" imgW="444240" imgH="228600" progId="Equation.3">
                  <p:embed/>
                </p:oleObj>
              </mc:Choice>
              <mc:Fallback>
                <p:oleObj name="Ecuación" r:id="rId10" imgW="444240" imgH="228600" progId="Equation.3">
                  <p:embed/>
                  <p:pic>
                    <p:nvPicPr>
                      <p:cNvPr id="29" name="2 Objeto">
                        <a:extLst>
                          <a:ext uri="{FF2B5EF4-FFF2-40B4-BE49-F238E27FC236}">
                            <a16:creationId xmlns:a16="http://schemas.microsoft.com/office/drawing/2014/main" id="{803409EF-2621-4110-818C-AF3DC4BABC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819" y="5473794"/>
                        <a:ext cx="644148" cy="331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5 Objeto">
            <a:extLst>
              <a:ext uri="{FF2B5EF4-FFF2-40B4-BE49-F238E27FC236}">
                <a16:creationId xmlns:a16="http://schemas.microsoft.com/office/drawing/2014/main" id="{46866A52-AD63-4A92-9BEB-2E91CDF3B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296980"/>
              </p:ext>
            </p:extLst>
          </p:nvPr>
        </p:nvGraphicFramePr>
        <p:xfrm>
          <a:off x="3331022" y="4203077"/>
          <a:ext cx="1657350" cy="33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cuación" r:id="rId12" imgW="1143000" imgH="228600" progId="Equation.3">
                  <p:embed/>
                </p:oleObj>
              </mc:Choice>
              <mc:Fallback>
                <p:oleObj name="Ecuación" r:id="rId12" imgW="1143000" imgH="228600" progId="Equation.3">
                  <p:embed/>
                  <p:pic>
                    <p:nvPicPr>
                      <p:cNvPr id="30" name="5 Objeto">
                        <a:extLst>
                          <a:ext uri="{FF2B5EF4-FFF2-40B4-BE49-F238E27FC236}">
                            <a16:creationId xmlns:a16="http://schemas.microsoft.com/office/drawing/2014/main" id="{46866A52-AD63-4A92-9BEB-2E91CDF3BC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022" y="4203077"/>
                        <a:ext cx="1657350" cy="331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6 Objeto">
            <a:extLst>
              <a:ext uri="{FF2B5EF4-FFF2-40B4-BE49-F238E27FC236}">
                <a16:creationId xmlns:a16="http://schemas.microsoft.com/office/drawing/2014/main" id="{BDEE4E5F-1A49-4446-A0B1-43C650795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634987"/>
              </p:ext>
            </p:extLst>
          </p:nvPr>
        </p:nvGraphicFramePr>
        <p:xfrm>
          <a:off x="3436119" y="5462714"/>
          <a:ext cx="1546686" cy="294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cuación" r:id="rId14" imgW="1066680" imgH="203040" progId="Equation.3">
                  <p:embed/>
                </p:oleObj>
              </mc:Choice>
              <mc:Fallback>
                <p:oleObj name="Ecuación" r:id="rId14" imgW="1066680" imgH="203040" progId="Equation.3">
                  <p:embed/>
                  <p:pic>
                    <p:nvPicPr>
                      <p:cNvPr id="31" name="6 Objeto">
                        <a:extLst>
                          <a:ext uri="{FF2B5EF4-FFF2-40B4-BE49-F238E27FC236}">
                            <a16:creationId xmlns:a16="http://schemas.microsoft.com/office/drawing/2014/main" id="{BDEE4E5F-1A49-4446-A0B1-43C6507952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119" y="5462714"/>
                        <a:ext cx="1546686" cy="294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7 Objeto">
            <a:extLst>
              <a:ext uri="{FF2B5EF4-FFF2-40B4-BE49-F238E27FC236}">
                <a16:creationId xmlns:a16="http://schemas.microsoft.com/office/drawing/2014/main" id="{448B34E8-CA04-40B6-9C8B-86173FD9F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02927"/>
              </p:ext>
            </p:extLst>
          </p:nvPr>
        </p:nvGraphicFramePr>
        <p:xfrm>
          <a:off x="3419872" y="5131244"/>
          <a:ext cx="1546686" cy="33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cuación" r:id="rId16" imgW="1066680" imgH="228600" progId="Equation.3">
                  <p:embed/>
                </p:oleObj>
              </mc:Choice>
              <mc:Fallback>
                <p:oleObj name="Ecuación" r:id="rId16" imgW="1066680" imgH="228600" progId="Equation.3">
                  <p:embed/>
                  <p:pic>
                    <p:nvPicPr>
                      <p:cNvPr id="32" name="7 Objeto">
                        <a:extLst>
                          <a:ext uri="{FF2B5EF4-FFF2-40B4-BE49-F238E27FC236}">
                            <a16:creationId xmlns:a16="http://schemas.microsoft.com/office/drawing/2014/main" id="{448B34E8-CA04-40B6-9C8B-86173FD9F5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131244"/>
                        <a:ext cx="1546686" cy="331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22 Objeto">
            <a:extLst>
              <a:ext uri="{FF2B5EF4-FFF2-40B4-BE49-F238E27FC236}">
                <a16:creationId xmlns:a16="http://schemas.microsoft.com/office/drawing/2014/main" id="{826DBFDA-16BC-4247-AB32-60C710406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040908"/>
              </p:ext>
            </p:extLst>
          </p:nvPr>
        </p:nvGraphicFramePr>
        <p:xfrm>
          <a:off x="1111952" y="4725192"/>
          <a:ext cx="1307088" cy="62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cuación" r:id="rId18" imgW="901440" imgH="431640" progId="Equation.3">
                  <p:embed/>
                </p:oleObj>
              </mc:Choice>
              <mc:Fallback>
                <p:oleObj name="Ecuación" r:id="rId18" imgW="901440" imgH="431640" progId="Equation.3">
                  <p:embed/>
                  <p:pic>
                    <p:nvPicPr>
                      <p:cNvPr id="33" name="22 Objeto">
                        <a:extLst>
                          <a:ext uri="{FF2B5EF4-FFF2-40B4-BE49-F238E27FC236}">
                            <a16:creationId xmlns:a16="http://schemas.microsoft.com/office/drawing/2014/main" id="{826DBFDA-16BC-4247-AB32-60C710406F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952" y="4725192"/>
                        <a:ext cx="1307088" cy="62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5 Objeto">
            <a:extLst>
              <a:ext uri="{FF2B5EF4-FFF2-40B4-BE49-F238E27FC236}">
                <a16:creationId xmlns:a16="http://schemas.microsoft.com/office/drawing/2014/main" id="{B23E2C3A-3CBE-4466-B1E6-F4609B907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605295"/>
              </p:ext>
            </p:extLst>
          </p:nvPr>
        </p:nvGraphicFramePr>
        <p:xfrm>
          <a:off x="3275856" y="4526610"/>
          <a:ext cx="1712160" cy="33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cuación" r:id="rId20" imgW="1180800" imgH="228600" progId="Equation.3">
                  <p:embed/>
                </p:oleObj>
              </mc:Choice>
              <mc:Fallback>
                <p:oleObj name="Ecuación" r:id="rId20" imgW="1180800" imgH="228600" progId="Equation.3">
                  <p:embed/>
                  <p:pic>
                    <p:nvPicPr>
                      <p:cNvPr id="34" name="5 Objeto">
                        <a:extLst>
                          <a:ext uri="{FF2B5EF4-FFF2-40B4-BE49-F238E27FC236}">
                            <a16:creationId xmlns:a16="http://schemas.microsoft.com/office/drawing/2014/main" id="{B23E2C3A-3CBE-4466-B1E6-F4609B9070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526610"/>
                        <a:ext cx="1712160" cy="331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5846284" y="980728"/>
            <a:ext cx="2899993" cy="5112841"/>
            <a:chOff x="5374800" y="648000"/>
            <a:chExt cx="3236431" cy="570600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7F34C92-9D4E-4F9D-BEA7-902746ED2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374800" y="648000"/>
              <a:ext cx="3236431" cy="5706000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15A17F74-5156-4D50-BF6E-0935C6B3F4B3}"/>
                </a:ext>
              </a:extLst>
            </p:cNvPr>
            <p:cNvSpPr/>
            <p:nvPr/>
          </p:nvSpPr>
          <p:spPr bwMode="auto">
            <a:xfrm>
              <a:off x="5652000" y="4293136"/>
              <a:ext cx="2142000" cy="3600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AD869067-B54C-4347-9FCC-C0F6C7F0855E}"/>
                </a:ext>
              </a:extLst>
            </p:cNvPr>
            <p:cNvSpPr/>
            <p:nvPr/>
          </p:nvSpPr>
          <p:spPr bwMode="auto">
            <a:xfrm rot="5400000">
              <a:off x="5650200" y="4278600"/>
              <a:ext cx="2142000" cy="36000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7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831C827A-AC57-479F-8DA9-BE81ED5B3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992" y="2191919"/>
            <a:ext cx="3478024" cy="978522"/>
          </a:xfrm>
          <a:prstGeom prst="rect">
            <a:avLst/>
          </a:prstGeom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77408584-ABA4-44DD-AFAE-A2F62DF1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836712"/>
            <a:ext cx="73448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50" b="0" dirty="0">
                <a:latin typeface="Calibri" panose="020F0502020204030204" pitchFamily="34" charset="0"/>
              </a:rPr>
              <a:t>EJEMPLO DE APLICACIÓN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sp>
        <p:nvSpPr>
          <p:cNvPr id="19" name="19 CuadroTexto">
            <a:extLst>
              <a:ext uri="{FF2B5EF4-FFF2-40B4-BE49-F238E27FC236}">
                <a16:creationId xmlns:a16="http://schemas.microsoft.com/office/drawing/2014/main" id="{DFB45C9C-B02F-4894-924E-6AB78C8E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1" y="1664295"/>
            <a:ext cx="47344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s-CL" alt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LOSA 102</a:t>
            </a:r>
            <a:endParaRPr kumimoji="0" lang="es-CL" altLang="es-CL" sz="1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Banda “X”                Banda “Y”</a:t>
            </a:r>
            <a:endParaRPr kumimoji="0" lang="es-CL" altLang="es-CL" sz="1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CL" altLang="es-CL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CL" altLang="es-CL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4 Objeto">
            <a:extLst>
              <a:ext uri="{FF2B5EF4-FFF2-40B4-BE49-F238E27FC236}">
                <a16:creationId xmlns:a16="http://schemas.microsoft.com/office/drawing/2014/main" id="{E63690CD-2A08-4540-B76A-C3B5B2C1A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084421"/>
              </p:ext>
            </p:extLst>
          </p:nvPr>
        </p:nvGraphicFramePr>
        <p:xfrm>
          <a:off x="1668463" y="3082032"/>
          <a:ext cx="9525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cuación" r:id="rId4" imgW="634680" imgH="419040" progId="Equation.3">
                  <p:embed/>
                </p:oleObj>
              </mc:Choice>
              <mc:Fallback>
                <p:oleObj name="Ecuación" r:id="rId4" imgW="634680" imgH="419040" progId="Equation.3">
                  <p:embed/>
                  <p:pic>
                    <p:nvPicPr>
                      <p:cNvPr id="20" name="4 Objeto">
                        <a:extLst>
                          <a:ext uri="{FF2B5EF4-FFF2-40B4-BE49-F238E27FC236}">
                            <a16:creationId xmlns:a16="http://schemas.microsoft.com/office/drawing/2014/main" id="{E63690CD-2A08-4540-B76A-C3B5B2C1A6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3082032"/>
                        <a:ext cx="9525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4 Objeto">
            <a:extLst>
              <a:ext uri="{FF2B5EF4-FFF2-40B4-BE49-F238E27FC236}">
                <a16:creationId xmlns:a16="http://schemas.microsoft.com/office/drawing/2014/main" id="{DEEE3E4A-0AD9-45BB-AE2E-11C948DAD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692474"/>
              </p:ext>
            </p:extLst>
          </p:nvPr>
        </p:nvGraphicFramePr>
        <p:xfrm>
          <a:off x="3321050" y="3088382"/>
          <a:ext cx="9525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cuación" r:id="rId6" imgW="634680" imgH="419040" progId="Equation.3">
                  <p:embed/>
                </p:oleObj>
              </mc:Choice>
              <mc:Fallback>
                <p:oleObj name="Ecuación" r:id="rId6" imgW="634680" imgH="419040" progId="Equation.3">
                  <p:embed/>
                  <p:pic>
                    <p:nvPicPr>
                      <p:cNvPr id="23" name="4 Objeto">
                        <a:extLst>
                          <a:ext uri="{FF2B5EF4-FFF2-40B4-BE49-F238E27FC236}">
                            <a16:creationId xmlns:a16="http://schemas.microsoft.com/office/drawing/2014/main" id="{DEEE3E4A-0AD9-45BB-AE2E-11C948DAD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088382"/>
                        <a:ext cx="9525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5747419" y="908720"/>
            <a:ext cx="3006866" cy="5301264"/>
            <a:chOff x="5374800" y="648000"/>
            <a:chExt cx="3236431" cy="570600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7F34C92-9D4E-4F9D-BEA7-902746ED2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4800" y="648000"/>
              <a:ext cx="3236431" cy="5706000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7F0D7C85-FC48-4E80-9815-0D14334624C1}"/>
                </a:ext>
              </a:extLst>
            </p:cNvPr>
            <p:cNvSpPr/>
            <p:nvPr/>
          </p:nvSpPr>
          <p:spPr bwMode="auto">
            <a:xfrm>
              <a:off x="5652000" y="2246304"/>
              <a:ext cx="2142000" cy="3600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87688815-EE92-453E-87C7-26AD4D352CC5}"/>
                </a:ext>
              </a:extLst>
            </p:cNvPr>
            <p:cNvSpPr/>
            <p:nvPr/>
          </p:nvSpPr>
          <p:spPr bwMode="auto">
            <a:xfrm rot="5400000">
              <a:off x="5650200" y="2231768"/>
              <a:ext cx="2142000" cy="36000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graphicFrame>
        <p:nvGraphicFramePr>
          <p:cNvPr id="26" name="5 Objeto">
            <a:extLst>
              <a:ext uri="{FF2B5EF4-FFF2-40B4-BE49-F238E27FC236}">
                <a16:creationId xmlns:a16="http://schemas.microsoft.com/office/drawing/2014/main" id="{010E822F-8CDE-4B53-83F3-DBC1C54C5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97472"/>
              </p:ext>
            </p:extLst>
          </p:nvPr>
        </p:nvGraphicFramePr>
        <p:xfrm>
          <a:off x="3331022" y="4347735"/>
          <a:ext cx="1657350" cy="33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cuación" r:id="rId9" imgW="1143000" imgH="228600" progId="Equation.3">
                  <p:embed/>
                </p:oleObj>
              </mc:Choice>
              <mc:Fallback>
                <p:oleObj name="Ecuación" r:id="rId9" imgW="1143000" imgH="228600" progId="Equation.3">
                  <p:embed/>
                  <p:pic>
                    <p:nvPicPr>
                      <p:cNvPr id="26" name="5 Objeto">
                        <a:extLst>
                          <a:ext uri="{FF2B5EF4-FFF2-40B4-BE49-F238E27FC236}">
                            <a16:creationId xmlns:a16="http://schemas.microsoft.com/office/drawing/2014/main" id="{010E822F-8CDE-4B53-83F3-DBC1C54C58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022" y="4347735"/>
                        <a:ext cx="1657350" cy="331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6 Objeto">
            <a:extLst>
              <a:ext uri="{FF2B5EF4-FFF2-40B4-BE49-F238E27FC236}">
                <a16:creationId xmlns:a16="http://schemas.microsoft.com/office/drawing/2014/main" id="{CCEFE2E7-3696-4F4E-9AE8-A485A9689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828435"/>
              </p:ext>
            </p:extLst>
          </p:nvPr>
        </p:nvGraphicFramePr>
        <p:xfrm>
          <a:off x="3443288" y="5607968"/>
          <a:ext cx="15303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cuación" r:id="rId11" imgW="1054080" imgH="203040" progId="Equation.3">
                  <p:embed/>
                </p:oleObj>
              </mc:Choice>
              <mc:Fallback>
                <p:oleObj name="Ecuación" r:id="rId11" imgW="1054080" imgH="203040" progId="Equation.3">
                  <p:embed/>
                  <p:pic>
                    <p:nvPicPr>
                      <p:cNvPr id="27" name="6 Objeto">
                        <a:extLst>
                          <a:ext uri="{FF2B5EF4-FFF2-40B4-BE49-F238E27FC236}">
                            <a16:creationId xmlns:a16="http://schemas.microsoft.com/office/drawing/2014/main" id="{CCEFE2E7-3696-4F4E-9AE8-A485A96892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5607968"/>
                        <a:ext cx="15303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7 Objeto">
            <a:extLst>
              <a:ext uri="{FF2B5EF4-FFF2-40B4-BE49-F238E27FC236}">
                <a16:creationId xmlns:a16="http://schemas.microsoft.com/office/drawing/2014/main" id="{638AA8DC-6548-4D4D-AE06-FC75D6EC17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838684"/>
              </p:ext>
            </p:extLst>
          </p:nvPr>
        </p:nvGraphicFramePr>
        <p:xfrm>
          <a:off x="3419872" y="5275902"/>
          <a:ext cx="1546686" cy="33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cuación" r:id="rId13" imgW="1066680" imgH="228600" progId="Equation.3">
                  <p:embed/>
                </p:oleObj>
              </mc:Choice>
              <mc:Fallback>
                <p:oleObj name="Ecuación" r:id="rId13" imgW="1066680" imgH="228600" progId="Equation.3">
                  <p:embed/>
                  <p:pic>
                    <p:nvPicPr>
                      <p:cNvPr id="28" name="7 Objeto">
                        <a:extLst>
                          <a:ext uri="{FF2B5EF4-FFF2-40B4-BE49-F238E27FC236}">
                            <a16:creationId xmlns:a16="http://schemas.microsoft.com/office/drawing/2014/main" id="{638AA8DC-6548-4D4D-AE06-FC75D6EC17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275902"/>
                        <a:ext cx="1546686" cy="331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5 Objeto">
            <a:extLst>
              <a:ext uri="{FF2B5EF4-FFF2-40B4-BE49-F238E27FC236}">
                <a16:creationId xmlns:a16="http://schemas.microsoft.com/office/drawing/2014/main" id="{E294260D-4127-4BD8-B452-6EB983A23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383664"/>
              </p:ext>
            </p:extLst>
          </p:nvPr>
        </p:nvGraphicFramePr>
        <p:xfrm>
          <a:off x="2868861" y="4671343"/>
          <a:ext cx="213518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cuación" r:id="rId15" imgW="1473120" imgH="228600" progId="Equation.3">
                  <p:embed/>
                </p:oleObj>
              </mc:Choice>
              <mc:Fallback>
                <p:oleObj name="Ecuación" r:id="rId15" imgW="1473120" imgH="228600" progId="Equation.3">
                  <p:embed/>
                  <p:pic>
                    <p:nvPicPr>
                      <p:cNvPr id="36" name="5 Objeto">
                        <a:extLst>
                          <a:ext uri="{FF2B5EF4-FFF2-40B4-BE49-F238E27FC236}">
                            <a16:creationId xmlns:a16="http://schemas.microsoft.com/office/drawing/2014/main" id="{E294260D-4127-4BD8-B452-6EB983A231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861" y="4671343"/>
                        <a:ext cx="213518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1 Objeto">
            <a:extLst>
              <a:ext uri="{FF2B5EF4-FFF2-40B4-BE49-F238E27FC236}">
                <a16:creationId xmlns:a16="http://schemas.microsoft.com/office/drawing/2014/main" id="{A7DF32A9-CC81-499C-8676-C176ECFA7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820534"/>
              </p:ext>
            </p:extLst>
          </p:nvPr>
        </p:nvGraphicFramePr>
        <p:xfrm>
          <a:off x="1011238" y="4120480"/>
          <a:ext cx="15287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cuación" r:id="rId17" imgW="1054080" imgH="431640" progId="Equation.3">
                  <p:embed/>
                </p:oleObj>
              </mc:Choice>
              <mc:Fallback>
                <p:oleObj name="Ecuación" r:id="rId17" imgW="1054080" imgH="431640" progId="Equation.3">
                  <p:embed/>
                  <p:pic>
                    <p:nvPicPr>
                      <p:cNvPr id="39" name="1 Objeto">
                        <a:extLst>
                          <a:ext uri="{FF2B5EF4-FFF2-40B4-BE49-F238E27FC236}">
                            <a16:creationId xmlns:a16="http://schemas.microsoft.com/office/drawing/2014/main" id="{A7DF32A9-CC81-499C-8676-C176ECFA71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4120480"/>
                        <a:ext cx="15287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2 Objeto">
            <a:extLst>
              <a:ext uri="{FF2B5EF4-FFF2-40B4-BE49-F238E27FC236}">
                <a16:creationId xmlns:a16="http://schemas.microsoft.com/office/drawing/2014/main" id="{C4025B53-111F-4189-BF70-E3D28E75D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44650"/>
              </p:ext>
            </p:extLst>
          </p:nvPr>
        </p:nvGraphicFramePr>
        <p:xfrm>
          <a:off x="1475656" y="5619080"/>
          <a:ext cx="10493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cuación" r:id="rId19" imgW="723600" imgH="228600" progId="Equation.3">
                  <p:embed/>
                </p:oleObj>
              </mc:Choice>
              <mc:Fallback>
                <p:oleObj name="Ecuación" r:id="rId19" imgW="723600" imgH="228600" progId="Equation.3">
                  <p:embed/>
                  <p:pic>
                    <p:nvPicPr>
                      <p:cNvPr id="40" name="2 Objeto">
                        <a:extLst>
                          <a:ext uri="{FF2B5EF4-FFF2-40B4-BE49-F238E27FC236}">
                            <a16:creationId xmlns:a16="http://schemas.microsoft.com/office/drawing/2014/main" id="{C4025B53-111F-4189-BF70-E3D28E75D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619080"/>
                        <a:ext cx="10493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22 Objeto">
            <a:extLst>
              <a:ext uri="{FF2B5EF4-FFF2-40B4-BE49-F238E27FC236}">
                <a16:creationId xmlns:a16="http://schemas.microsoft.com/office/drawing/2014/main" id="{C62C020A-215F-41DD-8F60-B87C0245B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109473"/>
              </p:ext>
            </p:extLst>
          </p:nvPr>
        </p:nvGraphicFramePr>
        <p:xfrm>
          <a:off x="1043608" y="4869780"/>
          <a:ext cx="14366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cuación" r:id="rId21" imgW="990360" imgH="431640" progId="Equation.3">
                  <p:embed/>
                </p:oleObj>
              </mc:Choice>
              <mc:Fallback>
                <p:oleObj name="Ecuación" r:id="rId21" imgW="990360" imgH="431640" progId="Equation.3">
                  <p:embed/>
                  <p:pic>
                    <p:nvPicPr>
                      <p:cNvPr id="41" name="22 Objeto">
                        <a:extLst>
                          <a:ext uri="{FF2B5EF4-FFF2-40B4-BE49-F238E27FC236}">
                            <a16:creationId xmlns:a16="http://schemas.microsoft.com/office/drawing/2014/main" id="{C62C020A-215F-41DD-8F60-B87C0245B1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869780"/>
                        <a:ext cx="14366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0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LOSAS DE HORMIGÓN ARMADO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992763" y="864532"/>
            <a:ext cx="7213177" cy="19229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defRPr/>
            </a:pPr>
            <a:r>
              <a:rPr lang="es-CL" sz="1800" b="0" spc="30" dirty="0">
                <a:latin typeface="Calibri" panose="020F0502020204030204" pitchFamily="34" charset="0"/>
              </a:rPr>
              <a:t>La losa de hormigón armado es un elemento estructural, que cumple la función de cubierta o de separación entre pisos consecutivos de un edificio y al mismo tiempo, sirve como soporte para las cargas de ocupación. Físicamente se compone de hormigón y barras de acero de refuerzo. El hormigón absorbe los esfuerzos de compresión y el acero los de tracción.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838912" y="3212976"/>
            <a:ext cx="7520877" cy="2646842"/>
            <a:chOff x="827584" y="3347273"/>
            <a:chExt cx="7520877" cy="2646842"/>
          </a:xfrm>
        </p:grpSpPr>
        <p:sp>
          <p:nvSpPr>
            <p:cNvPr id="7" name="Rectángulo 6"/>
            <p:cNvSpPr/>
            <p:nvPr/>
          </p:nvSpPr>
          <p:spPr>
            <a:xfrm>
              <a:off x="4718371" y="5794060"/>
              <a:ext cx="363009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L" sz="7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http://www.pitagora.cl/admin/muestra_img.php?id=469</a:t>
              </a:r>
            </a:p>
          </p:txBody>
        </p:sp>
        <p:pic>
          <p:nvPicPr>
            <p:cNvPr id="18438" name="Picture 6" descr="http://www.pitagora.cl/admin/muestra_img.php?id=46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88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2"/>
            <a:stretch/>
          </p:blipFill>
          <p:spPr bwMode="auto">
            <a:xfrm>
              <a:off x="5076056" y="3388336"/>
              <a:ext cx="3242499" cy="237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773"/>
            <a:stretch/>
          </p:blipFill>
          <p:spPr bwMode="auto">
            <a:xfrm>
              <a:off x="827584" y="3347273"/>
              <a:ext cx="4879682" cy="248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161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D5E95CF-BB73-45CB-A3C8-881D2EF871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9200" y="2264432"/>
            <a:ext cx="3322800" cy="971461"/>
          </a:xfrm>
          <a:prstGeom prst="rect">
            <a:avLst/>
          </a:prstGeom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77408584-ABA4-44DD-AFAE-A2F62DF1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836712"/>
            <a:ext cx="73448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750" b="0" dirty="0">
                <a:latin typeface="Calibri" panose="020F0502020204030204" pitchFamily="34" charset="0"/>
              </a:rPr>
              <a:t>EJEMPLO DE APLICACIÓN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sp>
        <p:nvSpPr>
          <p:cNvPr id="19" name="19 CuadroTexto">
            <a:extLst>
              <a:ext uri="{FF2B5EF4-FFF2-40B4-BE49-F238E27FC236}">
                <a16:creationId xmlns:a16="http://schemas.microsoft.com/office/drawing/2014/main" id="{DFB45C9C-B02F-4894-924E-6AB78C8E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1" y="1700808"/>
            <a:ext cx="47344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s-CL" alt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LOSA 103</a:t>
            </a:r>
            <a:endParaRPr kumimoji="0" lang="es-CL" altLang="es-CL" sz="1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Banda “X”                Banda “Y”</a:t>
            </a:r>
            <a:endParaRPr kumimoji="0" lang="es-CL" altLang="es-CL" sz="1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CL" altLang="es-CL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CL" altLang="es-CL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4 Objeto">
            <a:extLst>
              <a:ext uri="{FF2B5EF4-FFF2-40B4-BE49-F238E27FC236}">
                <a16:creationId xmlns:a16="http://schemas.microsoft.com/office/drawing/2014/main" id="{E63690CD-2A08-4540-B76A-C3B5B2C1A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90801"/>
              </p:ext>
            </p:extLst>
          </p:nvPr>
        </p:nvGraphicFramePr>
        <p:xfrm>
          <a:off x="1668463" y="3118545"/>
          <a:ext cx="9525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cuación" r:id="rId5" imgW="634680" imgH="419040" progId="Equation.3">
                  <p:embed/>
                </p:oleObj>
              </mc:Choice>
              <mc:Fallback>
                <p:oleObj name="Ecuación" r:id="rId5" imgW="634680" imgH="419040" progId="Equation.3">
                  <p:embed/>
                  <p:pic>
                    <p:nvPicPr>
                      <p:cNvPr id="20" name="4 Objeto">
                        <a:extLst>
                          <a:ext uri="{FF2B5EF4-FFF2-40B4-BE49-F238E27FC236}">
                            <a16:creationId xmlns:a16="http://schemas.microsoft.com/office/drawing/2014/main" id="{E63690CD-2A08-4540-B76A-C3B5B2C1A6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3118545"/>
                        <a:ext cx="9525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4 Objeto">
            <a:extLst>
              <a:ext uri="{FF2B5EF4-FFF2-40B4-BE49-F238E27FC236}">
                <a16:creationId xmlns:a16="http://schemas.microsoft.com/office/drawing/2014/main" id="{DEEE3E4A-0AD9-45BB-AE2E-11C948DAD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08257"/>
              </p:ext>
            </p:extLst>
          </p:nvPr>
        </p:nvGraphicFramePr>
        <p:xfrm>
          <a:off x="3406775" y="3124895"/>
          <a:ext cx="7810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cuación" r:id="rId7" imgW="520560" imgH="419040" progId="Equation.3">
                  <p:embed/>
                </p:oleObj>
              </mc:Choice>
              <mc:Fallback>
                <p:oleObj name="Ecuación" r:id="rId7" imgW="520560" imgH="419040" progId="Equation.3">
                  <p:embed/>
                  <p:pic>
                    <p:nvPicPr>
                      <p:cNvPr id="23" name="4 Objeto">
                        <a:extLst>
                          <a:ext uri="{FF2B5EF4-FFF2-40B4-BE49-F238E27FC236}">
                            <a16:creationId xmlns:a16="http://schemas.microsoft.com/office/drawing/2014/main" id="{DEEE3E4A-0AD9-45BB-AE2E-11C948DAD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3124895"/>
                        <a:ext cx="7810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5 Objeto">
            <a:extLst>
              <a:ext uri="{FF2B5EF4-FFF2-40B4-BE49-F238E27FC236}">
                <a16:creationId xmlns:a16="http://schemas.microsoft.com/office/drawing/2014/main" id="{010E822F-8CDE-4B53-83F3-DBC1C54C5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014527"/>
              </p:ext>
            </p:extLst>
          </p:nvPr>
        </p:nvGraphicFramePr>
        <p:xfrm>
          <a:off x="3331022" y="4275727"/>
          <a:ext cx="1657350" cy="33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cuación" r:id="rId9" imgW="1143000" imgH="228600" progId="Equation.3">
                  <p:embed/>
                </p:oleObj>
              </mc:Choice>
              <mc:Fallback>
                <p:oleObj name="Ecuación" r:id="rId9" imgW="1143000" imgH="228600" progId="Equation.3">
                  <p:embed/>
                  <p:pic>
                    <p:nvPicPr>
                      <p:cNvPr id="26" name="5 Objeto">
                        <a:extLst>
                          <a:ext uri="{FF2B5EF4-FFF2-40B4-BE49-F238E27FC236}">
                            <a16:creationId xmlns:a16="http://schemas.microsoft.com/office/drawing/2014/main" id="{010E822F-8CDE-4B53-83F3-DBC1C54C58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022" y="4275727"/>
                        <a:ext cx="1657350" cy="331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6 Objeto">
            <a:extLst>
              <a:ext uri="{FF2B5EF4-FFF2-40B4-BE49-F238E27FC236}">
                <a16:creationId xmlns:a16="http://schemas.microsoft.com/office/drawing/2014/main" id="{CCEFE2E7-3696-4F4E-9AE8-A485A9689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727852"/>
              </p:ext>
            </p:extLst>
          </p:nvPr>
        </p:nvGraphicFramePr>
        <p:xfrm>
          <a:off x="3419872" y="5535960"/>
          <a:ext cx="14382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cuación" r:id="rId11" imgW="990360" imgH="203040" progId="Equation.3">
                  <p:embed/>
                </p:oleObj>
              </mc:Choice>
              <mc:Fallback>
                <p:oleObj name="Ecuación" r:id="rId11" imgW="990360" imgH="203040" progId="Equation.3">
                  <p:embed/>
                  <p:pic>
                    <p:nvPicPr>
                      <p:cNvPr id="27" name="6 Objeto">
                        <a:extLst>
                          <a:ext uri="{FF2B5EF4-FFF2-40B4-BE49-F238E27FC236}">
                            <a16:creationId xmlns:a16="http://schemas.microsoft.com/office/drawing/2014/main" id="{CCEFE2E7-3696-4F4E-9AE8-A485A96892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535960"/>
                        <a:ext cx="143827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7 Objeto">
            <a:extLst>
              <a:ext uri="{FF2B5EF4-FFF2-40B4-BE49-F238E27FC236}">
                <a16:creationId xmlns:a16="http://schemas.microsoft.com/office/drawing/2014/main" id="{638AA8DC-6548-4D4D-AE06-FC75D6EC17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55290"/>
              </p:ext>
            </p:extLst>
          </p:nvPr>
        </p:nvGraphicFramePr>
        <p:xfrm>
          <a:off x="3419872" y="5203894"/>
          <a:ext cx="1546686" cy="33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cuación" r:id="rId13" imgW="1066680" imgH="228600" progId="Equation.3">
                  <p:embed/>
                </p:oleObj>
              </mc:Choice>
              <mc:Fallback>
                <p:oleObj name="Ecuación" r:id="rId13" imgW="1066680" imgH="228600" progId="Equation.3">
                  <p:embed/>
                  <p:pic>
                    <p:nvPicPr>
                      <p:cNvPr id="28" name="7 Objeto">
                        <a:extLst>
                          <a:ext uri="{FF2B5EF4-FFF2-40B4-BE49-F238E27FC236}">
                            <a16:creationId xmlns:a16="http://schemas.microsoft.com/office/drawing/2014/main" id="{638AA8DC-6548-4D4D-AE06-FC75D6EC17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203894"/>
                        <a:ext cx="1546686" cy="331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5 Objeto">
            <a:extLst>
              <a:ext uri="{FF2B5EF4-FFF2-40B4-BE49-F238E27FC236}">
                <a16:creationId xmlns:a16="http://schemas.microsoft.com/office/drawing/2014/main" id="{E294260D-4127-4BD8-B452-6EB983A23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209259"/>
              </p:ext>
            </p:extLst>
          </p:nvPr>
        </p:nvGraphicFramePr>
        <p:xfrm>
          <a:off x="2868861" y="4599335"/>
          <a:ext cx="213518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cuación" r:id="rId15" imgW="1473120" imgH="228600" progId="Equation.3">
                  <p:embed/>
                </p:oleObj>
              </mc:Choice>
              <mc:Fallback>
                <p:oleObj name="Ecuación" r:id="rId15" imgW="1473120" imgH="228600" progId="Equation.3">
                  <p:embed/>
                  <p:pic>
                    <p:nvPicPr>
                      <p:cNvPr id="36" name="5 Objeto">
                        <a:extLst>
                          <a:ext uri="{FF2B5EF4-FFF2-40B4-BE49-F238E27FC236}">
                            <a16:creationId xmlns:a16="http://schemas.microsoft.com/office/drawing/2014/main" id="{E294260D-4127-4BD8-B452-6EB983A231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861" y="4599335"/>
                        <a:ext cx="213518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1 Objeto">
            <a:extLst>
              <a:ext uri="{FF2B5EF4-FFF2-40B4-BE49-F238E27FC236}">
                <a16:creationId xmlns:a16="http://schemas.microsoft.com/office/drawing/2014/main" id="{A7DF32A9-CC81-499C-8676-C176ECFA7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178171"/>
              </p:ext>
            </p:extLst>
          </p:nvPr>
        </p:nvGraphicFramePr>
        <p:xfrm>
          <a:off x="1011238" y="4048472"/>
          <a:ext cx="15287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cuación" r:id="rId17" imgW="1054080" imgH="431640" progId="Equation.3">
                  <p:embed/>
                </p:oleObj>
              </mc:Choice>
              <mc:Fallback>
                <p:oleObj name="Ecuación" r:id="rId17" imgW="1054080" imgH="431640" progId="Equation.3">
                  <p:embed/>
                  <p:pic>
                    <p:nvPicPr>
                      <p:cNvPr id="39" name="1 Objeto">
                        <a:extLst>
                          <a:ext uri="{FF2B5EF4-FFF2-40B4-BE49-F238E27FC236}">
                            <a16:creationId xmlns:a16="http://schemas.microsoft.com/office/drawing/2014/main" id="{A7DF32A9-CC81-499C-8676-C176ECFA71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4048472"/>
                        <a:ext cx="15287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2 Objeto">
            <a:extLst>
              <a:ext uri="{FF2B5EF4-FFF2-40B4-BE49-F238E27FC236}">
                <a16:creationId xmlns:a16="http://schemas.microsoft.com/office/drawing/2014/main" id="{C4025B53-111F-4189-BF70-E3D28E75D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3538"/>
              </p:ext>
            </p:extLst>
          </p:nvPr>
        </p:nvGraphicFramePr>
        <p:xfrm>
          <a:off x="1475656" y="5547072"/>
          <a:ext cx="10493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cuación" r:id="rId19" imgW="723600" imgH="228600" progId="Equation.3">
                  <p:embed/>
                </p:oleObj>
              </mc:Choice>
              <mc:Fallback>
                <p:oleObj name="Ecuación" r:id="rId19" imgW="723600" imgH="228600" progId="Equation.3">
                  <p:embed/>
                  <p:pic>
                    <p:nvPicPr>
                      <p:cNvPr id="40" name="2 Objeto">
                        <a:extLst>
                          <a:ext uri="{FF2B5EF4-FFF2-40B4-BE49-F238E27FC236}">
                            <a16:creationId xmlns:a16="http://schemas.microsoft.com/office/drawing/2014/main" id="{C4025B53-111F-4189-BF70-E3D28E75D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547072"/>
                        <a:ext cx="10493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22 Objeto">
            <a:extLst>
              <a:ext uri="{FF2B5EF4-FFF2-40B4-BE49-F238E27FC236}">
                <a16:creationId xmlns:a16="http://schemas.microsoft.com/office/drawing/2014/main" id="{C62C020A-215F-41DD-8F60-B87C0245B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97093"/>
              </p:ext>
            </p:extLst>
          </p:nvPr>
        </p:nvGraphicFramePr>
        <p:xfrm>
          <a:off x="1062509" y="4797772"/>
          <a:ext cx="15652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cuación" r:id="rId21" imgW="1079280" imgH="431640" progId="Equation.3">
                  <p:embed/>
                </p:oleObj>
              </mc:Choice>
              <mc:Fallback>
                <p:oleObj name="Ecuación" r:id="rId21" imgW="1079280" imgH="431640" progId="Equation.3">
                  <p:embed/>
                  <p:pic>
                    <p:nvPicPr>
                      <p:cNvPr id="41" name="22 Objeto">
                        <a:extLst>
                          <a:ext uri="{FF2B5EF4-FFF2-40B4-BE49-F238E27FC236}">
                            <a16:creationId xmlns:a16="http://schemas.microsoft.com/office/drawing/2014/main" id="{C62C020A-215F-41DD-8F60-B87C0245B1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509" y="4797772"/>
                        <a:ext cx="15652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5851413" y="869395"/>
            <a:ext cx="2999833" cy="5288866"/>
            <a:chOff x="5374800" y="648000"/>
            <a:chExt cx="3236431" cy="570600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7F34C92-9D4E-4F9D-BEA7-902746ED2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374800" y="648000"/>
              <a:ext cx="3236431" cy="5706000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8C281E6-AD6F-4C51-9CC3-8A8B01AB92C9}"/>
                </a:ext>
              </a:extLst>
            </p:cNvPr>
            <p:cNvSpPr/>
            <p:nvPr/>
          </p:nvSpPr>
          <p:spPr bwMode="auto">
            <a:xfrm>
              <a:off x="5652000" y="908760"/>
              <a:ext cx="2142000" cy="3600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A0AC93D9-2ED9-4EC5-93C3-42A48B561C80}"/>
                </a:ext>
              </a:extLst>
            </p:cNvPr>
            <p:cNvSpPr/>
            <p:nvPr/>
          </p:nvSpPr>
          <p:spPr bwMode="auto">
            <a:xfrm rot="5400000">
              <a:off x="6393600" y="912304"/>
              <a:ext cx="655200" cy="36000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66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3 Objeto">
            <a:extLst>
              <a:ext uri="{FF2B5EF4-FFF2-40B4-BE49-F238E27FC236}">
                <a16:creationId xmlns:a16="http://schemas.microsoft.com/office/drawing/2014/main" id="{C106E3D4-9ECF-4F3D-B7ED-3BFB5F841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095688"/>
              </p:ext>
            </p:extLst>
          </p:nvPr>
        </p:nvGraphicFramePr>
        <p:xfrm>
          <a:off x="1417223" y="4926682"/>
          <a:ext cx="23939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cuación" r:id="rId3" imgW="1650960" imgH="406080" progId="Equation.3">
                  <p:embed/>
                </p:oleObj>
              </mc:Choice>
              <mc:Fallback>
                <p:oleObj name="Ecuación" r:id="rId3" imgW="1650960" imgH="406080" progId="Equation.3">
                  <p:embed/>
                  <p:pic>
                    <p:nvPicPr>
                      <p:cNvPr id="15" name="13 Objeto">
                        <a:extLst>
                          <a:ext uri="{FF2B5EF4-FFF2-40B4-BE49-F238E27FC236}">
                            <a16:creationId xmlns:a16="http://schemas.microsoft.com/office/drawing/2014/main" id="{C106E3D4-9ECF-4F3D-B7ED-3BFB5F841B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223" y="4926682"/>
                        <a:ext cx="23939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1 Objeto">
            <a:extLst>
              <a:ext uri="{FF2B5EF4-FFF2-40B4-BE49-F238E27FC236}">
                <a16:creationId xmlns:a16="http://schemas.microsoft.com/office/drawing/2014/main" id="{088820BC-C4F0-4EDD-990D-7BAD9C4E8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609311"/>
              </p:ext>
            </p:extLst>
          </p:nvPr>
        </p:nvGraphicFramePr>
        <p:xfrm>
          <a:off x="1426394" y="4089896"/>
          <a:ext cx="22669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cuación" r:id="rId5" imgW="1562040" imgH="406080" progId="Equation.3">
                  <p:embed/>
                </p:oleObj>
              </mc:Choice>
              <mc:Fallback>
                <p:oleObj name="Ecuación" r:id="rId5" imgW="1562040" imgH="406080" progId="Equation.3">
                  <p:embed/>
                  <p:pic>
                    <p:nvPicPr>
                      <p:cNvPr id="21" name="1 Objeto">
                        <a:extLst>
                          <a:ext uri="{FF2B5EF4-FFF2-40B4-BE49-F238E27FC236}">
                            <a16:creationId xmlns:a16="http://schemas.microsoft.com/office/drawing/2014/main" id="{088820BC-C4F0-4EDD-990D-7BAD9C4E87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394" y="4089896"/>
                        <a:ext cx="22669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CF2313A5-DB86-4E56-A286-921EE7AB2F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5656" y="2838450"/>
            <a:ext cx="2322000" cy="610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F7357B-D62F-48E1-9CE4-DE0651BC27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5656" y="1741250"/>
            <a:ext cx="2322000" cy="1007832"/>
          </a:xfrm>
          <a:prstGeom prst="rect">
            <a:avLst/>
          </a:prstGeom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77408584-ABA4-44DD-AFAE-A2F62DF1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836712"/>
            <a:ext cx="734481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BANDA X   Losa 101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AA3DCC-B45A-4531-B15D-DD6596200A5A}"/>
              </a:ext>
            </a:extLst>
          </p:cNvPr>
          <p:cNvSpPr txBox="1"/>
          <p:nvPr/>
        </p:nvSpPr>
        <p:spPr>
          <a:xfrm>
            <a:off x="1746057" y="2314746"/>
            <a:ext cx="167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5 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DAB0F4-D522-415B-BB7C-9168783B7CEA}"/>
              </a:ext>
            </a:extLst>
          </p:cNvPr>
          <p:cNvSpPr txBox="1"/>
          <p:nvPr/>
        </p:nvSpPr>
        <p:spPr>
          <a:xfrm>
            <a:off x="2267744" y="1591259"/>
            <a:ext cx="1728192" cy="3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q=  312,50 kg/m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364088" y="881816"/>
            <a:ext cx="3047708" cy="5373272"/>
            <a:chOff x="5374800" y="648000"/>
            <a:chExt cx="3236431" cy="570600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BFCBD45-271A-4D79-8CA5-B73A85D4E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74800" y="648000"/>
              <a:ext cx="3236431" cy="570600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050DA0B-9431-4962-944E-4AEC1B65A340}"/>
                </a:ext>
              </a:extLst>
            </p:cNvPr>
            <p:cNvSpPr/>
            <p:nvPr/>
          </p:nvSpPr>
          <p:spPr bwMode="auto">
            <a:xfrm>
              <a:off x="5652000" y="4293136"/>
              <a:ext cx="2142000" cy="3600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3A07085-529A-48E7-9350-524A57C05414}"/>
              </a:ext>
            </a:extLst>
          </p:cNvPr>
          <p:cNvSpPr txBox="1"/>
          <p:nvPr/>
        </p:nvSpPr>
        <p:spPr>
          <a:xfrm>
            <a:off x="1331640" y="2694434"/>
            <a:ext cx="984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80C5230-D40E-43C2-881D-3E4BC8D48B71}"/>
              </a:ext>
            </a:extLst>
          </p:cNvPr>
          <p:cNvSpPr txBox="1"/>
          <p:nvPr/>
        </p:nvSpPr>
        <p:spPr>
          <a:xfrm>
            <a:off x="1907704" y="3270498"/>
            <a:ext cx="167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03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6B21279D-2BAB-4D7F-825F-2759D97CE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91"/>
          <a:stretch/>
        </p:blipFill>
        <p:spPr>
          <a:xfrm>
            <a:off x="1147220" y="3039491"/>
            <a:ext cx="2402496" cy="420737"/>
          </a:xfrm>
          <a:prstGeom prst="rect">
            <a:avLst/>
          </a:prstGeom>
        </p:spPr>
      </p:pic>
      <p:graphicFrame>
        <p:nvGraphicFramePr>
          <p:cNvPr id="20" name="1 Objeto">
            <a:extLst>
              <a:ext uri="{FF2B5EF4-FFF2-40B4-BE49-F238E27FC236}">
                <a16:creationId xmlns:a16="http://schemas.microsoft.com/office/drawing/2014/main" id="{10FA56F1-0125-45CF-AC5E-93ECBEDB3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587817"/>
              </p:ext>
            </p:extLst>
          </p:nvPr>
        </p:nvGraphicFramePr>
        <p:xfrm>
          <a:off x="1279318" y="3993753"/>
          <a:ext cx="22653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cuación" r:id="rId4" imgW="1562040" imgH="406080" progId="Equation.3">
                  <p:embed/>
                </p:oleObj>
              </mc:Choice>
              <mc:Fallback>
                <p:oleObj name="Ecuación" r:id="rId4" imgW="1562040" imgH="406080" progId="Equation.3">
                  <p:embed/>
                  <p:pic>
                    <p:nvPicPr>
                      <p:cNvPr id="20" name="1 Objeto">
                        <a:extLst>
                          <a:ext uri="{FF2B5EF4-FFF2-40B4-BE49-F238E27FC236}">
                            <a16:creationId xmlns:a16="http://schemas.microsoft.com/office/drawing/2014/main" id="{10FA56F1-0125-45CF-AC5E-93ECBEDB34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318" y="3993753"/>
                        <a:ext cx="22653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1586051D-CD25-4B6C-981E-5DA1A3587D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91"/>
          <a:stretch/>
        </p:blipFill>
        <p:spPr>
          <a:xfrm>
            <a:off x="1147220" y="1704137"/>
            <a:ext cx="2402496" cy="1335355"/>
          </a:xfrm>
          <a:prstGeom prst="rect">
            <a:avLst/>
          </a:prstGeom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77408584-ABA4-44DD-AFAE-A2F62DF1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836712"/>
            <a:ext cx="734481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BANDA X   Losa 102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AA3DCC-B45A-4531-B15D-DD6596200A5A}"/>
              </a:ext>
            </a:extLst>
          </p:cNvPr>
          <p:cNvSpPr txBox="1"/>
          <p:nvPr/>
        </p:nvSpPr>
        <p:spPr>
          <a:xfrm>
            <a:off x="1605501" y="2308101"/>
            <a:ext cx="16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5 m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88D648-151C-4A5D-9ADC-A29571523B42}"/>
              </a:ext>
            </a:extLst>
          </p:cNvPr>
          <p:cNvSpPr txBox="1"/>
          <p:nvPr/>
        </p:nvSpPr>
        <p:spPr>
          <a:xfrm>
            <a:off x="2051720" y="155086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q= 104,17 kg/m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652120" y="980728"/>
            <a:ext cx="2959111" cy="5217070"/>
            <a:chOff x="5374800" y="648000"/>
            <a:chExt cx="3236431" cy="570600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BFCBD45-271A-4D79-8CA5-B73A85D4E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4800" y="648000"/>
              <a:ext cx="3236431" cy="5706000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1FB9AD4-B663-477C-B8C0-1D065A51DEEB}"/>
                </a:ext>
              </a:extLst>
            </p:cNvPr>
            <p:cNvSpPr/>
            <p:nvPr/>
          </p:nvSpPr>
          <p:spPr bwMode="auto">
            <a:xfrm>
              <a:off x="5652000" y="2204864"/>
              <a:ext cx="2142000" cy="3600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C87EFE4-172C-4AE6-AAF9-EB78F68A3EBF}"/>
              </a:ext>
            </a:extLst>
          </p:cNvPr>
          <p:cNvSpPr txBox="1"/>
          <p:nvPr/>
        </p:nvSpPr>
        <p:spPr>
          <a:xfrm>
            <a:off x="1623685" y="3316213"/>
            <a:ext cx="167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37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532B4A5F-E3B1-40E1-B039-E929BFBF4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91"/>
          <a:stretch/>
        </p:blipFill>
        <p:spPr>
          <a:xfrm>
            <a:off x="1161391" y="3133724"/>
            <a:ext cx="2402496" cy="4207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8832F14-49DC-4544-B02D-C879EDC5FB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91"/>
          <a:stretch/>
        </p:blipFill>
        <p:spPr>
          <a:xfrm>
            <a:off x="1161391" y="1798370"/>
            <a:ext cx="2402496" cy="133535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75BD2D6-2E0F-4DC5-9257-9E93EB841377}"/>
              </a:ext>
            </a:extLst>
          </p:cNvPr>
          <p:cNvSpPr txBox="1"/>
          <p:nvPr/>
        </p:nvSpPr>
        <p:spPr>
          <a:xfrm>
            <a:off x="1637856" y="3410446"/>
            <a:ext cx="167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7408584-ABA4-44DD-AFAE-A2F62DF1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836712"/>
            <a:ext cx="734481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BANDA X   Losa 103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AA3DCC-B45A-4531-B15D-DD6596200A5A}"/>
              </a:ext>
            </a:extLst>
          </p:cNvPr>
          <p:cNvSpPr txBox="1"/>
          <p:nvPr/>
        </p:nvSpPr>
        <p:spPr>
          <a:xfrm>
            <a:off x="1619671" y="2402334"/>
            <a:ext cx="16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5 m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711861A-A48F-4286-BEA2-DC14506886AC}"/>
              </a:ext>
            </a:extLst>
          </p:cNvPr>
          <p:cNvSpPr txBox="1"/>
          <p:nvPr/>
        </p:nvSpPr>
        <p:spPr>
          <a:xfrm>
            <a:off x="2195735" y="1631732"/>
            <a:ext cx="1440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q= 40,89 kg/m</a:t>
            </a:r>
          </a:p>
        </p:txBody>
      </p:sp>
      <p:graphicFrame>
        <p:nvGraphicFramePr>
          <p:cNvPr id="19" name="1 Objeto">
            <a:extLst>
              <a:ext uri="{FF2B5EF4-FFF2-40B4-BE49-F238E27FC236}">
                <a16:creationId xmlns:a16="http://schemas.microsoft.com/office/drawing/2014/main" id="{47CC07FE-1B55-4F75-ADDB-8FE4A144D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721752"/>
              </p:ext>
            </p:extLst>
          </p:nvPr>
        </p:nvGraphicFramePr>
        <p:xfrm>
          <a:off x="1271264" y="4064174"/>
          <a:ext cx="22637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cuación" r:id="rId5" imgW="1562040" imgH="406080" progId="Equation.3">
                  <p:embed/>
                </p:oleObj>
              </mc:Choice>
              <mc:Fallback>
                <p:oleObj name="Ecuación" r:id="rId5" imgW="1562040" imgH="406080" progId="Equation.3">
                  <p:embed/>
                  <p:pic>
                    <p:nvPicPr>
                      <p:cNvPr id="19" name="1 Objeto">
                        <a:extLst>
                          <a:ext uri="{FF2B5EF4-FFF2-40B4-BE49-F238E27FC236}">
                            <a16:creationId xmlns:a16="http://schemas.microsoft.com/office/drawing/2014/main" id="{47CC07FE-1B55-4F75-ADDB-8FE4A144D5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264" y="4064174"/>
                        <a:ext cx="226377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5364088" y="867726"/>
            <a:ext cx="2966023" cy="5229256"/>
            <a:chOff x="5374800" y="648000"/>
            <a:chExt cx="3236431" cy="570600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BFCBD45-271A-4D79-8CA5-B73A85D4E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4800" y="648000"/>
              <a:ext cx="3236431" cy="5706000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66CF3-615C-4913-A998-991BE6BABD76}"/>
                </a:ext>
              </a:extLst>
            </p:cNvPr>
            <p:cNvSpPr/>
            <p:nvPr/>
          </p:nvSpPr>
          <p:spPr bwMode="auto">
            <a:xfrm>
              <a:off x="5652000" y="882000"/>
              <a:ext cx="2142000" cy="3600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55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18 Objeto">
            <a:extLst>
              <a:ext uri="{FF2B5EF4-FFF2-40B4-BE49-F238E27FC236}">
                <a16:creationId xmlns:a16="http://schemas.microsoft.com/office/drawing/2014/main" id="{66E936AA-2B05-46B3-BE89-0C6A5EA82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065435"/>
              </p:ext>
            </p:extLst>
          </p:nvPr>
        </p:nvGraphicFramePr>
        <p:xfrm>
          <a:off x="950913" y="4789909"/>
          <a:ext cx="176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cuación" r:id="rId3" imgW="1218960" imgH="203040" progId="Equation.3">
                  <p:embed/>
                </p:oleObj>
              </mc:Choice>
              <mc:Fallback>
                <p:oleObj name="Ecuación" r:id="rId3" imgW="1218960" imgH="203040" progId="Equation.3">
                  <p:embed/>
                  <p:pic>
                    <p:nvPicPr>
                      <p:cNvPr id="32" name="18 Objeto">
                        <a:extLst>
                          <a:ext uri="{FF2B5EF4-FFF2-40B4-BE49-F238E27FC236}">
                            <a16:creationId xmlns:a16="http://schemas.microsoft.com/office/drawing/2014/main" id="{66E936AA-2B05-46B3-BE89-0C6A5EA824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4789909"/>
                        <a:ext cx="1768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922D9E4F-41C1-4371-A616-45597CB1C3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" y="1867632"/>
            <a:ext cx="4428000" cy="1212683"/>
          </a:xfrm>
          <a:prstGeom prst="rect">
            <a:avLst/>
          </a:prstGeom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77408584-ABA4-44DD-AFAE-A2F62DF1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836712"/>
            <a:ext cx="734481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BANDA Y   Losas 101, 102, 103</a:t>
            </a:r>
            <a:endParaRPr kumimoji="0" lang="es-ES" altLang="es-CL" sz="1750" b="0" dirty="0">
              <a:latin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AA3DCC-B45A-4531-B15D-DD6596200A5A}"/>
              </a:ext>
            </a:extLst>
          </p:cNvPr>
          <p:cNvSpPr txBox="1"/>
          <p:nvPr/>
        </p:nvSpPr>
        <p:spPr>
          <a:xfrm>
            <a:off x="1259633" y="2556611"/>
            <a:ext cx="16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5 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DAB0F4-D522-415B-BB7C-9168783B7CEA}"/>
              </a:ext>
            </a:extLst>
          </p:cNvPr>
          <p:cNvSpPr txBox="1"/>
          <p:nvPr/>
        </p:nvSpPr>
        <p:spPr>
          <a:xfrm>
            <a:off x="1047276" y="1707256"/>
            <a:ext cx="1728192" cy="3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q=  312,50 kg/m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77B41C-BCE6-4E81-A89D-5F548139B504}"/>
              </a:ext>
            </a:extLst>
          </p:cNvPr>
          <p:cNvSpPr txBox="1"/>
          <p:nvPr/>
        </p:nvSpPr>
        <p:spPr>
          <a:xfrm>
            <a:off x="2891139" y="1805890"/>
            <a:ext cx="1540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q= 520,83 kg/m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C9D3DC9-3620-422E-A763-F1C340A59121}"/>
              </a:ext>
            </a:extLst>
          </p:cNvPr>
          <p:cNvSpPr txBox="1"/>
          <p:nvPr/>
        </p:nvSpPr>
        <p:spPr>
          <a:xfrm>
            <a:off x="3995936" y="1568147"/>
            <a:ext cx="1627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q= 584,11 kg/m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7DDC6B4-12CF-4356-838B-5B99FC3982DC}"/>
              </a:ext>
            </a:extLst>
          </p:cNvPr>
          <p:cNvSpPr txBox="1"/>
          <p:nvPr/>
        </p:nvSpPr>
        <p:spPr>
          <a:xfrm>
            <a:off x="2951633" y="2556611"/>
            <a:ext cx="16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5 m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EEA1837-1CB6-40B7-93E3-35FE47708807}"/>
              </a:ext>
            </a:extLst>
          </p:cNvPr>
          <p:cNvSpPr txBox="1"/>
          <p:nvPr/>
        </p:nvSpPr>
        <p:spPr>
          <a:xfrm>
            <a:off x="4248152" y="2556611"/>
            <a:ext cx="16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1,5 m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4BA0CE9-E7FA-45A1-8307-440A3470A3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438" y="2936299"/>
            <a:ext cx="4322362" cy="73870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B6045E9-742D-4AE5-8E68-68EAC2A84590}"/>
              </a:ext>
            </a:extLst>
          </p:cNvPr>
          <p:cNvSpPr txBox="1"/>
          <p:nvPr/>
        </p:nvSpPr>
        <p:spPr>
          <a:xfrm>
            <a:off x="1190799" y="3531944"/>
            <a:ext cx="1508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7BE0E2E-0FF6-4B92-BC25-813222B125A1}"/>
              </a:ext>
            </a:extLst>
          </p:cNvPr>
          <p:cNvSpPr txBox="1"/>
          <p:nvPr/>
        </p:nvSpPr>
        <p:spPr>
          <a:xfrm>
            <a:off x="3052816" y="3531944"/>
            <a:ext cx="16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2A5A8FE-89FC-4C81-886B-D1ED59DA4A84}"/>
              </a:ext>
            </a:extLst>
          </p:cNvPr>
          <p:cNvSpPr txBox="1"/>
          <p:nvPr/>
        </p:nvSpPr>
        <p:spPr>
          <a:xfrm>
            <a:off x="2660690" y="2885777"/>
            <a:ext cx="903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EB42102-0968-44C5-B678-9746EA009075}"/>
              </a:ext>
            </a:extLst>
          </p:cNvPr>
          <p:cNvSpPr txBox="1"/>
          <p:nvPr/>
        </p:nvSpPr>
        <p:spPr>
          <a:xfrm>
            <a:off x="4404186" y="3001382"/>
            <a:ext cx="76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aphicFrame>
        <p:nvGraphicFramePr>
          <p:cNvPr id="30" name="2 Objeto">
            <a:extLst>
              <a:ext uri="{FF2B5EF4-FFF2-40B4-BE49-F238E27FC236}">
                <a16:creationId xmlns:a16="http://schemas.microsoft.com/office/drawing/2014/main" id="{095D609F-D30F-4A08-87FF-21B514797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26035"/>
              </p:ext>
            </p:extLst>
          </p:nvPr>
        </p:nvGraphicFramePr>
        <p:xfrm>
          <a:off x="969963" y="4359275"/>
          <a:ext cx="1803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cuación" r:id="rId7" imgW="1244520" imgH="203040" progId="Equation.3">
                  <p:embed/>
                </p:oleObj>
              </mc:Choice>
              <mc:Fallback>
                <p:oleObj name="Ecuación" r:id="rId7" imgW="1244520" imgH="203040" progId="Equation.3">
                  <p:embed/>
                  <p:pic>
                    <p:nvPicPr>
                      <p:cNvPr id="30" name="2 Objeto">
                        <a:extLst>
                          <a:ext uri="{FF2B5EF4-FFF2-40B4-BE49-F238E27FC236}">
                            <a16:creationId xmlns:a16="http://schemas.microsoft.com/office/drawing/2014/main" id="{095D609F-D30F-4A08-87FF-21B514797E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4359275"/>
                        <a:ext cx="1803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17 Objeto">
            <a:extLst>
              <a:ext uri="{FF2B5EF4-FFF2-40B4-BE49-F238E27FC236}">
                <a16:creationId xmlns:a16="http://schemas.microsoft.com/office/drawing/2014/main" id="{3E962AC8-FF9F-4BE6-A42E-BB5529F00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62303"/>
              </p:ext>
            </p:extLst>
          </p:nvPr>
        </p:nvGraphicFramePr>
        <p:xfrm>
          <a:off x="969963" y="5636543"/>
          <a:ext cx="16922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cuación" r:id="rId9" imgW="1168200" imgH="215640" progId="Equation.3">
                  <p:embed/>
                </p:oleObj>
              </mc:Choice>
              <mc:Fallback>
                <p:oleObj name="Ecuación" r:id="rId9" imgW="1168200" imgH="215640" progId="Equation.3">
                  <p:embed/>
                  <p:pic>
                    <p:nvPicPr>
                      <p:cNvPr id="31" name="17 Objeto">
                        <a:extLst>
                          <a:ext uri="{FF2B5EF4-FFF2-40B4-BE49-F238E27FC236}">
                            <a16:creationId xmlns:a16="http://schemas.microsoft.com/office/drawing/2014/main" id="{3E962AC8-FF9F-4BE6-A42E-BB5529F00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5636543"/>
                        <a:ext cx="169227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19 Objeto">
            <a:extLst>
              <a:ext uri="{FF2B5EF4-FFF2-40B4-BE49-F238E27FC236}">
                <a16:creationId xmlns:a16="http://schemas.microsoft.com/office/drawing/2014/main" id="{D45FA6AF-A7C9-4246-B859-9555C52F4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9842"/>
              </p:ext>
            </p:extLst>
          </p:nvPr>
        </p:nvGraphicFramePr>
        <p:xfrm>
          <a:off x="941996" y="5221957"/>
          <a:ext cx="17859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cuación" r:id="rId11" imgW="1231560" imgH="203040" progId="Equation.3">
                  <p:embed/>
                </p:oleObj>
              </mc:Choice>
              <mc:Fallback>
                <p:oleObj name="Ecuación" r:id="rId11" imgW="1231560" imgH="203040" progId="Equation.3">
                  <p:embed/>
                  <p:pic>
                    <p:nvPicPr>
                      <p:cNvPr id="33" name="19 Objeto">
                        <a:extLst>
                          <a:ext uri="{FF2B5EF4-FFF2-40B4-BE49-F238E27FC236}">
                            <a16:creationId xmlns:a16="http://schemas.microsoft.com/office/drawing/2014/main" id="{D45FA6AF-A7C9-4246-B859-9555C52F4C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996" y="5221957"/>
                        <a:ext cx="178593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5950955" y="893114"/>
            <a:ext cx="2852650" cy="5215787"/>
            <a:chOff x="5490471" y="648000"/>
            <a:chExt cx="3120760" cy="570600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BFCBD45-271A-4D79-8CA5-B73A85D4E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0471" y="648000"/>
              <a:ext cx="3120760" cy="5706000"/>
            </a:xfrm>
            <a:prstGeom prst="rect">
              <a:avLst/>
            </a:prstGeom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EF956C83-D8DA-4A87-8C79-937D488B2D45}"/>
                </a:ext>
              </a:extLst>
            </p:cNvPr>
            <p:cNvSpPr/>
            <p:nvPr/>
          </p:nvSpPr>
          <p:spPr bwMode="auto">
            <a:xfrm rot="5400000">
              <a:off x="4336199" y="2968200"/>
              <a:ext cx="4770000" cy="36000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5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F790079-7070-4124-9092-4CF027565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070091"/>
            <a:ext cx="2821770" cy="5150757"/>
          </a:xfrm>
          <a:prstGeom prst="rect">
            <a:avLst/>
          </a:prstGeom>
        </p:spPr>
      </p:pic>
      <p:sp>
        <p:nvSpPr>
          <p:cNvPr id="4" name="11 CuadroTexto">
            <a:extLst>
              <a:ext uri="{FF2B5EF4-FFF2-40B4-BE49-F238E27FC236}">
                <a16:creationId xmlns:a16="http://schemas.microsoft.com/office/drawing/2014/main" id="{06A9C0F5-892B-4300-BDC2-BA747F345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65" y="833576"/>
            <a:ext cx="7344000" cy="248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s-CL" alt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DISEÑO DE LOSA EN HORMIGÓN ARMADO</a:t>
            </a:r>
          </a:p>
          <a:p>
            <a:pPr defTabSz="1431925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es-CL" altLang="es-CL" sz="1700" dirty="0">
                <a:latin typeface="Calibri" panose="020F0502020204030204" pitchFamily="34" charset="0"/>
                <a:cs typeface="Calibri" panose="020F0502020204030204" pitchFamily="34" charset="0"/>
              </a:rPr>
              <a:t>MATERIALES:</a:t>
            </a:r>
          </a:p>
          <a:p>
            <a:pPr defTabSz="1431925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es-CL" altLang="es-CL" sz="1700" b="0" dirty="0">
                <a:latin typeface="Calibri" panose="020F0502020204030204" pitchFamily="34" charset="0"/>
                <a:cs typeface="Calibri" panose="020F0502020204030204" pitchFamily="34" charset="0"/>
              </a:rPr>
              <a:t>Hormigón G20	 </a:t>
            </a:r>
            <a:r>
              <a:rPr kumimoji="0" lang="en-US" altLang="es-CL" sz="1700" b="0" dirty="0">
                <a:latin typeface="Calibri" panose="020F0502020204030204" pitchFamily="34" charset="0"/>
                <a:cs typeface="Calibri" panose="020F0502020204030204" pitchFamily="34" charset="0"/>
              </a:rPr>
              <a:t>fc  = 67 kg/cm²  </a:t>
            </a:r>
            <a:endParaRPr kumimoji="0" lang="es-CL" altLang="es-CL" sz="17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431925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s-CL" sz="1700" b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	 </a:t>
            </a:r>
            <a:r>
              <a:rPr kumimoji="0" lang="en-US" altLang="es-CL" sz="1700" b="0" dirty="0" err="1">
                <a:latin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kumimoji="0" lang="en-US" altLang="es-CL" sz="1700" b="0" dirty="0">
                <a:latin typeface="Calibri" panose="020F0502020204030204" pitchFamily="34" charset="0"/>
                <a:cs typeface="Calibri" panose="020F0502020204030204" pitchFamily="34" charset="0"/>
              </a:rPr>
              <a:t> = 210.000 kg/cm²</a:t>
            </a:r>
            <a:endParaRPr kumimoji="0" lang="es-CL" altLang="es-CL" sz="17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431925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es-CL" altLang="es-CL" sz="1700" b="0" spc="-60" dirty="0">
                <a:latin typeface="Calibri" panose="020F0502020204030204" pitchFamily="34" charset="0"/>
                <a:cs typeface="Calibri" panose="020F0502020204030204" pitchFamily="34" charset="0"/>
              </a:rPr>
              <a:t>Acero A440-280H</a:t>
            </a:r>
            <a:r>
              <a:rPr kumimoji="0" lang="es-CL" altLang="es-CL" sz="1700" b="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kumimoji="0" lang="es-CL" altLang="es-CL" sz="1700" b="0" dirty="0" err="1">
                <a:latin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kumimoji="0" lang="es-CL" altLang="es-CL" sz="1700" b="0" dirty="0">
                <a:latin typeface="Calibri" panose="020F0502020204030204" pitchFamily="34" charset="0"/>
                <a:cs typeface="Calibri" panose="020F0502020204030204" pitchFamily="34" charset="0"/>
              </a:rPr>
              <a:t>  = 1.400 kg/cm²</a:t>
            </a:r>
          </a:p>
          <a:p>
            <a:pPr defTabSz="1431925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s-CL" altLang="es-CL" sz="1700" b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	 Es  = 2.100.000 kg/cm²</a:t>
            </a:r>
            <a:endParaRPr kumimoji="0" lang="es-CL" altLang="es-CL" sz="1700" b="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buClrTx/>
              <a:buSzTx/>
              <a:buFontTx/>
              <a:buNone/>
              <a:defRPr/>
            </a:pPr>
            <a:endParaRPr kumimoji="0" lang="es-CL" altLang="es-CL" sz="1700" b="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buClrTx/>
              <a:buSzTx/>
              <a:buFontTx/>
              <a:buNone/>
              <a:defRPr/>
            </a:pPr>
            <a:endParaRPr kumimoji="0" lang="es-CL" altLang="es-CL" sz="1600" b="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s-CL" altLang="es-CL" sz="1600" b="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666EFCCE-45DE-48C8-B8E4-DFB26894D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527964"/>
              </p:ext>
            </p:extLst>
          </p:nvPr>
        </p:nvGraphicFramePr>
        <p:xfrm>
          <a:off x="1043611" y="3429003"/>
          <a:ext cx="1056384" cy="69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cuación" r:id="rId4" imgW="660240" imgH="431640" progId="Equation.3">
                  <p:embed/>
                </p:oleObj>
              </mc:Choice>
              <mc:Fallback>
                <p:oleObj name="Ecuación" r:id="rId4" imgW="660240" imgH="431640" progId="Equation.3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666EFCCE-45DE-48C8-B8E4-DFB26894DC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11" y="3429003"/>
                        <a:ext cx="1056384" cy="690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>
            <a:extLst>
              <a:ext uri="{FF2B5EF4-FFF2-40B4-BE49-F238E27FC236}">
                <a16:creationId xmlns:a16="http://schemas.microsoft.com/office/drawing/2014/main" id="{2610128E-639E-43FC-8C11-FC67A95FB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389284"/>
              </p:ext>
            </p:extLst>
          </p:nvPr>
        </p:nvGraphicFramePr>
        <p:xfrm>
          <a:off x="1043608" y="4887664"/>
          <a:ext cx="1137600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cuación" r:id="rId6" imgW="711000" imgH="393480" progId="Equation.3">
                  <p:embed/>
                </p:oleObj>
              </mc:Choice>
              <mc:Fallback>
                <p:oleObj name="Ecuación" r:id="rId6" imgW="711000" imgH="393480" progId="Equation.3">
                  <p:embed/>
                  <p:pic>
                    <p:nvPicPr>
                      <p:cNvPr id="6" name="Object 15">
                        <a:extLst>
                          <a:ext uri="{FF2B5EF4-FFF2-40B4-BE49-F238E27FC236}">
                            <a16:creationId xmlns:a16="http://schemas.microsoft.com/office/drawing/2014/main" id="{2610128E-639E-43FC-8C11-FC67A95FB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887664"/>
                        <a:ext cx="1137600" cy="629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1">
            <a:extLst>
              <a:ext uri="{FF2B5EF4-FFF2-40B4-BE49-F238E27FC236}">
                <a16:creationId xmlns:a16="http://schemas.microsoft.com/office/drawing/2014/main" id="{1673714A-3984-43B4-B5AF-344CEA127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140968"/>
            <a:ext cx="30972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 LAS ARMADURAS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A986BF03-8A7C-48C4-BAA4-F4A6B874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599627"/>
            <a:ext cx="347769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COMPROBACIÓN DEL HORMIGÓN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9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75B7C1-EA65-48D1-8E80-37B389AE2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75" t="16401" r="1964" b="10801"/>
          <a:stretch/>
        </p:blipFill>
        <p:spPr>
          <a:xfrm>
            <a:off x="1331640" y="620687"/>
            <a:ext cx="7200800" cy="5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4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9">
            <a:extLst>
              <a:ext uri="{FF2B5EF4-FFF2-40B4-BE49-F238E27FC236}">
                <a16:creationId xmlns:a16="http://schemas.microsoft.com/office/drawing/2014/main" id="{8B385412-A381-4AB5-9D99-8EA42BC738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0009" y="1696053"/>
          <a:ext cx="10144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cuación" r:id="rId3" imgW="634680" imgH="431640" progId="Equation.3">
                  <p:embed/>
                </p:oleObj>
              </mc:Choice>
              <mc:Fallback>
                <p:oleObj name="Ecuación" r:id="rId3" imgW="634680" imgH="431640" progId="Equation.3">
                  <p:embed/>
                  <p:pic>
                    <p:nvPicPr>
                      <p:cNvPr id="34" name="Object 9">
                        <a:extLst>
                          <a:ext uri="{FF2B5EF4-FFF2-40B4-BE49-F238E27FC236}">
                            <a16:creationId xmlns:a16="http://schemas.microsoft.com/office/drawing/2014/main" id="{8B385412-A381-4AB5-9D99-8EA42BC738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009" y="1696053"/>
                        <a:ext cx="10144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1">
            <a:extLst>
              <a:ext uri="{FF2B5EF4-FFF2-40B4-BE49-F238E27FC236}">
                <a16:creationId xmlns:a16="http://schemas.microsoft.com/office/drawing/2014/main" id="{8EFE0DA7-DABE-495E-BDFC-695A3EC26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42994"/>
              </p:ext>
            </p:extLst>
          </p:nvPr>
        </p:nvGraphicFramePr>
        <p:xfrm>
          <a:off x="925252" y="5743556"/>
          <a:ext cx="2430432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cuación" r:id="rId5" imgW="1676160" imgH="241200" progId="Equation.3">
                  <p:embed/>
                </p:oleObj>
              </mc:Choice>
              <mc:Fallback>
                <p:oleObj name="Ecuación" r:id="rId5" imgW="1676160" imgH="241200" progId="Equation.3">
                  <p:embed/>
                  <p:pic>
                    <p:nvPicPr>
                      <p:cNvPr id="35" name="Object 11">
                        <a:extLst>
                          <a:ext uri="{FF2B5EF4-FFF2-40B4-BE49-F238E27FC236}">
                            <a16:creationId xmlns:a16="http://schemas.microsoft.com/office/drawing/2014/main" id="{8EFE0DA7-DABE-495E-BDFC-695A3EC26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252" y="5743556"/>
                        <a:ext cx="2430432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1">
            <a:extLst>
              <a:ext uri="{FF2B5EF4-FFF2-40B4-BE49-F238E27FC236}">
                <a16:creationId xmlns:a16="http://schemas.microsoft.com/office/drawing/2014/main" id="{252345E1-4875-490A-9B5C-ADCCE477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428107"/>
            <a:ext cx="30972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 LAS ARMADURAS</a:t>
            </a:r>
          </a:p>
        </p:txBody>
      </p:sp>
      <p:graphicFrame>
        <p:nvGraphicFramePr>
          <p:cNvPr id="37" name="Object 26">
            <a:extLst>
              <a:ext uri="{FF2B5EF4-FFF2-40B4-BE49-F238E27FC236}">
                <a16:creationId xmlns:a16="http://schemas.microsoft.com/office/drawing/2014/main" id="{5BF03DEF-C600-4F79-96DC-A81F2DBD1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816060"/>
              </p:ext>
            </p:extLst>
          </p:nvPr>
        </p:nvGraphicFramePr>
        <p:xfrm>
          <a:off x="727075" y="5022850"/>
          <a:ext cx="31305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cuación" r:id="rId7" imgW="2158920" imgH="419040" progId="Equation.3">
                  <p:embed/>
                </p:oleObj>
              </mc:Choice>
              <mc:Fallback>
                <p:oleObj name="Ecuación" r:id="rId7" imgW="2158920" imgH="419040" progId="Equation.3">
                  <p:embed/>
                  <p:pic>
                    <p:nvPicPr>
                      <p:cNvPr id="37" name="Object 26">
                        <a:extLst>
                          <a:ext uri="{FF2B5EF4-FFF2-40B4-BE49-F238E27FC236}">
                            <a16:creationId xmlns:a16="http://schemas.microsoft.com/office/drawing/2014/main" id="{5BF03DEF-C600-4F79-96DC-A81F2DBD1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022850"/>
                        <a:ext cx="31305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1">
            <a:extLst>
              <a:ext uri="{FF2B5EF4-FFF2-40B4-BE49-F238E27FC236}">
                <a16:creationId xmlns:a16="http://schemas.microsoft.com/office/drawing/2014/main" id="{4469353C-EBFD-41F9-9539-FD206B863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614451"/>
              </p:ext>
            </p:extLst>
          </p:nvPr>
        </p:nvGraphicFramePr>
        <p:xfrm>
          <a:off x="899592" y="4548909"/>
          <a:ext cx="2320290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cuación" r:id="rId9" imgW="1600200" imgH="241200" progId="Equation.3">
                  <p:embed/>
                </p:oleObj>
              </mc:Choice>
              <mc:Fallback>
                <p:oleObj name="Ecuación" r:id="rId9" imgW="1600200" imgH="241200" progId="Equation.3">
                  <p:embed/>
                  <p:pic>
                    <p:nvPicPr>
                      <p:cNvPr id="38" name="Object 11">
                        <a:extLst>
                          <a:ext uri="{FF2B5EF4-FFF2-40B4-BE49-F238E27FC236}">
                            <a16:creationId xmlns:a16="http://schemas.microsoft.com/office/drawing/2014/main" id="{4469353C-EBFD-41F9-9539-FD206B863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548909"/>
                        <a:ext cx="2320290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6">
            <a:extLst>
              <a:ext uri="{FF2B5EF4-FFF2-40B4-BE49-F238E27FC236}">
                <a16:creationId xmlns:a16="http://schemas.microsoft.com/office/drawing/2014/main" id="{EA679036-A4F6-434D-8E3B-1923A924A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40199"/>
              </p:ext>
            </p:extLst>
          </p:nvPr>
        </p:nvGraphicFramePr>
        <p:xfrm>
          <a:off x="754063" y="3817938"/>
          <a:ext cx="31289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cuación" r:id="rId11" imgW="2158920" imgH="419040" progId="Equation.3">
                  <p:embed/>
                </p:oleObj>
              </mc:Choice>
              <mc:Fallback>
                <p:oleObj name="Ecuación" r:id="rId11" imgW="2158920" imgH="419040" progId="Equation.3">
                  <p:embed/>
                  <p:pic>
                    <p:nvPicPr>
                      <p:cNvPr id="51" name="Object 26">
                        <a:extLst>
                          <a:ext uri="{FF2B5EF4-FFF2-40B4-BE49-F238E27FC236}">
                            <a16:creationId xmlns:a16="http://schemas.microsoft.com/office/drawing/2014/main" id="{EA679036-A4F6-434D-8E3B-1923A924A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3817938"/>
                        <a:ext cx="31289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upo 51">
            <a:extLst>
              <a:ext uri="{FF2B5EF4-FFF2-40B4-BE49-F238E27FC236}">
                <a16:creationId xmlns:a16="http://schemas.microsoft.com/office/drawing/2014/main" id="{F20647C8-147E-480B-A0BF-9094CE37C870}"/>
              </a:ext>
            </a:extLst>
          </p:cNvPr>
          <p:cNvGrpSpPr/>
          <p:nvPr/>
        </p:nvGrpSpPr>
        <p:grpSpPr>
          <a:xfrm>
            <a:off x="899592" y="946474"/>
            <a:ext cx="2592288" cy="2183295"/>
            <a:chOff x="899592" y="1317713"/>
            <a:chExt cx="2592288" cy="2183295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BA4C9DD1-C5E0-4122-A31A-D4248FB3A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600" y="2693944"/>
              <a:ext cx="2322000" cy="610262"/>
            </a:xfrm>
            <a:prstGeom prst="rect">
              <a:avLst/>
            </a:prstGeom>
          </p:spPr>
        </p:pic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DE94706E-9E4C-43C0-B2B5-274EA7E42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600" y="1467704"/>
              <a:ext cx="2322000" cy="1007832"/>
            </a:xfrm>
            <a:prstGeom prst="rect">
              <a:avLst/>
            </a:prstGeom>
          </p:spPr>
        </p:pic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B48A9DCB-3BE1-4435-963B-57159382F7FB}"/>
                </a:ext>
              </a:extLst>
            </p:cNvPr>
            <p:cNvSpPr txBox="1"/>
            <p:nvPr/>
          </p:nvSpPr>
          <p:spPr>
            <a:xfrm>
              <a:off x="1242001" y="2041200"/>
              <a:ext cx="1673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CAE4F906-F7CF-4161-9DB0-5913C527DED2}"/>
                </a:ext>
              </a:extLst>
            </p:cNvPr>
            <p:cNvSpPr txBox="1"/>
            <p:nvPr/>
          </p:nvSpPr>
          <p:spPr>
            <a:xfrm>
              <a:off x="1763688" y="1317713"/>
              <a:ext cx="1728192" cy="3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 312,50 kg/m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07C7A425-E85A-46DF-A8A0-14466A93ABEA}"/>
                </a:ext>
              </a:extLst>
            </p:cNvPr>
            <p:cNvSpPr txBox="1"/>
            <p:nvPr/>
          </p:nvSpPr>
          <p:spPr>
            <a:xfrm>
              <a:off x="899592" y="2420888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976,56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4834D25E-7E6E-4E57-8FEC-D6DAE32F2481}"/>
                </a:ext>
              </a:extLst>
            </p:cNvPr>
            <p:cNvSpPr txBox="1"/>
            <p:nvPr/>
          </p:nvSpPr>
          <p:spPr>
            <a:xfrm>
              <a:off x="1742592" y="3162454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549,22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AF10478E-B137-4527-9C4F-1891FDA55E8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5275" t="19215" r="35197" b="10801"/>
          <a:stretch/>
        </p:blipFill>
        <p:spPr>
          <a:xfrm>
            <a:off x="5788318" y="1030704"/>
            <a:ext cx="2665165" cy="537265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19391DF-2300-440B-8BF4-5D7EDE6B7CC5}"/>
              </a:ext>
            </a:extLst>
          </p:cNvPr>
          <p:cNvSpPr/>
          <p:nvPr/>
        </p:nvSpPr>
        <p:spPr bwMode="auto">
          <a:xfrm>
            <a:off x="6516216" y="4653136"/>
            <a:ext cx="648072" cy="2455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99C2A9C-A412-4FF4-A2DA-774CD2560C62}"/>
              </a:ext>
            </a:extLst>
          </p:cNvPr>
          <p:cNvSpPr/>
          <p:nvPr/>
        </p:nvSpPr>
        <p:spPr bwMode="auto">
          <a:xfrm>
            <a:off x="6516216" y="2132856"/>
            <a:ext cx="648072" cy="2455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76167F3B-6F68-4DEE-BCBA-7754C5F36FB6}"/>
              </a:ext>
            </a:extLst>
          </p:cNvPr>
          <p:cNvSpPr/>
          <p:nvPr/>
        </p:nvSpPr>
        <p:spPr bwMode="auto">
          <a:xfrm>
            <a:off x="7164288" y="3903567"/>
            <a:ext cx="648072" cy="2455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52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796136" y="1060581"/>
            <a:ext cx="2875448" cy="5248739"/>
            <a:chOff x="5483315" y="648000"/>
            <a:chExt cx="3121133" cy="569720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18337A2-97E5-4A34-A8CA-6325A980E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3315" y="648000"/>
              <a:ext cx="3121133" cy="5697204"/>
            </a:xfrm>
            <a:prstGeom prst="rect">
              <a:avLst/>
            </a:prstGeom>
          </p:spPr>
        </p:pic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1C4958BD-ADF5-47DE-B374-550F42533A1D}"/>
                </a:ext>
              </a:extLst>
            </p:cNvPr>
            <p:cNvGrpSpPr/>
            <p:nvPr/>
          </p:nvGrpSpPr>
          <p:grpSpPr>
            <a:xfrm>
              <a:off x="5670000" y="4797152"/>
              <a:ext cx="535500" cy="576064"/>
              <a:chOff x="5670000" y="4293096"/>
              <a:chExt cx="535500" cy="576064"/>
            </a:xfrm>
          </p:grpSpPr>
          <p:cxnSp>
            <p:nvCxnSpPr>
              <p:cNvPr id="40" name="Conector recto 39">
                <a:extLst>
                  <a:ext uri="{FF2B5EF4-FFF2-40B4-BE49-F238E27FC236}">
                    <a16:creationId xmlns:a16="http://schemas.microsoft.com/office/drawing/2014/main" id="{6E096AFC-1A02-40D1-9B6D-B9DB94B868F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30800" y="4365104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Conector recto 40">
                <a:extLst>
                  <a:ext uri="{FF2B5EF4-FFF2-40B4-BE49-F238E27FC236}">
                    <a16:creationId xmlns:a16="http://schemas.microsoft.com/office/drawing/2014/main" id="{B41F9525-0D55-48A2-9BE1-A67F5B213A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0000" y="4293096"/>
                <a:ext cx="5355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Conector recto 41">
                <a:extLst>
                  <a:ext uri="{FF2B5EF4-FFF2-40B4-BE49-F238E27FC236}">
                    <a16:creationId xmlns:a16="http://schemas.microsoft.com/office/drawing/2014/main" id="{7005040A-7410-41C8-8E6B-AE0F32ACD0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202800" y="4293096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Conector recto 42">
                <a:extLst>
                  <a:ext uri="{FF2B5EF4-FFF2-40B4-BE49-F238E27FC236}">
                    <a16:creationId xmlns:a16="http://schemas.microsoft.com/office/drawing/2014/main" id="{52B75FC5-A448-442A-8C46-C998A2B0DA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7200" y="4293096"/>
                <a:ext cx="0" cy="57606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C7315CD1-97DD-4D4B-8CDA-9F235EB1B16D}"/>
                </a:ext>
              </a:extLst>
            </p:cNvPr>
            <p:cNvGrpSpPr/>
            <p:nvPr/>
          </p:nvGrpSpPr>
          <p:grpSpPr>
            <a:xfrm>
              <a:off x="5670000" y="4836784"/>
              <a:ext cx="2106000" cy="108000"/>
              <a:chOff x="5670000" y="4431600"/>
              <a:chExt cx="2106000" cy="108000"/>
            </a:xfrm>
          </p:grpSpPr>
          <p:cxnSp>
            <p:nvCxnSpPr>
              <p:cNvPr id="45" name="Conector recto 44">
                <a:extLst>
                  <a:ext uri="{FF2B5EF4-FFF2-40B4-BE49-F238E27FC236}">
                    <a16:creationId xmlns:a16="http://schemas.microsoft.com/office/drawing/2014/main" id="{22FAB95A-5718-4D31-B42A-F7769635514E}"/>
                  </a:ext>
                </a:extLst>
              </p:cNvPr>
              <p:cNvCxnSpPr/>
              <p:nvPr/>
            </p:nvCxnSpPr>
            <p:spPr bwMode="auto">
              <a:xfrm>
                <a:off x="5670000" y="4509120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F78FD47F-867F-45B4-BB23-3909180E6D3D}"/>
                  </a:ext>
                </a:extLst>
              </p:cNvPr>
              <p:cNvGrpSpPr/>
              <p:nvPr/>
            </p:nvGrpSpPr>
            <p:grpSpPr>
              <a:xfrm>
                <a:off x="7448400" y="4431600"/>
                <a:ext cx="327600" cy="108000"/>
                <a:chOff x="7448400" y="4431600"/>
                <a:chExt cx="327600" cy="108000"/>
              </a:xfrm>
            </p:grpSpPr>
            <p:cxnSp>
              <p:nvCxnSpPr>
                <p:cNvPr id="47" name="Conector recto 46">
                  <a:extLst>
                    <a:ext uri="{FF2B5EF4-FFF2-40B4-BE49-F238E27FC236}">
                      <a16:creationId xmlns:a16="http://schemas.microsoft.com/office/drawing/2014/main" id="{6C5A68C3-0263-444A-A830-461D4F3A3E1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4437112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4A90419F-C38B-4805-8CDF-0CC91C158CA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4437112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Conector recto 48">
                  <a:extLst>
                    <a:ext uri="{FF2B5EF4-FFF2-40B4-BE49-F238E27FC236}">
                      <a16:creationId xmlns:a16="http://schemas.microsoft.com/office/drawing/2014/main" id="{D6937211-619E-40F4-8351-B5473B25693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443160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Conector recto 49">
                  <a:extLst>
                    <a:ext uri="{FF2B5EF4-FFF2-40B4-BE49-F238E27FC236}">
                      <a16:creationId xmlns:a16="http://schemas.microsoft.com/office/drawing/2014/main" id="{E0F42E43-11D1-421D-ABFB-30DF0D601F2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4536000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4" name="26 CuadroTexto">
              <a:extLst>
                <a:ext uri="{FF2B5EF4-FFF2-40B4-BE49-F238E27FC236}">
                  <a16:creationId xmlns:a16="http://schemas.microsoft.com/office/drawing/2014/main" id="{C69D58E0-DBF6-4A96-8EAD-AA18DB973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095" y="4583033"/>
              <a:ext cx="93662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8@16</a:t>
              </a:r>
            </a:p>
          </p:txBody>
        </p:sp>
        <p:sp>
          <p:nvSpPr>
            <p:cNvPr id="27" name="29 CuadroTexto">
              <a:extLst>
                <a:ext uri="{FF2B5EF4-FFF2-40B4-BE49-F238E27FC236}">
                  <a16:creationId xmlns:a16="http://schemas.microsoft.com/office/drawing/2014/main" id="{A5DB96A8-6EE7-4F4B-8608-9E0DC8C7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99" y="4442800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8@9</a:t>
              </a:r>
            </a:p>
          </p:txBody>
        </p:sp>
      </p:grpSp>
      <p:graphicFrame>
        <p:nvGraphicFramePr>
          <p:cNvPr id="34" name="Object 9">
            <a:extLst>
              <a:ext uri="{FF2B5EF4-FFF2-40B4-BE49-F238E27FC236}">
                <a16:creationId xmlns:a16="http://schemas.microsoft.com/office/drawing/2014/main" id="{8B385412-A381-4AB5-9D99-8EA42BC738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0009" y="1696053"/>
          <a:ext cx="10144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cuación" r:id="rId4" imgW="634680" imgH="431640" progId="Equation.3">
                  <p:embed/>
                </p:oleObj>
              </mc:Choice>
              <mc:Fallback>
                <p:oleObj name="Ecuación" r:id="rId4" imgW="634680" imgH="431640" progId="Equation.3">
                  <p:embed/>
                  <p:pic>
                    <p:nvPicPr>
                      <p:cNvPr id="34" name="Object 9">
                        <a:extLst>
                          <a:ext uri="{FF2B5EF4-FFF2-40B4-BE49-F238E27FC236}">
                            <a16:creationId xmlns:a16="http://schemas.microsoft.com/office/drawing/2014/main" id="{8B385412-A381-4AB5-9D99-8EA42BC738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009" y="1696053"/>
                        <a:ext cx="10144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1">
            <a:extLst>
              <a:ext uri="{FF2B5EF4-FFF2-40B4-BE49-F238E27FC236}">
                <a16:creationId xmlns:a16="http://schemas.microsoft.com/office/drawing/2014/main" id="{8EFE0DA7-DABE-495E-BDFC-695A3EC26A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5252" y="5743556"/>
          <a:ext cx="2430432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cuación" r:id="rId6" imgW="1676160" imgH="241200" progId="Equation.3">
                  <p:embed/>
                </p:oleObj>
              </mc:Choice>
              <mc:Fallback>
                <p:oleObj name="Ecuación" r:id="rId6" imgW="1676160" imgH="241200" progId="Equation.3">
                  <p:embed/>
                  <p:pic>
                    <p:nvPicPr>
                      <p:cNvPr id="35" name="Object 11">
                        <a:extLst>
                          <a:ext uri="{FF2B5EF4-FFF2-40B4-BE49-F238E27FC236}">
                            <a16:creationId xmlns:a16="http://schemas.microsoft.com/office/drawing/2014/main" id="{8EFE0DA7-DABE-495E-BDFC-695A3EC26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252" y="5743556"/>
                        <a:ext cx="2430432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1">
            <a:extLst>
              <a:ext uri="{FF2B5EF4-FFF2-40B4-BE49-F238E27FC236}">
                <a16:creationId xmlns:a16="http://schemas.microsoft.com/office/drawing/2014/main" id="{252345E1-4875-490A-9B5C-ADCCE477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428107"/>
            <a:ext cx="30972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 LAS ARMADURAS</a:t>
            </a:r>
          </a:p>
        </p:txBody>
      </p:sp>
      <p:graphicFrame>
        <p:nvGraphicFramePr>
          <p:cNvPr id="37" name="Object 26">
            <a:extLst>
              <a:ext uri="{FF2B5EF4-FFF2-40B4-BE49-F238E27FC236}">
                <a16:creationId xmlns:a16="http://schemas.microsoft.com/office/drawing/2014/main" id="{5BF03DEF-C600-4F79-96DC-A81F2DBD16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075" y="5022850"/>
          <a:ext cx="31305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cuación" r:id="rId8" imgW="2158920" imgH="419040" progId="Equation.3">
                  <p:embed/>
                </p:oleObj>
              </mc:Choice>
              <mc:Fallback>
                <p:oleObj name="Ecuación" r:id="rId8" imgW="2158920" imgH="419040" progId="Equation.3">
                  <p:embed/>
                  <p:pic>
                    <p:nvPicPr>
                      <p:cNvPr id="37" name="Object 26">
                        <a:extLst>
                          <a:ext uri="{FF2B5EF4-FFF2-40B4-BE49-F238E27FC236}">
                            <a16:creationId xmlns:a16="http://schemas.microsoft.com/office/drawing/2014/main" id="{5BF03DEF-C600-4F79-96DC-A81F2DBD1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022850"/>
                        <a:ext cx="31305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1">
            <a:extLst>
              <a:ext uri="{FF2B5EF4-FFF2-40B4-BE49-F238E27FC236}">
                <a16:creationId xmlns:a16="http://schemas.microsoft.com/office/drawing/2014/main" id="{4469353C-EBFD-41F9-9539-FD206B8638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4548909"/>
          <a:ext cx="2320290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cuación" r:id="rId10" imgW="1600200" imgH="241200" progId="Equation.3">
                  <p:embed/>
                </p:oleObj>
              </mc:Choice>
              <mc:Fallback>
                <p:oleObj name="Ecuación" r:id="rId10" imgW="1600200" imgH="241200" progId="Equation.3">
                  <p:embed/>
                  <p:pic>
                    <p:nvPicPr>
                      <p:cNvPr id="38" name="Object 11">
                        <a:extLst>
                          <a:ext uri="{FF2B5EF4-FFF2-40B4-BE49-F238E27FC236}">
                            <a16:creationId xmlns:a16="http://schemas.microsoft.com/office/drawing/2014/main" id="{4469353C-EBFD-41F9-9539-FD206B863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548909"/>
                        <a:ext cx="2320290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6">
            <a:extLst>
              <a:ext uri="{FF2B5EF4-FFF2-40B4-BE49-F238E27FC236}">
                <a16:creationId xmlns:a16="http://schemas.microsoft.com/office/drawing/2014/main" id="{EA679036-A4F6-434D-8E3B-1923A924AD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063" y="3817938"/>
          <a:ext cx="31289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cuación" r:id="rId12" imgW="2158920" imgH="419040" progId="Equation.3">
                  <p:embed/>
                </p:oleObj>
              </mc:Choice>
              <mc:Fallback>
                <p:oleObj name="Ecuación" r:id="rId12" imgW="2158920" imgH="419040" progId="Equation.3">
                  <p:embed/>
                  <p:pic>
                    <p:nvPicPr>
                      <p:cNvPr id="51" name="Object 26">
                        <a:extLst>
                          <a:ext uri="{FF2B5EF4-FFF2-40B4-BE49-F238E27FC236}">
                            <a16:creationId xmlns:a16="http://schemas.microsoft.com/office/drawing/2014/main" id="{EA679036-A4F6-434D-8E3B-1923A924A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3817938"/>
                        <a:ext cx="31289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upo 51">
            <a:extLst>
              <a:ext uri="{FF2B5EF4-FFF2-40B4-BE49-F238E27FC236}">
                <a16:creationId xmlns:a16="http://schemas.microsoft.com/office/drawing/2014/main" id="{F20647C8-147E-480B-A0BF-9094CE37C870}"/>
              </a:ext>
            </a:extLst>
          </p:cNvPr>
          <p:cNvGrpSpPr/>
          <p:nvPr/>
        </p:nvGrpSpPr>
        <p:grpSpPr>
          <a:xfrm>
            <a:off x="899592" y="946474"/>
            <a:ext cx="2592288" cy="2183295"/>
            <a:chOff x="899592" y="1317713"/>
            <a:chExt cx="2592288" cy="2183295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BA4C9DD1-C5E0-4122-A31A-D4248FB3A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600" y="2693944"/>
              <a:ext cx="2322000" cy="610262"/>
            </a:xfrm>
            <a:prstGeom prst="rect">
              <a:avLst/>
            </a:prstGeom>
          </p:spPr>
        </p:pic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DE94706E-9E4C-43C0-B2B5-274EA7E42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600" y="1467704"/>
              <a:ext cx="2322000" cy="1007832"/>
            </a:xfrm>
            <a:prstGeom prst="rect">
              <a:avLst/>
            </a:prstGeom>
          </p:spPr>
        </p:pic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B48A9DCB-3BE1-4435-963B-57159382F7FB}"/>
                </a:ext>
              </a:extLst>
            </p:cNvPr>
            <p:cNvSpPr txBox="1"/>
            <p:nvPr/>
          </p:nvSpPr>
          <p:spPr>
            <a:xfrm>
              <a:off x="1242001" y="2041200"/>
              <a:ext cx="1673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CAE4F906-F7CF-4161-9DB0-5913C527DED2}"/>
                </a:ext>
              </a:extLst>
            </p:cNvPr>
            <p:cNvSpPr txBox="1"/>
            <p:nvPr/>
          </p:nvSpPr>
          <p:spPr>
            <a:xfrm>
              <a:off x="1763688" y="1317713"/>
              <a:ext cx="1728192" cy="3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 312,50 kg/m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07C7A425-E85A-46DF-A8A0-14466A93ABEA}"/>
                </a:ext>
              </a:extLst>
            </p:cNvPr>
            <p:cNvSpPr txBox="1"/>
            <p:nvPr/>
          </p:nvSpPr>
          <p:spPr>
            <a:xfrm>
              <a:off x="899592" y="2420888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976,56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4834D25E-7E6E-4E57-8FEC-D6DAE32F2481}"/>
                </a:ext>
              </a:extLst>
            </p:cNvPr>
            <p:cNvSpPr txBox="1"/>
            <p:nvPr/>
          </p:nvSpPr>
          <p:spPr>
            <a:xfrm>
              <a:off x="1742592" y="3162454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549,22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62F5D0F5-156E-47A9-B58C-66C42C428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275" y="691803"/>
            <a:ext cx="30972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DESTACADO DE LOSA</a:t>
            </a:r>
          </a:p>
        </p:txBody>
      </p:sp>
    </p:spTree>
    <p:extLst>
      <p:ext uri="{BB962C8B-B14F-4D97-AF65-F5344CB8AC3E}">
        <p14:creationId xmlns:p14="http://schemas.microsoft.com/office/powerpoint/2010/main" val="2160700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652120" y="956130"/>
            <a:ext cx="2952328" cy="5389073"/>
            <a:chOff x="5483315" y="648000"/>
            <a:chExt cx="3121133" cy="569720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18337A2-97E5-4A34-A8CA-6325A980E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3315" y="648000"/>
              <a:ext cx="3121133" cy="5697204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F66CD3E-8668-4FE5-B067-553D500F2C27}"/>
                </a:ext>
              </a:extLst>
            </p:cNvPr>
            <p:cNvGrpSpPr/>
            <p:nvPr/>
          </p:nvGrpSpPr>
          <p:grpSpPr>
            <a:xfrm>
              <a:off x="5670000" y="2672928"/>
              <a:ext cx="2106000" cy="108000"/>
              <a:chOff x="5670000" y="2636912"/>
              <a:chExt cx="2106000" cy="108000"/>
            </a:xfrm>
          </p:grpSpPr>
          <p:cxnSp>
            <p:nvCxnSpPr>
              <p:cNvPr id="17" name="Conector recto 16">
                <a:extLst>
                  <a:ext uri="{FF2B5EF4-FFF2-40B4-BE49-F238E27FC236}">
                    <a16:creationId xmlns:a16="http://schemas.microsoft.com/office/drawing/2014/main" id="{E82DF0D3-3209-40E2-ACD3-299E0BEF6BF0}"/>
                  </a:ext>
                </a:extLst>
              </p:cNvPr>
              <p:cNvCxnSpPr/>
              <p:nvPr/>
            </p:nvCxnSpPr>
            <p:spPr bwMode="auto">
              <a:xfrm>
                <a:off x="5670000" y="2714432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4B61BC16-A29F-448E-BB6B-986E264E6E02}"/>
                  </a:ext>
                </a:extLst>
              </p:cNvPr>
              <p:cNvGrpSpPr/>
              <p:nvPr/>
            </p:nvGrpSpPr>
            <p:grpSpPr>
              <a:xfrm>
                <a:off x="74484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16" name="Conector recto 15">
                  <a:extLst>
                    <a:ext uri="{FF2B5EF4-FFF2-40B4-BE49-F238E27FC236}">
                      <a16:creationId xmlns:a16="http://schemas.microsoft.com/office/drawing/2014/main" id="{D1AF0AC8-E79D-432A-B6D3-E049A2F18BA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Conector recto 30">
                  <a:extLst>
                    <a:ext uri="{FF2B5EF4-FFF2-40B4-BE49-F238E27FC236}">
                      <a16:creationId xmlns:a16="http://schemas.microsoft.com/office/drawing/2014/main" id="{E1542364-6034-43B6-B151-C9C6F7C1EF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Conector recto 32">
                  <a:extLst>
                    <a:ext uri="{FF2B5EF4-FFF2-40B4-BE49-F238E27FC236}">
                      <a16:creationId xmlns:a16="http://schemas.microsoft.com/office/drawing/2014/main" id="{6BF6C988-FC0B-49C3-B4D6-5262B5F463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Conector recto 34">
                  <a:extLst>
                    <a:ext uri="{FF2B5EF4-FFF2-40B4-BE49-F238E27FC236}">
                      <a16:creationId xmlns:a16="http://schemas.microsoft.com/office/drawing/2014/main" id="{AA349207-3689-4084-8470-95915AF008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3467A472-76A6-4D45-9834-70FF93E92247}"/>
                  </a:ext>
                </a:extLst>
              </p:cNvPr>
              <p:cNvGrpSpPr/>
              <p:nvPr/>
            </p:nvGrpSpPr>
            <p:grpSpPr>
              <a:xfrm flipH="1">
                <a:off x="56700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40" name="Conector recto 39">
                  <a:extLst>
                    <a:ext uri="{FF2B5EF4-FFF2-40B4-BE49-F238E27FC236}">
                      <a16:creationId xmlns:a16="http://schemas.microsoft.com/office/drawing/2014/main" id="{FB1B8E67-B379-4736-B45A-C7C7B393F02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Conector recto 40">
                  <a:extLst>
                    <a:ext uri="{FF2B5EF4-FFF2-40B4-BE49-F238E27FC236}">
                      <a16:creationId xmlns:a16="http://schemas.microsoft.com/office/drawing/2014/main" id="{C951802E-E7AA-4EED-978E-A8F2A9C7E54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Conector recto 41">
                  <a:extLst>
                    <a:ext uri="{FF2B5EF4-FFF2-40B4-BE49-F238E27FC236}">
                      <a16:creationId xmlns:a16="http://schemas.microsoft.com/office/drawing/2014/main" id="{1396F37B-1733-414F-95B1-5DDBA0A8F70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Conector recto 42">
                  <a:extLst>
                    <a:ext uri="{FF2B5EF4-FFF2-40B4-BE49-F238E27FC236}">
                      <a16:creationId xmlns:a16="http://schemas.microsoft.com/office/drawing/2014/main" id="{1D5D8DA3-9666-487D-85DE-669DEDECC1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223B5935-BD01-413D-A847-06CCED82106A}"/>
                </a:ext>
              </a:extLst>
            </p:cNvPr>
            <p:cNvGrpSpPr/>
            <p:nvPr/>
          </p:nvGrpSpPr>
          <p:grpSpPr>
            <a:xfrm>
              <a:off x="5670000" y="4797152"/>
              <a:ext cx="535500" cy="576064"/>
              <a:chOff x="5670000" y="4293096"/>
              <a:chExt cx="535500" cy="576064"/>
            </a:xfrm>
          </p:grpSpPr>
          <p:cxnSp>
            <p:nvCxnSpPr>
              <p:cNvPr id="45" name="Conector recto 44">
                <a:extLst>
                  <a:ext uri="{FF2B5EF4-FFF2-40B4-BE49-F238E27FC236}">
                    <a16:creationId xmlns:a16="http://schemas.microsoft.com/office/drawing/2014/main" id="{64AB9BE1-37E6-4FFB-9C3E-2E31477237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30800" y="4365104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Conector recto 45">
                <a:extLst>
                  <a:ext uri="{FF2B5EF4-FFF2-40B4-BE49-F238E27FC236}">
                    <a16:creationId xmlns:a16="http://schemas.microsoft.com/office/drawing/2014/main" id="{CADDCC3D-2F14-4582-BAB0-E9E2F33A75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0000" y="4293096"/>
                <a:ext cx="5355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Conector recto 46">
                <a:extLst>
                  <a:ext uri="{FF2B5EF4-FFF2-40B4-BE49-F238E27FC236}">
                    <a16:creationId xmlns:a16="http://schemas.microsoft.com/office/drawing/2014/main" id="{9D7E9AA9-14D9-48B7-A84F-3FC1869228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202800" y="4293096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Conector recto 47">
                <a:extLst>
                  <a:ext uri="{FF2B5EF4-FFF2-40B4-BE49-F238E27FC236}">
                    <a16:creationId xmlns:a16="http://schemas.microsoft.com/office/drawing/2014/main" id="{04CA21C0-44A4-4372-9973-A642EDBBAA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7200" y="4293096"/>
                <a:ext cx="0" cy="57606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4AACFF1F-D890-49F5-8855-1CA0A7AA4C44}"/>
                </a:ext>
              </a:extLst>
            </p:cNvPr>
            <p:cNvGrpSpPr/>
            <p:nvPr/>
          </p:nvGrpSpPr>
          <p:grpSpPr>
            <a:xfrm>
              <a:off x="5670000" y="4836784"/>
              <a:ext cx="2106000" cy="108000"/>
              <a:chOff x="5670000" y="4431600"/>
              <a:chExt cx="2106000" cy="108000"/>
            </a:xfrm>
          </p:grpSpPr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F6A32A9-9BE0-4A20-962B-CAA781F49444}"/>
                  </a:ext>
                </a:extLst>
              </p:cNvPr>
              <p:cNvCxnSpPr/>
              <p:nvPr/>
            </p:nvCxnSpPr>
            <p:spPr bwMode="auto">
              <a:xfrm>
                <a:off x="5670000" y="4509120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51" name="Grupo 50">
                <a:extLst>
                  <a:ext uri="{FF2B5EF4-FFF2-40B4-BE49-F238E27FC236}">
                    <a16:creationId xmlns:a16="http://schemas.microsoft.com/office/drawing/2014/main" id="{6FA1F6DE-6CDF-4537-926F-C4047EA7CECB}"/>
                  </a:ext>
                </a:extLst>
              </p:cNvPr>
              <p:cNvGrpSpPr/>
              <p:nvPr/>
            </p:nvGrpSpPr>
            <p:grpSpPr>
              <a:xfrm>
                <a:off x="7448400" y="4431600"/>
                <a:ext cx="327600" cy="108000"/>
                <a:chOff x="7448400" y="4431600"/>
                <a:chExt cx="327600" cy="108000"/>
              </a:xfrm>
            </p:grpSpPr>
            <p:cxnSp>
              <p:nvCxnSpPr>
                <p:cNvPr id="52" name="Conector recto 51">
                  <a:extLst>
                    <a:ext uri="{FF2B5EF4-FFF2-40B4-BE49-F238E27FC236}">
                      <a16:creationId xmlns:a16="http://schemas.microsoft.com/office/drawing/2014/main" id="{C3FF74D6-68E0-4EA9-92A6-D60B01EEDAF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4437112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Conector recto 52">
                  <a:extLst>
                    <a:ext uri="{FF2B5EF4-FFF2-40B4-BE49-F238E27FC236}">
                      <a16:creationId xmlns:a16="http://schemas.microsoft.com/office/drawing/2014/main" id="{890F7B5A-F170-45E7-9C34-EFFB3B54FE9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4437112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Conector recto 53">
                  <a:extLst>
                    <a:ext uri="{FF2B5EF4-FFF2-40B4-BE49-F238E27FC236}">
                      <a16:creationId xmlns:a16="http://schemas.microsoft.com/office/drawing/2014/main" id="{40D1612D-184E-47C7-A945-9F5C56A322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443160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Conector recto 54">
                  <a:extLst>
                    <a:ext uri="{FF2B5EF4-FFF2-40B4-BE49-F238E27FC236}">
                      <a16:creationId xmlns:a16="http://schemas.microsoft.com/office/drawing/2014/main" id="{642ADEE5-B695-470A-8123-479C823369A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4536000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4" name="26 CuadroTexto">
              <a:extLst>
                <a:ext uri="{FF2B5EF4-FFF2-40B4-BE49-F238E27FC236}">
                  <a16:creationId xmlns:a16="http://schemas.microsoft.com/office/drawing/2014/main" id="{C57FD0E1-CF80-4443-932C-7D63F3872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095" y="4583033"/>
              <a:ext cx="93662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8@16</a:t>
              </a:r>
            </a:p>
          </p:txBody>
        </p:sp>
        <p:sp>
          <p:nvSpPr>
            <p:cNvPr id="36" name="27 CuadroTexto">
              <a:extLst>
                <a:ext uri="{FF2B5EF4-FFF2-40B4-BE49-F238E27FC236}">
                  <a16:creationId xmlns:a16="http://schemas.microsoft.com/office/drawing/2014/main" id="{3C944264-C1DA-494E-A508-E3A42DDE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0120" y="2392092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8@20</a:t>
              </a:r>
            </a:p>
          </p:txBody>
        </p:sp>
        <p:sp>
          <p:nvSpPr>
            <p:cNvPr id="56" name="29 CuadroTexto">
              <a:extLst>
                <a:ext uri="{FF2B5EF4-FFF2-40B4-BE49-F238E27FC236}">
                  <a16:creationId xmlns:a16="http://schemas.microsoft.com/office/drawing/2014/main" id="{E7D0E42E-E72A-4C59-8561-0D322F76F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99" y="4442800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8@9</a:t>
              </a:r>
            </a:p>
          </p:txBody>
        </p:sp>
      </p:grpSp>
      <p:graphicFrame>
        <p:nvGraphicFramePr>
          <p:cNvPr id="38" name="Object 9">
            <a:extLst>
              <a:ext uri="{FF2B5EF4-FFF2-40B4-BE49-F238E27FC236}">
                <a16:creationId xmlns:a16="http://schemas.microsoft.com/office/drawing/2014/main" id="{CE282B38-A209-4190-979E-982AE521A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780078"/>
              </p:ext>
            </p:extLst>
          </p:nvPr>
        </p:nvGraphicFramePr>
        <p:xfrm>
          <a:off x="1598426" y="3239758"/>
          <a:ext cx="10144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cuación" r:id="rId4" imgW="634680" imgH="431640" progId="Equation.3">
                  <p:embed/>
                </p:oleObj>
              </mc:Choice>
              <mc:Fallback>
                <p:oleObj name="Ecuación" r:id="rId4" imgW="634680" imgH="431640" progId="Equation.3">
                  <p:embed/>
                  <p:pic>
                    <p:nvPicPr>
                      <p:cNvPr id="38" name="Object 9">
                        <a:extLst>
                          <a:ext uri="{FF2B5EF4-FFF2-40B4-BE49-F238E27FC236}">
                            <a16:creationId xmlns:a16="http://schemas.microsoft.com/office/drawing/2014/main" id="{CE282B38-A209-4190-979E-982AE521AD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426" y="3239758"/>
                        <a:ext cx="10144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21">
            <a:extLst>
              <a:ext uri="{FF2B5EF4-FFF2-40B4-BE49-F238E27FC236}">
                <a16:creationId xmlns:a16="http://schemas.microsoft.com/office/drawing/2014/main" id="{9F1D2DCC-D726-481D-98D4-3BE0DFFC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126447"/>
            <a:ext cx="30972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 LAS ARMADURAS</a:t>
            </a:r>
          </a:p>
        </p:txBody>
      </p:sp>
      <p:graphicFrame>
        <p:nvGraphicFramePr>
          <p:cNvPr id="58" name="Object 11">
            <a:extLst>
              <a:ext uri="{FF2B5EF4-FFF2-40B4-BE49-F238E27FC236}">
                <a16:creationId xmlns:a16="http://schemas.microsoft.com/office/drawing/2014/main" id="{EEFFAAE4-60EE-4184-B117-444660AA7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40557"/>
              </p:ext>
            </p:extLst>
          </p:nvPr>
        </p:nvGraphicFramePr>
        <p:xfrm>
          <a:off x="899592" y="5455524"/>
          <a:ext cx="2412162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cuación" r:id="rId6" imgW="1663560" imgH="241200" progId="Equation.3">
                  <p:embed/>
                </p:oleObj>
              </mc:Choice>
              <mc:Fallback>
                <p:oleObj name="Ecuación" r:id="rId6" imgW="1663560" imgH="241200" progId="Equation.3">
                  <p:embed/>
                  <p:pic>
                    <p:nvPicPr>
                      <p:cNvPr id="58" name="Object 11">
                        <a:extLst>
                          <a:ext uri="{FF2B5EF4-FFF2-40B4-BE49-F238E27FC236}">
                            <a16:creationId xmlns:a16="http://schemas.microsoft.com/office/drawing/2014/main" id="{EEFFAAE4-60EE-4184-B117-444660AA78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455524"/>
                        <a:ext cx="2412162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6">
            <a:extLst>
              <a:ext uri="{FF2B5EF4-FFF2-40B4-BE49-F238E27FC236}">
                <a16:creationId xmlns:a16="http://schemas.microsoft.com/office/drawing/2014/main" id="{2D294928-007F-43BF-B600-F8AF64220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89254"/>
              </p:ext>
            </p:extLst>
          </p:nvPr>
        </p:nvGraphicFramePr>
        <p:xfrm>
          <a:off x="754063" y="4632127"/>
          <a:ext cx="31289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cuación" r:id="rId8" imgW="2158920" imgH="419040" progId="Equation.3">
                  <p:embed/>
                </p:oleObj>
              </mc:Choice>
              <mc:Fallback>
                <p:oleObj name="Ecuación" r:id="rId8" imgW="2158920" imgH="419040" progId="Equation.3">
                  <p:embed/>
                  <p:pic>
                    <p:nvPicPr>
                      <p:cNvPr id="59" name="Object 26">
                        <a:extLst>
                          <a:ext uri="{FF2B5EF4-FFF2-40B4-BE49-F238E27FC236}">
                            <a16:creationId xmlns:a16="http://schemas.microsoft.com/office/drawing/2014/main" id="{2D294928-007F-43BF-B600-F8AF64220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4632127"/>
                        <a:ext cx="31289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upo 59">
            <a:extLst>
              <a:ext uri="{FF2B5EF4-FFF2-40B4-BE49-F238E27FC236}">
                <a16:creationId xmlns:a16="http://schemas.microsoft.com/office/drawing/2014/main" id="{C08C6128-3E88-4B92-8A34-CD62A26FFD23}"/>
              </a:ext>
            </a:extLst>
          </p:cNvPr>
          <p:cNvGrpSpPr/>
          <p:nvPr/>
        </p:nvGrpSpPr>
        <p:grpSpPr>
          <a:xfrm>
            <a:off x="801352" y="980728"/>
            <a:ext cx="2560684" cy="2103898"/>
            <a:chOff x="801352" y="1303616"/>
            <a:chExt cx="2560684" cy="2103898"/>
          </a:xfrm>
        </p:grpSpPr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B39FBE2F-BEF2-4339-9808-C14C77FF9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091"/>
            <a:stretch/>
          </p:blipFill>
          <p:spPr>
            <a:xfrm>
              <a:off x="801352" y="2792238"/>
              <a:ext cx="2402496" cy="420737"/>
            </a:xfrm>
            <a:prstGeom prst="rect">
              <a:avLst/>
            </a:prstGeom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65BB14BA-EAE5-4C66-9E65-31194F0388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091"/>
            <a:stretch/>
          </p:blipFill>
          <p:spPr>
            <a:xfrm>
              <a:off x="801352" y="1456884"/>
              <a:ext cx="2402496" cy="1335355"/>
            </a:xfrm>
            <a:prstGeom prst="rect">
              <a:avLst/>
            </a:prstGeom>
          </p:spPr>
        </p:pic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EAA7F7F3-6075-40F3-8076-7B4DD779B152}"/>
                </a:ext>
              </a:extLst>
            </p:cNvPr>
            <p:cNvSpPr txBox="1"/>
            <p:nvPr/>
          </p:nvSpPr>
          <p:spPr>
            <a:xfrm>
              <a:off x="1259633" y="2060848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167104B-E9F3-49C8-9783-777D92A7DC9E}"/>
                </a:ext>
              </a:extLst>
            </p:cNvPr>
            <p:cNvSpPr txBox="1"/>
            <p:nvPr/>
          </p:nvSpPr>
          <p:spPr>
            <a:xfrm>
              <a:off x="1705852" y="1303616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104,17 kg/m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19ED95A8-4620-40A9-8318-25A077A88BF3}"/>
                </a:ext>
              </a:extLst>
            </p:cNvPr>
            <p:cNvSpPr txBox="1"/>
            <p:nvPr/>
          </p:nvSpPr>
          <p:spPr>
            <a:xfrm>
              <a:off x="1277817" y="3068960"/>
              <a:ext cx="1673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325,53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40383291-9294-4488-B67A-C2252BBB65F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5275" t="19215" r="44451" b="10801"/>
          <a:stretch/>
        </p:blipFill>
        <p:spPr>
          <a:xfrm>
            <a:off x="3961969" y="908720"/>
            <a:ext cx="1402119" cy="5372656"/>
          </a:xfrm>
          <a:prstGeom prst="rect">
            <a:avLst/>
          </a:prstGeom>
        </p:spPr>
      </p:pic>
      <p:sp>
        <p:nvSpPr>
          <p:cNvPr id="68" name="Rectángulo 67">
            <a:extLst>
              <a:ext uri="{FF2B5EF4-FFF2-40B4-BE49-F238E27FC236}">
                <a16:creationId xmlns:a16="http://schemas.microsoft.com/office/drawing/2014/main" id="{79F26083-7AFF-454C-A038-F31684B74D83}"/>
              </a:ext>
            </a:extLst>
          </p:cNvPr>
          <p:cNvSpPr/>
          <p:nvPr/>
        </p:nvSpPr>
        <p:spPr bwMode="auto">
          <a:xfrm>
            <a:off x="4716016" y="5919791"/>
            <a:ext cx="648072" cy="2455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6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87514" y="753671"/>
            <a:ext cx="292388" cy="439248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CL" sz="700" b="0" dirty="0">
                <a:latin typeface="Calibri" panose="020F0502020204030204" pitchFamily="34" charset="0"/>
              </a:rPr>
              <a:t>http://clasipar.paraguay.com/hormigon_armado_oferta_especial_2181646.html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338482" y="476672"/>
            <a:ext cx="292388" cy="453650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CL" sz="700" b="0" dirty="0">
                <a:latin typeface="Calibri" panose="020F0502020204030204" pitchFamily="34" charset="0"/>
              </a:rPr>
              <a:t>http://servicio.mercadolibre.com.ar/MLA-621156603-hormigon-armado-losas-construccion-llave-en-mano-_JM</a:t>
            </a:r>
          </a:p>
        </p:txBody>
      </p:sp>
      <p:pic>
        <p:nvPicPr>
          <p:cNvPr id="9" name="Imagen 8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8240" y="898175"/>
            <a:ext cx="3539776" cy="42479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662" y="898175"/>
            <a:ext cx="3554430" cy="424749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C68984-56F1-4E6F-9A9A-5A42DF463EB9}"/>
              </a:ext>
            </a:extLst>
          </p:cNvPr>
          <p:cNvSpPr txBox="1"/>
          <p:nvPr/>
        </p:nvSpPr>
        <p:spPr>
          <a:xfrm>
            <a:off x="946292" y="5313982"/>
            <a:ext cx="7441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</a:rPr>
              <a:t>Losa maciza: </a:t>
            </a:r>
            <a:r>
              <a:rPr lang="es-ES" b="0" dirty="0">
                <a:latin typeface="Calibri" panose="020F0502020204030204" pitchFamily="34" charset="0"/>
              </a:rPr>
              <a:t>Es una losa monolítica que en general, contiene armadura resistente cruzada, por lo cual sus cargas y acciones se distribuyen en ambas direcciones.</a:t>
            </a:r>
          </a:p>
        </p:txBody>
      </p:sp>
    </p:spTree>
    <p:extLst>
      <p:ext uri="{BB962C8B-B14F-4D97-AF65-F5344CB8AC3E}">
        <p14:creationId xmlns:p14="http://schemas.microsoft.com/office/powerpoint/2010/main" val="2345426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724128" y="902909"/>
            <a:ext cx="2978301" cy="5436484"/>
            <a:chOff x="5483315" y="648000"/>
            <a:chExt cx="3121133" cy="569720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18337A2-97E5-4A34-A8CA-6325A980E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3315" y="648000"/>
              <a:ext cx="3121133" cy="5697204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F66CD3E-8668-4FE5-B067-553D500F2C27}"/>
                </a:ext>
              </a:extLst>
            </p:cNvPr>
            <p:cNvGrpSpPr/>
            <p:nvPr/>
          </p:nvGrpSpPr>
          <p:grpSpPr>
            <a:xfrm>
              <a:off x="5670000" y="2672928"/>
              <a:ext cx="2106000" cy="108000"/>
              <a:chOff x="5670000" y="2636912"/>
              <a:chExt cx="2106000" cy="108000"/>
            </a:xfrm>
          </p:grpSpPr>
          <p:cxnSp>
            <p:nvCxnSpPr>
              <p:cNvPr id="17" name="Conector recto 16">
                <a:extLst>
                  <a:ext uri="{FF2B5EF4-FFF2-40B4-BE49-F238E27FC236}">
                    <a16:creationId xmlns:a16="http://schemas.microsoft.com/office/drawing/2014/main" id="{E82DF0D3-3209-40E2-ACD3-299E0BEF6BF0}"/>
                  </a:ext>
                </a:extLst>
              </p:cNvPr>
              <p:cNvCxnSpPr/>
              <p:nvPr/>
            </p:nvCxnSpPr>
            <p:spPr bwMode="auto">
              <a:xfrm>
                <a:off x="5670000" y="2714432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4B61BC16-A29F-448E-BB6B-986E264E6E02}"/>
                  </a:ext>
                </a:extLst>
              </p:cNvPr>
              <p:cNvGrpSpPr/>
              <p:nvPr/>
            </p:nvGrpSpPr>
            <p:grpSpPr>
              <a:xfrm>
                <a:off x="74484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16" name="Conector recto 15">
                  <a:extLst>
                    <a:ext uri="{FF2B5EF4-FFF2-40B4-BE49-F238E27FC236}">
                      <a16:creationId xmlns:a16="http://schemas.microsoft.com/office/drawing/2014/main" id="{D1AF0AC8-E79D-432A-B6D3-E049A2F18BA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Conector recto 30">
                  <a:extLst>
                    <a:ext uri="{FF2B5EF4-FFF2-40B4-BE49-F238E27FC236}">
                      <a16:creationId xmlns:a16="http://schemas.microsoft.com/office/drawing/2014/main" id="{E1542364-6034-43B6-B151-C9C6F7C1EF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Conector recto 32">
                  <a:extLst>
                    <a:ext uri="{FF2B5EF4-FFF2-40B4-BE49-F238E27FC236}">
                      <a16:creationId xmlns:a16="http://schemas.microsoft.com/office/drawing/2014/main" id="{6BF6C988-FC0B-49C3-B4D6-5262B5F463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Conector recto 34">
                  <a:extLst>
                    <a:ext uri="{FF2B5EF4-FFF2-40B4-BE49-F238E27FC236}">
                      <a16:creationId xmlns:a16="http://schemas.microsoft.com/office/drawing/2014/main" id="{AA349207-3689-4084-8470-95915AF008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3467A472-76A6-4D45-9834-70FF93E92247}"/>
                  </a:ext>
                </a:extLst>
              </p:cNvPr>
              <p:cNvGrpSpPr/>
              <p:nvPr/>
            </p:nvGrpSpPr>
            <p:grpSpPr>
              <a:xfrm flipH="1">
                <a:off x="56700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40" name="Conector recto 39">
                  <a:extLst>
                    <a:ext uri="{FF2B5EF4-FFF2-40B4-BE49-F238E27FC236}">
                      <a16:creationId xmlns:a16="http://schemas.microsoft.com/office/drawing/2014/main" id="{FB1B8E67-B379-4736-B45A-C7C7B393F02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Conector recto 40">
                  <a:extLst>
                    <a:ext uri="{FF2B5EF4-FFF2-40B4-BE49-F238E27FC236}">
                      <a16:creationId xmlns:a16="http://schemas.microsoft.com/office/drawing/2014/main" id="{C951802E-E7AA-4EED-978E-A8F2A9C7E54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Conector recto 41">
                  <a:extLst>
                    <a:ext uri="{FF2B5EF4-FFF2-40B4-BE49-F238E27FC236}">
                      <a16:creationId xmlns:a16="http://schemas.microsoft.com/office/drawing/2014/main" id="{1396F37B-1733-414F-95B1-5DDBA0A8F70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Conector recto 42">
                  <a:extLst>
                    <a:ext uri="{FF2B5EF4-FFF2-40B4-BE49-F238E27FC236}">
                      <a16:creationId xmlns:a16="http://schemas.microsoft.com/office/drawing/2014/main" id="{1D5D8DA3-9666-487D-85DE-669DEDECC1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2B36D667-BEF6-4282-8C7D-D03AC7A8DEAE}"/>
                </a:ext>
              </a:extLst>
            </p:cNvPr>
            <p:cNvGrpSpPr/>
            <p:nvPr/>
          </p:nvGrpSpPr>
          <p:grpSpPr>
            <a:xfrm>
              <a:off x="5670000" y="1052736"/>
              <a:ext cx="2106000" cy="108000"/>
              <a:chOff x="5670000" y="2636912"/>
              <a:chExt cx="2106000" cy="108000"/>
            </a:xfrm>
          </p:grpSpPr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B55DA764-15E2-4DB9-87F2-93B0CAFBF67B}"/>
                  </a:ext>
                </a:extLst>
              </p:cNvPr>
              <p:cNvCxnSpPr/>
              <p:nvPr/>
            </p:nvCxnSpPr>
            <p:spPr bwMode="auto">
              <a:xfrm>
                <a:off x="5670000" y="2714432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1A95CA3D-62F7-4A5A-AC85-D7F66D4B4E9A}"/>
                  </a:ext>
                </a:extLst>
              </p:cNvPr>
              <p:cNvGrpSpPr/>
              <p:nvPr/>
            </p:nvGrpSpPr>
            <p:grpSpPr>
              <a:xfrm>
                <a:off x="74484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51" name="Conector recto 50">
                  <a:extLst>
                    <a:ext uri="{FF2B5EF4-FFF2-40B4-BE49-F238E27FC236}">
                      <a16:creationId xmlns:a16="http://schemas.microsoft.com/office/drawing/2014/main" id="{9B8D40C4-E7CE-45EF-881C-16526CE7CF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Conector recto 51">
                  <a:extLst>
                    <a:ext uri="{FF2B5EF4-FFF2-40B4-BE49-F238E27FC236}">
                      <a16:creationId xmlns:a16="http://schemas.microsoft.com/office/drawing/2014/main" id="{48F5CDD5-2A4A-486B-9D11-FFEABE237D9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Conector recto 52">
                  <a:extLst>
                    <a:ext uri="{FF2B5EF4-FFF2-40B4-BE49-F238E27FC236}">
                      <a16:creationId xmlns:a16="http://schemas.microsoft.com/office/drawing/2014/main" id="{BE41E5CE-AB94-4910-A2F4-84C7651531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Conector recto 53">
                  <a:extLst>
                    <a:ext uri="{FF2B5EF4-FFF2-40B4-BE49-F238E27FC236}">
                      <a16:creationId xmlns:a16="http://schemas.microsoft.com/office/drawing/2014/main" id="{8B561BAE-2A8D-49FA-AEF6-988E113A9A6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4B6EB5D9-FC1E-4D0A-AEBB-4E906ED1813C}"/>
                  </a:ext>
                </a:extLst>
              </p:cNvPr>
              <p:cNvGrpSpPr/>
              <p:nvPr/>
            </p:nvGrpSpPr>
            <p:grpSpPr>
              <a:xfrm flipH="1">
                <a:off x="56700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47" name="Conector recto 46">
                  <a:extLst>
                    <a:ext uri="{FF2B5EF4-FFF2-40B4-BE49-F238E27FC236}">
                      <a16:creationId xmlns:a16="http://schemas.microsoft.com/office/drawing/2014/main" id="{94A33355-F20E-4182-97E5-5F065BF11A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975B74-73E2-489A-8106-C8BDFCAD9C8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Conector recto 48">
                  <a:extLst>
                    <a:ext uri="{FF2B5EF4-FFF2-40B4-BE49-F238E27FC236}">
                      <a16:creationId xmlns:a16="http://schemas.microsoft.com/office/drawing/2014/main" id="{58E7EF42-BB78-48FB-9FF2-37E013D0A3F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Conector recto 49">
                  <a:extLst>
                    <a:ext uri="{FF2B5EF4-FFF2-40B4-BE49-F238E27FC236}">
                      <a16:creationId xmlns:a16="http://schemas.microsoft.com/office/drawing/2014/main" id="{40C5DF78-279A-4D9D-9305-64E4BE8D12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E7208DC3-E033-4353-9710-CD0328464122}"/>
                </a:ext>
              </a:extLst>
            </p:cNvPr>
            <p:cNvGrpSpPr/>
            <p:nvPr/>
          </p:nvGrpSpPr>
          <p:grpSpPr>
            <a:xfrm>
              <a:off x="5670000" y="4797152"/>
              <a:ext cx="535500" cy="576064"/>
              <a:chOff x="5670000" y="4293096"/>
              <a:chExt cx="535500" cy="576064"/>
            </a:xfrm>
          </p:grpSpPr>
          <p:cxnSp>
            <p:nvCxnSpPr>
              <p:cNvPr id="56" name="Conector recto 55">
                <a:extLst>
                  <a:ext uri="{FF2B5EF4-FFF2-40B4-BE49-F238E27FC236}">
                    <a16:creationId xmlns:a16="http://schemas.microsoft.com/office/drawing/2014/main" id="{2D83100D-5C69-429C-85D9-7D47EE66EB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30800" y="4365104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Conector recto 56">
                <a:extLst>
                  <a:ext uri="{FF2B5EF4-FFF2-40B4-BE49-F238E27FC236}">
                    <a16:creationId xmlns:a16="http://schemas.microsoft.com/office/drawing/2014/main" id="{C8B1B7D5-1561-4F69-A5A2-D97678B6E5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0000" y="4293096"/>
                <a:ext cx="5355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49917BA9-0ABB-45C8-9778-43024E9F791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202800" y="4293096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Conector recto 58">
                <a:extLst>
                  <a:ext uri="{FF2B5EF4-FFF2-40B4-BE49-F238E27FC236}">
                    <a16:creationId xmlns:a16="http://schemas.microsoft.com/office/drawing/2014/main" id="{AE232395-B127-4917-AECD-0F40D6F4AA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7200" y="4293096"/>
                <a:ext cx="0" cy="57606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914356E6-7961-4A78-9316-DDA618C7DD0B}"/>
                </a:ext>
              </a:extLst>
            </p:cNvPr>
            <p:cNvGrpSpPr/>
            <p:nvPr/>
          </p:nvGrpSpPr>
          <p:grpSpPr>
            <a:xfrm>
              <a:off x="5670000" y="4836784"/>
              <a:ext cx="2106000" cy="108000"/>
              <a:chOff x="5670000" y="4431600"/>
              <a:chExt cx="2106000" cy="108000"/>
            </a:xfrm>
          </p:grpSpPr>
          <p:cxnSp>
            <p:nvCxnSpPr>
              <p:cNvPr id="61" name="Conector recto 60">
                <a:extLst>
                  <a:ext uri="{FF2B5EF4-FFF2-40B4-BE49-F238E27FC236}">
                    <a16:creationId xmlns:a16="http://schemas.microsoft.com/office/drawing/2014/main" id="{F7397696-6AB8-48F3-A657-109A2168F6B7}"/>
                  </a:ext>
                </a:extLst>
              </p:cNvPr>
              <p:cNvCxnSpPr/>
              <p:nvPr/>
            </p:nvCxnSpPr>
            <p:spPr bwMode="auto">
              <a:xfrm>
                <a:off x="5670000" y="4509120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2" name="Grupo 61">
                <a:extLst>
                  <a:ext uri="{FF2B5EF4-FFF2-40B4-BE49-F238E27FC236}">
                    <a16:creationId xmlns:a16="http://schemas.microsoft.com/office/drawing/2014/main" id="{9BD241B2-D648-4299-8D4A-E8104F8A2C06}"/>
                  </a:ext>
                </a:extLst>
              </p:cNvPr>
              <p:cNvGrpSpPr/>
              <p:nvPr/>
            </p:nvGrpSpPr>
            <p:grpSpPr>
              <a:xfrm>
                <a:off x="7448400" y="4431600"/>
                <a:ext cx="327600" cy="108000"/>
                <a:chOff x="7448400" y="4431600"/>
                <a:chExt cx="327600" cy="108000"/>
              </a:xfrm>
            </p:grpSpPr>
            <p:cxnSp>
              <p:nvCxnSpPr>
                <p:cNvPr id="63" name="Conector recto 62">
                  <a:extLst>
                    <a:ext uri="{FF2B5EF4-FFF2-40B4-BE49-F238E27FC236}">
                      <a16:creationId xmlns:a16="http://schemas.microsoft.com/office/drawing/2014/main" id="{A9183700-0A8F-4946-8232-0B728E75702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4437112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Conector recto 63">
                  <a:extLst>
                    <a:ext uri="{FF2B5EF4-FFF2-40B4-BE49-F238E27FC236}">
                      <a16:creationId xmlns:a16="http://schemas.microsoft.com/office/drawing/2014/main" id="{6FB6FBC6-7FB5-46EA-9872-AC141A1CCD5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4437112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Conector recto 64">
                  <a:extLst>
                    <a:ext uri="{FF2B5EF4-FFF2-40B4-BE49-F238E27FC236}">
                      <a16:creationId xmlns:a16="http://schemas.microsoft.com/office/drawing/2014/main" id="{780B0D86-22D4-4EEC-8AEF-D3273B895B9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443160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Conector recto 65">
                  <a:extLst>
                    <a:ext uri="{FF2B5EF4-FFF2-40B4-BE49-F238E27FC236}">
                      <a16:creationId xmlns:a16="http://schemas.microsoft.com/office/drawing/2014/main" id="{913D615F-4818-4792-9443-F0CC682F292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4536000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71" name="26 CuadroTexto">
              <a:extLst>
                <a:ext uri="{FF2B5EF4-FFF2-40B4-BE49-F238E27FC236}">
                  <a16:creationId xmlns:a16="http://schemas.microsoft.com/office/drawing/2014/main" id="{E943835F-FDFA-4851-B013-3A92DC951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095" y="4583033"/>
              <a:ext cx="93662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8@16</a:t>
              </a:r>
            </a:p>
          </p:txBody>
        </p:sp>
        <p:sp>
          <p:nvSpPr>
            <p:cNvPr id="73" name="27 CuadroTexto">
              <a:extLst>
                <a:ext uri="{FF2B5EF4-FFF2-40B4-BE49-F238E27FC236}">
                  <a16:creationId xmlns:a16="http://schemas.microsoft.com/office/drawing/2014/main" id="{993D9E05-3F07-418A-86A8-7D80E01FF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0120" y="2392092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8@20</a:t>
              </a:r>
            </a:p>
          </p:txBody>
        </p:sp>
        <p:sp>
          <p:nvSpPr>
            <p:cNvPr id="74" name="28 CuadroTexto">
              <a:extLst>
                <a:ext uri="{FF2B5EF4-FFF2-40B4-BE49-F238E27FC236}">
                  <a16:creationId xmlns:a16="http://schemas.microsoft.com/office/drawing/2014/main" id="{2F45E301-13B0-4198-8FF2-6C874734F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47" y="782233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8@20</a:t>
              </a:r>
            </a:p>
          </p:txBody>
        </p:sp>
        <p:sp>
          <p:nvSpPr>
            <p:cNvPr id="75" name="29 CuadroTexto">
              <a:extLst>
                <a:ext uri="{FF2B5EF4-FFF2-40B4-BE49-F238E27FC236}">
                  <a16:creationId xmlns:a16="http://schemas.microsoft.com/office/drawing/2014/main" id="{FDA840B4-53B4-420F-ABA6-C6C42CFD8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99" y="4442800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8@9</a:t>
              </a:r>
            </a:p>
          </p:txBody>
        </p:sp>
      </p:grpSp>
      <p:graphicFrame>
        <p:nvGraphicFramePr>
          <p:cNvPr id="77" name="Object 11">
            <a:extLst>
              <a:ext uri="{FF2B5EF4-FFF2-40B4-BE49-F238E27FC236}">
                <a16:creationId xmlns:a16="http://schemas.microsoft.com/office/drawing/2014/main" id="{F20432FA-1A98-4E6A-9BF5-58ACF57BF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227379"/>
              </p:ext>
            </p:extLst>
          </p:nvPr>
        </p:nvGraphicFramePr>
        <p:xfrm>
          <a:off x="757089" y="5671548"/>
          <a:ext cx="2430432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cuación" r:id="rId4" imgW="1676160" imgH="241200" progId="Equation.3">
                  <p:embed/>
                </p:oleObj>
              </mc:Choice>
              <mc:Fallback>
                <p:oleObj name="Ecuación" r:id="rId4" imgW="1676160" imgH="241200" progId="Equation.3">
                  <p:embed/>
                  <p:pic>
                    <p:nvPicPr>
                      <p:cNvPr id="77" name="Object 11">
                        <a:extLst>
                          <a:ext uri="{FF2B5EF4-FFF2-40B4-BE49-F238E27FC236}">
                            <a16:creationId xmlns:a16="http://schemas.microsoft.com/office/drawing/2014/main" id="{F20432FA-1A98-4E6A-9BF5-58ACF57BF8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89" y="5671548"/>
                        <a:ext cx="2430432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26">
            <a:extLst>
              <a:ext uri="{FF2B5EF4-FFF2-40B4-BE49-F238E27FC236}">
                <a16:creationId xmlns:a16="http://schemas.microsoft.com/office/drawing/2014/main" id="{A028365D-D00C-4467-A4F4-058837187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799429"/>
              </p:ext>
            </p:extLst>
          </p:nvPr>
        </p:nvGraphicFramePr>
        <p:xfrm>
          <a:off x="611560" y="4845993"/>
          <a:ext cx="31289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cuación" r:id="rId6" imgW="2158920" imgH="419040" progId="Equation.3">
                  <p:embed/>
                </p:oleObj>
              </mc:Choice>
              <mc:Fallback>
                <p:oleObj name="Ecuación" r:id="rId6" imgW="2158920" imgH="419040" progId="Equation.3">
                  <p:embed/>
                  <p:pic>
                    <p:nvPicPr>
                      <p:cNvPr id="78" name="Object 26">
                        <a:extLst>
                          <a:ext uri="{FF2B5EF4-FFF2-40B4-BE49-F238E27FC236}">
                            <a16:creationId xmlns:a16="http://schemas.microsoft.com/office/drawing/2014/main" id="{A028365D-D00C-4467-A4F4-0588371879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845993"/>
                        <a:ext cx="312896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9">
            <a:extLst>
              <a:ext uri="{FF2B5EF4-FFF2-40B4-BE49-F238E27FC236}">
                <a16:creationId xmlns:a16="http://schemas.microsoft.com/office/drawing/2014/main" id="{238AA69B-680E-4D31-A2FC-DD2F81AF8E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60247"/>
              </p:ext>
            </p:extLst>
          </p:nvPr>
        </p:nvGraphicFramePr>
        <p:xfrm>
          <a:off x="1465015" y="3349849"/>
          <a:ext cx="10144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cuación" r:id="rId8" imgW="634680" imgH="431640" progId="Equation.3">
                  <p:embed/>
                </p:oleObj>
              </mc:Choice>
              <mc:Fallback>
                <p:oleObj name="Ecuación" r:id="rId8" imgW="634680" imgH="431640" progId="Equation.3">
                  <p:embed/>
                  <p:pic>
                    <p:nvPicPr>
                      <p:cNvPr id="79" name="Object 9">
                        <a:extLst>
                          <a:ext uri="{FF2B5EF4-FFF2-40B4-BE49-F238E27FC236}">
                            <a16:creationId xmlns:a16="http://schemas.microsoft.com/office/drawing/2014/main" id="{238AA69B-680E-4D31-A2FC-DD2F81AF8E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015" y="3349849"/>
                        <a:ext cx="10144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21">
            <a:extLst>
              <a:ext uri="{FF2B5EF4-FFF2-40B4-BE49-F238E27FC236}">
                <a16:creationId xmlns:a16="http://schemas.microsoft.com/office/drawing/2014/main" id="{4C8A3C59-2F59-4306-9B45-2EE4E98FC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89" y="4341231"/>
            <a:ext cx="30972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 LAS ARMADURAS</a:t>
            </a:r>
          </a:p>
        </p:txBody>
      </p:sp>
      <p:grpSp>
        <p:nvGrpSpPr>
          <p:cNvPr id="81" name="Grupo 80">
            <a:extLst>
              <a:ext uri="{FF2B5EF4-FFF2-40B4-BE49-F238E27FC236}">
                <a16:creationId xmlns:a16="http://schemas.microsoft.com/office/drawing/2014/main" id="{CF0CC172-43C4-43DB-BA1D-CC25AF180270}"/>
              </a:ext>
            </a:extLst>
          </p:cNvPr>
          <p:cNvGrpSpPr/>
          <p:nvPr/>
        </p:nvGrpSpPr>
        <p:grpSpPr>
          <a:xfrm>
            <a:off x="801352" y="980728"/>
            <a:ext cx="2560684" cy="2103898"/>
            <a:chOff x="801352" y="1303616"/>
            <a:chExt cx="2560684" cy="2103898"/>
          </a:xfrm>
        </p:grpSpPr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9F34D850-2A92-4F8B-A858-D34BDBD07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091"/>
            <a:stretch/>
          </p:blipFill>
          <p:spPr>
            <a:xfrm>
              <a:off x="801352" y="2792238"/>
              <a:ext cx="2402496" cy="420737"/>
            </a:xfrm>
            <a:prstGeom prst="rect">
              <a:avLst/>
            </a:prstGeom>
          </p:spPr>
        </p:pic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id="{ACD5B947-B15E-4015-9475-7D25AA6CA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091"/>
            <a:stretch/>
          </p:blipFill>
          <p:spPr>
            <a:xfrm>
              <a:off x="801352" y="1456884"/>
              <a:ext cx="2402496" cy="1335355"/>
            </a:xfrm>
            <a:prstGeom prst="rect">
              <a:avLst/>
            </a:prstGeom>
          </p:spPr>
        </p:pic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00F11C27-1A50-4D38-911E-884900355A20}"/>
                </a:ext>
              </a:extLst>
            </p:cNvPr>
            <p:cNvSpPr txBox="1"/>
            <p:nvPr/>
          </p:nvSpPr>
          <p:spPr>
            <a:xfrm>
              <a:off x="1259633" y="2060848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F4B4EB31-0630-4509-B4C6-F90491174645}"/>
                </a:ext>
              </a:extLst>
            </p:cNvPr>
            <p:cNvSpPr txBox="1"/>
            <p:nvPr/>
          </p:nvSpPr>
          <p:spPr>
            <a:xfrm>
              <a:off x="1705852" y="1303616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40,89 kg/m</a:t>
              </a: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AA501ED9-1C3B-407C-B41B-EA48F551C630}"/>
                </a:ext>
              </a:extLst>
            </p:cNvPr>
            <p:cNvSpPr txBox="1"/>
            <p:nvPr/>
          </p:nvSpPr>
          <p:spPr>
            <a:xfrm>
              <a:off x="1277817" y="3068960"/>
              <a:ext cx="1673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127,78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7A95EC0F-3D83-4ACD-8887-D3C1EC28CC1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5275" t="19215" r="44451" b="10801"/>
          <a:stretch/>
        </p:blipFill>
        <p:spPr>
          <a:xfrm>
            <a:off x="3961969" y="908720"/>
            <a:ext cx="1402119" cy="5372656"/>
          </a:xfrm>
          <a:prstGeom prst="rect">
            <a:avLst/>
          </a:prstGeom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2F53FC06-D774-4390-80A0-700078528422}"/>
              </a:ext>
            </a:extLst>
          </p:cNvPr>
          <p:cNvSpPr/>
          <p:nvPr/>
        </p:nvSpPr>
        <p:spPr bwMode="auto">
          <a:xfrm>
            <a:off x="4716016" y="5919791"/>
            <a:ext cx="648072" cy="2455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25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Object 26">
            <a:extLst>
              <a:ext uri="{FF2B5EF4-FFF2-40B4-BE49-F238E27FC236}">
                <a16:creationId xmlns:a16="http://schemas.microsoft.com/office/drawing/2014/main" id="{E521C96B-297A-48F0-B2AB-0A4E4F7B4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00049"/>
              </p:ext>
            </p:extLst>
          </p:nvPr>
        </p:nvGraphicFramePr>
        <p:xfrm>
          <a:off x="754063" y="3935413"/>
          <a:ext cx="31289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cuación" r:id="rId3" imgW="2158920" imgH="419040" progId="Equation.3">
                  <p:embed/>
                </p:oleObj>
              </mc:Choice>
              <mc:Fallback>
                <p:oleObj name="Ecuación" r:id="rId3" imgW="2158920" imgH="419040" progId="Equation.3">
                  <p:embed/>
                  <p:pic>
                    <p:nvPicPr>
                      <p:cNvPr id="68" name="Object 26">
                        <a:extLst>
                          <a:ext uri="{FF2B5EF4-FFF2-40B4-BE49-F238E27FC236}">
                            <a16:creationId xmlns:a16="http://schemas.microsoft.com/office/drawing/2014/main" id="{E521C96B-297A-48F0-B2AB-0A4E4F7B4F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3935413"/>
                        <a:ext cx="312896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9">
            <a:extLst>
              <a:ext uri="{FF2B5EF4-FFF2-40B4-BE49-F238E27FC236}">
                <a16:creationId xmlns:a16="http://schemas.microsoft.com/office/drawing/2014/main" id="{0A9B53C1-DCDA-400C-B6FB-B18976F67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003185"/>
              </p:ext>
            </p:extLst>
          </p:nvPr>
        </p:nvGraphicFramePr>
        <p:xfrm>
          <a:off x="4388622" y="3349597"/>
          <a:ext cx="10144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cuación" r:id="rId5" imgW="634680" imgH="431640" progId="Equation.3">
                  <p:embed/>
                </p:oleObj>
              </mc:Choice>
              <mc:Fallback>
                <p:oleObj name="Ecuación" r:id="rId5" imgW="634680" imgH="431640" progId="Equation.3">
                  <p:embed/>
                  <p:pic>
                    <p:nvPicPr>
                      <p:cNvPr id="77" name="Object 9">
                        <a:extLst>
                          <a:ext uri="{FF2B5EF4-FFF2-40B4-BE49-F238E27FC236}">
                            <a16:creationId xmlns:a16="http://schemas.microsoft.com/office/drawing/2014/main" id="{0A9B53C1-DCDA-400C-B6FB-B18976F67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622" y="3349597"/>
                        <a:ext cx="10144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21">
            <a:extLst>
              <a:ext uri="{FF2B5EF4-FFF2-40B4-BE49-F238E27FC236}">
                <a16:creationId xmlns:a16="http://schemas.microsoft.com/office/drawing/2014/main" id="{BD6BAA8F-E353-423C-8217-22C0FC529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434418"/>
            <a:ext cx="30972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 LAS ARMADURAS</a:t>
            </a: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BBD9C23D-4513-4AE3-BBEA-9B176D7EE08D}"/>
              </a:ext>
            </a:extLst>
          </p:cNvPr>
          <p:cNvGrpSpPr/>
          <p:nvPr/>
        </p:nvGrpSpPr>
        <p:grpSpPr>
          <a:xfrm>
            <a:off x="827584" y="766609"/>
            <a:ext cx="4986152" cy="2302351"/>
            <a:chOff x="954000" y="1198657"/>
            <a:chExt cx="4986152" cy="2302351"/>
          </a:xfrm>
        </p:grpSpPr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F7F867B7-EFC1-4C11-BEC2-4274D3A97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000" y="1498142"/>
              <a:ext cx="4428000" cy="1212683"/>
            </a:xfrm>
            <a:prstGeom prst="rect">
              <a:avLst/>
            </a:prstGeom>
          </p:spPr>
        </p:pic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28103572-5DE8-471A-9C57-B98EDB241BE1}"/>
                </a:ext>
              </a:extLst>
            </p:cNvPr>
            <p:cNvSpPr txBox="1"/>
            <p:nvPr/>
          </p:nvSpPr>
          <p:spPr>
            <a:xfrm>
              <a:off x="1259633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764E91EA-E242-4B30-8893-AB479548E556}"/>
                </a:ext>
              </a:extLst>
            </p:cNvPr>
            <p:cNvSpPr txBox="1"/>
            <p:nvPr/>
          </p:nvSpPr>
          <p:spPr>
            <a:xfrm>
              <a:off x="1047276" y="1337766"/>
              <a:ext cx="1728192" cy="3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 312,50 kg/m</a:t>
              </a: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303ED613-917B-4ED1-B565-699AB3628328}"/>
                </a:ext>
              </a:extLst>
            </p:cNvPr>
            <p:cNvSpPr txBox="1"/>
            <p:nvPr/>
          </p:nvSpPr>
          <p:spPr>
            <a:xfrm>
              <a:off x="2891139" y="1436400"/>
              <a:ext cx="1540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520,83 kg/m</a:t>
              </a: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67846724-C373-4D14-A952-0B47BA0BA1E3}"/>
                </a:ext>
              </a:extLst>
            </p:cNvPr>
            <p:cNvSpPr txBox="1"/>
            <p:nvPr/>
          </p:nvSpPr>
          <p:spPr>
            <a:xfrm>
              <a:off x="3995936" y="1198657"/>
              <a:ext cx="1627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584,11 kg/m</a:t>
              </a: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18E57EFE-C154-4208-A9F3-AA83B91AF62D}"/>
                </a:ext>
              </a:extLst>
            </p:cNvPr>
            <p:cNvSpPr txBox="1"/>
            <p:nvPr/>
          </p:nvSpPr>
          <p:spPr>
            <a:xfrm>
              <a:off x="2951633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E78097F2-A1C6-4CF7-9A34-58E89EAA5C42}"/>
                </a:ext>
              </a:extLst>
            </p:cNvPr>
            <p:cNvSpPr txBox="1"/>
            <p:nvPr/>
          </p:nvSpPr>
          <p:spPr>
            <a:xfrm>
              <a:off x="4248152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1,5 m</a:t>
              </a:r>
            </a:p>
          </p:txBody>
        </p: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DAC83B58-0A90-4522-8180-5A7F695B2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1200" y="2566809"/>
              <a:ext cx="4316400" cy="737682"/>
            </a:xfrm>
            <a:prstGeom prst="rect">
              <a:avLst/>
            </a:prstGeom>
          </p:spPr>
        </p:pic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CE83226E-95BC-429C-AB2D-24ED56AA230E}"/>
                </a:ext>
              </a:extLst>
            </p:cNvPr>
            <p:cNvSpPr txBox="1"/>
            <p:nvPr/>
          </p:nvSpPr>
          <p:spPr>
            <a:xfrm>
              <a:off x="1190799" y="3162454"/>
              <a:ext cx="1508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490,25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2C2B01B3-C3A7-4052-A933-9F8797C703C4}"/>
                </a:ext>
              </a:extLst>
            </p:cNvPr>
            <p:cNvSpPr txBox="1"/>
            <p:nvPr/>
          </p:nvSpPr>
          <p:spPr>
            <a:xfrm>
              <a:off x="3052816" y="3162454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738,94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C63744AA-AB50-47AA-AAD7-68C369F70E75}"/>
                </a:ext>
              </a:extLst>
            </p:cNvPr>
            <p:cNvSpPr txBox="1"/>
            <p:nvPr/>
          </p:nvSpPr>
          <p:spPr>
            <a:xfrm>
              <a:off x="2865827" y="2516287"/>
              <a:ext cx="1346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1137,80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9AB33CC8-E844-4386-A545-1868352BA1DF}"/>
                </a:ext>
              </a:extLst>
            </p:cNvPr>
            <p:cNvSpPr txBox="1"/>
            <p:nvPr/>
          </p:nvSpPr>
          <p:spPr>
            <a:xfrm>
              <a:off x="4576993" y="2631892"/>
              <a:ext cx="1219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657,12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93" name="Object 11">
            <a:extLst>
              <a:ext uri="{FF2B5EF4-FFF2-40B4-BE49-F238E27FC236}">
                <a16:creationId xmlns:a16="http://schemas.microsoft.com/office/drawing/2014/main" id="{B57C85F0-392A-4E85-B10E-D5D8CBB894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790899"/>
              </p:ext>
            </p:extLst>
          </p:nvPr>
        </p:nvGraphicFramePr>
        <p:xfrm>
          <a:off x="899592" y="4648364"/>
          <a:ext cx="2430432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cuación" r:id="rId9" imgW="1676160" imgH="241200" progId="Equation.3">
                  <p:embed/>
                </p:oleObj>
              </mc:Choice>
              <mc:Fallback>
                <p:oleObj name="Ecuación" r:id="rId9" imgW="1676160" imgH="241200" progId="Equation.3">
                  <p:embed/>
                  <p:pic>
                    <p:nvPicPr>
                      <p:cNvPr id="93" name="Object 11">
                        <a:extLst>
                          <a:ext uri="{FF2B5EF4-FFF2-40B4-BE49-F238E27FC236}">
                            <a16:creationId xmlns:a16="http://schemas.microsoft.com/office/drawing/2014/main" id="{B57C85F0-392A-4E85-B10E-D5D8CBB894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648364"/>
                        <a:ext cx="2430432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11">
            <a:extLst>
              <a:ext uri="{FF2B5EF4-FFF2-40B4-BE49-F238E27FC236}">
                <a16:creationId xmlns:a16="http://schemas.microsoft.com/office/drawing/2014/main" id="{1807189F-D807-47B5-B958-F1008E698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192000"/>
              </p:ext>
            </p:extLst>
          </p:nvPr>
        </p:nvGraphicFramePr>
        <p:xfrm>
          <a:off x="881061" y="5815564"/>
          <a:ext cx="2467494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cuación" r:id="rId11" imgW="1701720" imgH="241200" progId="Equation.3">
                  <p:embed/>
                </p:oleObj>
              </mc:Choice>
              <mc:Fallback>
                <p:oleObj name="Ecuación" r:id="rId11" imgW="1701720" imgH="241200" progId="Equation.3">
                  <p:embed/>
                  <p:pic>
                    <p:nvPicPr>
                      <p:cNvPr id="94" name="Object 11">
                        <a:extLst>
                          <a:ext uri="{FF2B5EF4-FFF2-40B4-BE49-F238E27FC236}">
                            <a16:creationId xmlns:a16="http://schemas.microsoft.com/office/drawing/2014/main" id="{1807189F-D807-47B5-B958-F1008E698A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1" y="5815564"/>
                        <a:ext cx="2467494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26">
            <a:extLst>
              <a:ext uri="{FF2B5EF4-FFF2-40B4-BE49-F238E27FC236}">
                <a16:creationId xmlns:a16="http://schemas.microsoft.com/office/drawing/2014/main" id="{C57E18C7-8401-4414-8CD7-A02CBF9DB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1915"/>
              </p:ext>
            </p:extLst>
          </p:nvPr>
        </p:nvGraphicFramePr>
        <p:xfrm>
          <a:off x="754063" y="5103813"/>
          <a:ext cx="31289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cuación" r:id="rId13" imgW="2158920" imgH="419040" progId="Equation.3">
                  <p:embed/>
                </p:oleObj>
              </mc:Choice>
              <mc:Fallback>
                <p:oleObj name="Ecuación" r:id="rId13" imgW="2158920" imgH="419040" progId="Equation.3">
                  <p:embed/>
                  <p:pic>
                    <p:nvPicPr>
                      <p:cNvPr id="106" name="Object 26">
                        <a:extLst>
                          <a:ext uri="{FF2B5EF4-FFF2-40B4-BE49-F238E27FC236}">
                            <a16:creationId xmlns:a16="http://schemas.microsoft.com/office/drawing/2014/main" id="{C57E18C7-8401-4414-8CD7-A02CBF9DB2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5103813"/>
                        <a:ext cx="31289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Imagen 94">
            <a:extLst>
              <a:ext uri="{FF2B5EF4-FFF2-40B4-BE49-F238E27FC236}">
                <a16:creationId xmlns:a16="http://schemas.microsoft.com/office/drawing/2014/main" id="{EFF4C602-E27D-4B19-8E47-5F64F08D4CD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5275" t="19215" r="35197" b="10801"/>
          <a:stretch/>
        </p:blipFill>
        <p:spPr>
          <a:xfrm>
            <a:off x="5788318" y="980728"/>
            <a:ext cx="2665165" cy="5372656"/>
          </a:xfrm>
          <a:prstGeom prst="rect">
            <a:avLst/>
          </a:prstGeom>
        </p:spPr>
      </p:pic>
      <p:sp>
        <p:nvSpPr>
          <p:cNvPr id="97" name="Rectángulo 96">
            <a:extLst>
              <a:ext uri="{FF2B5EF4-FFF2-40B4-BE49-F238E27FC236}">
                <a16:creationId xmlns:a16="http://schemas.microsoft.com/office/drawing/2014/main" id="{22A5AB45-F339-46A4-AF07-20914CDFA388}"/>
              </a:ext>
            </a:extLst>
          </p:cNvPr>
          <p:cNvSpPr/>
          <p:nvPr/>
        </p:nvSpPr>
        <p:spPr bwMode="auto">
          <a:xfrm>
            <a:off x="6516216" y="5271719"/>
            <a:ext cx="648072" cy="2455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42386D7D-8B0B-4FA9-AEC6-6A837000D8AF}"/>
              </a:ext>
            </a:extLst>
          </p:cNvPr>
          <p:cNvSpPr/>
          <p:nvPr/>
        </p:nvSpPr>
        <p:spPr bwMode="auto">
          <a:xfrm>
            <a:off x="6516216" y="1556792"/>
            <a:ext cx="648072" cy="2455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89E3E74A-3A75-4FB4-851F-6F5E9676C665}"/>
              </a:ext>
            </a:extLst>
          </p:cNvPr>
          <p:cNvSpPr/>
          <p:nvPr/>
        </p:nvSpPr>
        <p:spPr bwMode="auto">
          <a:xfrm>
            <a:off x="7164288" y="3140968"/>
            <a:ext cx="648072" cy="2455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2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888730" y="905718"/>
            <a:ext cx="2948439" cy="5381974"/>
            <a:chOff x="5483315" y="648000"/>
            <a:chExt cx="3121133" cy="569720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18337A2-97E5-4A34-A8CA-6325A980E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3315" y="648000"/>
              <a:ext cx="3121133" cy="5697204"/>
            </a:xfrm>
            <a:prstGeom prst="rect">
              <a:avLst/>
            </a:prstGeom>
          </p:spPr>
        </p:pic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B1A6E0DA-6102-4969-9B12-BCD18C930F00}"/>
                </a:ext>
              </a:extLst>
            </p:cNvPr>
            <p:cNvGrpSpPr/>
            <p:nvPr/>
          </p:nvGrpSpPr>
          <p:grpSpPr>
            <a:xfrm>
              <a:off x="5670000" y="4797152"/>
              <a:ext cx="535500" cy="576064"/>
              <a:chOff x="5670000" y="4293096"/>
              <a:chExt cx="535500" cy="576064"/>
            </a:xfrm>
          </p:grpSpPr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D6173960-1D78-4B58-A03D-1ED4305419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30800" y="4365104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273DF40A-71FB-45BD-9796-CC3F0191A6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0000" y="4293096"/>
                <a:ext cx="5355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B1D69393-A0E2-4960-A912-CDD3CE9C69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202800" y="4293096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020D76A5-0EF6-44D0-95E0-AC9936C1E0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7200" y="4293096"/>
                <a:ext cx="0" cy="57606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833608C5-7CC3-4A66-AF9E-0757FF3FCD8D}"/>
                </a:ext>
              </a:extLst>
            </p:cNvPr>
            <p:cNvGrpSpPr/>
            <p:nvPr/>
          </p:nvGrpSpPr>
          <p:grpSpPr>
            <a:xfrm>
              <a:off x="5670000" y="4836784"/>
              <a:ext cx="2106000" cy="108000"/>
              <a:chOff x="5670000" y="4431600"/>
              <a:chExt cx="2106000" cy="108000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66B3A909-756B-4314-9E71-9A0B019388B2}"/>
                  </a:ext>
                </a:extLst>
              </p:cNvPr>
              <p:cNvCxnSpPr/>
              <p:nvPr/>
            </p:nvCxnSpPr>
            <p:spPr bwMode="auto">
              <a:xfrm>
                <a:off x="5670000" y="4509120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4E8FA541-3EF7-4A36-A970-14B015BC06D0}"/>
                  </a:ext>
                </a:extLst>
              </p:cNvPr>
              <p:cNvGrpSpPr/>
              <p:nvPr/>
            </p:nvGrpSpPr>
            <p:grpSpPr>
              <a:xfrm>
                <a:off x="7448400" y="4431600"/>
                <a:ext cx="327600" cy="108000"/>
                <a:chOff x="7448400" y="4431600"/>
                <a:chExt cx="327600" cy="108000"/>
              </a:xfrm>
            </p:grpSpPr>
            <p:cxnSp>
              <p:nvCxnSpPr>
                <p:cNvPr id="34" name="Conector recto 33">
                  <a:extLst>
                    <a:ext uri="{FF2B5EF4-FFF2-40B4-BE49-F238E27FC236}">
                      <a16:creationId xmlns:a16="http://schemas.microsoft.com/office/drawing/2014/main" id="{8B4C593C-BA35-4469-B70D-E0C1A973820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4437112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Conector recto 35">
                  <a:extLst>
                    <a:ext uri="{FF2B5EF4-FFF2-40B4-BE49-F238E27FC236}">
                      <a16:creationId xmlns:a16="http://schemas.microsoft.com/office/drawing/2014/main" id="{E33D0D11-AE11-45C1-8FBC-CBC0103490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4437112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Conector recto 36">
                  <a:extLst>
                    <a:ext uri="{FF2B5EF4-FFF2-40B4-BE49-F238E27FC236}">
                      <a16:creationId xmlns:a16="http://schemas.microsoft.com/office/drawing/2014/main" id="{8EDB4E07-85B5-482F-B810-846D487E7DA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443160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Conector recto 37">
                  <a:extLst>
                    <a:ext uri="{FF2B5EF4-FFF2-40B4-BE49-F238E27FC236}">
                      <a16:creationId xmlns:a16="http://schemas.microsoft.com/office/drawing/2014/main" id="{F7A21372-2507-49D6-8500-9996A3BB2F7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4536000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F66CD3E-8668-4FE5-B067-553D500F2C27}"/>
                </a:ext>
              </a:extLst>
            </p:cNvPr>
            <p:cNvGrpSpPr/>
            <p:nvPr/>
          </p:nvGrpSpPr>
          <p:grpSpPr>
            <a:xfrm>
              <a:off x="5670000" y="2672928"/>
              <a:ext cx="2106000" cy="108000"/>
              <a:chOff x="5670000" y="2636912"/>
              <a:chExt cx="2106000" cy="108000"/>
            </a:xfrm>
          </p:grpSpPr>
          <p:cxnSp>
            <p:nvCxnSpPr>
              <p:cNvPr id="17" name="Conector recto 16">
                <a:extLst>
                  <a:ext uri="{FF2B5EF4-FFF2-40B4-BE49-F238E27FC236}">
                    <a16:creationId xmlns:a16="http://schemas.microsoft.com/office/drawing/2014/main" id="{E82DF0D3-3209-40E2-ACD3-299E0BEF6BF0}"/>
                  </a:ext>
                </a:extLst>
              </p:cNvPr>
              <p:cNvCxnSpPr/>
              <p:nvPr/>
            </p:nvCxnSpPr>
            <p:spPr bwMode="auto">
              <a:xfrm>
                <a:off x="5670000" y="2714432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4B61BC16-A29F-448E-BB6B-986E264E6E02}"/>
                  </a:ext>
                </a:extLst>
              </p:cNvPr>
              <p:cNvGrpSpPr/>
              <p:nvPr/>
            </p:nvGrpSpPr>
            <p:grpSpPr>
              <a:xfrm>
                <a:off x="74484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16" name="Conector recto 15">
                  <a:extLst>
                    <a:ext uri="{FF2B5EF4-FFF2-40B4-BE49-F238E27FC236}">
                      <a16:creationId xmlns:a16="http://schemas.microsoft.com/office/drawing/2014/main" id="{D1AF0AC8-E79D-432A-B6D3-E049A2F18BA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Conector recto 30">
                  <a:extLst>
                    <a:ext uri="{FF2B5EF4-FFF2-40B4-BE49-F238E27FC236}">
                      <a16:creationId xmlns:a16="http://schemas.microsoft.com/office/drawing/2014/main" id="{E1542364-6034-43B6-B151-C9C6F7C1EF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Conector recto 32">
                  <a:extLst>
                    <a:ext uri="{FF2B5EF4-FFF2-40B4-BE49-F238E27FC236}">
                      <a16:creationId xmlns:a16="http://schemas.microsoft.com/office/drawing/2014/main" id="{6BF6C988-FC0B-49C3-B4D6-5262B5F463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Conector recto 34">
                  <a:extLst>
                    <a:ext uri="{FF2B5EF4-FFF2-40B4-BE49-F238E27FC236}">
                      <a16:creationId xmlns:a16="http://schemas.microsoft.com/office/drawing/2014/main" id="{AA349207-3689-4084-8470-95915AF008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3467A472-76A6-4D45-9834-70FF93E92247}"/>
                  </a:ext>
                </a:extLst>
              </p:cNvPr>
              <p:cNvGrpSpPr/>
              <p:nvPr/>
            </p:nvGrpSpPr>
            <p:grpSpPr>
              <a:xfrm flipH="1">
                <a:off x="56700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40" name="Conector recto 39">
                  <a:extLst>
                    <a:ext uri="{FF2B5EF4-FFF2-40B4-BE49-F238E27FC236}">
                      <a16:creationId xmlns:a16="http://schemas.microsoft.com/office/drawing/2014/main" id="{FB1B8E67-B379-4736-B45A-C7C7B393F02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Conector recto 40">
                  <a:extLst>
                    <a:ext uri="{FF2B5EF4-FFF2-40B4-BE49-F238E27FC236}">
                      <a16:creationId xmlns:a16="http://schemas.microsoft.com/office/drawing/2014/main" id="{C951802E-E7AA-4EED-978E-A8F2A9C7E54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Conector recto 41">
                  <a:extLst>
                    <a:ext uri="{FF2B5EF4-FFF2-40B4-BE49-F238E27FC236}">
                      <a16:creationId xmlns:a16="http://schemas.microsoft.com/office/drawing/2014/main" id="{1396F37B-1733-414F-95B1-5DDBA0A8F70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Conector recto 42">
                  <a:extLst>
                    <a:ext uri="{FF2B5EF4-FFF2-40B4-BE49-F238E27FC236}">
                      <a16:creationId xmlns:a16="http://schemas.microsoft.com/office/drawing/2014/main" id="{1D5D8DA3-9666-487D-85DE-669DEDECC1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2B36D667-BEF6-4282-8C7D-D03AC7A8DEAE}"/>
                </a:ext>
              </a:extLst>
            </p:cNvPr>
            <p:cNvGrpSpPr/>
            <p:nvPr/>
          </p:nvGrpSpPr>
          <p:grpSpPr>
            <a:xfrm>
              <a:off x="5670000" y="1052736"/>
              <a:ext cx="2106000" cy="108000"/>
              <a:chOff x="5670000" y="2636912"/>
              <a:chExt cx="2106000" cy="108000"/>
            </a:xfrm>
          </p:grpSpPr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B55DA764-15E2-4DB9-87F2-93B0CAFBF67B}"/>
                  </a:ext>
                </a:extLst>
              </p:cNvPr>
              <p:cNvCxnSpPr/>
              <p:nvPr/>
            </p:nvCxnSpPr>
            <p:spPr bwMode="auto">
              <a:xfrm>
                <a:off x="5670000" y="2714432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1A95CA3D-62F7-4A5A-AC85-D7F66D4B4E9A}"/>
                  </a:ext>
                </a:extLst>
              </p:cNvPr>
              <p:cNvGrpSpPr/>
              <p:nvPr/>
            </p:nvGrpSpPr>
            <p:grpSpPr>
              <a:xfrm>
                <a:off x="74484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51" name="Conector recto 50">
                  <a:extLst>
                    <a:ext uri="{FF2B5EF4-FFF2-40B4-BE49-F238E27FC236}">
                      <a16:creationId xmlns:a16="http://schemas.microsoft.com/office/drawing/2014/main" id="{9B8D40C4-E7CE-45EF-881C-16526CE7CF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Conector recto 51">
                  <a:extLst>
                    <a:ext uri="{FF2B5EF4-FFF2-40B4-BE49-F238E27FC236}">
                      <a16:creationId xmlns:a16="http://schemas.microsoft.com/office/drawing/2014/main" id="{48F5CDD5-2A4A-486B-9D11-FFEABE237D9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Conector recto 52">
                  <a:extLst>
                    <a:ext uri="{FF2B5EF4-FFF2-40B4-BE49-F238E27FC236}">
                      <a16:creationId xmlns:a16="http://schemas.microsoft.com/office/drawing/2014/main" id="{BE41E5CE-AB94-4910-A2F4-84C7651531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Conector recto 53">
                  <a:extLst>
                    <a:ext uri="{FF2B5EF4-FFF2-40B4-BE49-F238E27FC236}">
                      <a16:creationId xmlns:a16="http://schemas.microsoft.com/office/drawing/2014/main" id="{8B561BAE-2A8D-49FA-AEF6-988E113A9A6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4B6EB5D9-FC1E-4D0A-AEBB-4E906ED1813C}"/>
                  </a:ext>
                </a:extLst>
              </p:cNvPr>
              <p:cNvGrpSpPr/>
              <p:nvPr/>
            </p:nvGrpSpPr>
            <p:grpSpPr>
              <a:xfrm flipH="1">
                <a:off x="56700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47" name="Conector recto 46">
                  <a:extLst>
                    <a:ext uri="{FF2B5EF4-FFF2-40B4-BE49-F238E27FC236}">
                      <a16:creationId xmlns:a16="http://schemas.microsoft.com/office/drawing/2014/main" id="{94A33355-F20E-4182-97E5-5F065BF11A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975B74-73E2-489A-8106-C8BDFCAD9C8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Conector recto 48">
                  <a:extLst>
                    <a:ext uri="{FF2B5EF4-FFF2-40B4-BE49-F238E27FC236}">
                      <a16:creationId xmlns:a16="http://schemas.microsoft.com/office/drawing/2014/main" id="{58E7EF42-BB78-48FB-9FF2-37E013D0A3F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Conector recto 49">
                  <a:extLst>
                    <a:ext uri="{FF2B5EF4-FFF2-40B4-BE49-F238E27FC236}">
                      <a16:creationId xmlns:a16="http://schemas.microsoft.com/office/drawing/2014/main" id="{40C5DF78-279A-4D9D-9305-64E4BE8D12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3160B29F-6768-4B10-8AC0-1C6E0D1B00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70578" y="3402000"/>
              <a:ext cx="0" cy="2106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BD22CD75-0F60-481D-93D0-5ECB2401E6F9}"/>
                </a:ext>
              </a:extLst>
            </p:cNvPr>
            <p:cNvGrpSpPr/>
            <p:nvPr/>
          </p:nvGrpSpPr>
          <p:grpSpPr>
            <a:xfrm rot="16200000" flipH="1">
              <a:off x="7083258" y="5301000"/>
              <a:ext cx="327600" cy="108000"/>
              <a:chOff x="7448400" y="2636912"/>
              <a:chExt cx="327600" cy="108000"/>
            </a:xfrm>
          </p:grpSpPr>
          <p:cxnSp>
            <p:nvCxnSpPr>
              <p:cNvPr id="59" name="Conector recto 58">
                <a:extLst>
                  <a:ext uri="{FF2B5EF4-FFF2-40B4-BE49-F238E27FC236}">
                    <a16:creationId xmlns:a16="http://schemas.microsoft.com/office/drawing/2014/main" id="{38518CC2-A9D0-4022-8873-0E16C77ABB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52320" y="2642424"/>
                <a:ext cx="32368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Conector recto 59">
                <a:extLst>
                  <a:ext uri="{FF2B5EF4-FFF2-40B4-BE49-F238E27FC236}">
                    <a16:creationId xmlns:a16="http://schemas.microsoft.com/office/drawing/2014/main" id="{7DBFFE19-C96B-42EE-9473-69352138C1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768800" y="2642424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Conector recto 60">
                <a:extLst>
                  <a:ext uri="{FF2B5EF4-FFF2-40B4-BE49-F238E27FC236}">
                    <a16:creationId xmlns:a16="http://schemas.microsoft.com/office/drawing/2014/main" id="{CD2A2D80-0916-487D-BADB-917FF54EA6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452320" y="2636912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Conector recto 61">
                <a:extLst>
                  <a:ext uri="{FF2B5EF4-FFF2-40B4-BE49-F238E27FC236}">
                    <a16:creationId xmlns:a16="http://schemas.microsoft.com/office/drawing/2014/main" id="{002D5DEA-EC77-4139-99CC-65DE02E601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48400" y="274131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4608354-0C7A-4267-A5E1-2B78D93671D5}"/>
                </a:ext>
              </a:extLst>
            </p:cNvPr>
            <p:cNvGrpSpPr/>
            <p:nvPr/>
          </p:nvGrpSpPr>
          <p:grpSpPr>
            <a:xfrm>
              <a:off x="7043881" y="2899021"/>
              <a:ext cx="72008" cy="1065479"/>
              <a:chOff x="7043881" y="2899021"/>
              <a:chExt cx="72008" cy="1065479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D40B9BD0-A214-4678-A4A7-A6DAAFE5E37F}"/>
                  </a:ext>
                </a:extLst>
              </p:cNvPr>
              <p:cNvGrpSpPr/>
              <p:nvPr/>
            </p:nvGrpSpPr>
            <p:grpSpPr>
              <a:xfrm>
                <a:off x="7043881" y="2899021"/>
                <a:ext cx="72008" cy="535500"/>
                <a:chOff x="7043881" y="2899021"/>
                <a:chExt cx="72008" cy="535500"/>
              </a:xfrm>
            </p:grpSpPr>
            <p:cxnSp>
              <p:nvCxnSpPr>
                <p:cNvPr id="69" name="Conector recto 68">
                  <a:extLst>
                    <a:ext uri="{FF2B5EF4-FFF2-40B4-BE49-F238E27FC236}">
                      <a16:creationId xmlns:a16="http://schemas.microsoft.com/office/drawing/2014/main" id="{8595E9BA-54E6-4BC7-838B-F3A7797CBBF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7079889" y="2937721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Conector recto 69">
                  <a:extLst>
                    <a:ext uri="{FF2B5EF4-FFF2-40B4-BE49-F238E27FC236}">
                      <a16:creationId xmlns:a16="http://schemas.microsoft.com/office/drawing/2014/main" id="{CE8DAF85-9863-43B5-815F-06CA1E3D461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6776131" y="3166771"/>
                  <a:ext cx="5355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Conector recto 70">
                  <a:extLst>
                    <a:ext uri="{FF2B5EF4-FFF2-40B4-BE49-F238E27FC236}">
                      <a16:creationId xmlns:a16="http://schemas.microsoft.com/office/drawing/2014/main" id="{FEB4A20F-8761-4B4D-AAE4-C5248A1F250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 flipV="1">
                  <a:off x="7079885" y="2865717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3" name="Grupo 72">
                <a:extLst>
                  <a:ext uri="{FF2B5EF4-FFF2-40B4-BE49-F238E27FC236}">
                    <a16:creationId xmlns:a16="http://schemas.microsoft.com/office/drawing/2014/main" id="{1E954187-0FAC-4970-A083-4DAF3F377693}"/>
                  </a:ext>
                </a:extLst>
              </p:cNvPr>
              <p:cNvGrpSpPr/>
              <p:nvPr/>
            </p:nvGrpSpPr>
            <p:grpSpPr>
              <a:xfrm flipV="1">
                <a:off x="7043881" y="3429000"/>
                <a:ext cx="72008" cy="535500"/>
                <a:chOff x="7043881" y="2899021"/>
                <a:chExt cx="72008" cy="535500"/>
              </a:xfrm>
            </p:grpSpPr>
            <p:cxnSp>
              <p:nvCxnSpPr>
                <p:cNvPr id="74" name="Conector recto 73">
                  <a:extLst>
                    <a:ext uri="{FF2B5EF4-FFF2-40B4-BE49-F238E27FC236}">
                      <a16:creationId xmlns:a16="http://schemas.microsoft.com/office/drawing/2014/main" id="{5BB19F57-4946-4461-9C10-70D384B27A8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7079889" y="2937721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Conector recto 74">
                  <a:extLst>
                    <a:ext uri="{FF2B5EF4-FFF2-40B4-BE49-F238E27FC236}">
                      <a16:creationId xmlns:a16="http://schemas.microsoft.com/office/drawing/2014/main" id="{D9DE54B4-2231-49B8-8A30-DEDEE784BCA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6776131" y="3166771"/>
                  <a:ext cx="5355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Conector recto 75">
                  <a:extLst>
                    <a:ext uri="{FF2B5EF4-FFF2-40B4-BE49-F238E27FC236}">
                      <a16:creationId xmlns:a16="http://schemas.microsoft.com/office/drawing/2014/main" id="{B45C7297-E200-48CD-A5D0-714E2B21D4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 flipV="1">
                  <a:off x="7079885" y="2865717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00" name="26 CuadroTexto">
              <a:extLst>
                <a:ext uri="{FF2B5EF4-FFF2-40B4-BE49-F238E27FC236}">
                  <a16:creationId xmlns:a16="http://schemas.microsoft.com/office/drawing/2014/main" id="{A48FD5CE-EFFD-4EBA-8501-023C11E87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095" y="4583033"/>
              <a:ext cx="93662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8@16</a:t>
              </a:r>
            </a:p>
          </p:txBody>
        </p:sp>
        <p:sp>
          <p:nvSpPr>
            <p:cNvPr id="101" name="27 CuadroTexto">
              <a:extLst>
                <a:ext uri="{FF2B5EF4-FFF2-40B4-BE49-F238E27FC236}">
                  <a16:creationId xmlns:a16="http://schemas.microsoft.com/office/drawing/2014/main" id="{4CF987F2-EB1B-4E2B-809B-5D4FA94F2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0120" y="2392092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8@20</a:t>
              </a:r>
            </a:p>
          </p:txBody>
        </p:sp>
        <p:sp>
          <p:nvSpPr>
            <p:cNvPr id="102" name="28 CuadroTexto">
              <a:extLst>
                <a:ext uri="{FF2B5EF4-FFF2-40B4-BE49-F238E27FC236}">
                  <a16:creationId xmlns:a16="http://schemas.microsoft.com/office/drawing/2014/main" id="{B2D15C57-D2AD-43EA-97F8-A4C89F608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47" y="782233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8@20</a:t>
              </a:r>
            </a:p>
          </p:txBody>
        </p:sp>
        <p:sp>
          <p:nvSpPr>
            <p:cNvPr id="103" name="29 CuadroTexto">
              <a:extLst>
                <a:ext uri="{FF2B5EF4-FFF2-40B4-BE49-F238E27FC236}">
                  <a16:creationId xmlns:a16="http://schemas.microsoft.com/office/drawing/2014/main" id="{86432C7E-7475-40E9-AB8D-79D005C56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99" y="4442800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8@9</a:t>
              </a:r>
            </a:p>
          </p:txBody>
        </p:sp>
        <p:sp>
          <p:nvSpPr>
            <p:cNvPr id="104" name="30 CuadroTexto">
              <a:extLst>
                <a:ext uri="{FF2B5EF4-FFF2-40B4-BE49-F238E27FC236}">
                  <a16:creationId xmlns:a16="http://schemas.microsoft.com/office/drawing/2014/main" id="{0392F777-B476-4FDA-AE6D-3DBF4B024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648328" y="4075481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8@18</a:t>
              </a:r>
            </a:p>
          </p:txBody>
        </p:sp>
        <p:sp>
          <p:nvSpPr>
            <p:cNvPr id="105" name="31 CuadroTexto">
              <a:extLst>
                <a:ext uri="{FF2B5EF4-FFF2-40B4-BE49-F238E27FC236}">
                  <a16:creationId xmlns:a16="http://schemas.microsoft.com/office/drawing/2014/main" id="{DDF90150-458D-4433-A7A3-57968E666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423942" y="3265240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8@7,5</a:t>
              </a:r>
            </a:p>
          </p:txBody>
        </p:sp>
      </p:grpSp>
      <p:graphicFrame>
        <p:nvGraphicFramePr>
          <p:cNvPr id="68" name="Object 26">
            <a:extLst>
              <a:ext uri="{FF2B5EF4-FFF2-40B4-BE49-F238E27FC236}">
                <a16:creationId xmlns:a16="http://schemas.microsoft.com/office/drawing/2014/main" id="{E521C96B-297A-48F0-B2AB-0A4E4F7B4F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063" y="3935413"/>
          <a:ext cx="31289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cuación" r:id="rId4" imgW="2158920" imgH="419040" progId="Equation.3">
                  <p:embed/>
                </p:oleObj>
              </mc:Choice>
              <mc:Fallback>
                <p:oleObj name="Ecuación" r:id="rId4" imgW="2158920" imgH="419040" progId="Equation.3">
                  <p:embed/>
                  <p:pic>
                    <p:nvPicPr>
                      <p:cNvPr id="68" name="Object 26">
                        <a:extLst>
                          <a:ext uri="{FF2B5EF4-FFF2-40B4-BE49-F238E27FC236}">
                            <a16:creationId xmlns:a16="http://schemas.microsoft.com/office/drawing/2014/main" id="{E521C96B-297A-48F0-B2AB-0A4E4F7B4F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3935413"/>
                        <a:ext cx="312896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9">
            <a:extLst>
              <a:ext uri="{FF2B5EF4-FFF2-40B4-BE49-F238E27FC236}">
                <a16:creationId xmlns:a16="http://schemas.microsoft.com/office/drawing/2014/main" id="{0A9B53C1-DCDA-400C-B6FB-B18976F67C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8622" y="3349597"/>
          <a:ext cx="10144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cuación" r:id="rId6" imgW="634680" imgH="431640" progId="Equation.3">
                  <p:embed/>
                </p:oleObj>
              </mc:Choice>
              <mc:Fallback>
                <p:oleObj name="Ecuación" r:id="rId6" imgW="634680" imgH="431640" progId="Equation.3">
                  <p:embed/>
                  <p:pic>
                    <p:nvPicPr>
                      <p:cNvPr id="77" name="Object 9">
                        <a:extLst>
                          <a:ext uri="{FF2B5EF4-FFF2-40B4-BE49-F238E27FC236}">
                            <a16:creationId xmlns:a16="http://schemas.microsoft.com/office/drawing/2014/main" id="{0A9B53C1-DCDA-400C-B6FB-B18976F67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622" y="3349597"/>
                        <a:ext cx="10144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21">
            <a:extLst>
              <a:ext uri="{FF2B5EF4-FFF2-40B4-BE49-F238E27FC236}">
                <a16:creationId xmlns:a16="http://schemas.microsoft.com/office/drawing/2014/main" id="{BD6BAA8F-E353-423C-8217-22C0FC529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434418"/>
            <a:ext cx="30972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 LAS ARMADURAS</a:t>
            </a: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BBD9C23D-4513-4AE3-BBEA-9B176D7EE08D}"/>
              </a:ext>
            </a:extLst>
          </p:cNvPr>
          <p:cNvGrpSpPr/>
          <p:nvPr/>
        </p:nvGrpSpPr>
        <p:grpSpPr>
          <a:xfrm>
            <a:off x="827584" y="766609"/>
            <a:ext cx="4986152" cy="2302351"/>
            <a:chOff x="954000" y="1198657"/>
            <a:chExt cx="4986152" cy="2302351"/>
          </a:xfrm>
        </p:grpSpPr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F7F867B7-EFC1-4C11-BEC2-4274D3A97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000" y="1498142"/>
              <a:ext cx="4428000" cy="1212683"/>
            </a:xfrm>
            <a:prstGeom prst="rect">
              <a:avLst/>
            </a:prstGeom>
          </p:spPr>
        </p:pic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28103572-5DE8-471A-9C57-B98EDB241BE1}"/>
                </a:ext>
              </a:extLst>
            </p:cNvPr>
            <p:cNvSpPr txBox="1"/>
            <p:nvPr/>
          </p:nvSpPr>
          <p:spPr>
            <a:xfrm>
              <a:off x="1259633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764E91EA-E242-4B30-8893-AB479548E556}"/>
                </a:ext>
              </a:extLst>
            </p:cNvPr>
            <p:cNvSpPr txBox="1"/>
            <p:nvPr/>
          </p:nvSpPr>
          <p:spPr>
            <a:xfrm>
              <a:off x="1047276" y="1337766"/>
              <a:ext cx="1728192" cy="3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 312,50 kg/m</a:t>
              </a: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303ED613-917B-4ED1-B565-699AB3628328}"/>
                </a:ext>
              </a:extLst>
            </p:cNvPr>
            <p:cNvSpPr txBox="1"/>
            <p:nvPr/>
          </p:nvSpPr>
          <p:spPr>
            <a:xfrm>
              <a:off x="2891139" y="1436400"/>
              <a:ext cx="1540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520,83 kg/m</a:t>
              </a: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67846724-C373-4D14-A952-0B47BA0BA1E3}"/>
                </a:ext>
              </a:extLst>
            </p:cNvPr>
            <p:cNvSpPr txBox="1"/>
            <p:nvPr/>
          </p:nvSpPr>
          <p:spPr>
            <a:xfrm>
              <a:off x="3995936" y="1198657"/>
              <a:ext cx="1627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584,11 kg/m</a:t>
              </a: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18E57EFE-C154-4208-A9F3-AA83B91AF62D}"/>
                </a:ext>
              </a:extLst>
            </p:cNvPr>
            <p:cNvSpPr txBox="1"/>
            <p:nvPr/>
          </p:nvSpPr>
          <p:spPr>
            <a:xfrm>
              <a:off x="2951633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E78097F2-A1C6-4CF7-9A34-58E89EAA5C42}"/>
                </a:ext>
              </a:extLst>
            </p:cNvPr>
            <p:cNvSpPr txBox="1"/>
            <p:nvPr/>
          </p:nvSpPr>
          <p:spPr>
            <a:xfrm>
              <a:off x="4248152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1,5 m</a:t>
              </a:r>
            </a:p>
          </p:txBody>
        </p: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DAC83B58-0A90-4522-8180-5A7F695B2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1200" y="2566809"/>
              <a:ext cx="4316400" cy="737682"/>
            </a:xfrm>
            <a:prstGeom prst="rect">
              <a:avLst/>
            </a:prstGeom>
          </p:spPr>
        </p:pic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CE83226E-95BC-429C-AB2D-24ED56AA230E}"/>
                </a:ext>
              </a:extLst>
            </p:cNvPr>
            <p:cNvSpPr txBox="1"/>
            <p:nvPr/>
          </p:nvSpPr>
          <p:spPr>
            <a:xfrm>
              <a:off x="1190799" y="3162454"/>
              <a:ext cx="1508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490,25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2C2B01B3-C3A7-4052-A933-9F8797C703C4}"/>
                </a:ext>
              </a:extLst>
            </p:cNvPr>
            <p:cNvSpPr txBox="1"/>
            <p:nvPr/>
          </p:nvSpPr>
          <p:spPr>
            <a:xfrm>
              <a:off x="3052816" y="3162454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738,94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C63744AA-AB50-47AA-AAD7-68C369F70E75}"/>
                </a:ext>
              </a:extLst>
            </p:cNvPr>
            <p:cNvSpPr txBox="1"/>
            <p:nvPr/>
          </p:nvSpPr>
          <p:spPr>
            <a:xfrm>
              <a:off x="2865827" y="2516287"/>
              <a:ext cx="1346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1137,80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9AB33CC8-E844-4386-A545-1868352BA1DF}"/>
                </a:ext>
              </a:extLst>
            </p:cNvPr>
            <p:cNvSpPr txBox="1"/>
            <p:nvPr/>
          </p:nvSpPr>
          <p:spPr>
            <a:xfrm>
              <a:off x="4576993" y="2631892"/>
              <a:ext cx="1219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657,12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93" name="Object 11">
            <a:extLst>
              <a:ext uri="{FF2B5EF4-FFF2-40B4-BE49-F238E27FC236}">
                <a16:creationId xmlns:a16="http://schemas.microsoft.com/office/drawing/2014/main" id="{B57C85F0-392A-4E85-B10E-D5D8CBB894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4648364"/>
          <a:ext cx="2430432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cuación" r:id="rId10" imgW="1676160" imgH="241200" progId="Equation.3">
                  <p:embed/>
                </p:oleObj>
              </mc:Choice>
              <mc:Fallback>
                <p:oleObj name="Ecuación" r:id="rId10" imgW="1676160" imgH="241200" progId="Equation.3">
                  <p:embed/>
                  <p:pic>
                    <p:nvPicPr>
                      <p:cNvPr id="93" name="Object 11">
                        <a:extLst>
                          <a:ext uri="{FF2B5EF4-FFF2-40B4-BE49-F238E27FC236}">
                            <a16:creationId xmlns:a16="http://schemas.microsoft.com/office/drawing/2014/main" id="{B57C85F0-392A-4E85-B10E-D5D8CBB894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648364"/>
                        <a:ext cx="2430432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11">
            <a:extLst>
              <a:ext uri="{FF2B5EF4-FFF2-40B4-BE49-F238E27FC236}">
                <a16:creationId xmlns:a16="http://schemas.microsoft.com/office/drawing/2014/main" id="{1807189F-D807-47B5-B958-F1008E698A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1061" y="5815564"/>
          <a:ext cx="2467494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cuación" r:id="rId12" imgW="1701720" imgH="241200" progId="Equation.3">
                  <p:embed/>
                </p:oleObj>
              </mc:Choice>
              <mc:Fallback>
                <p:oleObj name="Ecuación" r:id="rId12" imgW="1701720" imgH="241200" progId="Equation.3">
                  <p:embed/>
                  <p:pic>
                    <p:nvPicPr>
                      <p:cNvPr id="94" name="Object 11">
                        <a:extLst>
                          <a:ext uri="{FF2B5EF4-FFF2-40B4-BE49-F238E27FC236}">
                            <a16:creationId xmlns:a16="http://schemas.microsoft.com/office/drawing/2014/main" id="{1807189F-D807-47B5-B958-F1008E698A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1" y="5815564"/>
                        <a:ext cx="2467494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26">
            <a:extLst>
              <a:ext uri="{FF2B5EF4-FFF2-40B4-BE49-F238E27FC236}">
                <a16:creationId xmlns:a16="http://schemas.microsoft.com/office/drawing/2014/main" id="{C57E18C7-8401-4414-8CD7-A02CBF9DB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063" y="5103813"/>
          <a:ext cx="31289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cuación" r:id="rId14" imgW="2158920" imgH="419040" progId="Equation.3">
                  <p:embed/>
                </p:oleObj>
              </mc:Choice>
              <mc:Fallback>
                <p:oleObj name="Ecuación" r:id="rId14" imgW="2158920" imgH="419040" progId="Equation.3">
                  <p:embed/>
                  <p:pic>
                    <p:nvPicPr>
                      <p:cNvPr id="106" name="Object 26">
                        <a:extLst>
                          <a:ext uri="{FF2B5EF4-FFF2-40B4-BE49-F238E27FC236}">
                            <a16:creationId xmlns:a16="http://schemas.microsoft.com/office/drawing/2014/main" id="{C57E18C7-8401-4414-8CD7-A02CBF9DB2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5103813"/>
                        <a:ext cx="31289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67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Object 11">
            <a:extLst>
              <a:ext uri="{FF2B5EF4-FFF2-40B4-BE49-F238E27FC236}">
                <a16:creationId xmlns:a16="http://schemas.microsoft.com/office/drawing/2014/main" id="{6960C906-6C86-48F5-9465-0B640913B0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11797"/>
              </p:ext>
            </p:extLst>
          </p:nvPr>
        </p:nvGraphicFramePr>
        <p:xfrm>
          <a:off x="909627" y="5815564"/>
          <a:ext cx="2577636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cuación" r:id="rId3" imgW="1777680" imgH="241200" progId="Equation.3">
                  <p:embed/>
                </p:oleObj>
              </mc:Choice>
              <mc:Fallback>
                <p:oleObj name="Ecuación" r:id="rId3" imgW="1777680" imgH="241200" progId="Equation.3">
                  <p:embed/>
                  <p:pic>
                    <p:nvPicPr>
                      <p:cNvPr id="98" name="Object 11">
                        <a:extLst>
                          <a:ext uri="{FF2B5EF4-FFF2-40B4-BE49-F238E27FC236}">
                            <a16:creationId xmlns:a16="http://schemas.microsoft.com/office/drawing/2014/main" id="{6960C906-6C86-48F5-9465-0B640913B0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27" y="5815564"/>
                        <a:ext cx="2577636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26">
            <a:extLst>
              <a:ext uri="{FF2B5EF4-FFF2-40B4-BE49-F238E27FC236}">
                <a16:creationId xmlns:a16="http://schemas.microsoft.com/office/drawing/2014/main" id="{09B3DEB3-C439-4B4A-A102-492EED402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95632"/>
              </p:ext>
            </p:extLst>
          </p:nvPr>
        </p:nvGraphicFramePr>
        <p:xfrm>
          <a:off x="763588" y="5113338"/>
          <a:ext cx="31289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cuación" r:id="rId5" imgW="2158920" imgH="419040" progId="Equation.3">
                  <p:embed/>
                </p:oleObj>
              </mc:Choice>
              <mc:Fallback>
                <p:oleObj name="Ecuación" r:id="rId5" imgW="2158920" imgH="419040" progId="Equation.3">
                  <p:embed/>
                  <p:pic>
                    <p:nvPicPr>
                      <p:cNvPr id="99" name="Object 26">
                        <a:extLst>
                          <a:ext uri="{FF2B5EF4-FFF2-40B4-BE49-F238E27FC236}">
                            <a16:creationId xmlns:a16="http://schemas.microsoft.com/office/drawing/2014/main" id="{09B3DEB3-C439-4B4A-A102-492EED402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5113338"/>
                        <a:ext cx="312896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11">
            <a:extLst>
              <a:ext uri="{FF2B5EF4-FFF2-40B4-BE49-F238E27FC236}">
                <a16:creationId xmlns:a16="http://schemas.microsoft.com/office/drawing/2014/main" id="{638FAB8A-ED1F-41F2-9341-350E5438B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217274"/>
              </p:ext>
            </p:extLst>
          </p:nvPr>
        </p:nvGraphicFramePr>
        <p:xfrm>
          <a:off x="899592" y="4669320"/>
          <a:ext cx="2430432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cuación" r:id="rId7" imgW="1676160" imgH="241200" progId="Equation.3">
                  <p:embed/>
                </p:oleObj>
              </mc:Choice>
              <mc:Fallback>
                <p:oleObj name="Ecuación" r:id="rId7" imgW="1676160" imgH="241200" progId="Equation.3">
                  <p:embed/>
                  <p:pic>
                    <p:nvPicPr>
                      <p:cNvPr id="95" name="Object 11">
                        <a:extLst>
                          <a:ext uri="{FF2B5EF4-FFF2-40B4-BE49-F238E27FC236}">
                            <a16:creationId xmlns:a16="http://schemas.microsoft.com/office/drawing/2014/main" id="{638FAB8A-ED1F-41F2-9341-350E5438B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669320"/>
                        <a:ext cx="2430432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26">
            <a:extLst>
              <a:ext uri="{FF2B5EF4-FFF2-40B4-BE49-F238E27FC236}">
                <a16:creationId xmlns:a16="http://schemas.microsoft.com/office/drawing/2014/main" id="{E2E4C5A7-490F-450A-B292-D18B0DDEB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882813"/>
              </p:ext>
            </p:extLst>
          </p:nvPr>
        </p:nvGraphicFramePr>
        <p:xfrm>
          <a:off x="741363" y="3967163"/>
          <a:ext cx="31305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cuación" r:id="rId9" imgW="2158920" imgH="419040" progId="Equation.3">
                  <p:embed/>
                </p:oleObj>
              </mc:Choice>
              <mc:Fallback>
                <p:oleObj name="Ecuación" r:id="rId9" imgW="2158920" imgH="419040" progId="Equation.3">
                  <p:embed/>
                  <p:pic>
                    <p:nvPicPr>
                      <p:cNvPr id="97" name="Object 26">
                        <a:extLst>
                          <a:ext uri="{FF2B5EF4-FFF2-40B4-BE49-F238E27FC236}">
                            <a16:creationId xmlns:a16="http://schemas.microsoft.com/office/drawing/2014/main" id="{E2E4C5A7-490F-450A-B292-D18B0DDEBF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3967163"/>
                        <a:ext cx="313055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9">
            <a:extLst>
              <a:ext uri="{FF2B5EF4-FFF2-40B4-BE49-F238E27FC236}">
                <a16:creationId xmlns:a16="http://schemas.microsoft.com/office/drawing/2014/main" id="{881D6636-D687-4154-8CDA-59C8899F5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38914"/>
              </p:ext>
            </p:extLst>
          </p:nvPr>
        </p:nvGraphicFramePr>
        <p:xfrm>
          <a:off x="4368777" y="3324072"/>
          <a:ext cx="10144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cuación" r:id="rId11" imgW="634680" imgH="431640" progId="Equation.3">
                  <p:embed/>
                </p:oleObj>
              </mc:Choice>
              <mc:Fallback>
                <p:oleObj name="Ecuación" r:id="rId11" imgW="634680" imgH="431640" progId="Equation.3">
                  <p:embed/>
                  <p:pic>
                    <p:nvPicPr>
                      <p:cNvPr id="102" name="Object 9">
                        <a:extLst>
                          <a:ext uri="{FF2B5EF4-FFF2-40B4-BE49-F238E27FC236}">
                            <a16:creationId xmlns:a16="http://schemas.microsoft.com/office/drawing/2014/main" id="{881D6636-D687-4154-8CDA-59C8899F54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777" y="3324072"/>
                        <a:ext cx="10144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21">
            <a:extLst>
              <a:ext uri="{FF2B5EF4-FFF2-40B4-BE49-F238E27FC236}">
                <a16:creationId xmlns:a16="http://schemas.microsoft.com/office/drawing/2014/main" id="{EE51EF65-D2C7-4907-8EED-FBC6CAC9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447291"/>
            <a:ext cx="30972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 LAS ARMADURAS</a:t>
            </a:r>
          </a:p>
        </p:txBody>
      </p:sp>
      <p:grpSp>
        <p:nvGrpSpPr>
          <p:cNvPr id="120" name="Grupo 119">
            <a:extLst>
              <a:ext uri="{FF2B5EF4-FFF2-40B4-BE49-F238E27FC236}">
                <a16:creationId xmlns:a16="http://schemas.microsoft.com/office/drawing/2014/main" id="{C1CC42D3-E326-4DE4-AE49-01F2AB0EE448}"/>
              </a:ext>
            </a:extLst>
          </p:cNvPr>
          <p:cNvGrpSpPr/>
          <p:nvPr/>
        </p:nvGrpSpPr>
        <p:grpSpPr>
          <a:xfrm>
            <a:off x="827584" y="766609"/>
            <a:ext cx="4986152" cy="2302351"/>
            <a:chOff x="954000" y="1198657"/>
            <a:chExt cx="4986152" cy="2302351"/>
          </a:xfrm>
        </p:grpSpPr>
        <p:pic>
          <p:nvPicPr>
            <p:cNvPr id="121" name="Imagen 120">
              <a:extLst>
                <a:ext uri="{FF2B5EF4-FFF2-40B4-BE49-F238E27FC236}">
                  <a16:creationId xmlns:a16="http://schemas.microsoft.com/office/drawing/2014/main" id="{6B9C2573-6DDD-48C3-A060-32F9AE3F1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000" y="1498142"/>
              <a:ext cx="4428000" cy="1212683"/>
            </a:xfrm>
            <a:prstGeom prst="rect">
              <a:avLst/>
            </a:prstGeom>
          </p:spPr>
        </p:pic>
        <p:sp>
          <p:nvSpPr>
            <p:cNvPr id="122" name="CuadroTexto 121">
              <a:extLst>
                <a:ext uri="{FF2B5EF4-FFF2-40B4-BE49-F238E27FC236}">
                  <a16:creationId xmlns:a16="http://schemas.microsoft.com/office/drawing/2014/main" id="{EAD37288-5855-4AF6-B184-87CCE6B05BF6}"/>
                </a:ext>
              </a:extLst>
            </p:cNvPr>
            <p:cNvSpPr txBox="1"/>
            <p:nvPr/>
          </p:nvSpPr>
          <p:spPr>
            <a:xfrm>
              <a:off x="1259633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3F945FFF-206A-4A1C-BE33-FB8699FF9CE2}"/>
                </a:ext>
              </a:extLst>
            </p:cNvPr>
            <p:cNvSpPr txBox="1"/>
            <p:nvPr/>
          </p:nvSpPr>
          <p:spPr>
            <a:xfrm>
              <a:off x="1047276" y="1337766"/>
              <a:ext cx="1728192" cy="3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 312,50 kg/m</a:t>
              </a:r>
            </a:p>
          </p:txBody>
        </p:sp>
        <p:sp>
          <p:nvSpPr>
            <p:cNvPr id="124" name="CuadroTexto 123">
              <a:extLst>
                <a:ext uri="{FF2B5EF4-FFF2-40B4-BE49-F238E27FC236}">
                  <a16:creationId xmlns:a16="http://schemas.microsoft.com/office/drawing/2014/main" id="{81E33E58-36D6-4AC8-9BDA-B61E06D525AB}"/>
                </a:ext>
              </a:extLst>
            </p:cNvPr>
            <p:cNvSpPr txBox="1"/>
            <p:nvPr/>
          </p:nvSpPr>
          <p:spPr>
            <a:xfrm>
              <a:off x="2891139" y="1436400"/>
              <a:ext cx="1540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520,83 kg/m</a:t>
              </a:r>
            </a:p>
          </p:txBody>
        </p:sp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79948A4E-7533-46E0-B42C-0D1E5DAE12DA}"/>
                </a:ext>
              </a:extLst>
            </p:cNvPr>
            <p:cNvSpPr txBox="1"/>
            <p:nvPr/>
          </p:nvSpPr>
          <p:spPr>
            <a:xfrm>
              <a:off x="3995936" y="1198657"/>
              <a:ext cx="1627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584,11 kg/m</a:t>
              </a:r>
            </a:p>
          </p:txBody>
        </p:sp>
        <p:sp>
          <p:nvSpPr>
            <p:cNvPr id="126" name="CuadroTexto 125">
              <a:extLst>
                <a:ext uri="{FF2B5EF4-FFF2-40B4-BE49-F238E27FC236}">
                  <a16:creationId xmlns:a16="http://schemas.microsoft.com/office/drawing/2014/main" id="{5B06E99E-8311-4E7B-9EE9-9814E81726B8}"/>
                </a:ext>
              </a:extLst>
            </p:cNvPr>
            <p:cNvSpPr txBox="1"/>
            <p:nvPr/>
          </p:nvSpPr>
          <p:spPr>
            <a:xfrm>
              <a:off x="2951633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49A22BED-321A-4BA1-AEE2-3E5154E6EB6A}"/>
                </a:ext>
              </a:extLst>
            </p:cNvPr>
            <p:cNvSpPr txBox="1"/>
            <p:nvPr/>
          </p:nvSpPr>
          <p:spPr>
            <a:xfrm>
              <a:off x="4248152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1,5 m</a:t>
              </a:r>
            </a:p>
          </p:txBody>
        </p:sp>
        <p:pic>
          <p:nvPicPr>
            <p:cNvPr id="128" name="Imagen 127">
              <a:extLst>
                <a:ext uri="{FF2B5EF4-FFF2-40B4-BE49-F238E27FC236}">
                  <a16:creationId xmlns:a16="http://schemas.microsoft.com/office/drawing/2014/main" id="{92E68447-B201-4764-83DD-52BD30528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1200" y="2566809"/>
              <a:ext cx="4316400" cy="737682"/>
            </a:xfrm>
            <a:prstGeom prst="rect">
              <a:avLst/>
            </a:prstGeom>
          </p:spPr>
        </p:pic>
        <p:sp>
          <p:nvSpPr>
            <p:cNvPr id="129" name="CuadroTexto 128">
              <a:extLst>
                <a:ext uri="{FF2B5EF4-FFF2-40B4-BE49-F238E27FC236}">
                  <a16:creationId xmlns:a16="http://schemas.microsoft.com/office/drawing/2014/main" id="{4C7CC77A-893B-458D-A16C-DEA33452DDB8}"/>
                </a:ext>
              </a:extLst>
            </p:cNvPr>
            <p:cNvSpPr txBox="1"/>
            <p:nvPr/>
          </p:nvSpPr>
          <p:spPr>
            <a:xfrm>
              <a:off x="1190799" y="3162454"/>
              <a:ext cx="1508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490,25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CE415DF5-00E4-4C56-81C0-64DB9941EDAE}"/>
                </a:ext>
              </a:extLst>
            </p:cNvPr>
            <p:cNvSpPr txBox="1"/>
            <p:nvPr/>
          </p:nvSpPr>
          <p:spPr>
            <a:xfrm>
              <a:off x="3052816" y="3162454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738,94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97AF59CA-D56A-4E75-92FC-11C8826C1D68}"/>
                </a:ext>
              </a:extLst>
            </p:cNvPr>
            <p:cNvSpPr txBox="1"/>
            <p:nvPr/>
          </p:nvSpPr>
          <p:spPr>
            <a:xfrm>
              <a:off x="2865827" y="2516287"/>
              <a:ext cx="1346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1137,80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B6886AE6-DBAF-4B4E-B810-4283D85E1ECA}"/>
                </a:ext>
              </a:extLst>
            </p:cNvPr>
            <p:cNvSpPr txBox="1"/>
            <p:nvPr/>
          </p:nvSpPr>
          <p:spPr>
            <a:xfrm>
              <a:off x="4576993" y="2631892"/>
              <a:ext cx="1219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657,12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5900171" y="905718"/>
            <a:ext cx="2947490" cy="5380242"/>
            <a:chOff x="5483315" y="648000"/>
            <a:chExt cx="3121133" cy="569720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18337A2-97E5-4A34-A8CA-6325A980E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83315" y="648000"/>
              <a:ext cx="3121133" cy="569720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EDE012F-52DD-486D-B0D1-07CD5FB4F668}"/>
                </a:ext>
              </a:extLst>
            </p:cNvPr>
            <p:cNvSpPr/>
            <p:nvPr/>
          </p:nvSpPr>
          <p:spPr bwMode="auto">
            <a:xfrm>
              <a:off x="6444208" y="866700"/>
              <a:ext cx="599673" cy="378396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B1A6E0DA-6102-4969-9B12-BCD18C930F00}"/>
                </a:ext>
              </a:extLst>
            </p:cNvPr>
            <p:cNvGrpSpPr/>
            <p:nvPr/>
          </p:nvGrpSpPr>
          <p:grpSpPr>
            <a:xfrm>
              <a:off x="5670000" y="4797152"/>
              <a:ext cx="535500" cy="576064"/>
              <a:chOff x="5670000" y="4293096"/>
              <a:chExt cx="535500" cy="576064"/>
            </a:xfrm>
          </p:grpSpPr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D6173960-1D78-4B58-A03D-1ED4305419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30800" y="4365104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273DF40A-71FB-45BD-9796-CC3F0191A6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0000" y="4293096"/>
                <a:ext cx="5355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B1D69393-A0E2-4960-A912-CDD3CE9C69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202800" y="4293096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020D76A5-0EF6-44D0-95E0-AC9936C1E0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7200" y="4293096"/>
                <a:ext cx="0" cy="57606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833608C5-7CC3-4A66-AF9E-0757FF3FCD8D}"/>
                </a:ext>
              </a:extLst>
            </p:cNvPr>
            <p:cNvGrpSpPr/>
            <p:nvPr/>
          </p:nvGrpSpPr>
          <p:grpSpPr>
            <a:xfrm>
              <a:off x="5670000" y="4836784"/>
              <a:ext cx="2106000" cy="108000"/>
              <a:chOff x="5670000" y="4431600"/>
              <a:chExt cx="2106000" cy="108000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66B3A909-756B-4314-9E71-9A0B019388B2}"/>
                  </a:ext>
                </a:extLst>
              </p:cNvPr>
              <p:cNvCxnSpPr/>
              <p:nvPr/>
            </p:nvCxnSpPr>
            <p:spPr bwMode="auto">
              <a:xfrm>
                <a:off x="5670000" y="4509120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4E8FA541-3EF7-4A36-A970-14B015BC06D0}"/>
                  </a:ext>
                </a:extLst>
              </p:cNvPr>
              <p:cNvGrpSpPr/>
              <p:nvPr/>
            </p:nvGrpSpPr>
            <p:grpSpPr>
              <a:xfrm>
                <a:off x="7448400" y="4431600"/>
                <a:ext cx="327600" cy="108000"/>
                <a:chOff x="7448400" y="4431600"/>
                <a:chExt cx="327600" cy="108000"/>
              </a:xfrm>
            </p:grpSpPr>
            <p:cxnSp>
              <p:nvCxnSpPr>
                <p:cNvPr id="34" name="Conector recto 33">
                  <a:extLst>
                    <a:ext uri="{FF2B5EF4-FFF2-40B4-BE49-F238E27FC236}">
                      <a16:creationId xmlns:a16="http://schemas.microsoft.com/office/drawing/2014/main" id="{8B4C593C-BA35-4469-B70D-E0C1A973820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4437112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Conector recto 35">
                  <a:extLst>
                    <a:ext uri="{FF2B5EF4-FFF2-40B4-BE49-F238E27FC236}">
                      <a16:creationId xmlns:a16="http://schemas.microsoft.com/office/drawing/2014/main" id="{E33D0D11-AE11-45C1-8FBC-CBC0103490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4437112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Conector recto 36">
                  <a:extLst>
                    <a:ext uri="{FF2B5EF4-FFF2-40B4-BE49-F238E27FC236}">
                      <a16:creationId xmlns:a16="http://schemas.microsoft.com/office/drawing/2014/main" id="{8EDB4E07-85B5-482F-B810-846D487E7DA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443160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Conector recto 37">
                  <a:extLst>
                    <a:ext uri="{FF2B5EF4-FFF2-40B4-BE49-F238E27FC236}">
                      <a16:creationId xmlns:a16="http://schemas.microsoft.com/office/drawing/2014/main" id="{F7A21372-2507-49D6-8500-9996A3BB2F7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4536000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F66CD3E-8668-4FE5-B067-553D500F2C27}"/>
                </a:ext>
              </a:extLst>
            </p:cNvPr>
            <p:cNvGrpSpPr/>
            <p:nvPr/>
          </p:nvGrpSpPr>
          <p:grpSpPr>
            <a:xfrm>
              <a:off x="5670000" y="2672928"/>
              <a:ext cx="2106000" cy="108000"/>
              <a:chOff x="5670000" y="2636912"/>
              <a:chExt cx="2106000" cy="108000"/>
            </a:xfrm>
          </p:grpSpPr>
          <p:cxnSp>
            <p:nvCxnSpPr>
              <p:cNvPr id="17" name="Conector recto 16">
                <a:extLst>
                  <a:ext uri="{FF2B5EF4-FFF2-40B4-BE49-F238E27FC236}">
                    <a16:creationId xmlns:a16="http://schemas.microsoft.com/office/drawing/2014/main" id="{E82DF0D3-3209-40E2-ACD3-299E0BEF6BF0}"/>
                  </a:ext>
                </a:extLst>
              </p:cNvPr>
              <p:cNvCxnSpPr/>
              <p:nvPr/>
            </p:nvCxnSpPr>
            <p:spPr bwMode="auto">
              <a:xfrm>
                <a:off x="5670000" y="2714432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4B61BC16-A29F-448E-BB6B-986E264E6E02}"/>
                  </a:ext>
                </a:extLst>
              </p:cNvPr>
              <p:cNvGrpSpPr/>
              <p:nvPr/>
            </p:nvGrpSpPr>
            <p:grpSpPr>
              <a:xfrm>
                <a:off x="74484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16" name="Conector recto 15">
                  <a:extLst>
                    <a:ext uri="{FF2B5EF4-FFF2-40B4-BE49-F238E27FC236}">
                      <a16:creationId xmlns:a16="http://schemas.microsoft.com/office/drawing/2014/main" id="{D1AF0AC8-E79D-432A-B6D3-E049A2F18BA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Conector recto 30">
                  <a:extLst>
                    <a:ext uri="{FF2B5EF4-FFF2-40B4-BE49-F238E27FC236}">
                      <a16:creationId xmlns:a16="http://schemas.microsoft.com/office/drawing/2014/main" id="{E1542364-6034-43B6-B151-C9C6F7C1EF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Conector recto 32">
                  <a:extLst>
                    <a:ext uri="{FF2B5EF4-FFF2-40B4-BE49-F238E27FC236}">
                      <a16:creationId xmlns:a16="http://schemas.microsoft.com/office/drawing/2014/main" id="{6BF6C988-FC0B-49C3-B4D6-5262B5F463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Conector recto 34">
                  <a:extLst>
                    <a:ext uri="{FF2B5EF4-FFF2-40B4-BE49-F238E27FC236}">
                      <a16:creationId xmlns:a16="http://schemas.microsoft.com/office/drawing/2014/main" id="{AA349207-3689-4084-8470-95915AF008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3467A472-76A6-4D45-9834-70FF93E92247}"/>
                  </a:ext>
                </a:extLst>
              </p:cNvPr>
              <p:cNvGrpSpPr/>
              <p:nvPr/>
            </p:nvGrpSpPr>
            <p:grpSpPr>
              <a:xfrm flipH="1">
                <a:off x="56700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40" name="Conector recto 39">
                  <a:extLst>
                    <a:ext uri="{FF2B5EF4-FFF2-40B4-BE49-F238E27FC236}">
                      <a16:creationId xmlns:a16="http://schemas.microsoft.com/office/drawing/2014/main" id="{FB1B8E67-B379-4736-B45A-C7C7B393F02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Conector recto 40">
                  <a:extLst>
                    <a:ext uri="{FF2B5EF4-FFF2-40B4-BE49-F238E27FC236}">
                      <a16:creationId xmlns:a16="http://schemas.microsoft.com/office/drawing/2014/main" id="{C951802E-E7AA-4EED-978E-A8F2A9C7E54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Conector recto 41">
                  <a:extLst>
                    <a:ext uri="{FF2B5EF4-FFF2-40B4-BE49-F238E27FC236}">
                      <a16:creationId xmlns:a16="http://schemas.microsoft.com/office/drawing/2014/main" id="{1396F37B-1733-414F-95B1-5DDBA0A8F70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Conector recto 42">
                  <a:extLst>
                    <a:ext uri="{FF2B5EF4-FFF2-40B4-BE49-F238E27FC236}">
                      <a16:creationId xmlns:a16="http://schemas.microsoft.com/office/drawing/2014/main" id="{1D5D8DA3-9666-487D-85DE-669DEDECC1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2B36D667-BEF6-4282-8C7D-D03AC7A8DEAE}"/>
                </a:ext>
              </a:extLst>
            </p:cNvPr>
            <p:cNvGrpSpPr/>
            <p:nvPr/>
          </p:nvGrpSpPr>
          <p:grpSpPr>
            <a:xfrm>
              <a:off x="5670000" y="1052736"/>
              <a:ext cx="2106000" cy="108000"/>
              <a:chOff x="5670000" y="2636912"/>
              <a:chExt cx="2106000" cy="108000"/>
            </a:xfrm>
          </p:grpSpPr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B55DA764-15E2-4DB9-87F2-93B0CAFBF67B}"/>
                  </a:ext>
                </a:extLst>
              </p:cNvPr>
              <p:cNvCxnSpPr/>
              <p:nvPr/>
            </p:nvCxnSpPr>
            <p:spPr bwMode="auto">
              <a:xfrm>
                <a:off x="5670000" y="2714432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1A95CA3D-62F7-4A5A-AC85-D7F66D4B4E9A}"/>
                  </a:ext>
                </a:extLst>
              </p:cNvPr>
              <p:cNvGrpSpPr/>
              <p:nvPr/>
            </p:nvGrpSpPr>
            <p:grpSpPr>
              <a:xfrm>
                <a:off x="74484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51" name="Conector recto 50">
                  <a:extLst>
                    <a:ext uri="{FF2B5EF4-FFF2-40B4-BE49-F238E27FC236}">
                      <a16:creationId xmlns:a16="http://schemas.microsoft.com/office/drawing/2014/main" id="{9B8D40C4-E7CE-45EF-881C-16526CE7CF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Conector recto 51">
                  <a:extLst>
                    <a:ext uri="{FF2B5EF4-FFF2-40B4-BE49-F238E27FC236}">
                      <a16:creationId xmlns:a16="http://schemas.microsoft.com/office/drawing/2014/main" id="{48F5CDD5-2A4A-486B-9D11-FFEABE237D9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Conector recto 52">
                  <a:extLst>
                    <a:ext uri="{FF2B5EF4-FFF2-40B4-BE49-F238E27FC236}">
                      <a16:creationId xmlns:a16="http://schemas.microsoft.com/office/drawing/2014/main" id="{BE41E5CE-AB94-4910-A2F4-84C7651531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Conector recto 53">
                  <a:extLst>
                    <a:ext uri="{FF2B5EF4-FFF2-40B4-BE49-F238E27FC236}">
                      <a16:creationId xmlns:a16="http://schemas.microsoft.com/office/drawing/2014/main" id="{8B561BAE-2A8D-49FA-AEF6-988E113A9A6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4B6EB5D9-FC1E-4D0A-AEBB-4E906ED1813C}"/>
                  </a:ext>
                </a:extLst>
              </p:cNvPr>
              <p:cNvGrpSpPr/>
              <p:nvPr/>
            </p:nvGrpSpPr>
            <p:grpSpPr>
              <a:xfrm flipH="1">
                <a:off x="56700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47" name="Conector recto 46">
                  <a:extLst>
                    <a:ext uri="{FF2B5EF4-FFF2-40B4-BE49-F238E27FC236}">
                      <a16:creationId xmlns:a16="http://schemas.microsoft.com/office/drawing/2014/main" id="{94A33355-F20E-4182-97E5-5F065BF11A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975B74-73E2-489A-8106-C8BDFCAD9C8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Conector recto 48">
                  <a:extLst>
                    <a:ext uri="{FF2B5EF4-FFF2-40B4-BE49-F238E27FC236}">
                      <a16:creationId xmlns:a16="http://schemas.microsoft.com/office/drawing/2014/main" id="{58E7EF42-BB78-48FB-9FF2-37E013D0A3F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Conector recto 49">
                  <a:extLst>
                    <a:ext uri="{FF2B5EF4-FFF2-40B4-BE49-F238E27FC236}">
                      <a16:creationId xmlns:a16="http://schemas.microsoft.com/office/drawing/2014/main" id="{40C5DF78-279A-4D9D-9305-64E4BE8D12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3160B29F-6768-4B10-8AC0-1C6E0D1B00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70578" y="3402000"/>
              <a:ext cx="0" cy="2106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BD22CD75-0F60-481D-93D0-5ECB2401E6F9}"/>
                </a:ext>
              </a:extLst>
            </p:cNvPr>
            <p:cNvGrpSpPr/>
            <p:nvPr/>
          </p:nvGrpSpPr>
          <p:grpSpPr>
            <a:xfrm rot="16200000" flipH="1">
              <a:off x="7083258" y="5301000"/>
              <a:ext cx="327600" cy="108000"/>
              <a:chOff x="7448400" y="2636912"/>
              <a:chExt cx="327600" cy="108000"/>
            </a:xfrm>
          </p:grpSpPr>
          <p:cxnSp>
            <p:nvCxnSpPr>
              <p:cNvPr id="59" name="Conector recto 58">
                <a:extLst>
                  <a:ext uri="{FF2B5EF4-FFF2-40B4-BE49-F238E27FC236}">
                    <a16:creationId xmlns:a16="http://schemas.microsoft.com/office/drawing/2014/main" id="{38518CC2-A9D0-4022-8873-0E16C77ABB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52320" y="2642424"/>
                <a:ext cx="32368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Conector recto 59">
                <a:extLst>
                  <a:ext uri="{FF2B5EF4-FFF2-40B4-BE49-F238E27FC236}">
                    <a16:creationId xmlns:a16="http://schemas.microsoft.com/office/drawing/2014/main" id="{7DBFFE19-C96B-42EE-9473-69352138C1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768800" y="2642424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Conector recto 60">
                <a:extLst>
                  <a:ext uri="{FF2B5EF4-FFF2-40B4-BE49-F238E27FC236}">
                    <a16:creationId xmlns:a16="http://schemas.microsoft.com/office/drawing/2014/main" id="{CD2A2D80-0916-487D-BADB-917FF54EA6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452320" y="2636912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Conector recto 61">
                <a:extLst>
                  <a:ext uri="{FF2B5EF4-FFF2-40B4-BE49-F238E27FC236}">
                    <a16:creationId xmlns:a16="http://schemas.microsoft.com/office/drawing/2014/main" id="{002D5DEA-EC77-4139-99CC-65DE02E601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48400" y="274131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82319170-EE40-42B0-940F-C14ED5166EA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34574" y="1340768"/>
              <a:ext cx="0" cy="214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4608354-0C7A-4267-A5E1-2B78D93671D5}"/>
                </a:ext>
              </a:extLst>
            </p:cNvPr>
            <p:cNvGrpSpPr/>
            <p:nvPr/>
          </p:nvGrpSpPr>
          <p:grpSpPr>
            <a:xfrm>
              <a:off x="7043881" y="2899021"/>
              <a:ext cx="72008" cy="1065479"/>
              <a:chOff x="7043881" y="2899021"/>
              <a:chExt cx="72008" cy="1065479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D40B9BD0-A214-4678-A4A7-A6DAAFE5E37F}"/>
                  </a:ext>
                </a:extLst>
              </p:cNvPr>
              <p:cNvGrpSpPr/>
              <p:nvPr/>
            </p:nvGrpSpPr>
            <p:grpSpPr>
              <a:xfrm>
                <a:off x="7043881" y="2899021"/>
                <a:ext cx="72008" cy="535500"/>
                <a:chOff x="7043881" y="2899021"/>
                <a:chExt cx="72008" cy="535500"/>
              </a:xfrm>
            </p:grpSpPr>
            <p:cxnSp>
              <p:nvCxnSpPr>
                <p:cNvPr id="69" name="Conector recto 68">
                  <a:extLst>
                    <a:ext uri="{FF2B5EF4-FFF2-40B4-BE49-F238E27FC236}">
                      <a16:creationId xmlns:a16="http://schemas.microsoft.com/office/drawing/2014/main" id="{8595E9BA-54E6-4BC7-838B-F3A7797CBBF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7079889" y="2937721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Conector recto 69">
                  <a:extLst>
                    <a:ext uri="{FF2B5EF4-FFF2-40B4-BE49-F238E27FC236}">
                      <a16:creationId xmlns:a16="http://schemas.microsoft.com/office/drawing/2014/main" id="{CE8DAF85-9863-43B5-815F-06CA1E3D461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6776131" y="3166771"/>
                  <a:ext cx="5355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Conector recto 70">
                  <a:extLst>
                    <a:ext uri="{FF2B5EF4-FFF2-40B4-BE49-F238E27FC236}">
                      <a16:creationId xmlns:a16="http://schemas.microsoft.com/office/drawing/2014/main" id="{FEB4A20F-8761-4B4D-AAE4-C5248A1F250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 flipV="1">
                  <a:off x="7079885" y="2865717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3" name="Grupo 72">
                <a:extLst>
                  <a:ext uri="{FF2B5EF4-FFF2-40B4-BE49-F238E27FC236}">
                    <a16:creationId xmlns:a16="http://schemas.microsoft.com/office/drawing/2014/main" id="{1E954187-0FAC-4970-A083-4DAF3F377693}"/>
                  </a:ext>
                </a:extLst>
              </p:cNvPr>
              <p:cNvGrpSpPr/>
              <p:nvPr/>
            </p:nvGrpSpPr>
            <p:grpSpPr>
              <a:xfrm flipV="1">
                <a:off x="7043881" y="3429000"/>
                <a:ext cx="72008" cy="535500"/>
                <a:chOff x="7043881" y="2899021"/>
                <a:chExt cx="72008" cy="535500"/>
              </a:xfrm>
            </p:grpSpPr>
            <p:cxnSp>
              <p:nvCxnSpPr>
                <p:cNvPr id="74" name="Conector recto 73">
                  <a:extLst>
                    <a:ext uri="{FF2B5EF4-FFF2-40B4-BE49-F238E27FC236}">
                      <a16:creationId xmlns:a16="http://schemas.microsoft.com/office/drawing/2014/main" id="{5BB19F57-4946-4461-9C10-70D384B27A8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7079889" y="2937721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Conector recto 74">
                  <a:extLst>
                    <a:ext uri="{FF2B5EF4-FFF2-40B4-BE49-F238E27FC236}">
                      <a16:creationId xmlns:a16="http://schemas.microsoft.com/office/drawing/2014/main" id="{D9DE54B4-2231-49B8-8A30-DEDEE784BCA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6776131" y="3166771"/>
                  <a:ext cx="5355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Conector recto 75">
                  <a:extLst>
                    <a:ext uri="{FF2B5EF4-FFF2-40B4-BE49-F238E27FC236}">
                      <a16:creationId xmlns:a16="http://schemas.microsoft.com/office/drawing/2014/main" id="{B45C7297-E200-48CD-A5D0-714E2B21D4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 flipV="1">
                  <a:off x="7079885" y="2865717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EB033F07-EB8D-4C1B-8AB1-ADDDA477E6F5}"/>
                </a:ext>
              </a:extLst>
            </p:cNvPr>
            <p:cNvGrpSpPr/>
            <p:nvPr/>
          </p:nvGrpSpPr>
          <p:grpSpPr>
            <a:xfrm>
              <a:off x="7043881" y="794700"/>
              <a:ext cx="72008" cy="618076"/>
              <a:chOff x="7043881" y="2901721"/>
              <a:chExt cx="72008" cy="618076"/>
            </a:xfrm>
          </p:grpSpPr>
          <p:cxnSp>
            <p:nvCxnSpPr>
              <p:cNvPr id="84" name="Conector recto 83">
                <a:extLst>
                  <a:ext uri="{FF2B5EF4-FFF2-40B4-BE49-F238E27FC236}">
                    <a16:creationId xmlns:a16="http://schemas.microsoft.com/office/drawing/2014/main" id="{3E623A05-F10D-45B5-BB6A-81034DC9C7B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7079889" y="293772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Conector recto 84">
                <a:extLst>
                  <a:ext uri="{FF2B5EF4-FFF2-40B4-BE49-F238E27FC236}">
                    <a16:creationId xmlns:a16="http://schemas.microsoft.com/office/drawing/2014/main" id="{4076E7E4-C900-4E61-A7F9-74AD81334B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737881" y="3213797"/>
                <a:ext cx="61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Conector recto 85">
                <a:extLst>
                  <a:ext uri="{FF2B5EF4-FFF2-40B4-BE49-F238E27FC236}">
                    <a16:creationId xmlns:a16="http://schemas.microsoft.com/office/drawing/2014/main" id="{80DD4191-EED4-4E7B-AAD5-42718C9E87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V="1">
                <a:off x="7079885" y="2865717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3E8E98E9-A934-49BD-A7C8-A6C290ECBDCB}"/>
                </a:ext>
              </a:extLst>
            </p:cNvPr>
            <p:cNvGrpSpPr/>
            <p:nvPr/>
          </p:nvGrpSpPr>
          <p:grpSpPr>
            <a:xfrm flipV="1">
              <a:off x="7043881" y="1382296"/>
              <a:ext cx="72008" cy="535500"/>
              <a:chOff x="7043881" y="2899021"/>
              <a:chExt cx="72008" cy="535500"/>
            </a:xfrm>
          </p:grpSpPr>
          <p:cxnSp>
            <p:nvCxnSpPr>
              <p:cNvPr id="81" name="Conector recto 80">
                <a:extLst>
                  <a:ext uri="{FF2B5EF4-FFF2-40B4-BE49-F238E27FC236}">
                    <a16:creationId xmlns:a16="http://schemas.microsoft.com/office/drawing/2014/main" id="{79C05133-D0E5-41B9-B56E-76F545592A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7079889" y="293772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Conector recto 81">
                <a:extLst>
                  <a:ext uri="{FF2B5EF4-FFF2-40B4-BE49-F238E27FC236}">
                    <a16:creationId xmlns:a16="http://schemas.microsoft.com/office/drawing/2014/main" id="{2D913469-D100-4CFD-BBB4-B99E273741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776131" y="3166771"/>
                <a:ext cx="5355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Conector recto 82">
                <a:extLst>
                  <a:ext uri="{FF2B5EF4-FFF2-40B4-BE49-F238E27FC236}">
                    <a16:creationId xmlns:a16="http://schemas.microsoft.com/office/drawing/2014/main" id="{37900CC2-2B22-45DB-87D5-BA5D3D9C94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V="1">
                <a:off x="7079885" y="2865717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7" name="26 CuadroTexto">
              <a:extLst>
                <a:ext uri="{FF2B5EF4-FFF2-40B4-BE49-F238E27FC236}">
                  <a16:creationId xmlns:a16="http://schemas.microsoft.com/office/drawing/2014/main" id="{D7F8E105-5E8D-4CD1-B93B-A52324F48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095" y="4583033"/>
              <a:ext cx="93662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8@16</a:t>
              </a:r>
            </a:p>
          </p:txBody>
        </p:sp>
        <p:sp>
          <p:nvSpPr>
            <p:cNvPr id="88" name="27 CuadroTexto">
              <a:extLst>
                <a:ext uri="{FF2B5EF4-FFF2-40B4-BE49-F238E27FC236}">
                  <a16:creationId xmlns:a16="http://schemas.microsoft.com/office/drawing/2014/main" id="{F98A34D8-9B26-46EC-9C56-077251E54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0120" y="2392092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8@20</a:t>
              </a:r>
            </a:p>
          </p:txBody>
        </p:sp>
        <p:sp>
          <p:nvSpPr>
            <p:cNvPr id="89" name="28 CuadroTexto">
              <a:extLst>
                <a:ext uri="{FF2B5EF4-FFF2-40B4-BE49-F238E27FC236}">
                  <a16:creationId xmlns:a16="http://schemas.microsoft.com/office/drawing/2014/main" id="{FA98CA02-87E0-43CA-985E-B7449B9E1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47" y="782233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8@20</a:t>
              </a:r>
            </a:p>
          </p:txBody>
        </p:sp>
        <p:sp>
          <p:nvSpPr>
            <p:cNvPr id="91" name="30 CuadroTexto">
              <a:extLst>
                <a:ext uri="{FF2B5EF4-FFF2-40B4-BE49-F238E27FC236}">
                  <a16:creationId xmlns:a16="http://schemas.microsoft.com/office/drawing/2014/main" id="{DF05423A-CB66-4199-8AF9-98E0882C6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648328" y="4075481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8@18</a:t>
              </a:r>
            </a:p>
          </p:txBody>
        </p:sp>
        <p:sp>
          <p:nvSpPr>
            <p:cNvPr id="92" name="31 CuadroTexto">
              <a:extLst>
                <a:ext uri="{FF2B5EF4-FFF2-40B4-BE49-F238E27FC236}">
                  <a16:creationId xmlns:a16="http://schemas.microsoft.com/office/drawing/2014/main" id="{06054A03-84FF-4F7D-AEDB-B64E0BEDA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423942" y="3265240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8@7,5</a:t>
              </a:r>
            </a:p>
          </p:txBody>
        </p:sp>
        <p:sp>
          <p:nvSpPr>
            <p:cNvPr id="93" name="32 CuadroTexto">
              <a:extLst>
                <a:ext uri="{FF2B5EF4-FFF2-40B4-BE49-F238E27FC236}">
                  <a16:creationId xmlns:a16="http://schemas.microsoft.com/office/drawing/2014/main" id="{E0A84993-210B-45FA-B191-AE9636499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423942" y="1320502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8@13,5</a:t>
              </a:r>
            </a:p>
          </p:txBody>
        </p:sp>
        <p:sp>
          <p:nvSpPr>
            <p:cNvPr id="94" name="33 CuadroTexto">
              <a:extLst>
                <a:ext uri="{FF2B5EF4-FFF2-40B4-BE49-F238E27FC236}">
                  <a16:creationId xmlns:a16="http://schemas.microsoft.com/office/drawing/2014/main" id="{A1AA9846-30E7-4C6E-8BF9-116E4D68D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611573" y="2094128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8@12</a:t>
              </a:r>
            </a:p>
          </p:txBody>
        </p:sp>
        <p:sp>
          <p:nvSpPr>
            <p:cNvPr id="133" name="29 CuadroTexto">
              <a:extLst>
                <a:ext uri="{FF2B5EF4-FFF2-40B4-BE49-F238E27FC236}">
                  <a16:creationId xmlns:a16="http://schemas.microsoft.com/office/drawing/2014/main" id="{184451C7-0947-4962-9E59-034618EF7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99" y="4442800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8@9</a:t>
              </a:r>
            </a:p>
          </p:txBody>
        </p:sp>
      </p:grp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27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Object 7">
            <a:extLst>
              <a:ext uri="{FF2B5EF4-FFF2-40B4-BE49-F238E27FC236}">
                <a16:creationId xmlns:a16="http://schemas.microsoft.com/office/drawing/2014/main" id="{14E315AA-467E-4CB9-BF05-350BB84114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55531"/>
              </p:ext>
            </p:extLst>
          </p:nvPr>
        </p:nvGraphicFramePr>
        <p:xfrm>
          <a:off x="695325" y="4321175"/>
          <a:ext cx="373856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cuación" r:id="rId3" imgW="2577960" imgH="406080" progId="Equation.3">
                  <p:embed/>
                </p:oleObj>
              </mc:Choice>
              <mc:Fallback>
                <p:oleObj name="Ecuación" r:id="rId3" imgW="2577960" imgH="406080" progId="Equation.3">
                  <p:embed/>
                  <p:pic>
                    <p:nvPicPr>
                      <p:cNvPr id="101" name="Object 7">
                        <a:extLst>
                          <a:ext uri="{FF2B5EF4-FFF2-40B4-BE49-F238E27FC236}">
                            <a16:creationId xmlns:a16="http://schemas.microsoft.com/office/drawing/2014/main" id="{14E315AA-467E-4CB9-BF05-350BB8411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4321175"/>
                        <a:ext cx="373856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2">
            <a:extLst>
              <a:ext uri="{FF2B5EF4-FFF2-40B4-BE49-F238E27FC236}">
                <a16:creationId xmlns:a16="http://schemas.microsoft.com/office/drawing/2014/main" id="{DDF7A4A8-6312-4882-8575-6ED7CE91F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332419"/>
              </p:ext>
            </p:extLst>
          </p:nvPr>
        </p:nvGraphicFramePr>
        <p:xfrm>
          <a:off x="4576801" y="3173134"/>
          <a:ext cx="11779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cuación" r:id="rId5" imgW="736560" imgH="393480" progId="Equation.3">
                  <p:embed/>
                </p:oleObj>
              </mc:Choice>
              <mc:Fallback>
                <p:oleObj name="Ecuación" r:id="rId5" imgW="736560" imgH="393480" progId="Equation.3">
                  <p:embed/>
                  <p:pic>
                    <p:nvPicPr>
                      <p:cNvPr id="96" name="Object 12">
                        <a:extLst>
                          <a:ext uri="{FF2B5EF4-FFF2-40B4-BE49-F238E27FC236}">
                            <a16:creationId xmlns:a16="http://schemas.microsoft.com/office/drawing/2014/main" id="{DDF7A4A8-6312-4882-8575-6ED7CE91F6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801" y="3173134"/>
                        <a:ext cx="11779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21">
            <a:extLst>
              <a:ext uri="{FF2B5EF4-FFF2-40B4-BE49-F238E27FC236}">
                <a16:creationId xmlns:a16="http://schemas.microsoft.com/office/drawing/2014/main" id="{EE51EF65-D2C7-4907-8EED-FBC6CAC9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789040"/>
            <a:ext cx="347769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COMPROBACIÓN DEL HORMIGÓN</a:t>
            </a:r>
          </a:p>
        </p:txBody>
      </p:sp>
      <p:graphicFrame>
        <p:nvGraphicFramePr>
          <p:cNvPr id="117" name="Object 11">
            <a:extLst>
              <a:ext uri="{FF2B5EF4-FFF2-40B4-BE49-F238E27FC236}">
                <a16:creationId xmlns:a16="http://schemas.microsoft.com/office/drawing/2014/main" id="{BDFCA364-47BC-489A-914D-B4D6E301E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40150"/>
              </p:ext>
            </p:extLst>
          </p:nvPr>
        </p:nvGraphicFramePr>
        <p:xfrm>
          <a:off x="899592" y="5095484"/>
          <a:ext cx="1583226" cy="34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cuación" r:id="rId7" imgW="1091880" imgH="241200" progId="Equation.3">
                  <p:embed/>
                </p:oleObj>
              </mc:Choice>
              <mc:Fallback>
                <p:oleObj name="Ecuación" r:id="rId7" imgW="1091880" imgH="241200" progId="Equation.3">
                  <p:embed/>
                  <p:pic>
                    <p:nvPicPr>
                      <p:cNvPr id="117" name="Object 11">
                        <a:extLst>
                          <a:ext uri="{FF2B5EF4-FFF2-40B4-BE49-F238E27FC236}">
                            <a16:creationId xmlns:a16="http://schemas.microsoft.com/office/drawing/2014/main" id="{BDFCA364-47BC-489A-914D-B4D6E301E5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095484"/>
                        <a:ext cx="1583226" cy="34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3">
            <a:extLst>
              <a:ext uri="{FF2B5EF4-FFF2-40B4-BE49-F238E27FC236}">
                <a16:creationId xmlns:a16="http://schemas.microsoft.com/office/drawing/2014/main" id="{49CCF435-AD6C-47A7-83D4-9526D79DC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21583"/>
              </p:ext>
            </p:extLst>
          </p:nvPr>
        </p:nvGraphicFramePr>
        <p:xfrm>
          <a:off x="2693630" y="5107149"/>
          <a:ext cx="1086282" cy="33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cuación" r:id="rId9" imgW="749160" imgH="228600" progId="Equation.3">
                  <p:embed/>
                </p:oleObj>
              </mc:Choice>
              <mc:Fallback>
                <p:oleObj name="Ecuación" r:id="rId9" imgW="749160" imgH="228600" progId="Equation.3">
                  <p:embed/>
                  <p:pic>
                    <p:nvPicPr>
                      <p:cNvPr id="118" name="Object 13">
                        <a:extLst>
                          <a:ext uri="{FF2B5EF4-FFF2-40B4-BE49-F238E27FC236}">
                            <a16:creationId xmlns:a16="http://schemas.microsoft.com/office/drawing/2014/main" id="{49CCF435-AD6C-47A7-83D4-9526D79DC2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630" y="5107149"/>
                        <a:ext cx="1086282" cy="331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" name="Grupo 119">
            <a:extLst>
              <a:ext uri="{FF2B5EF4-FFF2-40B4-BE49-F238E27FC236}">
                <a16:creationId xmlns:a16="http://schemas.microsoft.com/office/drawing/2014/main" id="{DDDF66E4-42C2-44FE-9832-714ABF4FA451}"/>
              </a:ext>
            </a:extLst>
          </p:cNvPr>
          <p:cNvGrpSpPr/>
          <p:nvPr/>
        </p:nvGrpSpPr>
        <p:grpSpPr>
          <a:xfrm>
            <a:off x="827584" y="766609"/>
            <a:ext cx="4986152" cy="2302351"/>
            <a:chOff x="954000" y="1198657"/>
            <a:chExt cx="4986152" cy="2302351"/>
          </a:xfrm>
        </p:grpSpPr>
        <p:pic>
          <p:nvPicPr>
            <p:cNvPr id="121" name="Imagen 120">
              <a:extLst>
                <a:ext uri="{FF2B5EF4-FFF2-40B4-BE49-F238E27FC236}">
                  <a16:creationId xmlns:a16="http://schemas.microsoft.com/office/drawing/2014/main" id="{1BBAC9D6-3F7A-4108-8E4E-DFB82D432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000" y="1498142"/>
              <a:ext cx="4428000" cy="1212683"/>
            </a:xfrm>
            <a:prstGeom prst="rect">
              <a:avLst/>
            </a:prstGeom>
          </p:spPr>
        </p:pic>
        <p:sp>
          <p:nvSpPr>
            <p:cNvPr id="122" name="CuadroTexto 121">
              <a:extLst>
                <a:ext uri="{FF2B5EF4-FFF2-40B4-BE49-F238E27FC236}">
                  <a16:creationId xmlns:a16="http://schemas.microsoft.com/office/drawing/2014/main" id="{49442B9E-C4DD-4303-9467-F749132E2C85}"/>
                </a:ext>
              </a:extLst>
            </p:cNvPr>
            <p:cNvSpPr txBox="1"/>
            <p:nvPr/>
          </p:nvSpPr>
          <p:spPr>
            <a:xfrm>
              <a:off x="1259633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8E359F5A-CEC8-49BB-8EB9-961BC039858B}"/>
                </a:ext>
              </a:extLst>
            </p:cNvPr>
            <p:cNvSpPr txBox="1"/>
            <p:nvPr/>
          </p:nvSpPr>
          <p:spPr>
            <a:xfrm>
              <a:off x="1047276" y="1337766"/>
              <a:ext cx="1728192" cy="3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 312,50 kg/m</a:t>
              </a:r>
            </a:p>
          </p:txBody>
        </p:sp>
        <p:sp>
          <p:nvSpPr>
            <p:cNvPr id="124" name="CuadroTexto 123">
              <a:extLst>
                <a:ext uri="{FF2B5EF4-FFF2-40B4-BE49-F238E27FC236}">
                  <a16:creationId xmlns:a16="http://schemas.microsoft.com/office/drawing/2014/main" id="{A561CFC3-826A-4976-A91E-332F228E192C}"/>
                </a:ext>
              </a:extLst>
            </p:cNvPr>
            <p:cNvSpPr txBox="1"/>
            <p:nvPr/>
          </p:nvSpPr>
          <p:spPr>
            <a:xfrm>
              <a:off x="2891139" y="1436400"/>
              <a:ext cx="1540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520,83 kg/m</a:t>
              </a:r>
            </a:p>
          </p:txBody>
        </p:sp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93F62FED-B30B-49D0-B388-492F00A40B8F}"/>
                </a:ext>
              </a:extLst>
            </p:cNvPr>
            <p:cNvSpPr txBox="1"/>
            <p:nvPr/>
          </p:nvSpPr>
          <p:spPr>
            <a:xfrm>
              <a:off x="3995936" y="1198657"/>
              <a:ext cx="1627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q= 584,11 kg/m</a:t>
              </a:r>
            </a:p>
          </p:txBody>
        </p:sp>
        <p:sp>
          <p:nvSpPr>
            <p:cNvPr id="126" name="CuadroTexto 125">
              <a:extLst>
                <a:ext uri="{FF2B5EF4-FFF2-40B4-BE49-F238E27FC236}">
                  <a16:creationId xmlns:a16="http://schemas.microsoft.com/office/drawing/2014/main" id="{2217B8CA-42DD-45CF-A8CA-0089E0379AA2}"/>
                </a:ext>
              </a:extLst>
            </p:cNvPr>
            <p:cNvSpPr txBox="1"/>
            <p:nvPr/>
          </p:nvSpPr>
          <p:spPr>
            <a:xfrm>
              <a:off x="2951633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5 m</a:t>
              </a:r>
            </a:p>
          </p:txBody>
        </p:sp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17FCA223-979A-4154-8735-9D37C2B27F99}"/>
                </a:ext>
              </a:extLst>
            </p:cNvPr>
            <p:cNvSpPr txBox="1"/>
            <p:nvPr/>
          </p:nvSpPr>
          <p:spPr>
            <a:xfrm>
              <a:off x="4248152" y="2187121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1,5 m</a:t>
              </a:r>
            </a:p>
          </p:txBody>
        </p:sp>
        <p:pic>
          <p:nvPicPr>
            <p:cNvPr id="128" name="Imagen 127">
              <a:extLst>
                <a:ext uri="{FF2B5EF4-FFF2-40B4-BE49-F238E27FC236}">
                  <a16:creationId xmlns:a16="http://schemas.microsoft.com/office/drawing/2014/main" id="{2FFBB315-4C37-4CCE-A520-341C36ED9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1200" y="2566809"/>
              <a:ext cx="4316400" cy="737682"/>
            </a:xfrm>
            <a:prstGeom prst="rect">
              <a:avLst/>
            </a:prstGeom>
          </p:spPr>
        </p:pic>
        <p:sp>
          <p:nvSpPr>
            <p:cNvPr id="129" name="CuadroTexto 128">
              <a:extLst>
                <a:ext uri="{FF2B5EF4-FFF2-40B4-BE49-F238E27FC236}">
                  <a16:creationId xmlns:a16="http://schemas.microsoft.com/office/drawing/2014/main" id="{9F0C3627-0FF8-4E77-A4BC-834E12F1A88E}"/>
                </a:ext>
              </a:extLst>
            </p:cNvPr>
            <p:cNvSpPr txBox="1"/>
            <p:nvPr/>
          </p:nvSpPr>
          <p:spPr>
            <a:xfrm>
              <a:off x="1190799" y="3162454"/>
              <a:ext cx="1508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490,25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D526B5E2-CDAF-4E4B-9C21-208A6AB796C6}"/>
                </a:ext>
              </a:extLst>
            </p:cNvPr>
            <p:cNvSpPr txBox="1"/>
            <p:nvPr/>
          </p:nvSpPr>
          <p:spPr>
            <a:xfrm>
              <a:off x="3052816" y="3162454"/>
              <a:ext cx="16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738,94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6AF953B0-F89F-4051-92AF-19FAE2679CDF}"/>
                </a:ext>
              </a:extLst>
            </p:cNvPr>
            <p:cNvSpPr txBox="1"/>
            <p:nvPr/>
          </p:nvSpPr>
          <p:spPr>
            <a:xfrm>
              <a:off x="2830567" y="2522274"/>
              <a:ext cx="1346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1137,80 </a:t>
              </a:r>
              <a:r>
                <a:rPr lang="es-CL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CA4B0E3C-CECD-4E1E-9E84-D36FC98B7DC2}"/>
                </a:ext>
              </a:extLst>
            </p:cNvPr>
            <p:cNvSpPr txBox="1"/>
            <p:nvPr/>
          </p:nvSpPr>
          <p:spPr>
            <a:xfrm>
              <a:off x="4576993" y="2631892"/>
              <a:ext cx="1219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657,12 </a:t>
              </a:r>
              <a:r>
                <a:rPr lang="es-CL" sz="16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kgm</a:t>
              </a:r>
              <a:endParaRPr lang="es-CL" sz="1600" b="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954703" y="905718"/>
            <a:ext cx="2925911" cy="5340852"/>
            <a:chOff x="5483315" y="648000"/>
            <a:chExt cx="3121133" cy="569720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18337A2-97E5-4A34-A8CA-6325A980E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83315" y="648000"/>
              <a:ext cx="3121133" cy="5697204"/>
            </a:xfrm>
            <a:prstGeom prst="rect">
              <a:avLst/>
            </a:prstGeom>
          </p:spPr>
        </p:pic>
        <p:sp>
          <p:nvSpPr>
            <p:cNvPr id="119" name="Rectángulo 118">
              <a:extLst>
                <a:ext uri="{FF2B5EF4-FFF2-40B4-BE49-F238E27FC236}">
                  <a16:creationId xmlns:a16="http://schemas.microsoft.com/office/drawing/2014/main" id="{F807BBBE-4BF8-4E75-9AB1-B0ED2060D93B}"/>
                </a:ext>
              </a:extLst>
            </p:cNvPr>
            <p:cNvSpPr/>
            <p:nvPr/>
          </p:nvSpPr>
          <p:spPr bwMode="auto">
            <a:xfrm>
              <a:off x="6444208" y="866700"/>
              <a:ext cx="599673" cy="378396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B1A6E0DA-6102-4969-9B12-BCD18C930F00}"/>
                </a:ext>
              </a:extLst>
            </p:cNvPr>
            <p:cNvGrpSpPr/>
            <p:nvPr/>
          </p:nvGrpSpPr>
          <p:grpSpPr>
            <a:xfrm>
              <a:off x="5670000" y="4797152"/>
              <a:ext cx="535500" cy="576064"/>
              <a:chOff x="5670000" y="4293096"/>
              <a:chExt cx="535500" cy="576064"/>
            </a:xfrm>
          </p:grpSpPr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D6173960-1D78-4B58-A03D-1ED4305419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30800" y="4365104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273DF40A-71FB-45BD-9796-CC3F0191A6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0000" y="4293096"/>
                <a:ext cx="5355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B1D69393-A0E2-4960-A912-CDD3CE9C69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202800" y="4293096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020D76A5-0EF6-44D0-95E0-AC9936C1E0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77200" y="4293096"/>
                <a:ext cx="0" cy="57606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833608C5-7CC3-4A66-AF9E-0757FF3FCD8D}"/>
                </a:ext>
              </a:extLst>
            </p:cNvPr>
            <p:cNvGrpSpPr/>
            <p:nvPr/>
          </p:nvGrpSpPr>
          <p:grpSpPr>
            <a:xfrm>
              <a:off x="5670000" y="4836784"/>
              <a:ext cx="2106000" cy="108000"/>
              <a:chOff x="5670000" y="4431600"/>
              <a:chExt cx="2106000" cy="108000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66B3A909-756B-4314-9E71-9A0B019388B2}"/>
                  </a:ext>
                </a:extLst>
              </p:cNvPr>
              <p:cNvCxnSpPr/>
              <p:nvPr/>
            </p:nvCxnSpPr>
            <p:spPr bwMode="auto">
              <a:xfrm>
                <a:off x="5670000" y="4509120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4E8FA541-3EF7-4A36-A970-14B015BC06D0}"/>
                  </a:ext>
                </a:extLst>
              </p:cNvPr>
              <p:cNvGrpSpPr/>
              <p:nvPr/>
            </p:nvGrpSpPr>
            <p:grpSpPr>
              <a:xfrm>
                <a:off x="7448400" y="4431600"/>
                <a:ext cx="327600" cy="108000"/>
                <a:chOff x="7448400" y="4431600"/>
                <a:chExt cx="327600" cy="108000"/>
              </a:xfrm>
            </p:grpSpPr>
            <p:cxnSp>
              <p:nvCxnSpPr>
                <p:cNvPr id="34" name="Conector recto 33">
                  <a:extLst>
                    <a:ext uri="{FF2B5EF4-FFF2-40B4-BE49-F238E27FC236}">
                      <a16:creationId xmlns:a16="http://schemas.microsoft.com/office/drawing/2014/main" id="{8B4C593C-BA35-4469-B70D-E0C1A973820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4437112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Conector recto 35">
                  <a:extLst>
                    <a:ext uri="{FF2B5EF4-FFF2-40B4-BE49-F238E27FC236}">
                      <a16:creationId xmlns:a16="http://schemas.microsoft.com/office/drawing/2014/main" id="{E33D0D11-AE11-45C1-8FBC-CBC0103490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4437112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Conector recto 36">
                  <a:extLst>
                    <a:ext uri="{FF2B5EF4-FFF2-40B4-BE49-F238E27FC236}">
                      <a16:creationId xmlns:a16="http://schemas.microsoft.com/office/drawing/2014/main" id="{8EDB4E07-85B5-482F-B810-846D487E7DA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443160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Conector recto 37">
                  <a:extLst>
                    <a:ext uri="{FF2B5EF4-FFF2-40B4-BE49-F238E27FC236}">
                      <a16:creationId xmlns:a16="http://schemas.microsoft.com/office/drawing/2014/main" id="{F7A21372-2507-49D6-8500-9996A3BB2F7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4536000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F66CD3E-8668-4FE5-B067-553D500F2C27}"/>
                </a:ext>
              </a:extLst>
            </p:cNvPr>
            <p:cNvGrpSpPr/>
            <p:nvPr/>
          </p:nvGrpSpPr>
          <p:grpSpPr>
            <a:xfrm>
              <a:off x="5670000" y="2672928"/>
              <a:ext cx="2106000" cy="108000"/>
              <a:chOff x="5670000" y="2636912"/>
              <a:chExt cx="2106000" cy="108000"/>
            </a:xfrm>
          </p:grpSpPr>
          <p:cxnSp>
            <p:nvCxnSpPr>
              <p:cNvPr id="17" name="Conector recto 16">
                <a:extLst>
                  <a:ext uri="{FF2B5EF4-FFF2-40B4-BE49-F238E27FC236}">
                    <a16:creationId xmlns:a16="http://schemas.microsoft.com/office/drawing/2014/main" id="{E82DF0D3-3209-40E2-ACD3-299E0BEF6BF0}"/>
                  </a:ext>
                </a:extLst>
              </p:cNvPr>
              <p:cNvCxnSpPr/>
              <p:nvPr/>
            </p:nvCxnSpPr>
            <p:spPr bwMode="auto">
              <a:xfrm>
                <a:off x="5670000" y="2714432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4B61BC16-A29F-448E-BB6B-986E264E6E02}"/>
                  </a:ext>
                </a:extLst>
              </p:cNvPr>
              <p:cNvGrpSpPr/>
              <p:nvPr/>
            </p:nvGrpSpPr>
            <p:grpSpPr>
              <a:xfrm>
                <a:off x="74484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16" name="Conector recto 15">
                  <a:extLst>
                    <a:ext uri="{FF2B5EF4-FFF2-40B4-BE49-F238E27FC236}">
                      <a16:creationId xmlns:a16="http://schemas.microsoft.com/office/drawing/2014/main" id="{D1AF0AC8-E79D-432A-B6D3-E049A2F18BA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Conector recto 30">
                  <a:extLst>
                    <a:ext uri="{FF2B5EF4-FFF2-40B4-BE49-F238E27FC236}">
                      <a16:creationId xmlns:a16="http://schemas.microsoft.com/office/drawing/2014/main" id="{E1542364-6034-43B6-B151-C9C6F7C1EF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Conector recto 32">
                  <a:extLst>
                    <a:ext uri="{FF2B5EF4-FFF2-40B4-BE49-F238E27FC236}">
                      <a16:creationId xmlns:a16="http://schemas.microsoft.com/office/drawing/2014/main" id="{6BF6C988-FC0B-49C3-B4D6-5262B5F463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Conector recto 34">
                  <a:extLst>
                    <a:ext uri="{FF2B5EF4-FFF2-40B4-BE49-F238E27FC236}">
                      <a16:creationId xmlns:a16="http://schemas.microsoft.com/office/drawing/2014/main" id="{AA349207-3689-4084-8470-95915AF008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3467A472-76A6-4D45-9834-70FF93E92247}"/>
                  </a:ext>
                </a:extLst>
              </p:cNvPr>
              <p:cNvGrpSpPr/>
              <p:nvPr/>
            </p:nvGrpSpPr>
            <p:grpSpPr>
              <a:xfrm flipH="1">
                <a:off x="56700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40" name="Conector recto 39">
                  <a:extLst>
                    <a:ext uri="{FF2B5EF4-FFF2-40B4-BE49-F238E27FC236}">
                      <a16:creationId xmlns:a16="http://schemas.microsoft.com/office/drawing/2014/main" id="{FB1B8E67-B379-4736-B45A-C7C7B393F02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Conector recto 40">
                  <a:extLst>
                    <a:ext uri="{FF2B5EF4-FFF2-40B4-BE49-F238E27FC236}">
                      <a16:creationId xmlns:a16="http://schemas.microsoft.com/office/drawing/2014/main" id="{C951802E-E7AA-4EED-978E-A8F2A9C7E54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Conector recto 41">
                  <a:extLst>
                    <a:ext uri="{FF2B5EF4-FFF2-40B4-BE49-F238E27FC236}">
                      <a16:creationId xmlns:a16="http://schemas.microsoft.com/office/drawing/2014/main" id="{1396F37B-1733-414F-95B1-5DDBA0A8F70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Conector recto 42">
                  <a:extLst>
                    <a:ext uri="{FF2B5EF4-FFF2-40B4-BE49-F238E27FC236}">
                      <a16:creationId xmlns:a16="http://schemas.microsoft.com/office/drawing/2014/main" id="{1D5D8DA3-9666-487D-85DE-669DEDECC1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2B36D667-BEF6-4282-8C7D-D03AC7A8DEAE}"/>
                </a:ext>
              </a:extLst>
            </p:cNvPr>
            <p:cNvGrpSpPr/>
            <p:nvPr/>
          </p:nvGrpSpPr>
          <p:grpSpPr>
            <a:xfrm>
              <a:off x="5670000" y="1052736"/>
              <a:ext cx="2106000" cy="108000"/>
              <a:chOff x="5670000" y="2636912"/>
              <a:chExt cx="2106000" cy="108000"/>
            </a:xfrm>
          </p:grpSpPr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B55DA764-15E2-4DB9-87F2-93B0CAFBF67B}"/>
                  </a:ext>
                </a:extLst>
              </p:cNvPr>
              <p:cNvCxnSpPr/>
              <p:nvPr/>
            </p:nvCxnSpPr>
            <p:spPr bwMode="auto">
              <a:xfrm>
                <a:off x="5670000" y="2714432"/>
                <a:ext cx="210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1A95CA3D-62F7-4A5A-AC85-D7F66D4B4E9A}"/>
                  </a:ext>
                </a:extLst>
              </p:cNvPr>
              <p:cNvGrpSpPr/>
              <p:nvPr/>
            </p:nvGrpSpPr>
            <p:grpSpPr>
              <a:xfrm>
                <a:off x="74484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51" name="Conector recto 50">
                  <a:extLst>
                    <a:ext uri="{FF2B5EF4-FFF2-40B4-BE49-F238E27FC236}">
                      <a16:creationId xmlns:a16="http://schemas.microsoft.com/office/drawing/2014/main" id="{9B8D40C4-E7CE-45EF-881C-16526CE7CF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Conector recto 51">
                  <a:extLst>
                    <a:ext uri="{FF2B5EF4-FFF2-40B4-BE49-F238E27FC236}">
                      <a16:creationId xmlns:a16="http://schemas.microsoft.com/office/drawing/2014/main" id="{48F5CDD5-2A4A-486B-9D11-FFEABE237D9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Conector recto 52">
                  <a:extLst>
                    <a:ext uri="{FF2B5EF4-FFF2-40B4-BE49-F238E27FC236}">
                      <a16:creationId xmlns:a16="http://schemas.microsoft.com/office/drawing/2014/main" id="{BE41E5CE-AB94-4910-A2F4-84C7651531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Conector recto 53">
                  <a:extLst>
                    <a:ext uri="{FF2B5EF4-FFF2-40B4-BE49-F238E27FC236}">
                      <a16:creationId xmlns:a16="http://schemas.microsoft.com/office/drawing/2014/main" id="{8B561BAE-2A8D-49FA-AEF6-988E113A9A6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4B6EB5D9-FC1E-4D0A-AEBB-4E906ED1813C}"/>
                  </a:ext>
                </a:extLst>
              </p:cNvPr>
              <p:cNvGrpSpPr/>
              <p:nvPr/>
            </p:nvGrpSpPr>
            <p:grpSpPr>
              <a:xfrm flipH="1">
                <a:off x="5670000" y="2636912"/>
                <a:ext cx="327600" cy="108000"/>
                <a:chOff x="7448400" y="2636912"/>
                <a:chExt cx="327600" cy="108000"/>
              </a:xfrm>
            </p:grpSpPr>
            <p:cxnSp>
              <p:nvCxnSpPr>
                <p:cNvPr id="47" name="Conector recto 46">
                  <a:extLst>
                    <a:ext uri="{FF2B5EF4-FFF2-40B4-BE49-F238E27FC236}">
                      <a16:creationId xmlns:a16="http://schemas.microsoft.com/office/drawing/2014/main" id="{94A33355-F20E-4182-97E5-5F065BF11A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2320" y="2642424"/>
                  <a:ext cx="32368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975B74-73E2-489A-8106-C8BDFCAD9C8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68800" y="2642424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Conector recto 48">
                  <a:extLst>
                    <a:ext uri="{FF2B5EF4-FFF2-40B4-BE49-F238E27FC236}">
                      <a16:creationId xmlns:a16="http://schemas.microsoft.com/office/drawing/2014/main" id="{58E7EF42-BB78-48FB-9FF2-37E013D0A3F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2320" y="263691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Conector recto 49">
                  <a:extLst>
                    <a:ext uri="{FF2B5EF4-FFF2-40B4-BE49-F238E27FC236}">
                      <a16:creationId xmlns:a16="http://schemas.microsoft.com/office/drawing/2014/main" id="{40C5DF78-279A-4D9D-9305-64E4BE8D12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48400" y="2741312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3160B29F-6768-4B10-8AC0-1C6E0D1B00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70578" y="3402000"/>
              <a:ext cx="0" cy="2106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BD22CD75-0F60-481D-93D0-5ECB2401E6F9}"/>
                </a:ext>
              </a:extLst>
            </p:cNvPr>
            <p:cNvGrpSpPr/>
            <p:nvPr/>
          </p:nvGrpSpPr>
          <p:grpSpPr>
            <a:xfrm rot="16200000" flipH="1">
              <a:off x="7083258" y="5301000"/>
              <a:ext cx="327600" cy="108000"/>
              <a:chOff x="7448400" y="2636912"/>
              <a:chExt cx="327600" cy="108000"/>
            </a:xfrm>
          </p:grpSpPr>
          <p:cxnSp>
            <p:nvCxnSpPr>
              <p:cNvPr id="59" name="Conector recto 58">
                <a:extLst>
                  <a:ext uri="{FF2B5EF4-FFF2-40B4-BE49-F238E27FC236}">
                    <a16:creationId xmlns:a16="http://schemas.microsoft.com/office/drawing/2014/main" id="{38518CC2-A9D0-4022-8873-0E16C77ABB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52320" y="2642424"/>
                <a:ext cx="32368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Conector recto 59">
                <a:extLst>
                  <a:ext uri="{FF2B5EF4-FFF2-40B4-BE49-F238E27FC236}">
                    <a16:creationId xmlns:a16="http://schemas.microsoft.com/office/drawing/2014/main" id="{7DBFFE19-C96B-42EE-9473-69352138C1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768800" y="2642424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Conector recto 60">
                <a:extLst>
                  <a:ext uri="{FF2B5EF4-FFF2-40B4-BE49-F238E27FC236}">
                    <a16:creationId xmlns:a16="http://schemas.microsoft.com/office/drawing/2014/main" id="{CD2A2D80-0916-487D-BADB-917FF54EA6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452320" y="2636912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Conector recto 61">
                <a:extLst>
                  <a:ext uri="{FF2B5EF4-FFF2-40B4-BE49-F238E27FC236}">
                    <a16:creationId xmlns:a16="http://schemas.microsoft.com/office/drawing/2014/main" id="{002D5DEA-EC77-4139-99CC-65DE02E601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48400" y="274131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82319170-EE40-42B0-940F-C14ED5166EA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34574" y="1340768"/>
              <a:ext cx="0" cy="214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4608354-0C7A-4267-A5E1-2B78D93671D5}"/>
                </a:ext>
              </a:extLst>
            </p:cNvPr>
            <p:cNvGrpSpPr/>
            <p:nvPr/>
          </p:nvGrpSpPr>
          <p:grpSpPr>
            <a:xfrm>
              <a:off x="7043881" y="2899021"/>
              <a:ext cx="72008" cy="1065479"/>
              <a:chOff x="7043881" y="2899021"/>
              <a:chExt cx="72008" cy="1065479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D40B9BD0-A214-4678-A4A7-A6DAAFE5E37F}"/>
                  </a:ext>
                </a:extLst>
              </p:cNvPr>
              <p:cNvGrpSpPr/>
              <p:nvPr/>
            </p:nvGrpSpPr>
            <p:grpSpPr>
              <a:xfrm>
                <a:off x="7043881" y="2899021"/>
                <a:ext cx="72008" cy="535500"/>
                <a:chOff x="7043881" y="2899021"/>
                <a:chExt cx="72008" cy="535500"/>
              </a:xfrm>
            </p:grpSpPr>
            <p:cxnSp>
              <p:nvCxnSpPr>
                <p:cNvPr id="69" name="Conector recto 68">
                  <a:extLst>
                    <a:ext uri="{FF2B5EF4-FFF2-40B4-BE49-F238E27FC236}">
                      <a16:creationId xmlns:a16="http://schemas.microsoft.com/office/drawing/2014/main" id="{8595E9BA-54E6-4BC7-838B-F3A7797CBBF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7079889" y="2937721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Conector recto 69">
                  <a:extLst>
                    <a:ext uri="{FF2B5EF4-FFF2-40B4-BE49-F238E27FC236}">
                      <a16:creationId xmlns:a16="http://schemas.microsoft.com/office/drawing/2014/main" id="{CE8DAF85-9863-43B5-815F-06CA1E3D461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6776131" y="3166771"/>
                  <a:ext cx="5355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Conector recto 70">
                  <a:extLst>
                    <a:ext uri="{FF2B5EF4-FFF2-40B4-BE49-F238E27FC236}">
                      <a16:creationId xmlns:a16="http://schemas.microsoft.com/office/drawing/2014/main" id="{FEB4A20F-8761-4B4D-AAE4-C5248A1F250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 flipV="1">
                  <a:off x="7079885" y="2865717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3" name="Grupo 72">
                <a:extLst>
                  <a:ext uri="{FF2B5EF4-FFF2-40B4-BE49-F238E27FC236}">
                    <a16:creationId xmlns:a16="http://schemas.microsoft.com/office/drawing/2014/main" id="{1E954187-0FAC-4970-A083-4DAF3F377693}"/>
                  </a:ext>
                </a:extLst>
              </p:cNvPr>
              <p:cNvGrpSpPr/>
              <p:nvPr/>
            </p:nvGrpSpPr>
            <p:grpSpPr>
              <a:xfrm flipV="1">
                <a:off x="7043881" y="3429000"/>
                <a:ext cx="72008" cy="535500"/>
                <a:chOff x="7043881" y="2899021"/>
                <a:chExt cx="72008" cy="535500"/>
              </a:xfrm>
            </p:grpSpPr>
            <p:cxnSp>
              <p:nvCxnSpPr>
                <p:cNvPr id="74" name="Conector recto 73">
                  <a:extLst>
                    <a:ext uri="{FF2B5EF4-FFF2-40B4-BE49-F238E27FC236}">
                      <a16:creationId xmlns:a16="http://schemas.microsoft.com/office/drawing/2014/main" id="{5BB19F57-4946-4461-9C10-70D384B27A8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7079889" y="2937721"/>
                  <a:ext cx="7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Conector recto 74">
                  <a:extLst>
                    <a:ext uri="{FF2B5EF4-FFF2-40B4-BE49-F238E27FC236}">
                      <a16:creationId xmlns:a16="http://schemas.microsoft.com/office/drawing/2014/main" id="{D9DE54B4-2231-49B8-8A30-DEDEE784BCA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6776131" y="3166771"/>
                  <a:ext cx="5355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Conector recto 75">
                  <a:extLst>
                    <a:ext uri="{FF2B5EF4-FFF2-40B4-BE49-F238E27FC236}">
                      <a16:creationId xmlns:a16="http://schemas.microsoft.com/office/drawing/2014/main" id="{B45C7297-E200-48CD-A5D0-714E2B21D4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 flipV="1">
                  <a:off x="7079885" y="2865717"/>
                  <a:ext cx="0" cy="72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EB033F07-EB8D-4C1B-8AB1-ADDDA477E6F5}"/>
                </a:ext>
              </a:extLst>
            </p:cNvPr>
            <p:cNvGrpSpPr/>
            <p:nvPr/>
          </p:nvGrpSpPr>
          <p:grpSpPr>
            <a:xfrm>
              <a:off x="7043881" y="794700"/>
              <a:ext cx="72008" cy="618076"/>
              <a:chOff x="7043881" y="2901721"/>
              <a:chExt cx="72008" cy="618076"/>
            </a:xfrm>
          </p:grpSpPr>
          <p:cxnSp>
            <p:nvCxnSpPr>
              <p:cNvPr id="84" name="Conector recto 83">
                <a:extLst>
                  <a:ext uri="{FF2B5EF4-FFF2-40B4-BE49-F238E27FC236}">
                    <a16:creationId xmlns:a16="http://schemas.microsoft.com/office/drawing/2014/main" id="{3E623A05-F10D-45B5-BB6A-81034DC9C7B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7079889" y="293772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Conector recto 84">
                <a:extLst>
                  <a:ext uri="{FF2B5EF4-FFF2-40B4-BE49-F238E27FC236}">
                    <a16:creationId xmlns:a16="http://schemas.microsoft.com/office/drawing/2014/main" id="{4076E7E4-C900-4E61-A7F9-74AD81334B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737881" y="3213797"/>
                <a:ext cx="61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Conector recto 85">
                <a:extLst>
                  <a:ext uri="{FF2B5EF4-FFF2-40B4-BE49-F238E27FC236}">
                    <a16:creationId xmlns:a16="http://schemas.microsoft.com/office/drawing/2014/main" id="{80DD4191-EED4-4E7B-AAD5-42718C9E87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V="1">
                <a:off x="7079885" y="2865717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3E8E98E9-A934-49BD-A7C8-A6C290ECBDCB}"/>
                </a:ext>
              </a:extLst>
            </p:cNvPr>
            <p:cNvGrpSpPr/>
            <p:nvPr/>
          </p:nvGrpSpPr>
          <p:grpSpPr>
            <a:xfrm flipV="1">
              <a:off x="7043881" y="1382296"/>
              <a:ext cx="72008" cy="535500"/>
              <a:chOff x="7043881" y="2899021"/>
              <a:chExt cx="72008" cy="535500"/>
            </a:xfrm>
          </p:grpSpPr>
          <p:cxnSp>
            <p:nvCxnSpPr>
              <p:cNvPr id="81" name="Conector recto 80">
                <a:extLst>
                  <a:ext uri="{FF2B5EF4-FFF2-40B4-BE49-F238E27FC236}">
                    <a16:creationId xmlns:a16="http://schemas.microsoft.com/office/drawing/2014/main" id="{79C05133-D0E5-41B9-B56E-76F545592A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7079889" y="293772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Conector recto 81">
                <a:extLst>
                  <a:ext uri="{FF2B5EF4-FFF2-40B4-BE49-F238E27FC236}">
                    <a16:creationId xmlns:a16="http://schemas.microsoft.com/office/drawing/2014/main" id="{2D913469-D100-4CFD-BBB4-B99E273741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776131" y="3166771"/>
                <a:ext cx="5355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Conector recto 82">
                <a:extLst>
                  <a:ext uri="{FF2B5EF4-FFF2-40B4-BE49-F238E27FC236}">
                    <a16:creationId xmlns:a16="http://schemas.microsoft.com/office/drawing/2014/main" id="{37900CC2-2B22-45DB-87D5-BA5D3D9C94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V="1">
                <a:off x="7079885" y="2865717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7" name="26 CuadroTexto">
              <a:extLst>
                <a:ext uri="{FF2B5EF4-FFF2-40B4-BE49-F238E27FC236}">
                  <a16:creationId xmlns:a16="http://schemas.microsoft.com/office/drawing/2014/main" id="{D7F8E105-5E8D-4CD1-B93B-A52324F48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095" y="4583033"/>
              <a:ext cx="93662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8@16</a:t>
              </a:r>
            </a:p>
          </p:txBody>
        </p:sp>
        <p:sp>
          <p:nvSpPr>
            <p:cNvPr id="88" name="27 CuadroTexto">
              <a:extLst>
                <a:ext uri="{FF2B5EF4-FFF2-40B4-BE49-F238E27FC236}">
                  <a16:creationId xmlns:a16="http://schemas.microsoft.com/office/drawing/2014/main" id="{F98A34D8-9B26-46EC-9C56-077251E54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0120" y="2392092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8@20</a:t>
              </a:r>
            </a:p>
          </p:txBody>
        </p:sp>
        <p:sp>
          <p:nvSpPr>
            <p:cNvPr id="89" name="28 CuadroTexto">
              <a:extLst>
                <a:ext uri="{FF2B5EF4-FFF2-40B4-BE49-F238E27FC236}">
                  <a16:creationId xmlns:a16="http://schemas.microsoft.com/office/drawing/2014/main" id="{FA98CA02-87E0-43CA-985E-B7449B9E1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47" y="782233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8@20</a:t>
              </a:r>
            </a:p>
          </p:txBody>
        </p:sp>
        <p:sp>
          <p:nvSpPr>
            <p:cNvPr id="91" name="30 CuadroTexto">
              <a:extLst>
                <a:ext uri="{FF2B5EF4-FFF2-40B4-BE49-F238E27FC236}">
                  <a16:creationId xmlns:a16="http://schemas.microsoft.com/office/drawing/2014/main" id="{DF05423A-CB66-4199-8AF9-98E0882C6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648328" y="4075481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8@18</a:t>
              </a:r>
            </a:p>
          </p:txBody>
        </p:sp>
        <p:sp>
          <p:nvSpPr>
            <p:cNvPr id="92" name="31 CuadroTexto">
              <a:extLst>
                <a:ext uri="{FF2B5EF4-FFF2-40B4-BE49-F238E27FC236}">
                  <a16:creationId xmlns:a16="http://schemas.microsoft.com/office/drawing/2014/main" id="{06054A03-84FF-4F7D-AEDB-B64E0BEDA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423942" y="3265240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8@7,5</a:t>
              </a:r>
            </a:p>
          </p:txBody>
        </p:sp>
        <p:sp>
          <p:nvSpPr>
            <p:cNvPr id="93" name="32 CuadroTexto">
              <a:extLst>
                <a:ext uri="{FF2B5EF4-FFF2-40B4-BE49-F238E27FC236}">
                  <a16:creationId xmlns:a16="http://schemas.microsoft.com/office/drawing/2014/main" id="{E0A84993-210B-45FA-B191-AE9636499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312070" y="1068444"/>
              <a:ext cx="1128087" cy="426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8@13,5</a:t>
              </a:r>
            </a:p>
          </p:txBody>
        </p:sp>
        <p:sp>
          <p:nvSpPr>
            <p:cNvPr id="94" name="33 CuadroTexto">
              <a:extLst>
                <a:ext uri="{FF2B5EF4-FFF2-40B4-BE49-F238E27FC236}">
                  <a16:creationId xmlns:a16="http://schemas.microsoft.com/office/drawing/2014/main" id="{A1AA9846-30E7-4C6E-8BF9-116E4D68D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620201" y="2089376"/>
              <a:ext cx="919368" cy="426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8@12</a:t>
              </a:r>
            </a:p>
          </p:txBody>
        </p:sp>
        <p:sp>
          <p:nvSpPr>
            <p:cNvPr id="133" name="29 CuadroTexto">
              <a:extLst>
                <a:ext uri="{FF2B5EF4-FFF2-40B4-BE49-F238E27FC236}">
                  <a16:creationId xmlns:a16="http://schemas.microsoft.com/office/drawing/2014/main" id="{8B07C117-F04B-487B-8A7D-BE435604A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99" y="4442800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CL" altLang="es-CL" sz="2000" dirty="0">
                  <a:latin typeface="Symbol" panose="05050102010706020507" pitchFamily="18" charset="2"/>
                </a:rPr>
                <a:t>f</a:t>
              </a:r>
              <a:r>
                <a:rPr kumimoji="0" lang="es-CL" altLang="es-CL" sz="1400" dirty="0">
                  <a:latin typeface="Trebuchet MS" panose="020B0603020202020204" pitchFamily="34" charset="0"/>
                </a:rPr>
                <a:t>8@9</a:t>
              </a:r>
            </a:p>
          </p:txBody>
        </p:sp>
      </p:grp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30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http://thumbs.dreamstime.com/x/concreto-reforzado-23874519.jpg">
            <a:extLst>
              <a:ext uri="{FF2B5EF4-FFF2-40B4-BE49-F238E27FC236}">
                <a16:creationId xmlns:a16="http://schemas.microsoft.com/office/drawing/2014/main" id="{D246F4B6-BB9E-4264-B19B-725CC070E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408" y="836712"/>
            <a:ext cx="3654000" cy="25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 Imagen" descr="importadora-big-dan_001.jpg">
            <a:extLst>
              <a:ext uri="{FF2B5EF4-FFF2-40B4-BE49-F238E27FC236}">
                <a16:creationId xmlns:a16="http://schemas.microsoft.com/office/drawing/2014/main" id="{4E64CAB8-3C0C-4DBC-84B5-D53725FB65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899592" y="3375272"/>
            <a:ext cx="3654000" cy="25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importadora-big-dan_003.jpg">
            <a:extLst>
              <a:ext uri="{FF2B5EF4-FFF2-40B4-BE49-F238E27FC236}">
                <a16:creationId xmlns:a16="http://schemas.microsoft.com/office/drawing/2014/main" id="{B01F7420-A1B8-49B1-8D9F-B7B3741A92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865" y="3375272"/>
            <a:ext cx="3654000" cy="25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http://i01.i.aliimg.com/img/pb/702/362/251/1275036195954_hz-myalibaba-web13_3068.JPG">
            <a:extLst>
              <a:ext uri="{FF2B5EF4-FFF2-40B4-BE49-F238E27FC236}">
                <a16:creationId xmlns:a16="http://schemas.microsoft.com/office/drawing/2014/main" id="{1722CAAB-59A7-4BD8-A3FF-AC9A6C218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836712"/>
            <a:ext cx="3654000" cy="25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76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7560000" cy="50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68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24744"/>
            <a:ext cx="5400000" cy="45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1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7560000" cy="51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76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72765" y="1124744"/>
            <a:ext cx="6768752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BEER &amp; JOHNSTON. </a:t>
            </a:r>
            <a:r>
              <a:rPr lang="es-CL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"Mecánica de Materiales", Mc Graw-Hill, Madrid, 2007.</a:t>
            </a:r>
            <a:endParaRPr lang="es-ES" altLang="es-CL" sz="12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FERNANDEZ , Carlos. “</a:t>
            </a:r>
            <a:r>
              <a:rPr lang="en-US" altLang="es-CL" sz="18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Cálculo</a:t>
            </a:r>
            <a:r>
              <a:rPr lang="en-US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s-CL" sz="18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Estructuras</a:t>
            </a:r>
            <a:r>
              <a:rPr lang="en-US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s-CL" sz="18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Reticulares</a:t>
            </a:r>
            <a:r>
              <a:rPr lang="en-US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”, Madrid, 1967.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GERE. James M. </a:t>
            </a:r>
            <a:r>
              <a:rPr lang="es-CL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"Mecánica de Materiales", Thomson </a:t>
            </a:r>
            <a:r>
              <a:rPr lang="es-CL" altLang="es-CL" sz="18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Learning</a:t>
            </a:r>
            <a:r>
              <a:rPr lang="es-CL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México, 2002.</a:t>
            </a:r>
            <a:endParaRPr lang="es-ES" altLang="es-CL" sz="12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CL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SINGER, Ferdinand. "Resistencia de Materiales", </a:t>
            </a:r>
            <a:r>
              <a:rPr lang="es-CL" altLang="es-CL" sz="18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Harla</a:t>
            </a:r>
            <a:r>
              <a:rPr lang="es-CL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México, 1982.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CL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RIDELL, Rafael – HIDALGO, Pedro. "Fundamentos de Ingeniería Estructural para Estudiantes de Arquitectura", Ediciones Universidad Católica de Chile, 2001.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CL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PARKER, Harry. "Diseño simplificado en hormigón armado“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INSTITUTO DEL CEMENTO Y DEL HORMIGON DE CHILE. “Manual de </a:t>
            </a:r>
            <a:r>
              <a:rPr lang="es-ES" altLang="es-CL" sz="18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detallamiento</a:t>
            </a:r>
            <a:r>
              <a:rPr lang="es-ES" altLang="es-CL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elementos de hormigón armado”, 2009.</a:t>
            </a:r>
            <a:endParaRPr lang="es-CL" altLang="es-CL" sz="18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s-ES" altLang="es-CL" sz="12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Bibliografía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ALIGERADA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786316" y="692696"/>
            <a:ext cx="3672410" cy="4646445"/>
            <a:chOff x="4786316" y="1230267"/>
            <a:chExt cx="3672410" cy="4646445"/>
          </a:xfrm>
        </p:grpSpPr>
        <p:pic>
          <p:nvPicPr>
            <p:cNvPr id="10" name="Picture 10" descr="La imagen puede contener: exterior">
              <a:extLst>
                <a:ext uri="{FF2B5EF4-FFF2-40B4-BE49-F238E27FC236}">
                  <a16:creationId xmlns:a16="http://schemas.microsoft.com/office/drawing/2014/main" id="{31B7ECF3-2156-47E5-B94A-4D62C710A2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86316" y="1230268"/>
              <a:ext cx="3385267" cy="464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C8D7E87-B278-4566-BB8E-77ECC104264B}"/>
                </a:ext>
              </a:extLst>
            </p:cNvPr>
            <p:cNvSpPr/>
            <p:nvPr/>
          </p:nvSpPr>
          <p:spPr>
            <a:xfrm>
              <a:off x="8135561" y="1230267"/>
              <a:ext cx="323165" cy="464644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CL" sz="9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https://scontent.fscl7-1.fna.fbcdn.net/v/t31.0-8/17157649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900408" y="692696"/>
            <a:ext cx="3671592" cy="4646444"/>
            <a:chOff x="900408" y="1230267"/>
            <a:chExt cx="3671592" cy="4646444"/>
          </a:xfrm>
        </p:grpSpPr>
        <p:pic>
          <p:nvPicPr>
            <p:cNvPr id="7" name="Picture 6" descr="La imagen puede contener: interior">
              <a:extLst>
                <a:ext uri="{FF2B5EF4-FFF2-40B4-BE49-F238E27FC236}">
                  <a16:creationId xmlns:a16="http://schemas.microsoft.com/office/drawing/2014/main" id="{041511F6-2E00-4D5D-984B-AB5045A0A0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6734" y="1230268"/>
              <a:ext cx="3385266" cy="464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AEB0862-F509-4B8F-B13D-DB10BD42B107}"/>
                </a:ext>
              </a:extLst>
            </p:cNvPr>
            <p:cNvSpPr/>
            <p:nvPr/>
          </p:nvSpPr>
          <p:spPr>
            <a:xfrm>
              <a:off x="900408" y="1230267"/>
              <a:ext cx="323165" cy="462299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CL" sz="9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https://scontent.fscl7-1.fna.fbcdn.net/v/t31.0-8/17159354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90F540B-C23E-48AF-BC78-AA026420A724}"/>
              </a:ext>
            </a:extLst>
          </p:cNvPr>
          <p:cNvSpPr txBox="1"/>
          <p:nvPr/>
        </p:nvSpPr>
        <p:spPr>
          <a:xfrm>
            <a:off x="1061989" y="5445224"/>
            <a:ext cx="71095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</a:rPr>
              <a:t>Losa aligerada</a:t>
            </a:r>
            <a:r>
              <a:rPr lang="es-ES" b="0" dirty="0">
                <a:latin typeface="Calibri" panose="020F0502020204030204" pitchFamily="34" charset="0"/>
              </a:rPr>
              <a:t>: </a:t>
            </a:r>
            <a:r>
              <a:rPr lang="es-MX" b="0" dirty="0">
                <a:latin typeface="Calibri" panose="020F0502020204030204" pitchFamily="34" charset="0"/>
                <a:cs typeface="Calibri" panose="020F0502020204030204" pitchFamily="34" charset="0"/>
              </a:rPr>
              <a:t>Es la que se realiza colocando en los intermedios de las viguetas estructurales, casetones de cemento o cerámico con el fin de reducir el peso de la estructura.</a:t>
            </a:r>
            <a:endParaRPr lang="es-E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1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90460" y="692696"/>
            <a:ext cx="292388" cy="439248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CL" sz="700" b="0" dirty="0">
                <a:latin typeface="Calibri" panose="020F0502020204030204" pitchFamily="34" charset="0"/>
              </a:rPr>
              <a:t>http://www.catalogoarquitectura.cl/placa-colaborante-p-c-6-acerline/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341428" y="548680"/>
            <a:ext cx="292388" cy="468052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CL" sz="700" b="0" dirty="0">
                <a:latin typeface="Calibri" panose="020F0502020204030204" pitchFamily="34" charset="0"/>
              </a:rPr>
              <a:t>http://vilssa.com/el-forjado-de-chapa-colaborante</a:t>
            </a:r>
          </a:p>
        </p:txBody>
      </p:sp>
      <p:pic>
        <p:nvPicPr>
          <p:cNvPr id="3084" name="Picture 12" descr="PC6.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6570" y="836712"/>
            <a:ext cx="3546250" cy="42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456" y="830644"/>
            <a:ext cx="3559914" cy="4254051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COLABORANTE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DF7150-C2CF-4D9C-AA3D-82F79E3B76A2}"/>
              </a:ext>
            </a:extLst>
          </p:cNvPr>
          <p:cNvSpPr txBox="1"/>
          <p:nvPr/>
        </p:nvSpPr>
        <p:spPr>
          <a:xfrm>
            <a:off x="804188" y="5301208"/>
            <a:ext cx="7559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</a:rPr>
              <a:t>Losa colaborante</a:t>
            </a:r>
            <a:r>
              <a:rPr lang="es-ES" b="0" dirty="0">
                <a:latin typeface="Calibri" panose="020F0502020204030204" pitchFamily="34" charset="0"/>
              </a:rPr>
              <a:t>: Es la que </a:t>
            </a:r>
            <a:r>
              <a:rPr lang="es-CL" b="0" dirty="0">
                <a:latin typeface="Calibri" panose="020F0502020204030204" pitchFamily="34" charset="0"/>
              </a:rPr>
              <a:t>se utilizan placas de acero como encofrado colaborante capaces de soportar el hormigón vertido, la armadura metálica y las cargas.</a:t>
            </a:r>
          </a:p>
        </p:txBody>
      </p:sp>
    </p:spTree>
    <p:extLst>
      <p:ext uri="{BB962C8B-B14F-4D97-AF65-F5344CB8AC3E}">
        <p14:creationId xmlns:p14="http://schemas.microsoft.com/office/powerpoint/2010/main" val="8569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316416" y="836712"/>
            <a:ext cx="292388" cy="439248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CL" sz="700" b="0" dirty="0">
                <a:latin typeface="Calibri" panose="020F0502020204030204" pitchFamily="34" charset="0"/>
              </a:rPr>
              <a:t>https://fotos.habitissimo.com.mx/foto/armado-de-losa-nervada_37172</a:t>
            </a:r>
          </a:p>
        </p:txBody>
      </p:sp>
      <p:pic>
        <p:nvPicPr>
          <p:cNvPr id="3074" name="Picture 2" descr="Resultado de imagen para losa nervada detalle"/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2302" y="908720"/>
            <a:ext cx="3515714" cy="431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losa nervada arquitectura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043609" y="908720"/>
            <a:ext cx="3608312" cy="431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23228" y="836712"/>
            <a:ext cx="292388" cy="439248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CL" sz="700" b="0" dirty="0">
                <a:latin typeface="Calibri" panose="020F0502020204030204" pitchFamily="34" charset="0"/>
              </a:rPr>
              <a:t>http://www.imgrum.org/user/fabianmarcelo_79/330041582/1169861172084128911_330041582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NERVADA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AF680D-01A9-41CE-B719-937DAA42F75B}"/>
              </a:ext>
            </a:extLst>
          </p:cNvPr>
          <p:cNvSpPr txBox="1"/>
          <p:nvPr/>
        </p:nvSpPr>
        <p:spPr>
          <a:xfrm>
            <a:off x="969422" y="5202432"/>
            <a:ext cx="7418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b="0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</a:rPr>
              <a:t>Losa nervada: </a:t>
            </a:r>
            <a:r>
              <a:rPr lang="es-ES" b="0" dirty="0">
                <a:latin typeface="Calibri" panose="020F0502020204030204" pitchFamily="34" charset="0"/>
              </a:rPr>
              <a:t>Están</a:t>
            </a: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CL" b="0" dirty="0">
                <a:latin typeface="Calibri" panose="020F0502020204030204" pitchFamily="34" charset="0"/>
              </a:rPr>
              <a:t>constituidas por vigas longitudinales y transversales a modo de nervios, de gran rigidez.</a:t>
            </a:r>
          </a:p>
        </p:txBody>
      </p:sp>
    </p:spTree>
    <p:extLst>
      <p:ext uri="{BB962C8B-B14F-4D97-AF65-F5344CB8AC3E}">
        <p14:creationId xmlns:p14="http://schemas.microsoft.com/office/powerpoint/2010/main" val="319158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PREFABRICADA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74966" y="1340768"/>
            <a:ext cx="4316722" cy="3335814"/>
            <a:chOff x="477598" y="1988840"/>
            <a:chExt cx="4316722" cy="3335814"/>
          </a:xfrm>
        </p:grpSpPr>
        <p:sp>
          <p:nvSpPr>
            <p:cNvPr id="3" name="Rectángulo 2"/>
            <p:cNvSpPr/>
            <p:nvPr/>
          </p:nvSpPr>
          <p:spPr>
            <a:xfrm rot="16200000">
              <a:off x="-898538" y="3748462"/>
              <a:ext cx="2952328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7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http://grupogic.mx/wp-content/uploads/2014/12/Losa-Caj%C3%B3n2.jpg</a:t>
              </a:r>
            </a:p>
          </p:txBody>
        </p:sp>
        <p:pic>
          <p:nvPicPr>
            <p:cNvPr id="4" name="Picture 2" descr="Resultado de imagen para losa prefabricada de hormig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9"/>
            <a:stretch/>
          </p:blipFill>
          <p:spPr bwMode="auto">
            <a:xfrm>
              <a:off x="664333" y="1988840"/>
              <a:ext cx="4129987" cy="3281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/>
          <p:cNvGrpSpPr/>
          <p:nvPr/>
        </p:nvGrpSpPr>
        <p:grpSpPr>
          <a:xfrm>
            <a:off x="4625115" y="1340768"/>
            <a:ext cx="4238148" cy="3324091"/>
            <a:chOff x="4827747" y="1988840"/>
            <a:chExt cx="4238148" cy="3324091"/>
          </a:xfrm>
        </p:grpSpPr>
        <p:pic>
          <p:nvPicPr>
            <p:cNvPr id="5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0"/>
            <a:stretch/>
          </p:blipFill>
          <p:spPr bwMode="auto">
            <a:xfrm>
              <a:off x="4827747" y="1988840"/>
              <a:ext cx="4064733" cy="329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ángulo 5"/>
            <p:cNvSpPr/>
            <p:nvPr/>
          </p:nvSpPr>
          <p:spPr>
            <a:xfrm rot="16200000">
              <a:off x="7509767" y="3756803"/>
              <a:ext cx="2912201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7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http://img.archiexpo.com/images_ae/photo-g/59429-7442853.jpg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16B796-CDC3-40E7-8608-66CB8FC800F6}"/>
              </a:ext>
            </a:extLst>
          </p:cNvPr>
          <p:cNvSpPr txBox="1"/>
          <p:nvPr/>
        </p:nvSpPr>
        <p:spPr>
          <a:xfrm>
            <a:off x="475022" y="5157192"/>
            <a:ext cx="8188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dirty="0">
                <a:latin typeface="Calibri" panose="020F0502020204030204" pitchFamily="34" charset="0"/>
              </a:rPr>
              <a:t>Losa prefabricada</a:t>
            </a:r>
            <a:r>
              <a:rPr lang="es-CL" b="0" dirty="0">
                <a:latin typeface="Calibri" panose="020F0502020204030204" pitchFamily="34" charset="0"/>
              </a:rPr>
              <a:t>: Es aquella que emplea tabletas prefabricadas en planta mediante procesos de extrusión o colado continuo.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4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998062" y="783431"/>
            <a:ext cx="7344816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 algn="just">
              <a:spcBef>
                <a:spcPts val="600"/>
              </a:spcBef>
              <a:buClrTx/>
              <a:buSzTx/>
              <a:buFontTx/>
              <a:buNone/>
            </a:pPr>
            <a:r>
              <a:rPr kumimoji="0" lang="es-ES" altLang="es-CL" sz="1750" b="0" dirty="0">
                <a:solidFill>
                  <a:srgbClr val="292929"/>
                </a:solidFill>
                <a:latin typeface="Calibri" panose="020F0502020204030204" pitchFamily="34" charset="0"/>
              </a:rPr>
              <a:t>Se reemplaza la losa por una red de vigas con luces y apoyos correspondientes a la losa.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916832"/>
            <a:ext cx="6626373" cy="3993978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2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971600" y="839439"/>
            <a:ext cx="7344816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CL" sz="1900" b="1" dirty="0">
                <a:solidFill>
                  <a:srgbClr val="292929"/>
                </a:solidFill>
                <a:latin typeface="Calibri" panose="020F0502020204030204" pitchFamily="34" charset="0"/>
              </a:rPr>
              <a:t>MÉTODO DE ANÁLISIS - Método de Marcus</a:t>
            </a:r>
          </a:p>
          <a:p>
            <a:pPr algn="just">
              <a:spcBef>
                <a:spcPts val="600"/>
              </a:spcBef>
              <a:buClrTx/>
              <a:buSzTx/>
              <a:buFontTx/>
              <a:buNone/>
            </a:pPr>
            <a:r>
              <a:rPr kumimoji="0" lang="es-ES" altLang="es-CL" sz="1750" b="0" dirty="0">
                <a:solidFill>
                  <a:srgbClr val="292929"/>
                </a:solidFill>
                <a:latin typeface="Calibri" panose="020F0502020204030204" pitchFamily="34" charset="0"/>
              </a:rPr>
              <a:t>Se igualan las deformaciones de las dos bandas y luego se distribuyen las cargas en ellas.</a:t>
            </a:r>
          </a:p>
        </p:txBody>
      </p:sp>
      <p:pic>
        <p:nvPicPr>
          <p:cNvPr id="4" name="Picture 20" descr="los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31146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2216200" y="2570609"/>
          <a:ext cx="10604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cuación" r:id="rId4" imgW="469696" imgH="241195" progId="Equation.3">
                  <p:embed/>
                </p:oleObj>
              </mc:Choice>
              <mc:Fallback>
                <p:oleObj name="Ecuación" r:id="rId4" imgW="469696" imgH="241195" progId="Equation.3">
                  <p:embed/>
                  <p:pic>
                    <p:nvPicPr>
                      <p:cNvPr id="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200" y="2570609"/>
                        <a:ext cx="10604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2"/>
          <p:cNvGraphicFramePr>
            <a:graphicFrameLocks noChangeAspect="1"/>
          </p:cNvGraphicFramePr>
          <p:nvPr/>
        </p:nvGraphicFramePr>
        <p:xfrm>
          <a:off x="5572175" y="2570609"/>
          <a:ext cx="19002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cuación" r:id="rId6" imgW="939392" imgH="241195" progId="Equation.3">
                  <p:embed/>
                </p:oleObj>
              </mc:Choice>
              <mc:Fallback>
                <p:oleObj name="Ecuación" r:id="rId6" imgW="939392" imgH="241195" progId="Equation.3">
                  <p:embed/>
                  <p:pic>
                    <p:nvPicPr>
                      <p:cNvPr id="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75" y="2570609"/>
                        <a:ext cx="1900237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0" descr="los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225" y="3284984"/>
            <a:ext cx="31146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2 Paralelogramo"/>
          <p:cNvSpPr>
            <a:spLocks noChangeArrowheads="1"/>
          </p:cNvSpPr>
          <p:nvPr/>
        </p:nvSpPr>
        <p:spPr bwMode="auto">
          <a:xfrm>
            <a:off x="5686475" y="3485009"/>
            <a:ext cx="1368425" cy="1908175"/>
          </a:xfrm>
          <a:prstGeom prst="parallelogram">
            <a:avLst>
              <a:gd name="adj" fmla="val 70458"/>
            </a:avLst>
          </a:prstGeom>
          <a:solidFill>
            <a:srgbClr val="FF0000">
              <a:alpha val="30196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ES" altLang="es-CL" sz="2400"/>
          </a:p>
        </p:txBody>
      </p:sp>
      <p:sp>
        <p:nvSpPr>
          <p:cNvPr id="9" name="18 Forma libre"/>
          <p:cNvSpPr>
            <a:spLocks/>
          </p:cNvSpPr>
          <p:nvPr/>
        </p:nvSpPr>
        <p:spPr bwMode="auto">
          <a:xfrm>
            <a:off x="5372150" y="4285109"/>
            <a:ext cx="2038350" cy="295275"/>
          </a:xfrm>
          <a:custGeom>
            <a:avLst/>
            <a:gdLst>
              <a:gd name="T0" fmla="*/ 0 w 2038350"/>
              <a:gd name="T1" fmla="*/ 295275 h 295275"/>
              <a:gd name="T2" fmla="*/ 152400 w 2038350"/>
              <a:gd name="T3" fmla="*/ 0 h 295275"/>
              <a:gd name="T4" fmla="*/ 2038350 w 2038350"/>
              <a:gd name="T5" fmla="*/ 9525 h 295275"/>
              <a:gd name="T6" fmla="*/ 1905000 w 2038350"/>
              <a:gd name="T7" fmla="*/ 285750 h 295275"/>
              <a:gd name="T8" fmla="*/ 0 w 2038350"/>
              <a:gd name="T9" fmla="*/ 295275 h 295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8350"/>
              <a:gd name="T16" fmla="*/ 0 h 295275"/>
              <a:gd name="T17" fmla="*/ 2038350 w 2038350"/>
              <a:gd name="T18" fmla="*/ 295275 h 295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8350" h="295275">
                <a:moveTo>
                  <a:pt x="0" y="295275"/>
                </a:moveTo>
                <a:lnTo>
                  <a:pt x="152400" y="0"/>
                </a:lnTo>
                <a:lnTo>
                  <a:pt x="2038350" y="9525"/>
                </a:lnTo>
                <a:lnTo>
                  <a:pt x="1905000" y="285750"/>
                </a:lnTo>
                <a:lnTo>
                  <a:pt x="0" y="295275"/>
                </a:lnTo>
                <a:close/>
              </a:path>
            </a:pathLst>
          </a:custGeom>
          <a:solidFill>
            <a:schemeClr val="accent2">
              <a:alpha val="30196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LOSA MACIZA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ARMADURA RESISTENTE CRUZADA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9316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10280</TotalTime>
  <Words>1182</Words>
  <Application>Microsoft Office PowerPoint</Application>
  <PresentationFormat>Presentación en pantalla (4:3)</PresentationFormat>
  <Paragraphs>241</Paragraphs>
  <Slides>39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1" baseType="lpstr">
      <vt:lpstr>ＭＳ Ｐゴシック</vt:lpstr>
      <vt:lpstr>Arial</vt:lpstr>
      <vt:lpstr>Calibri</vt:lpstr>
      <vt:lpstr>Lucida Sans</vt:lpstr>
      <vt:lpstr>Monotype Sorts</vt:lpstr>
      <vt:lpstr>Symbol</vt:lpstr>
      <vt:lpstr>Times New Roman</vt:lpstr>
      <vt:lpstr>Trebuchet MS</vt:lpstr>
      <vt:lpstr>Verdana</vt:lpstr>
      <vt:lpstr>Wingdings</vt:lpstr>
      <vt:lpstr>Diseño predeterminado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CHILE-ESPAÑA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 Ch Lou</dc:creator>
  <cp:lastModifiedBy>macav</cp:lastModifiedBy>
  <cp:revision>876</cp:revision>
  <cp:lastPrinted>2021-05-31T13:25:44Z</cp:lastPrinted>
  <dcterms:created xsi:type="dcterms:W3CDTF">2005-10-24T14:23:01Z</dcterms:created>
  <dcterms:modified xsi:type="dcterms:W3CDTF">2022-05-08T18:27:56Z</dcterms:modified>
</cp:coreProperties>
</file>