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05" r:id="rId2"/>
    <p:sldId id="1100" r:id="rId3"/>
    <p:sldId id="1065" r:id="rId4"/>
    <p:sldId id="1091" r:id="rId5"/>
    <p:sldId id="1092" r:id="rId6"/>
    <p:sldId id="1093" r:id="rId7"/>
    <p:sldId id="1102" r:id="rId8"/>
    <p:sldId id="1096" r:id="rId9"/>
    <p:sldId id="1095" r:id="rId10"/>
    <p:sldId id="1098" r:id="rId11"/>
    <p:sldId id="1097" r:id="rId12"/>
    <p:sldId id="1099" r:id="rId13"/>
    <p:sldId id="1078" r:id="rId14"/>
  </p:sldIdLst>
  <p:sldSz cx="9144000" cy="6858000" type="screen4x3"/>
  <p:notesSz cx="7315200" cy="9601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F00"/>
    <a:srgbClr val="FFC000"/>
    <a:srgbClr val="0033CC"/>
    <a:srgbClr val="99CCFF"/>
    <a:srgbClr val="CCECFF"/>
    <a:srgbClr val="6699FF"/>
    <a:srgbClr val="8C8CDA"/>
    <a:srgbClr val="E6E6E6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5" autoAdjust="0"/>
    <p:restoredTop sz="94016" autoAdjust="0"/>
  </p:normalViewPr>
  <p:slideViewPr>
    <p:cSldViewPr>
      <p:cViewPr varScale="1">
        <p:scale>
          <a:sx n="97" d="100"/>
          <a:sy n="97" d="100"/>
        </p:scale>
        <p:origin x="4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06/06/2022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3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4745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12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9835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4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272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5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6383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6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0766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7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50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8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4633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9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1245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10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8795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11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1305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381384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Veas + Aguilera</a:t>
            </a:r>
            <a:endParaRPr lang="es-ES" altLang="en-US" sz="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32650" y="6381328"/>
            <a:ext cx="4600575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DISEÑO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 HA – FLEXIÓN COMPUESTA</a:t>
            </a:r>
            <a:endParaRPr lang="es-ES" altLang="en-US" sz="9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cl/url?sa=i&amp;rct=j&amp;q=hormig%C3%B3n+armado&amp;source=images&amp;cd=&amp;cad=rja&amp;docid=xdzrz5KDWn_n7M&amp;tbnid=Y8PX74AZcFNFZM:&amp;ved=0CAUQjRw&amp;url=http://todoedificacion.blogspot.com/2012/01/durabilidad-en-las-estructuras-de.html&amp;ei=8ZRxUZ2kBoe49gS25YGIBg&amp;bvm=bv.45373924,d.eWU&amp;psig=AFQjCNFJogueGy7KJHZatAawZDXb65sieA&amp;ust=1366484540755894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image" Target="../media/image17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5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5.png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7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1.wmf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6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1079612" y="5733256"/>
            <a:ext cx="72008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 DISEÑO EN HA – FLEXIÓN COMPUESTA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3855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  <p:pic>
        <p:nvPicPr>
          <p:cNvPr id="11" name="Picture 7" descr="C:\Documents and Settings\BELI\Escritorio\clases U 2010\Diseño\fotos fierros\ferrall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36" y="1635257"/>
            <a:ext cx="2616573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BELI\Escritorio\clases U 2010\Diseño\fotos fierros\fi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37" y="3673253"/>
            <a:ext cx="2616573" cy="19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http://2.bp.blogspot.com/-XaSJSj20hww/TwcxlfxS5kI/AAAAAAAAAPQ/vOaRDBY33PQ/s1600/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635258"/>
            <a:ext cx="5339860" cy="40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2765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b="1" dirty="0">
                <a:solidFill>
                  <a:srgbClr val="FF99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DISEÑO PÓRTICO EJE 1</a:t>
            </a:r>
          </a:p>
        </p:txBody>
      </p:sp>
      <p:sp>
        <p:nvSpPr>
          <p:cNvPr id="5" name="17 CuadroTexto"/>
          <p:cNvSpPr txBox="1"/>
          <p:nvPr/>
        </p:nvSpPr>
        <p:spPr>
          <a:xfrm>
            <a:off x="972765" y="1211333"/>
            <a:ext cx="25559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1300" u="sng" spc="-50" dirty="0">
                <a:latin typeface="Trebuchet MS" pitchFamily="34" charset="0"/>
              </a:rPr>
              <a:t>DESTACADO DE ARMADURAS</a:t>
            </a:r>
            <a:endParaRPr lang="es-CL" sz="1300" b="1" u="sng" spc="-50" dirty="0">
              <a:latin typeface="Trebuchet MS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31540" y="1896845"/>
            <a:ext cx="7128965" cy="4052435"/>
            <a:chOff x="1187451" y="1968853"/>
            <a:chExt cx="7128965" cy="4052435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00"/>
            <a:stretch/>
          </p:blipFill>
          <p:spPr bwMode="auto">
            <a:xfrm>
              <a:off x="1187451" y="1968853"/>
              <a:ext cx="4032548" cy="405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10"/>
            <p:cNvSpPr txBox="1"/>
            <p:nvPr/>
          </p:nvSpPr>
          <p:spPr>
            <a:xfrm>
              <a:off x="7380312" y="3535124"/>
              <a:ext cx="9361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s-CL" sz="1000" dirty="0">
                  <a:latin typeface="Trebuchet MS" panose="020B0603020202020204" pitchFamily="34" charset="0"/>
                </a:rPr>
                <a:t>2</a:t>
              </a:r>
              <a:r>
                <a:rPr lang="es-CL" sz="1000" dirty="0">
                  <a:latin typeface="Symbol" panose="05050102010706020507" pitchFamily="18" charset="2"/>
                </a:rPr>
                <a:t>f</a:t>
              </a:r>
              <a:r>
                <a:rPr lang="es-CL" sz="1000" dirty="0">
                  <a:latin typeface="Trebuchet MS" panose="020B0603020202020204" pitchFamily="34" charset="0"/>
                </a:rPr>
                <a:t>16+1</a:t>
              </a:r>
              <a:r>
                <a:rPr lang="es-CL" sz="1000" dirty="0">
                  <a:latin typeface="Symbol" panose="05050102010706020507" pitchFamily="18" charset="2"/>
                </a:rPr>
                <a:t>f</a:t>
              </a:r>
              <a:r>
                <a:rPr lang="es-CL" sz="1000" dirty="0"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436169" y="3411095"/>
            <a:ext cx="3168352" cy="2270140"/>
            <a:chOff x="5148064" y="3535124"/>
            <a:chExt cx="3168352" cy="2270140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1" t="58638" r="19999" b="14708"/>
            <a:stretch/>
          </p:blipFill>
          <p:spPr bwMode="auto">
            <a:xfrm>
              <a:off x="5219999" y="4345118"/>
              <a:ext cx="172819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148064" y="3841303"/>
              <a:ext cx="3132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1400" b="0" dirty="0">
                  <a:solidFill>
                    <a:schemeClr val="tx2"/>
                  </a:solidFill>
                  <a:latin typeface="Lucida Sans" panose="020B0602030504020204" pitchFamily="34" charset="0"/>
                  <a:cs typeface="Arial" panose="020B0604020202020204" pitchFamily="34" charset="0"/>
                </a:rPr>
                <a:t>SECCION 1-1      SECCION 2-2     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148064" y="5497487"/>
              <a:ext cx="3132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1400" b="0" dirty="0">
                  <a:solidFill>
                    <a:schemeClr val="tx2"/>
                  </a:solidFill>
                  <a:latin typeface="Lucida Sans" panose="020B0602030504020204" pitchFamily="34" charset="0"/>
                  <a:cs typeface="Arial" panose="020B0604020202020204" pitchFamily="34" charset="0"/>
                </a:rPr>
                <a:t>SECCION 3-3 Y 4-4     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380312" y="3535124"/>
              <a:ext cx="9361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s-CL" sz="1000" dirty="0">
                  <a:latin typeface="Trebuchet MS" panose="020B0603020202020204" pitchFamily="34" charset="0"/>
                </a:rPr>
                <a:t>2</a:t>
              </a:r>
              <a:r>
                <a:rPr lang="es-CL" sz="1000" dirty="0">
                  <a:latin typeface="Symbol" panose="05050102010706020507" pitchFamily="18" charset="2"/>
                </a:rPr>
                <a:t>f</a:t>
              </a:r>
              <a:r>
                <a:rPr lang="es-CL" sz="1000" dirty="0">
                  <a:latin typeface="Trebuchet MS" panose="020B0603020202020204" pitchFamily="34" charset="0"/>
                </a:rPr>
                <a:t>16+1</a:t>
              </a:r>
              <a:r>
                <a:rPr lang="es-CL" sz="1000" dirty="0">
                  <a:latin typeface="Symbol" panose="05050102010706020507" pitchFamily="18" charset="2"/>
                </a:rPr>
                <a:t>f</a:t>
              </a:r>
              <a:r>
                <a:rPr lang="es-CL" sz="1000" dirty="0"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1" b="55784"/>
          <a:stretch/>
        </p:blipFill>
        <p:spPr bwMode="auto">
          <a:xfrm>
            <a:off x="5660504" y="1997225"/>
            <a:ext cx="3168352" cy="17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C468FD45-EC40-4A20-AC19-D4E0CE47D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3" t="38391" b="55784"/>
          <a:stretch/>
        </p:blipFill>
        <p:spPr bwMode="auto">
          <a:xfrm>
            <a:off x="2699792" y="2564904"/>
            <a:ext cx="1156247" cy="2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78CBA1A8-8A39-4088-84ED-79F88BB7E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6" t="4181" r="5644" b="90128"/>
          <a:stretch/>
        </p:blipFill>
        <p:spPr bwMode="auto">
          <a:xfrm>
            <a:off x="4716016" y="2060848"/>
            <a:ext cx="216024" cy="2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CEB1C802-3287-4378-BA19-0A75B06E4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6" t="4181" r="5644" b="90128"/>
          <a:stretch/>
        </p:blipFill>
        <p:spPr bwMode="auto">
          <a:xfrm>
            <a:off x="2339752" y="2066755"/>
            <a:ext cx="216024" cy="2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4CF791A6-B3AE-44ED-8985-0971B3AD0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6" t="4181" r="5644" b="90128"/>
          <a:stretch/>
        </p:blipFill>
        <p:spPr bwMode="auto">
          <a:xfrm>
            <a:off x="7002237" y="2166884"/>
            <a:ext cx="216024" cy="2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Pilares de HA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8 Imagen" descr="293696496_abb419df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29" y="848858"/>
            <a:ext cx="4624876" cy="53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 Imagen" descr="obra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58"/>
            <a:ext cx="4271919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68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Pilares de HA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5 Imagen" descr="12febrero%200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64704"/>
            <a:ext cx="4774093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 Imagen" descr="5febrero%2000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9802" y="764704"/>
            <a:ext cx="4182457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1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72765" y="1124744"/>
            <a:ext cx="676875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BEER &amp; JOHNSTON. </a:t>
            </a: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"Mecánica de Materiales", Mc Graw-Hill, Madrid, 2007.</a:t>
            </a:r>
            <a:endParaRPr lang="es-ES" altLang="es-CL" sz="16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FERNANDEZ , Carlos. “</a:t>
            </a:r>
            <a:r>
              <a:rPr lang="en-US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Cálculo</a:t>
            </a:r>
            <a:r>
              <a:rPr lang="en-U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Estructuras</a:t>
            </a:r>
            <a:r>
              <a:rPr lang="en-U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Reticulares</a:t>
            </a:r>
            <a:r>
              <a:rPr lang="en-U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Madrid, 1967.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GERE. James M. </a:t>
            </a: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"Mecánica de Materiales", Thomson </a:t>
            </a:r>
            <a:r>
              <a:rPr lang="es-CL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</a:t>
            </a: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México, 2002.</a:t>
            </a:r>
            <a:endParaRPr lang="es-ES" altLang="es-CL" sz="16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SINGER, Ferdinand. "Resistencia de Materiales", </a:t>
            </a:r>
            <a:r>
              <a:rPr lang="es-CL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Harla</a:t>
            </a: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México, 1982.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RIDELL, Rafael – HIDALGO, Pedro. "Fundamentos de Ingeniería Estructural para Estudiantes de Arquitectura", Ediciones Universidad Católica de Chile, 2001.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PARKER, Harry. "Diseño simplificado en hormigón armado“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INSTITUTO DEL CEMENTO Y DEL HORMIGON DE CHILE. “Manual de </a:t>
            </a:r>
            <a:r>
              <a:rPr lang="es-ES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detallamiento</a:t>
            </a:r>
            <a:r>
              <a:rPr lang="es-ES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elementos de hormigón armado”, 2009.</a:t>
            </a:r>
            <a:endParaRPr lang="es-CL" altLang="es-CL" sz="16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s-ES" altLang="es-CL" sz="1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Bibliografía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simple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72764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dirty="0">
                <a:solidFill>
                  <a:srgbClr val="FF9900"/>
                </a:solidFill>
                <a:cs typeface="Arial" panose="020B0604020202020204" pitchFamily="34" charset="0"/>
              </a:rPr>
              <a:t>MÉTODO APROXIMADO</a:t>
            </a:r>
            <a:endParaRPr lang="es-ES" altLang="es-CL" b="1" dirty="0">
              <a:solidFill>
                <a:srgbClr val="FF99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296" y="1263747"/>
            <a:ext cx="2917775" cy="23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405313" y="1762956"/>
          <a:ext cx="1052512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cuación" r:id="rId4" imgW="596641" imgH="177723" progId="Equation.3">
                  <p:embed/>
                </p:oleObj>
              </mc:Choice>
              <mc:Fallback>
                <p:oleObj name="Ecuación" r:id="rId4" imgW="596641" imgH="177723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62956"/>
                        <a:ext cx="1052512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295" y="3952365"/>
            <a:ext cx="4247776" cy="19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1997827" y="1690716"/>
          <a:ext cx="1333455" cy="33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cuación" r:id="rId7" imgW="761669" imgH="190417" progId="Equation.3">
                  <p:embed/>
                </p:oleObj>
              </mc:Choice>
              <mc:Fallback>
                <p:oleObj name="Ecuación" r:id="rId7" imgW="761669" imgH="190417" progId="Equation.3">
                  <p:embed/>
                  <p:pic>
                    <p:nvPicPr>
                      <p:cNvPr id="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827" y="1690716"/>
                        <a:ext cx="1333455" cy="333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0"/>
          <p:cNvGraphicFramePr>
            <a:graphicFrameLocks noChangeAspect="1"/>
          </p:cNvGraphicFramePr>
          <p:nvPr/>
        </p:nvGraphicFramePr>
        <p:xfrm>
          <a:off x="1475656" y="1197010"/>
          <a:ext cx="1088603" cy="42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cuación" r:id="rId9" imgW="622030" imgH="241195" progId="Equation.3">
                  <p:embed/>
                </p:oleObj>
              </mc:Choice>
              <mc:Fallback>
                <p:oleObj name="Ecuación" r:id="rId9" imgW="622030" imgH="241195" progId="Equation.3">
                  <p:embed/>
                  <p:pic>
                    <p:nvPicPr>
                      <p:cNvPr id="1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7010"/>
                        <a:ext cx="1088603" cy="421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996414" y="2122996"/>
          <a:ext cx="1711267" cy="33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cuación" r:id="rId11" imgW="977900" imgH="190500" progId="Equation.3">
                  <p:embed/>
                </p:oleObj>
              </mc:Choice>
              <mc:Fallback>
                <p:oleObj name="Ecuación" r:id="rId11" imgW="977900" imgH="190500" progId="Equation.3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414" y="2122996"/>
                        <a:ext cx="1711267" cy="331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1992919" y="2555044"/>
          <a:ext cx="1066764" cy="64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cuación" r:id="rId13" imgW="609600" imgH="368300" progId="Equation.3">
                  <p:embed/>
                </p:oleObj>
              </mc:Choice>
              <mc:Fallback>
                <p:oleObj name="Ecuación" r:id="rId13" imgW="609600" imgH="368300" progId="Equation.3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919" y="2555044"/>
                        <a:ext cx="1066764" cy="644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/>
        </p:nvGraphicFramePr>
        <p:xfrm>
          <a:off x="1992066" y="3887693"/>
          <a:ext cx="1355533" cy="33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cuación" r:id="rId15" imgW="774364" imgH="190417" progId="Equation.3">
                  <p:embed/>
                </p:oleObj>
              </mc:Choice>
              <mc:Fallback>
                <p:oleObj name="Ecuación" r:id="rId15" imgW="774364" imgH="190417" progId="Equation.3">
                  <p:embed/>
                  <p:pic>
                    <p:nvPicPr>
                      <p:cNvPr id="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066" y="3887693"/>
                        <a:ext cx="1355533" cy="333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1"/>
          <p:cNvGraphicFramePr>
            <a:graphicFrameLocks noChangeAspect="1"/>
          </p:cNvGraphicFramePr>
          <p:nvPr/>
        </p:nvGraphicFramePr>
        <p:xfrm>
          <a:off x="1475656" y="3438923"/>
          <a:ext cx="1088486" cy="4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cuación" r:id="rId17" imgW="622030" imgH="241195" progId="Equation.3">
                  <p:embed/>
                </p:oleObj>
              </mc:Choice>
              <mc:Fallback>
                <p:oleObj name="Ecuación" r:id="rId17" imgW="622030" imgH="241195" progId="Equation.3">
                  <p:embed/>
                  <p:pic>
                    <p:nvPicPr>
                      <p:cNvPr id="1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38923"/>
                        <a:ext cx="1088486" cy="42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2001837" y="4363284"/>
          <a:ext cx="1777748" cy="57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cuación" r:id="rId19" imgW="1016000" imgH="330200" progId="Equation.3">
                  <p:embed/>
                </p:oleObj>
              </mc:Choice>
              <mc:Fallback>
                <p:oleObj name="Ecuación" r:id="rId19" imgW="1016000" imgH="330200" progId="Equation.3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7" y="4363284"/>
                        <a:ext cx="1777748" cy="577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1990280" y="5011356"/>
          <a:ext cx="1933301" cy="57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cuación" r:id="rId21" imgW="1104900" imgH="330200" progId="Equation.3">
                  <p:embed/>
                </p:oleObj>
              </mc:Choice>
              <mc:Fallback>
                <p:oleObj name="Ecuación" r:id="rId21" imgW="1104900" imgH="330200" progId="Equation.3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280" y="5011356"/>
                        <a:ext cx="1933301" cy="577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1943926" y="5661248"/>
          <a:ext cx="1244424" cy="6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cuación" r:id="rId23" imgW="710891" imgH="342751" progId="Equation.3">
                  <p:embed/>
                </p:oleObj>
              </mc:Choice>
              <mc:Fallback>
                <p:oleObj name="Ecuación" r:id="rId23" imgW="710891" imgH="342751" progId="Equation.3">
                  <p:embed/>
                  <p:pic>
                    <p:nvPicPr>
                      <p:cNvPr id="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926" y="5661248"/>
                        <a:ext cx="1244424" cy="6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4422775" y="1402222"/>
          <a:ext cx="9413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cuación" r:id="rId25" imgW="532937" imgH="177646" progId="Equation.3">
                  <p:embed/>
                </p:oleObj>
              </mc:Choice>
              <mc:Fallback>
                <p:oleObj name="Ecuación" r:id="rId25" imgW="532937" imgH="177646" progId="Equation.3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402222"/>
                        <a:ext cx="94138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46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8387" y="718021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dirty="0">
                <a:solidFill>
                  <a:srgbClr val="FF9900"/>
                </a:solidFill>
                <a:cs typeface="Arial" panose="020B0604020202020204" pitchFamily="34" charset="0"/>
              </a:rPr>
              <a:t>MÉTODO APROXIMADO</a:t>
            </a:r>
            <a:endParaRPr lang="es-ES" altLang="es-CL" b="1" dirty="0">
              <a:solidFill>
                <a:srgbClr val="FF99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80012"/>
            <a:ext cx="252888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80873"/>
              </p:ext>
            </p:extLst>
          </p:nvPr>
        </p:nvGraphicFramePr>
        <p:xfrm>
          <a:off x="538388" y="1268760"/>
          <a:ext cx="9858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cuación" r:id="rId5" imgW="634725" imgH="228501" progId="Equation.3">
                  <p:embed/>
                </p:oleObj>
              </mc:Choice>
              <mc:Fallback>
                <p:oleObj name="Ecuación" r:id="rId5" imgW="634725" imgH="228501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88" y="1268760"/>
                        <a:ext cx="9858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734719"/>
              </p:ext>
            </p:extLst>
          </p:nvPr>
        </p:nvGraphicFramePr>
        <p:xfrm>
          <a:off x="551088" y="1681510"/>
          <a:ext cx="2924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cuación" r:id="rId7" imgW="1638300" imgH="241300" progId="Equation.3">
                  <p:embed/>
                </p:oleObj>
              </mc:Choice>
              <mc:Fallback>
                <p:oleObj name="Ecuación" r:id="rId7" imgW="1638300" imgH="241300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88" y="1681510"/>
                        <a:ext cx="29241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95991"/>
              </p:ext>
            </p:extLst>
          </p:nvPr>
        </p:nvGraphicFramePr>
        <p:xfrm>
          <a:off x="576488" y="2184747"/>
          <a:ext cx="32877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cuación" r:id="rId9" imgW="1841500" imgH="241300" progId="Equation.3">
                  <p:embed/>
                </p:oleObj>
              </mc:Choice>
              <mc:Fallback>
                <p:oleObj name="Ecuación" r:id="rId9" imgW="1841500" imgH="241300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88" y="2184747"/>
                        <a:ext cx="32877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23979"/>
              </p:ext>
            </p:extLst>
          </p:nvPr>
        </p:nvGraphicFramePr>
        <p:xfrm>
          <a:off x="551088" y="3645247"/>
          <a:ext cx="1152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cuación" r:id="rId11" imgW="634725" imgH="228501" progId="Equation.3">
                  <p:embed/>
                </p:oleObj>
              </mc:Choice>
              <mc:Fallback>
                <p:oleObj name="Ecuación" r:id="rId11" imgW="634725" imgH="228501" progId="Equation.3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88" y="3645247"/>
                        <a:ext cx="11525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69783"/>
              </p:ext>
            </p:extLst>
          </p:nvPr>
        </p:nvGraphicFramePr>
        <p:xfrm>
          <a:off x="646338" y="4123211"/>
          <a:ext cx="2786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cuación" r:id="rId13" imgW="1562100" imgH="241300" progId="Equation.3">
                  <p:embed/>
                </p:oleObj>
              </mc:Choice>
              <mc:Fallback>
                <p:oleObj name="Ecuación" r:id="rId13" imgW="1562100" imgH="241300" progId="Equation.3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38" y="4123211"/>
                        <a:ext cx="2786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4252"/>
              </p:ext>
            </p:extLst>
          </p:nvPr>
        </p:nvGraphicFramePr>
        <p:xfrm>
          <a:off x="624113" y="4699474"/>
          <a:ext cx="3400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cuación" r:id="rId15" imgW="1879600" imgH="317500" progId="Equation.3">
                  <p:embed/>
                </p:oleObj>
              </mc:Choice>
              <mc:Fallback>
                <p:oleObj name="Ecuación" r:id="rId15" imgW="1879600" imgH="317500" progId="Equation.3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3" y="4699474"/>
                        <a:ext cx="34004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00945"/>
              </p:ext>
            </p:extLst>
          </p:nvPr>
        </p:nvGraphicFramePr>
        <p:xfrm>
          <a:off x="659038" y="5337649"/>
          <a:ext cx="2628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cuación" r:id="rId17" imgW="1485900" imgH="381000" progId="Equation.3">
                  <p:embed/>
                </p:oleObj>
              </mc:Choice>
              <mc:Fallback>
                <p:oleObj name="Ecuación" r:id="rId17" imgW="1485900" imgH="381000" progId="Equation.3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38" y="5337649"/>
                        <a:ext cx="2628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90215"/>
              </p:ext>
            </p:extLst>
          </p:nvPr>
        </p:nvGraphicFramePr>
        <p:xfrm>
          <a:off x="624113" y="2689572"/>
          <a:ext cx="2312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cuación" r:id="rId19" imgW="1307532" imgH="406224" progId="Equation.3">
                  <p:embed/>
                </p:oleObj>
              </mc:Choice>
              <mc:Fallback>
                <p:oleObj name="Ecuación" r:id="rId19" imgW="1307532" imgH="406224" progId="Equation.3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3" y="2689572"/>
                        <a:ext cx="23129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08765"/>
              </p:ext>
            </p:extLst>
          </p:nvPr>
        </p:nvGraphicFramePr>
        <p:xfrm>
          <a:off x="5572673" y="737518"/>
          <a:ext cx="9286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cuación" r:id="rId21" imgW="507780" imgH="177723" progId="Equation.3">
                  <p:embed/>
                </p:oleObj>
              </mc:Choice>
              <mc:Fallback>
                <p:oleObj name="Ecuación" r:id="rId21" imgW="507780" imgH="177723" progId="Equation.3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673" y="737518"/>
                        <a:ext cx="92868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39444"/>
              </p:ext>
            </p:extLst>
          </p:nvPr>
        </p:nvGraphicFramePr>
        <p:xfrm>
          <a:off x="4215360" y="737518"/>
          <a:ext cx="10445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cuación" r:id="rId23" imgW="571004" imgH="177646" progId="Equation.3">
                  <p:embed/>
                </p:oleObj>
              </mc:Choice>
              <mc:Fallback>
                <p:oleObj name="Ecuación" r:id="rId23" imgW="571004" imgH="177646" progId="Equation.3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360" y="737518"/>
                        <a:ext cx="10445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03D588A-C94F-4F8C-9159-49EF854C4331}"/>
              </a:ext>
            </a:extLst>
          </p:cNvPr>
          <p:cNvSpPr/>
          <p:nvPr/>
        </p:nvSpPr>
        <p:spPr bwMode="auto">
          <a:xfrm>
            <a:off x="538388" y="2636912"/>
            <a:ext cx="2664296" cy="7394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3698E7F-FAD6-4206-99D9-6397941DF4F6}"/>
              </a:ext>
            </a:extLst>
          </p:cNvPr>
          <p:cNvSpPr/>
          <p:nvPr/>
        </p:nvSpPr>
        <p:spPr bwMode="auto">
          <a:xfrm>
            <a:off x="538387" y="5271321"/>
            <a:ext cx="2894013" cy="7394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E569F1EA-3D50-4D66-B30A-178533DC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18" y="1968091"/>
            <a:ext cx="1141330" cy="36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id="{7E384B9C-266C-4EAC-A3CE-9F19C48107E6}"/>
              </a:ext>
            </a:extLst>
          </p:cNvPr>
          <p:cNvSpPr/>
          <p:nvPr/>
        </p:nvSpPr>
        <p:spPr bwMode="auto">
          <a:xfrm>
            <a:off x="7546602" y="4144955"/>
            <a:ext cx="985838" cy="483307"/>
          </a:xfrm>
          <a:prstGeom prst="curved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AE5869C8-6ED3-42F6-9EA9-79D0FE8FB026}"/>
              </a:ext>
            </a:extLst>
          </p:cNvPr>
          <p:cNvSpPr/>
          <p:nvPr/>
        </p:nvSpPr>
        <p:spPr bwMode="auto">
          <a:xfrm>
            <a:off x="8100392" y="2113310"/>
            <a:ext cx="290362" cy="57626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1E4308-12F5-460D-9FE0-EB4DDE3C3DE3}"/>
              </a:ext>
            </a:extLst>
          </p:cNvPr>
          <p:cNvSpPr/>
          <p:nvPr/>
        </p:nvSpPr>
        <p:spPr bwMode="auto">
          <a:xfrm>
            <a:off x="7668344" y="2420888"/>
            <a:ext cx="26549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6125624-C83B-45AB-8A58-93D0ADA3D1CC}"/>
              </a:ext>
            </a:extLst>
          </p:cNvPr>
          <p:cNvSpPr/>
          <p:nvPr/>
        </p:nvSpPr>
        <p:spPr bwMode="auto">
          <a:xfrm>
            <a:off x="7965315" y="2689572"/>
            <a:ext cx="63069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A83C12C-300A-4408-9C31-DE0315877FBF}"/>
              </a:ext>
            </a:extLst>
          </p:cNvPr>
          <p:cNvSpPr/>
          <p:nvPr/>
        </p:nvSpPr>
        <p:spPr bwMode="auto">
          <a:xfrm>
            <a:off x="8066527" y="2696667"/>
            <a:ext cx="105873" cy="13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6D59886-5889-4383-B197-83F31017F8B3}"/>
              </a:ext>
            </a:extLst>
          </p:cNvPr>
          <p:cNvSpPr/>
          <p:nvPr/>
        </p:nvSpPr>
        <p:spPr bwMode="auto">
          <a:xfrm>
            <a:off x="8330015" y="2045048"/>
            <a:ext cx="26549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72764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dirty="0">
                <a:solidFill>
                  <a:srgbClr val="FF9900"/>
                </a:solidFill>
                <a:cs typeface="Arial" panose="020B0604020202020204" pitchFamily="34" charset="0"/>
              </a:rPr>
              <a:t>DISEÑO PÓRTICO</a:t>
            </a:r>
            <a:endParaRPr lang="es-ES" altLang="es-CL" b="1" dirty="0">
              <a:solidFill>
                <a:srgbClr val="FF99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853" y="3635763"/>
            <a:ext cx="2880692" cy="21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54417"/>
            <a:ext cx="4752478" cy="31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7 CuadroTexto"/>
          <p:cNvSpPr txBox="1"/>
          <p:nvPr/>
        </p:nvSpPr>
        <p:spPr>
          <a:xfrm>
            <a:off x="1115616" y="5736435"/>
            <a:ext cx="15843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1200" b="1" spc="-50" dirty="0"/>
              <a:t>ELEVACION EJE 1</a:t>
            </a:r>
            <a:endParaRPr lang="es-CL" sz="1200" b="1" spc="-50" dirty="0"/>
          </a:p>
        </p:txBody>
      </p:sp>
      <p:sp>
        <p:nvSpPr>
          <p:cNvPr id="26" name="8 CuadroTexto"/>
          <p:cNvSpPr txBox="1"/>
          <p:nvPr/>
        </p:nvSpPr>
        <p:spPr>
          <a:xfrm>
            <a:off x="4499992" y="4409100"/>
            <a:ext cx="9366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1200" b="1" spc="-50" dirty="0"/>
              <a:t>PLANTA</a:t>
            </a:r>
            <a:endParaRPr lang="es-CL" sz="1200" b="1" spc="-50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972764" y="1254417"/>
            <a:ext cx="2447925" cy="80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Datos:</a:t>
            </a:r>
          </a:p>
          <a:p>
            <a:pPr algn="l">
              <a:spcBef>
                <a:spcPts val="600"/>
              </a:spcBef>
              <a:buClrTx/>
              <a:buSzTx/>
              <a:buFontTx/>
              <a:buNone/>
            </a:pPr>
            <a:r>
              <a:rPr kumimoji="0" lang="es-CL" altLang="es-CL" sz="1400" b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Losa+CU</a:t>
            </a: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675 kg/m</a:t>
            </a:r>
            <a:r>
              <a:rPr kumimoji="0" lang="es-CL" altLang="es-CL" sz="1400" b="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2</a:t>
            </a:r>
            <a:endParaRPr kumimoji="0" lang="es-CL" altLang="es-CL" sz="1400" b="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HA         2500 kg/m</a:t>
            </a:r>
            <a:r>
              <a:rPr kumimoji="0" lang="es-CL" altLang="es-CL" sz="1400" b="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3</a:t>
            </a:r>
            <a:endParaRPr kumimoji="0" lang="es-CL" altLang="es-CL" sz="1400" b="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5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72764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dirty="0">
                <a:solidFill>
                  <a:srgbClr val="FF9900"/>
                </a:solidFill>
                <a:cs typeface="Arial" panose="020B0604020202020204" pitchFamily="34" charset="0"/>
              </a:rPr>
              <a:t>DISEÑO PÓRTICO</a:t>
            </a:r>
            <a:endParaRPr lang="es-ES" altLang="es-CL" b="1" dirty="0">
              <a:solidFill>
                <a:srgbClr val="FF99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1080446" y="5493786"/>
            <a:ext cx="2123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1200" b="1" spc="-50" dirty="0"/>
              <a:t>DCL PÓRTICO EJE 1</a:t>
            </a:r>
            <a:endParaRPr lang="es-CL" sz="1200" b="1" spc="-50" dirty="0"/>
          </a:p>
        </p:txBody>
      </p:sp>
      <p:sp>
        <p:nvSpPr>
          <p:cNvPr id="10" name="16 CuadroTexto"/>
          <p:cNvSpPr txBox="1"/>
          <p:nvPr/>
        </p:nvSpPr>
        <p:spPr>
          <a:xfrm>
            <a:off x="4308563" y="4653136"/>
            <a:ext cx="9366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1200" b="1" spc="-50" dirty="0"/>
              <a:t>PLANTA</a:t>
            </a:r>
            <a:endParaRPr lang="es-CL" sz="1200" b="1" spc="-50" dirty="0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764" y="3356992"/>
            <a:ext cx="2376264" cy="20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97952" y="1222450"/>
            <a:ext cx="7740650" cy="34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Distribución de Cargas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3805004" y="1513080"/>
            <a:ext cx="4752478" cy="3110687"/>
            <a:chOff x="3707904" y="1414513"/>
            <a:chExt cx="4752478" cy="3110687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414513"/>
              <a:ext cx="4752478" cy="311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53925" y="2118107"/>
              <a:ext cx="525290" cy="171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riángulo isósceles 16"/>
            <p:cNvSpPr/>
            <p:nvPr/>
          </p:nvSpPr>
          <p:spPr bwMode="auto">
            <a:xfrm rot="16200000">
              <a:off x="4389378" y="2082656"/>
              <a:ext cx="461761" cy="51791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26551" y="2094272"/>
              <a:ext cx="720079" cy="11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9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72764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dirty="0">
                <a:solidFill>
                  <a:srgbClr val="FF9900"/>
                </a:solidFill>
                <a:cs typeface="Arial" panose="020B0604020202020204" pitchFamily="34" charset="0"/>
              </a:rPr>
              <a:t>DISEÑO PÓRTICO</a:t>
            </a:r>
            <a:endParaRPr lang="es-ES" altLang="es-CL" b="1" dirty="0">
              <a:solidFill>
                <a:srgbClr val="FF99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99" y="3789040"/>
            <a:ext cx="3168353" cy="207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7 CuadroTexto"/>
          <p:cNvSpPr txBox="1"/>
          <p:nvPr/>
        </p:nvSpPr>
        <p:spPr>
          <a:xfrm>
            <a:off x="1331640" y="3332049"/>
            <a:ext cx="936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buClrTx/>
              <a:buSzTx/>
              <a:buFontTx/>
              <a:buNone/>
              <a:defRPr kumimoji="0" sz="12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</a:defRPr>
            </a:lvl9pPr>
          </a:lstStyle>
          <a:p>
            <a:r>
              <a:rPr lang="es-ES" dirty="0"/>
              <a:t>EJE 1</a:t>
            </a:r>
            <a:endParaRPr lang="es-CL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403598" y="5962951"/>
            <a:ext cx="3600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altLang="es-CL" sz="1200" dirty="0">
                <a:solidFill>
                  <a:schemeClr val="tx2"/>
                </a:solidFill>
              </a:rPr>
              <a:t>GRÁFICO DE MOMENTOS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662173" y="3338700"/>
            <a:ext cx="2447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200" dirty="0">
                <a:solidFill>
                  <a:schemeClr val="tx2"/>
                </a:solidFill>
                <a:latin typeface="Lucida Sans" panose="020B0602030504020204" pitchFamily="34" charset="0"/>
              </a:rPr>
              <a:t>DCL PÓRTICO EJE 1</a:t>
            </a: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1051198"/>
            <a:ext cx="233903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268760"/>
            <a:ext cx="2880692" cy="21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9E83FF-9D5E-495A-B098-3BEBD3020F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/>
          <a:stretch/>
        </p:blipFill>
        <p:spPr>
          <a:xfrm>
            <a:off x="5220072" y="4149079"/>
            <a:ext cx="3168353" cy="17281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9DD362-6F2A-47C0-BCF8-43E6238D6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173" y="5962951"/>
            <a:ext cx="3600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altLang="es-CL" sz="1200" dirty="0">
                <a:solidFill>
                  <a:schemeClr val="tx2"/>
                </a:solidFill>
              </a:rPr>
              <a:t>GRÁFICO DE DEFORMACIÓN</a:t>
            </a:r>
          </a:p>
        </p:txBody>
      </p:sp>
    </p:spTree>
    <p:extLst>
      <p:ext uri="{BB962C8B-B14F-4D97-AF65-F5344CB8AC3E}">
        <p14:creationId xmlns:p14="http://schemas.microsoft.com/office/powerpoint/2010/main" val="203194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55576" y="2204864"/>
            <a:ext cx="2447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- Armadura en el tramo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781100" y="3631974"/>
            <a:ext cx="2447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- Armadura en el nudo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46188" y="5385333"/>
            <a:ext cx="3168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- Comprobación del hormigón</a:t>
            </a: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05523"/>
              </p:ext>
            </p:extLst>
          </p:nvPr>
        </p:nvGraphicFramePr>
        <p:xfrm>
          <a:off x="846188" y="2567780"/>
          <a:ext cx="401478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cuación" r:id="rId4" imgW="2552700" imgH="381000" progId="Equation.3">
                  <p:embed/>
                </p:oleObj>
              </mc:Choice>
              <mc:Fallback>
                <p:oleObj name="Ecuación" r:id="rId4" imgW="2552700" imgH="381000" progId="Equation.3">
                  <p:embed/>
                  <p:pic>
                    <p:nvPicPr>
                      <p:cNvPr id="1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88" y="2567780"/>
                        <a:ext cx="401478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988"/>
              </p:ext>
            </p:extLst>
          </p:nvPr>
        </p:nvGraphicFramePr>
        <p:xfrm>
          <a:off x="911399" y="3981868"/>
          <a:ext cx="39751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cuación" r:id="rId6" imgW="2527300" imgH="381000" progId="Equation.3">
                  <p:embed/>
                </p:oleObj>
              </mc:Choice>
              <mc:Fallback>
                <p:oleObj name="Ecuación" r:id="rId6" imgW="2527300" imgH="381000" progId="Equation.3">
                  <p:embed/>
                  <p:pic>
                    <p:nvPicPr>
                      <p:cNvPr id="1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399" y="3981868"/>
                        <a:ext cx="39751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829576"/>
              </p:ext>
            </p:extLst>
          </p:nvPr>
        </p:nvGraphicFramePr>
        <p:xfrm>
          <a:off x="1096314" y="5753181"/>
          <a:ext cx="4416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cuación" r:id="rId8" imgW="2806700" imgH="342900" progId="Equation.3">
                  <p:embed/>
                </p:oleObj>
              </mc:Choice>
              <mc:Fallback>
                <p:oleObj name="Ecuación" r:id="rId8" imgW="2806700" imgH="342900" progId="Equation.3">
                  <p:embed/>
                  <p:pic>
                    <p:nvPicPr>
                      <p:cNvPr id="1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314" y="5753181"/>
                        <a:ext cx="44164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1198283" y="1500616"/>
          <a:ext cx="1008112" cy="56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cuación" r:id="rId10" imgW="609336" imgH="342751" progId="Equation.3">
                  <p:embed/>
                </p:oleObj>
              </mc:Choice>
              <mc:Fallback>
                <p:oleObj name="Ecuación" r:id="rId10" imgW="609336" imgH="342751" progId="Equation.3">
                  <p:embed/>
                  <p:pic>
                    <p:nvPicPr>
                      <p:cNvPr id="1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283" y="1500616"/>
                        <a:ext cx="1008112" cy="567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2478864" y="1500616"/>
          <a:ext cx="1167691" cy="51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cuación" r:id="rId12" imgW="723586" imgH="317362" progId="Equation.3">
                  <p:embed/>
                </p:oleObj>
              </mc:Choice>
              <mc:Fallback>
                <p:oleObj name="Ecuación" r:id="rId12" imgW="723586" imgH="317362" progId="Equation.3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64" y="1500616"/>
                        <a:ext cx="1167691" cy="511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32"/>
              <p:cNvSpPr txBox="1"/>
              <p:nvPr/>
            </p:nvSpPr>
            <p:spPr bwMode="auto">
              <a:xfrm>
                <a:off x="1003034" y="3259656"/>
                <a:ext cx="3854450" cy="398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→ 2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16+1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s-CL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s-CL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=4,02+</m:t>
                      </m:r>
                      <m:r>
                        <a:rPr lang="es-C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1,13</m:t>
                      </m:r>
                      <m:r>
                        <a:rPr lang="es-CL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034" y="3259656"/>
                <a:ext cx="3854450" cy="3984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/>
              <p:cNvSpPr txBox="1"/>
              <p:nvPr/>
            </p:nvSpPr>
            <p:spPr bwMode="auto">
              <a:xfrm>
                <a:off x="1217613" y="4552950"/>
                <a:ext cx="3606800" cy="387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  2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12+1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s-CL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s-CL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=2,26+</m:t>
                      </m:r>
                      <m:r>
                        <a:rPr lang="es-C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1,13</m:t>
                      </m:r>
                      <m:r>
                        <a:rPr lang="es-CL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613" y="4552950"/>
                <a:ext cx="3606800" cy="3873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37" y="620688"/>
            <a:ext cx="367188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7351"/>
              </p:ext>
            </p:extLst>
          </p:nvPr>
        </p:nvGraphicFramePr>
        <p:xfrm>
          <a:off x="1096314" y="4857432"/>
          <a:ext cx="25765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cuación" r:id="rId17" imgW="1485900" imgH="228600" progId="Equation.3">
                  <p:embed/>
                </p:oleObj>
              </mc:Choice>
              <mc:Fallback>
                <p:oleObj name="Ecuación" r:id="rId17" imgW="1485900" imgH="228600" progId="Equation.3">
                  <p:embed/>
                  <p:pic>
                    <p:nvPicPr>
                      <p:cNvPr id="2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314" y="4857432"/>
                        <a:ext cx="25765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17 CuadroTexto"/>
          <p:cNvSpPr txBox="1"/>
          <p:nvPr/>
        </p:nvSpPr>
        <p:spPr>
          <a:xfrm>
            <a:off x="1003034" y="1104819"/>
            <a:ext cx="147583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1300" u="sng" spc="-50" dirty="0">
                <a:latin typeface="Trebuchet MS" pitchFamily="34" charset="0"/>
              </a:rPr>
              <a:t>VIGA H.A. 20/40</a:t>
            </a:r>
            <a:endParaRPr lang="es-CL" sz="1300" b="1" u="sng" spc="-50" dirty="0">
              <a:latin typeface="Trebuchet MS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967865" y="709389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b="1" dirty="0">
                <a:solidFill>
                  <a:srgbClr val="FF99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DISEÑO PÓRTICO EJE 1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940152" y="585377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>
                <a:latin typeface="Trebuchet MS" panose="020B0603020202020204" pitchFamily="34" charset="0"/>
              </a:rPr>
              <a:t>&lt; 67 kg/cm</a:t>
            </a:r>
            <a:r>
              <a:rPr lang="es-CL" sz="1600" b="0" baseline="30000" dirty="0">
                <a:latin typeface="Trebuchet MS" panose="020B0603020202020204" pitchFamily="34" charset="0"/>
              </a:rPr>
              <a:t>2</a:t>
            </a:r>
            <a:r>
              <a:rPr lang="es-CL" sz="1600" b="0" dirty="0">
                <a:latin typeface="Trebuchet MS" panose="020B0603020202020204" pitchFamily="34" charset="0"/>
              </a:rPr>
              <a:t>   G-20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591DDB2-B74F-4D34-A683-A23814BB95A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988" t="31801" r="58837" b="44383"/>
          <a:stretch/>
        </p:blipFill>
        <p:spPr>
          <a:xfrm>
            <a:off x="5196183" y="3631951"/>
            <a:ext cx="3606800" cy="1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23303"/>
            <a:ext cx="4657799" cy="30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3 CuadroTexto"/>
          <p:cNvSpPr txBox="1"/>
          <p:nvPr/>
        </p:nvSpPr>
        <p:spPr>
          <a:xfrm>
            <a:off x="1323598" y="4295361"/>
            <a:ext cx="15843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1200" b="1" spc="-50" dirty="0"/>
              <a:t>ELEVACION EJE 1</a:t>
            </a:r>
            <a:endParaRPr lang="es-CL" sz="1200" b="1" spc="-50" dirty="0"/>
          </a:p>
        </p:txBody>
      </p:sp>
      <p:sp>
        <p:nvSpPr>
          <p:cNvPr id="6" name="14 CuadroTexto"/>
          <p:cNvSpPr txBox="1"/>
          <p:nvPr/>
        </p:nvSpPr>
        <p:spPr>
          <a:xfrm>
            <a:off x="4427984" y="4294659"/>
            <a:ext cx="9366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spc="-50" dirty="0"/>
              <a:t>PLANTA</a:t>
            </a:r>
            <a:endParaRPr lang="es-CL" sz="1200" b="1" spc="-5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46642" y="4549330"/>
            <a:ext cx="506551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Carga </a:t>
            </a:r>
            <a:r>
              <a:rPr kumimoji="0" lang="es-ES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a</a:t>
            </a:r>
            <a:r>
              <a:rPr kumimoji="0" lang="es-ES" altLang="es-CL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xial sobre el pilar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8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400" b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Losa+CU</a:t>
            </a: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         2,5 m * 1,5 m * 675 kg/m</a:t>
            </a:r>
            <a:r>
              <a:rPr kumimoji="0" lang="es-CL" altLang="es-CL" sz="1400" b="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2</a:t>
            </a: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 =  2531,25 kg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VHA        0,2 m * 0,4 m * 4 m * 2500 kg/m</a:t>
            </a:r>
            <a:r>
              <a:rPr kumimoji="0" lang="es-CL" altLang="es-CL" sz="1400" b="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3</a:t>
            </a: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=    800,00 kg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PHA        0,2 m * 0,3 m * 3 m * 2500 kg/m</a:t>
            </a:r>
            <a:r>
              <a:rPr kumimoji="0" lang="es-CL" altLang="es-CL" sz="1400" b="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3</a:t>
            </a: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=    450,00 kg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8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                                                              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			           </a:t>
            </a:r>
            <a:r>
              <a:rPr kumimoji="0" lang="es-CL" altLang="es-CL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N</a:t>
            </a:r>
            <a:r>
              <a:rPr kumimoji="0" lang="es-CL" altLang="es-CL" sz="1400" baseline="-25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base</a:t>
            </a:r>
            <a:r>
              <a:rPr kumimoji="0" lang="es-CL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= 3781,25 kg</a:t>
            </a:r>
            <a:endParaRPr kumimoji="0" lang="es-ES" alt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29785" y="1949162"/>
            <a:ext cx="2544965" cy="2361426"/>
            <a:chOff x="6227763" y="1352550"/>
            <a:chExt cx="2808287" cy="2605757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27763" y="1773238"/>
              <a:ext cx="2808287" cy="218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6 Grupo"/>
            <p:cNvGrpSpPr>
              <a:grpSpLocks/>
            </p:cNvGrpSpPr>
            <p:nvPr/>
          </p:nvGrpSpPr>
          <p:grpSpPr bwMode="auto">
            <a:xfrm>
              <a:off x="8655050" y="1392238"/>
              <a:ext cx="142875" cy="514350"/>
              <a:chOff x="8676456" y="1268760"/>
              <a:chExt cx="144016" cy="514003"/>
            </a:xfrm>
          </p:grpSpPr>
          <p:cxnSp>
            <p:nvCxnSpPr>
              <p:cNvPr id="14" name="2 Conector recto"/>
              <p:cNvCxnSpPr>
                <a:cxnSpLocks noChangeShapeType="1"/>
              </p:cNvCxnSpPr>
              <p:nvPr/>
            </p:nvCxnSpPr>
            <p:spPr bwMode="auto">
              <a:xfrm flipV="1">
                <a:off x="8748464" y="1268760"/>
                <a:ext cx="0" cy="514003"/>
              </a:xfrm>
              <a:prstGeom prst="line">
                <a:avLst/>
              </a:prstGeom>
              <a:noFill/>
              <a:ln w="28575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11 Conector recto"/>
              <p:cNvCxnSpPr>
                <a:cxnSpLocks noChangeShapeType="1"/>
              </p:cNvCxnSpPr>
              <p:nvPr/>
            </p:nvCxnSpPr>
            <p:spPr bwMode="auto">
              <a:xfrm flipH="1" flipV="1">
                <a:off x="8676456" y="1649500"/>
                <a:ext cx="72008" cy="123739"/>
              </a:xfrm>
              <a:prstGeom prst="line">
                <a:avLst/>
              </a:prstGeom>
              <a:noFill/>
              <a:ln w="28575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15 Conector recto"/>
              <p:cNvCxnSpPr>
                <a:cxnSpLocks noChangeShapeType="1"/>
              </p:cNvCxnSpPr>
              <p:nvPr/>
            </p:nvCxnSpPr>
            <p:spPr bwMode="auto">
              <a:xfrm flipV="1">
                <a:off x="8748464" y="1649499"/>
                <a:ext cx="72008" cy="123739"/>
              </a:xfrm>
              <a:prstGeom prst="line">
                <a:avLst/>
              </a:prstGeom>
              <a:noFill/>
              <a:ln w="28575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7 CuadroTexto"/>
            <p:cNvSpPr txBox="1">
              <a:spLocks noChangeArrowheads="1"/>
            </p:cNvSpPr>
            <p:nvPr/>
          </p:nvSpPr>
          <p:spPr bwMode="auto">
            <a:xfrm>
              <a:off x="8410575" y="1352550"/>
              <a:ext cx="1936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MX" altLang="es-CL" sz="1400" b="1" dirty="0">
                  <a:solidFill>
                    <a:schemeClr val="accent2"/>
                  </a:solidFill>
                  <a:latin typeface="Trebuchet MS" panose="020B0603020202020204" pitchFamily="34" charset="0"/>
                </a:rPr>
                <a:t>N</a:t>
              </a:r>
              <a:endParaRPr kumimoji="0" lang="es-CL" altLang="es-CL" sz="1400" b="1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17 CuadroTexto"/>
          <p:cNvSpPr txBox="1"/>
          <p:nvPr/>
        </p:nvSpPr>
        <p:spPr>
          <a:xfrm>
            <a:off x="995709" y="1120618"/>
            <a:ext cx="25559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1300" u="sng" spc="-50" dirty="0">
                <a:latin typeface="Trebuchet MS" pitchFamily="34" charset="0"/>
              </a:rPr>
              <a:t>PILAR H.A. 20/30</a:t>
            </a:r>
            <a:endParaRPr lang="es-CL" sz="1300" b="1" u="sng" spc="-50" dirty="0">
              <a:latin typeface="Trebuchet MS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72765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b="1" dirty="0">
                <a:solidFill>
                  <a:srgbClr val="FF99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DISEÑO PÓRTICO EJE 1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995709" y="1483003"/>
            <a:ext cx="2447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Cálculo de Cargas</a:t>
            </a:r>
          </a:p>
        </p:txBody>
      </p:sp>
      <p:cxnSp>
        <p:nvCxnSpPr>
          <p:cNvPr id="3" name="Conector recto 2"/>
          <p:cNvCxnSpPr/>
          <p:nvPr/>
        </p:nvCxnSpPr>
        <p:spPr bwMode="auto">
          <a:xfrm>
            <a:off x="4572000" y="5589240"/>
            <a:ext cx="11311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ángulo 1"/>
          <p:cNvSpPr/>
          <p:nvPr/>
        </p:nvSpPr>
        <p:spPr>
          <a:xfrm>
            <a:off x="6281936" y="5013176"/>
            <a:ext cx="2862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1400" b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Losa+CU</a:t>
            </a:r>
            <a:r>
              <a:rPr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         =  2531,25 kg</a:t>
            </a:r>
          </a:p>
          <a:p>
            <a:r>
              <a:rPr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VHA                  =    800,00 kg</a:t>
            </a:r>
          </a:p>
          <a:p>
            <a:r>
              <a:rPr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                                                               </a:t>
            </a:r>
          </a:p>
          <a:p>
            <a:r>
              <a:rPr lang="es-CL" altLang="es-CL" sz="1400" b="0" dirty="0">
                <a:solidFill>
                  <a:schemeClr val="tx2"/>
                </a:solidFill>
                <a:latin typeface="Trebuchet MS" panose="020B0603020202020204" pitchFamily="34" charset="0"/>
              </a:rPr>
              <a:t>	</a:t>
            </a:r>
            <a:r>
              <a:rPr lang="es-CL" altLang="es-CL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N</a:t>
            </a:r>
            <a:r>
              <a:rPr lang="es-CL" altLang="es-CL" sz="1400" baseline="-25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nudo</a:t>
            </a:r>
            <a:r>
              <a:rPr lang="es-CL" altLang="es-CL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= 3331,25 kg</a:t>
            </a:r>
            <a:endParaRPr lang="es-ES" alt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 bwMode="auto">
          <a:xfrm>
            <a:off x="7594548" y="5517232"/>
            <a:ext cx="11311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424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Flexión Compuesta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6672"/>
            <a:ext cx="3185170" cy="169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55576" y="2564904"/>
            <a:ext cx="2376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- Armadura en el nudo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55576" y="3728542"/>
            <a:ext cx="2447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- Armadura en la base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14479"/>
              </p:ext>
            </p:extLst>
          </p:nvPr>
        </p:nvGraphicFramePr>
        <p:xfrm>
          <a:off x="2848471" y="1196752"/>
          <a:ext cx="1877891" cy="58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cuación" r:id="rId5" imgW="1307532" imgH="406224" progId="Equation.3">
                  <p:embed/>
                </p:oleObj>
              </mc:Choice>
              <mc:Fallback>
                <p:oleObj name="Ecuación" r:id="rId5" imgW="1307532" imgH="406224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471" y="1196752"/>
                        <a:ext cx="1877891" cy="584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67572"/>
              </p:ext>
            </p:extLst>
          </p:nvPr>
        </p:nvGraphicFramePr>
        <p:xfrm>
          <a:off x="1487488" y="2967038"/>
          <a:ext cx="7027862" cy="62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cuación" r:id="rId7" imgW="4698720" imgH="419040" progId="Equation.3">
                  <p:embed/>
                </p:oleObj>
              </mc:Choice>
              <mc:Fallback>
                <p:oleObj name="Ecuación" r:id="rId7" imgW="4698720" imgH="41904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967038"/>
                        <a:ext cx="7027862" cy="627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79404"/>
              </p:ext>
            </p:extLst>
          </p:nvPr>
        </p:nvGraphicFramePr>
        <p:xfrm>
          <a:off x="1462088" y="4187329"/>
          <a:ext cx="6432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cuación" r:id="rId9" imgW="4000500" imgH="381000" progId="Equation.3">
                  <p:embed/>
                </p:oleObj>
              </mc:Choice>
              <mc:Fallback>
                <p:oleObj name="Ecuación" r:id="rId9" imgW="4000500" imgH="38100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187329"/>
                        <a:ext cx="6432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19053"/>
              </p:ext>
            </p:extLst>
          </p:nvPr>
        </p:nvGraphicFramePr>
        <p:xfrm>
          <a:off x="7451725" y="3368502"/>
          <a:ext cx="10255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cuación" r:id="rId11" imgW="647700" imgH="190500" progId="Equation.3">
                  <p:embed/>
                </p:oleObj>
              </mc:Choice>
              <mc:Fallback>
                <p:oleObj name="Ecuación" r:id="rId11" imgW="647700" imgH="19050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368502"/>
                        <a:ext cx="10255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845104" y="2370363"/>
            <a:ext cx="12858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200" b="1" dirty="0">
                <a:solidFill>
                  <a:schemeClr val="tx2"/>
                </a:solidFill>
                <a:latin typeface="Trebuchet MS" panose="020B0603020202020204" pitchFamily="34" charset="0"/>
              </a:rPr>
              <a:t>N = 3781,25 kg</a:t>
            </a:r>
            <a:endParaRPr kumimoji="0" lang="es-ES" altLang="es-CL" sz="1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98507"/>
              </p:ext>
            </p:extLst>
          </p:nvPr>
        </p:nvGraphicFramePr>
        <p:xfrm>
          <a:off x="7524750" y="3596209"/>
          <a:ext cx="13525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cuación" r:id="rId13" imgW="850900" imgH="228600" progId="Equation.3">
                  <p:embed/>
                </p:oleObj>
              </mc:Choice>
              <mc:Fallback>
                <p:oleObj name="Ecuación" r:id="rId13" imgW="850900" imgH="2286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596209"/>
                        <a:ext cx="13525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5576" y="5013176"/>
            <a:ext cx="3168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- Comprobación del hormigón</a:t>
            </a: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68953"/>
              </p:ext>
            </p:extLst>
          </p:nvPr>
        </p:nvGraphicFramePr>
        <p:xfrm>
          <a:off x="2836788" y="1986476"/>
          <a:ext cx="2023244" cy="51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cuación" r:id="rId15" imgW="1485900" imgH="381000" progId="Equation.3">
                  <p:embed/>
                </p:oleObj>
              </mc:Choice>
              <mc:Fallback>
                <p:oleObj name="Ecuación" r:id="rId15" imgW="1485900" imgH="38100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788" y="1986476"/>
                        <a:ext cx="2023244" cy="519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340327"/>
              </p:ext>
            </p:extLst>
          </p:nvPr>
        </p:nvGraphicFramePr>
        <p:xfrm>
          <a:off x="1462088" y="5372323"/>
          <a:ext cx="63611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cuación" r:id="rId17" imgW="3924300" imgH="355600" progId="Equation.3">
                  <p:embed/>
                </p:oleObj>
              </mc:Choice>
              <mc:Fallback>
                <p:oleObj name="Ecuación" r:id="rId17" imgW="3924300" imgH="35560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372323"/>
                        <a:ext cx="636111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05000"/>
              </p:ext>
            </p:extLst>
          </p:nvPr>
        </p:nvGraphicFramePr>
        <p:xfrm>
          <a:off x="7451725" y="4520630"/>
          <a:ext cx="10255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cuación" r:id="rId19" imgW="647700" imgH="190500" progId="Equation.3">
                  <p:embed/>
                </p:oleObj>
              </mc:Choice>
              <mc:Fallback>
                <p:oleObj name="Ecuación" r:id="rId19" imgW="647700" imgH="19050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520630"/>
                        <a:ext cx="10255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00808"/>
              </p:ext>
            </p:extLst>
          </p:nvPr>
        </p:nvGraphicFramePr>
        <p:xfrm>
          <a:off x="7515225" y="4736530"/>
          <a:ext cx="13716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cuación" r:id="rId21" imgW="863225" imgH="228501" progId="Equation.3">
                  <p:embed/>
                </p:oleObj>
              </mc:Choice>
              <mc:Fallback>
                <p:oleObj name="Ecuación" r:id="rId21" imgW="863225" imgH="228501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736530"/>
                        <a:ext cx="13716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17 CuadroTexto"/>
          <p:cNvSpPr txBox="1"/>
          <p:nvPr/>
        </p:nvSpPr>
        <p:spPr>
          <a:xfrm>
            <a:off x="976321" y="1205318"/>
            <a:ext cx="25559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1300" u="sng" spc="-50" dirty="0">
                <a:latin typeface="Trebuchet MS" pitchFamily="34" charset="0"/>
              </a:rPr>
              <a:t>PILAR H.A. 20/30</a:t>
            </a:r>
            <a:endParaRPr lang="es-CL" sz="1300" b="1" u="sng" spc="-50" dirty="0">
              <a:latin typeface="Trebuchet MS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972765" y="764704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b="1" dirty="0">
                <a:solidFill>
                  <a:srgbClr val="FF99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DISEÑO PÓRTICO EJE 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764364" y="5486409"/>
            <a:ext cx="13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>
                <a:latin typeface="Trebuchet MS" panose="020B0603020202020204" pitchFamily="34" charset="0"/>
              </a:rPr>
              <a:t>&lt; 67 kg/cm</a:t>
            </a:r>
            <a:r>
              <a:rPr lang="es-CL" sz="1600" b="0" baseline="30000" dirty="0">
                <a:latin typeface="Trebuchet MS" panose="020B0603020202020204" pitchFamily="34" charset="0"/>
              </a:rPr>
              <a:t>2</a:t>
            </a:r>
            <a:r>
              <a:rPr lang="es-CL" sz="1600" b="0" dirty="0">
                <a:latin typeface="Trebuchet MS" panose="020B0603020202020204" pitchFamily="34" charset="0"/>
              </a:rPr>
              <a:t>   </a:t>
            </a:r>
          </a:p>
          <a:p>
            <a:r>
              <a:rPr lang="es-CL" sz="400" b="0" dirty="0">
                <a:latin typeface="Trebuchet MS" panose="020B0603020202020204" pitchFamily="34" charset="0"/>
              </a:rPr>
              <a:t>      </a:t>
            </a:r>
          </a:p>
          <a:p>
            <a:r>
              <a:rPr lang="es-CL" sz="1600" b="0" dirty="0">
                <a:latin typeface="Trebuchet MS" panose="020B0603020202020204" pitchFamily="34" charset="0"/>
              </a:rPr>
              <a:t>          G-20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A1D651C-187C-4FF7-BF41-0A0030652697}"/>
              </a:ext>
            </a:extLst>
          </p:cNvPr>
          <p:cNvSpPr txBox="1"/>
          <p:nvPr/>
        </p:nvSpPr>
        <p:spPr>
          <a:xfrm>
            <a:off x="7764364" y="887311"/>
            <a:ext cx="129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altLang="es-CL" sz="1200" dirty="0">
                <a:solidFill>
                  <a:schemeClr val="tx2"/>
                </a:solidFill>
                <a:latin typeface="Trebuchet MS" panose="020B0603020202020204" pitchFamily="34" charset="0"/>
              </a:rPr>
              <a:t>N = 3331,25 kg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51436305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10116</TotalTime>
  <Words>418</Words>
  <Application>Microsoft Office PowerPoint</Application>
  <PresentationFormat>Presentación en pantalla (4:3)</PresentationFormat>
  <Paragraphs>90</Paragraphs>
  <Slides>13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MS PGothic</vt:lpstr>
      <vt:lpstr>Arial</vt:lpstr>
      <vt:lpstr>Calibri</vt:lpstr>
      <vt:lpstr>Cambria Math</vt:lpstr>
      <vt:lpstr>Lucida Sans</vt:lpstr>
      <vt:lpstr>Symbol</vt:lpstr>
      <vt:lpstr>Tahoma</vt:lpstr>
      <vt:lpstr>Times New Roman</vt:lpstr>
      <vt:lpstr>Trebuchet MS</vt:lpstr>
      <vt:lpstr>Verdana</vt:lpstr>
      <vt:lpstr>Wingdings</vt:lpstr>
      <vt:lpstr>Diseño predeterminado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Veronica Veas Brokering (vvea)</cp:lastModifiedBy>
  <cp:revision>884</cp:revision>
  <cp:lastPrinted>2022-06-06T14:44:53Z</cp:lastPrinted>
  <dcterms:created xsi:type="dcterms:W3CDTF">2005-10-24T14:23:01Z</dcterms:created>
  <dcterms:modified xsi:type="dcterms:W3CDTF">2022-06-06T14:51:59Z</dcterms:modified>
</cp:coreProperties>
</file>