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005" r:id="rId2"/>
    <p:sldId id="943" r:id="rId3"/>
    <p:sldId id="1042" r:id="rId4"/>
    <p:sldId id="1043" r:id="rId5"/>
    <p:sldId id="1044" r:id="rId6"/>
    <p:sldId id="1045" r:id="rId7"/>
    <p:sldId id="1046" r:id="rId8"/>
    <p:sldId id="1015" r:id="rId9"/>
    <p:sldId id="1016" r:id="rId10"/>
    <p:sldId id="1017" r:id="rId11"/>
    <p:sldId id="1018" r:id="rId12"/>
    <p:sldId id="1019" r:id="rId13"/>
    <p:sldId id="1020" r:id="rId14"/>
    <p:sldId id="1021" r:id="rId15"/>
    <p:sldId id="1047" r:id="rId16"/>
    <p:sldId id="1049" r:id="rId17"/>
    <p:sldId id="1050" r:id="rId18"/>
    <p:sldId id="1023" r:id="rId19"/>
    <p:sldId id="1024" r:id="rId20"/>
    <p:sldId id="1026" r:id="rId21"/>
    <p:sldId id="1027" r:id="rId22"/>
    <p:sldId id="1028" r:id="rId23"/>
    <p:sldId id="1029" r:id="rId24"/>
    <p:sldId id="1030" r:id="rId25"/>
    <p:sldId id="1032" r:id="rId26"/>
    <p:sldId id="1051" r:id="rId27"/>
    <p:sldId id="1034" r:id="rId28"/>
    <p:sldId id="1033" r:id="rId29"/>
    <p:sldId id="1054" r:id="rId30"/>
    <p:sldId id="1036" r:id="rId31"/>
    <p:sldId id="1055" r:id="rId32"/>
    <p:sldId id="1056" r:id="rId33"/>
    <p:sldId id="1058" r:id="rId34"/>
    <p:sldId id="1004" r:id="rId35"/>
  </p:sldIdLst>
  <p:sldSz cx="9144000" cy="6858000" type="screen4x3"/>
  <p:notesSz cx="7104063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F00"/>
    <a:srgbClr val="FFC000"/>
    <a:srgbClr val="0033CC"/>
    <a:srgbClr val="99CCFF"/>
    <a:srgbClr val="CCECFF"/>
    <a:srgbClr val="6699FF"/>
    <a:srgbClr val="8C8CDA"/>
    <a:srgbClr val="E6E6E6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5" autoAdjust="0"/>
    <p:restoredTop sz="93913" autoAdjust="0"/>
  </p:normalViewPr>
  <p:slideViewPr>
    <p:cSldViewPr>
      <p:cViewPr varScale="1">
        <p:scale>
          <a:sx n="77" d="100"/>
          <a:sy n="77" d="100"/>
        </p:scale>
        <p:origin x="17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37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9B994-7DBC-4D07-8207-52A196048287}" type="doc">
      <dgm:prSet loTypeId="urn:microsoft.com/office/officeart/2005/8/layout/hierarchy2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7C9B4ACE-428A-48E9-99A0-8DCD0422A6F9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CL" b="1" dirty="0">
              <a:solidFill>
                <a:srgbClr val="D67F00"/>
              </a:solidFill>
              <a:latin typeface="Calibri" panose="020F0502020204030204" pitchFamily="34" charset="0"/>
            </a:rPr>
            <a:t>ESTRUCTURAS</a:t>
          </a:r>
        </a:p>
      </dgm:t>
    </dgm:pt>
    <dgm:pt modelId="{BE29FEC8-34EB-4E46-8065-E0824CE25873}" type="parTrans" cxnId="{02C0384F-C8F8-4A88-812C-324E07E9932A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777BEC9C-6A1C-4892-A4C4-5962AF862421}" type="sibTrans" cxnId="{02C0384F-C8F8-4A88-812C-324E07E9932A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DB387F6D-CAF3-4455-9959-56522A320302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  <a:latin typeface="Calibri" panose="020F0502020204030204" pitchFamily="34" charset="0"/>
            </a:rPr>
            <a:t>MACIZAS</a:t>
          </a:r>
        </a:p>
      </dgm:t>
    </dgm:pt>
    <dgm:pt modelId="{8CAB25A6-79D8-4B0E-A3AB-66151982DBBF}" type="parTrans" cxnId="{564EBA13-FDF1-41BA-A4F0-36FFC498A31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5FFA6DB4-6B79-4447-8180-67B38D119B59}" type="sibTrans" cxnId="{564EBA13-FDF1-41BA-A4F0-36FFC498A31A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13EB2695-4388-4D91-B3DD-024BE71C4CC0}">
      <dgm:prSet phldrT="[Texto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  <a:latin typeface="Calibri" panose="020F0502020204030204" pitchFamily="34" charset="0"/>
            </a:rPr>
            <a:t>ENTRAMADOS</a:t>
          </a:r>
        </a:p>
      </dgm:t>
    </dgm:pt>
    <dgm:pt modelId="{55AA5EE9-3740-46AC-9FC0-FE6C32EE8374}" type="parTrans" cxnId="{94F8D75B-DBF6-420B-B68F-946C382B8B4B}">
      <dgm:prSet/>
      <dgm:spPr>
        <a:ln>
          <a:solidFill>
            <a:srgbClr val="C00000"/>
          </a:solidFill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16180C0F-C6AE-4C83-BF61-CC6D07319F6B}" type="sibTrans" cxnId="{94F8D75B-DBF6-420B-B68F-946C382B8B4B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21B9CB51-9E3E-488A-B71A-2F15D92AC2B6}">
      <dgm:prSet phldrT="[Texto]"/>
      <dgm:spPr/>
      <dgm:t>
        <a:bodyPr/>
        <a:lstStyle/>
        <a:p>
          <a:pPr algn="ctr"/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Pilar y viga</a:t>
          </a:r>
        </a:p>
      </dgm:t>
    </dgm:pt>
    <dgm:pt modelId="{963B1DB5-BEC5-4D31-9F45-22AD7FD6D077}" type="parTrans" cxnId="{69B577C9-C239-432C-8502-4F0E416C94AD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1CC20FBA-AA5F-47CA-91AF-C4427607A353}" type="sibTrans" cxnId="{69B577C9-C239-432C-8502-4F0E416C94AD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0987F31A-CEF4-4F7E-9E24-9FBDDB6B29A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  <a:latin typeface="Calibri" panose="020F0502020204030204" pitchFamily="34" charset="0"/>
            </a:rPr>
            <a:t>ESPACIALES</a:t>
          </a:r>
        </a:p>
      </dgm:t>
    </dgm:pt>
    <dgm:pt modelId="{0A97826D-36EA-4BE9-9A3A-2D0E90FE9CB6}" type="parTrans" cxnId="{8C54FD58-895E-4606-B7A9-A15C0DBEB5DD}">
      <dgm:prSet/>
      <dgm:spPr>
        <a:ln>
          <a:solidFill>
            <a:srgbClr val="C00000"/>
          </a:solidFill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7FBD5958-2503-4170-8A84-20E85B0B1A7B}" type="sibTrans" cxnId="{8C54FD58-895E-4606-B7A9-A15C0DBEB5DD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AAAF8E29-CFEE-4DB3-A57A-BDC55BA87C2D}">
      <dgm:prSet/>
      <dgm:spPr/>
      <dgm:t>
        <a:bodyPr/>
        <a:lstStyle/>
        <a:p>
          <a:pPr algn="ctr"/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Arriostrados</a:t>
          </a:r>
        </a:p>
      </dgm:t>
    </dgm:pt>
    <dgm:pt modelId="{1D071114-1992-4EBE-A599-A205EBEBE3D9}" type="parTrans" cxnId="{7FD500D9-03D9-4B7D-99E5-4DF6893DF99A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B29C12F3-1A0E-48C4-8384-A464C73A7AAD}" type="sibTrans" cxnId="{7FD500D9-03D9-4B7D-99E5-4DF6893DF99A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F2804685-D407-4320-BC80-D142D4365997}">
      <dgm:prSet/>
      <dgm:spPr/>
      <dgm:t>
        <a:bodyPr/>
        <a:lstStyle/>
        <a:p>
          <a:pPr algn="ctr"/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Pórticos </a:t>
          </a:r>
        </a:p>
      </dgm:t>
    </dgm:pt>
    <dgm:pt modelId="{16F64A0B-4465-4489-A0A4-8F9263E6B714}" type="parTrans" cxnId="{921DFAE0-AA59-49D9-9965-F4ECBA9C1EDC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F9D436CD-2336-4797-BD2A-F90104E90790}" type="sibTrans" cxnId="{921DFAE0-AA59-49D9-9965-F4ECBA9C1EDC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07102BE7-DFFB-4DC3-8DB6-DE67366764C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Muros </a:t>
          </a:r>
        </a:p>
      </dgm:t>
    </dgm:pt>
    <dgm:pt modelId="{30E6F2EE-8173-42AC-AF45-060BB66F49FD}" type="parTrans" cxnId="{1C6BEC6D-1754-4C7E-B1D7-9B3583D3B3D2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E6FD6632-2A9F-4EB3-BF03-59BCEF754ADE}" type="sibTrans" cxnId="{1C6BEC6D-1754-4C7E-B1D7-9B3583D3B3D2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AD3CC3B4-2E4F-4627-AFC4-18456773FB7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s-CL" b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Cascaras</a:t>
          </a:r>
        </a:p>
      </dgm:t>
    </dgm:pt>
    <dgm:pt modelId="{126030E7-F0B4-4C59-B61E-1A795CA461C8}" type="parTrans" cxnId="{35018DE3-E8E4-42C4-8914-245EEE55CFD8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A82E79A4-878D-406F-A5C3-94A3D4A56ED7}" type="sibTrans" cxnId="{35018DE3-E8E4-42C4-8914-245EEE55CFD8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41EF9212-925E-4D75-93DC-23025BF4B6B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Tenso-estructuras</a:t>
          </a:r>
        </a:p>
      </dgm:t>
    </dgm:pt>
    <dgm:pt modelId="{1939C8D8-4BA9-424B-B6B2-5B802A371B5F}" type="parTrans" cxnId="{7E9DF01B-8D08-4675-8F8A-2073DE6A5085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77647C77-0D6B-4F92-8F2E-4A4EEEF841E0}" type="sibTrans" cxnId="{7E9DF01B-8D08-4675-8F8A-2073DE6A5085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E435439F-5FD5-4C47-9419-D52BCB208F3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s-CL" b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Neumáticas</a:t>
          </a:r>
        </a:p>
      </dgm:t>
    </dgm:pt>
    <dgm:pt modelId="{D303FAC7-127C-49F9-8CD6-5509BF8D8328}" type="parTrans" cxnId="{2186D6C9-86E2-47EB-9A2C-B67D9EFB9D05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280D37D1-F22C-4755-83D6-42D47F9925F8}" type="sibTrans" cxnId="{2186D6C9-86E2-47EB-9A2C-B67D9EFB9D05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C854BBE2-DAB2-4863-9DAD-44E1498B8D4D}" type="pres">
      <dgm:prSet presAssocID="{6259B994-7DBC-4D07-8207-52A1960482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823898-AA66-4FB8-ABFB-E8872E8F81A5}" type="pres">
      <dgm:prSet presAssocID="{7C9B4ACE-428A-48E9-99A0-8DCD0422A6F9}" presName="root1" presStyleCnt="0"/>
      <dgm:spPr/>
    </dgm:pt>
    <dgm:pt modelId="{5BEB8BAE-0CB2-451B-8E92-D491397F7804}" type="pres">
      <dgm:prSet presAssocID="{7C9B4ACE-428A-48E9-99A0-8DCD0422A6F9}" presName="LevelOneTextNode" presStyleLbl="node0" presStyleIdx="0" presStyleCnt="1" custScaleX="115916" custLinFactNeighborX="-87878" custLinFactNeighborY="36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7EC305-6B2F-45CE-B604-21DF21F6CD1D}" type="pres">
      <dgm:prSet presAssocID="{7C9B4ACE-428A-48E9-99A0-8DCD0422A6F9}" presName="level2hierChild" presStyleCnt="0"/>
      <dgm:spPr/>
    </dgm:pt>
    <dgm:pt modelId="{D332D555-9F71-494D-BE1F-653F1841BA20}" type="pres">
      <dgm:prSet presAssocID="{55AA5EE9-3740-46AC-9FC0-FE6C32EE8374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8768A65C-9480-4280-A7EC-8EBA5BAE0BE3}" type="pres">
      <dgm:prSet presAssocID="{55AA5EE9-3740-46AC-9FC0-FE6C32EE8374}" presName="connTx" presStyleLbl="parChTrans1D2" presStyleIdx="0" presStyleCnt="3"/>
      <dgm:spPr/>
      <dgm:t>
        <a:bodyPr/>
        <a:lstStyle/>
        <a:p>
          <a:endParaRPr lang="es-ES"/>
        </a:p>
      </dgm:t>
    </dgm:pt>
    <dgm:pt modelId="{CE4F30E8-1325-4923-A2CC-72096FEA3EDA}" type="pres">
      <dgm:prSet presAssocID="{13EB2695-4388-4D91-B3DD-024BE71C4CC0}" presName="root2" presStyleCnt="0"/>
      <dgm:spPr/>
    </dgm:pt>
    <dgm:pt modelId="{8CB8023F-8D79-44BE-8CFE-1D6EC27B84B4}" type="pres">
      <dgm:prSet presAssocID="{13EB2695-4388-4D91-B3DD-024BE71C4CC0}" presName="LevelTwoTextNode" presStyleLbl="node2" presStyleIdx="0" presStyleCnt="3" custScaleX="115916" custLinFactNeighborX="-36420" custLinFactNeighborY="-4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72E264-BA3F-4E20-8B55-ABCB6624377A}" type="pres">
      <dgm:prSet presAssocID="{13EB2695-4388-4D91-B3DD-024BE71C4CC0}" presName="level3hierChild" presStyleCnt="0"/>
      <dgm:spPr/>
    </dgm:pt>
    <dgm:pt modelId="{E610C763-0BC5-4690-9289-D4A8BD66261E}" type="pres">
      <dgm:prSet presAssocID="{963B1DB5-BEC5-4D31-9F45-22AD7FD6D077}" presName="conn2-1" presStyleLbl="parChTrans1D3" presStyleIdx="0" presStyleCnt="7"/>
      <dgm:spPr/>
      <dgm:t>
        <a:bodyPr/>
        <a:lstStyle/>
        <a:p>
          <a:endParaRPr lang="es-ES"/>
        </a:p>
      </dgm:t>
    </dgm:pt>
    <dgm:pt modelId="{96262054-723E-45AD-A6CE-5640F51CE93B}" type="pres">
      <dgm:prSet presAssocID="{963B1DB5-BEC5-4D31-9F45-22AD7FD6D077}" presName="connTx" presStyleLbl="parChTrans1D3" presStyleIdx="0" presStyleCnt="7"/>
      <dgm:spPr/>
      <dgm:t>
        <a:bodyPr/>
        <a:lstStyle/>
        <a:p>
          <a:endParaRPr lang="es-ES"/>
        </a:p>
      </dgm:t>
    </dgm:pt>
    <dgm:pt modelId="{0DD57A86-20B2-4298-A284-002D7860629F}" type="pres">
      <dgm:prSet presAssocID="{21B9CB51-9E3E-488A-B71A-2F15D92AC2B6}" presName="root2" presStyleCnt="0"/>
      <dgm:spPr/>
    </dgm:pt>
    <dgm:pt modelId="{49ED3AD8-42D5-4689-8D56-8E60DDE511DA}" type="pres">
      <dgm:prSet presAssocID="{21B9CB51-9E3E-488A-B71A-2F15D92AC2B6}" presName="LevelTwoTextNode" presStyleLbl="node3" presStyleIdx="0" presStyleCnt="7" custScaleX="115916" custLinFactNeighborX="-3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85C0B-CAE1-4432-B097-851F34F12E43}" type="pres">
      <dgm:prSet presAssocID="{21B9CB51-9E3E-488A-B71A-2F15D92AC2B6}" presName="level3hierChild" presStyleCnt="0"/>
      <dgm:spPr/>
    </dgm:pt>
    <dgm:pt modelId="{4E5A6524-1632-401D-9CA3-F6DF0B138549}" type="pres">
      <dgm:prSet presAssocID="{1D071114-1992-4EBE-A599-A205EBEBE3D9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3F2B7DE3-4E96-44E2-A8F5-D388934D6116}" type="pres">
      <dgm:prSet presAssocID="{1D071114-1992-4EBE-A599-A205EBEBE3D9}" presName="connTx" presStyleLbl="parChTrans1D3" presStyleIdx="1" presStyleCnt="7"/>
      <dgm:spPr/>
      <dgm:t>
        <a:bodyPr/>
        <a:lstStyle/>
        <a:p>
          <a:endParaRPr lang="es-ES"/>
        </a:p>
      </dgm:t>
    </dgm:pt>
    <dgm:pt modelId="{A3F8956E-11F8-46A5-A84E-9C0FED8E0190}" type="pres">
      <dgm:prSet presAssocID="{AAAF8E29-CFEE-4DB3-A57A-BDC55BA87C2D}" presName="root2" presStyleCnt="0"/>
      <dgm:spPr/>
    </dgm:pt>
    <dgm:pt modelId="{AC75CAD0-BCF2-45F0-962F-9680E92DE71D}" type="pres">
      <dgm:prSet presAssocID="{AAAF8E29-CFEE-4DB3-A57A-BDC55BA87C2D}" presName="LevelTwoTextNode" presStyleLbl="node3" presStyleIdx="1" presStyleCnt="7" custScaleX="115916" custLinFactNeighborX="-3881" custLinFactNeighborY="-2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BE405C-6D47-405A-B0F5-6EB7D66B17F0}" type="pres">
      <dgm:prSet presAssocID="{AAAF8E29-CFEE-4DB3-A57A-BDC55BA87C2D}" presName="level3hierChild" presStyleCnt="0"/>
      <dgm:spPr/>
    </dgm:pt>
    <dgm:pt modelId="{94C8F95D-9338-4B44-B15F-D5303011827E}" type="pres">
      <dgm:prSet presAssocID="{16F64A0B-4465-4489-A0A4-8F9263E6B714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222ECF1E-3BA6-4A3F-AFD3-8D19E1A20FEC}" type="pres">
      <dgm:prSet presAssocID="{16F64A0B-4465-4489-A0A4-8F9263E6B714}" presName="connTx" presStyleLbl="parChTrans1D3" presStyleIdx="2" presStyleCnt="7"/>
      <dgm:spPr/>
      <dgm:t>
        <a:bodyPr/>
        <a:lstStyle/>
        <a:p>
          <a:endParaRPr lang="es-ES"/>
        </a:p>
      </dgm:t>
    </dgm:pt>
    <dgm:pt modelId="{E4CCFCF0-8AAC-464F-8176-0FF4955EE643}" type="pres">
      <dgm:prSet presAssocID="{F2804685-D407-4320-BC80-D142D4365997}" presName="root2" presStyleCnt="0"/>
      <dgm:spPr/>
    </dgm:pt>
    <dgm:pt modelId="{D1D50DE9-3F9B-45DF-8197-C3ECFD17F9BC}" type="pres">
      <dgm:prSet presAssocID="{F2804685-D407-4320-BC80-D142D4365997}" presName="LevelTwoTextNode" presStyleLbl="node3" presStyleIdx="2" presStyleCnt="7" custScaleX="115916" custLinFactNeighborX="-3881" custLinFactNeighborY="-2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57485E-1BE4-473F-A1B5-5E1BD6304819}" type="pres">
      <dgm:prSet presAssocID="{F2804685-D407-4320-BC80-D142D4365997}" presName="level3hierChild" presStyleCnt="0"/>
      <dgm:spPr/>
    </dgm:pt>
    <dgm:pt modelId="{CE189D2C-EF6C-48C1-A06F-A77CF07EC91C}" type="pres">
      <dgm:prSet presAssocID="{8CAB25A6-79D8-4B0E-A3AB-66151982DBBF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5877264A-C24A-4037-B305-3B2147A2BFE8}" type="pres">
      <dgm:prSet presAssocID="{8CAB25A6-79D8-4B0E-A3AB-66151982DBBF}" presName="connTx" presStyleLbl="parChTrans1D2" presStyleIdx="1" presStyleCnt="3"/>
      <dgm:spPr/>
      <dgm:t>
        <a:bodyPr/>
        <a:lstStyle/>
        <a:p>
          <a:endParaRPr lang="es-ES"/>
        </a:p>
      </dgm:t>
    </dgm:pt>
    <dgm:pt modelId="{E8E82382-7EE1-487B-B629-C3885ADF1868}" type="pres">
      <dgm:prSet presAssocID="{DB387F6D-CAF3-4455-9959-56522A320302}" presName="root2" presStyleCnt="0"/>
      <dgm:spPr/>
    </dgm:pt>
    <dgm:pt modelId="{5234E868-7AE4-4F49-9C8B-5014C6A89F4A}" type="pres">
      <dgm:prSet presAssocID="{DB387F6D-CAF3-4455-9959-56522A320302}" presName="LevelTwoTextNode" presStyleLbl="node2" presStyleIdx="1" presStyleCnt="3" custScaleX="115916" custLinFactNeighborX="-37419" custLinFactNeighborY="3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DF245E-06D7-4B15-A6BE-0CBADE91C43D}" type="pres">
      <dgm:prSet presAssocID="{DB387F6D-CAF3-4455-9959-56522A320302}" presName="level3hierChild" presStyleCnt="0"/>
      <dgm:spPr/>
    </dgm:pt>
    <dgm:pt modelId="{5AAA59AB-BC45-4842-95D7-42ED8CE8028A}" type="pres">
      <dgm:prSet presAssocID="{30E6F2EE-8173-42AC-AF45-060BB66F49FD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D09CE92C-8568-434E-9BE9-2AFA08A29BD0}" type="pres">
      <dgm:prSet presAssocID="{30E6F2EE-8173-42AC-AF45-060BB66F49FD}" presName="connTx" presStyleLbl="parChTrans1D3" presStyleIdx="3" presStyleCnt="7"/>
      <dgm:spPr/>
      <dgm:t>
        <a:bodyPr/>
        <a:lstStyle/>
        <a:p>
          <a:endParaRPr lang="es-ES"/>
        </a:p>
      </dgm:t>
    </dgm:pt>
    <dgm:pt modelId="{B710A408-8290-4CD4-8C69-F5B7ACC71BE1}" type="pres">
      <dgm:prSet presAssocID="{07102BE7-DFFB-4DC3-8DB6-DE67366764C8}" presName="root2" presStyleCnt="0"/>
      <dgm:spPr/>
    </dgm:pt>
    <dgm:pt modelId="{880F8C72-56A6-4C0B-AD5A-304891C63C25}" type="pres">
      <dgm:prSet presAssocID="{07102BE7-DFFB-4DC3-8DB6-DE67366764C8}" presName="LevelTwoTextNode" presStyleLbl="node3" presStyleIdx="3" presStyleCnt="7" custScaleX="115916" custLinFactNeighborX="-3881" custLinFactNeighborY="3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84219A-CC78-4606-8EF1-F4706ADEF53F}" type="pres">
      <dgm:prSet presAssocID="{07102BE7-DFFB-4DC3-8DB6-DE67366764C8}" presName="level3hierChild" presStyleCnt="0"/>
      <dgm:spPr/>
    </dgm:pt>
    <dgm:pt modelId="{BE4F1BAD-CFB0-4104-B4EB-CE126348EC56}" type="pres">
      <dgm:prSet presAssocID="{0A97826D-36EA-4BE9-9A3A-2D0E90FE9CB6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7DA20EC4-65BD-4359-8ED8-1A4F21D3D3FD}" type="pres">
      <dgm:prSet presAssocID="{0A97826D-36EA-4BE9-9A3A-2D0E90FE9CB6}" presName="connTx" presStyleLbl="parChTrans1D2" presStyleIdx="2" presStyleCnt="3"/>
      <dgm:spPr/>
      <dgm:t>
        <a:bodyPr/>
        <a:lstStyle/>
        <a:p>
          <a:endParaRPr lang="es-ES"/>
        </a:p>
      </dgm:t>
    </dgm:pt>
    <dgm:pt modelId="{894947E3-8863-4395-A52E-D12CFF83A2EB}" type="pres">
      <dgm:prSet presAssocID="{0987F31A-CEF4-4F7E-9E24-9FBDDB6B29AB}" presName="root2" presStyleCnt="0"/>
      <dgm:spPr/>
    </dgm:pt>
    <dgm:pt modelId="{8525CFD6-5A56-4BD5-AA6F-CC9243A0B65D}" type="pres">
      <dgm:prSet presAssocID="{0987F31A-CEF4-4F7E-9E24-9FBDDB6B29AB}" presName="LevelTwoTextNode" presStyleLbl="node2" presStyleIdx="2" presStyleCnt="3" custScaleX="115916" custLinFactNeighborX="-38524" custLinFactNeighborY="-2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8D4997-1F41-47D0-A1AD-8BB1A846893D}" type="pres">
      <dgm:prSet presAssocID="{0987F31A-CEF4-4F7E-9E24-9FBDDB6B29AB}" presName="level3hierChild" presStyleCnt="0"/>
      <dgm:spPr/>
    </dgm:pt>
    <dgm:pt modelId="{180C40C9-F857-4C0E-B411-DA9954659B08}" type="pres">
      <dgm:prSet presAssocID="{126030E7-F0B4-4C59-B61E-1A795CA461C8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2011E4C3-D515-44A3-9127-735E3F4A5356}" type="pres">
      <dgm:prSet presAssocID="{126030E7-F0B4-4C59-B61E-1A795CA461C8}" presName="connTx" presStyleLbl="parChTrans1D3" presStyleIdx="4" presStyleCnt="7"/>
      <dgm:spPr/>
      <dgm:t>
        <a:bodyPr/>
        <a:lstStyle/>
        <a:p>
          <a:endParaRPr lang="es-ES"/>
        </a:p>
      </dgm:t>
    </dgm:pt>
    <dgm:pt modelId="{741BB7D8-355C-4AC8-BEA9-C384A6FE1F2C}" type="pres">
      <dgm:prSet presAssocID="{AD3CC3B4-2E4F-4627-AFC4-18456773FB79}" presName="root2" presStyleCnt="0"/>
      <dgm:spPr/>
    </dgm:pt>
    <dgm:pt modelId="{47B53EB4-E69F-4E4F-A5BC-092186DAF0BB}" type="pres">
      <dgm:prSet presAssocID="{AD3CC3B4-2E4F-4627-AFC4-18456773FB79}" presName="LevelTwoTextNode" presStyleLbl="node3" presStyleIdx="4" presStyleCnt="7" custScaleX="115916" custLinFactNeighborX="-3881" custLinFactNeighborY="6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7D72E9-00C4-436F-97B3-04F4B3D0628A}" type="pres">
      <dgm:prSet presAssocID="{AD3CC3B4-2E4F-4627-AFC4-18456773FB79}" presName="level3hierChild" presStyleCnt="0"/>
      <dgm:spPr/>
    </dgm:pt>
    <dgm:pt modelId="{23F74A32-6645-438F-9406-BE1935E7F713}" type="pres">
      <dgm:prSet presAssocID="{1939C8D8-4BA9-424B-B6B2-5B802A371B5F}" presName="conn2-1" presStyleLbl="parChTrans1D3" presStyleIdx="5" presStyleCnt="7"/>
      <dgm:spPr/>
      <dgm:t>
        <a:bodyPr/>
        <a:lstStyle/>
        <a:p>
          <a:endParaRPr lang="es-ES"/>
        </a:p>
      </dgm:t>
    </dgm:pt>
    <dgm:pt modelId="{715DE9DC-C640-4052-8DB8-24B31CAA0667}" type="pres">
      <dgm:prSet presAssocID="{1939C8D8-4BA9-424B-B6B2-5B802A371B5F}" presName="connTx" presStyleLbl="parChTrans1D3" presStyleIdx="5" presStyleCnt="7"/>
      <dgm:spPr/>
      <dgm:t>
        <a:bodyPr/>
        <a:lstStyle/>
        <a:p>
          <a:endParaRPr lang="es-ES"/>
        </a:p>
      </dgm:t>
    </dgm:pt>
    <dgm:pt modelId="{35574831-7B19-49EB-86B5-E813DEAFFBFB}" type="pres">
      <dgm:prSet presAssocID="{41EF9212-925E-4D75-93DC-23025BF4B6B9}" presName="root2" presStyleCnt="0"/>
      <dgm:spPr/>
    </dgm:pt>
    <dgm:pt modelId="{35354087-FCD3-4A37-A111-5993C6E73BF1}" type="pres">
      <dgm:prSet presAssocID="{41EF9212-925E-4D75-93DC-23025BF4B6B9}" presName="LevelTwoTextNode" presStyleLbl="node3" presStyleIdx="5" presStyleCnt="7" custScaleX="115916" custLinFactNeighborX="-3881" custLinFactNeighborY="29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98B66B-D875-4D70-AE3F-3E2735794CD3}" type="pres">
      <dgm:prSet presAssocID="{41EF9212-925E-4D75-93DC-23025BF4B6B9}" presName="level3hierChild" presStyleCnt="0"/>
      <dgm:spPr/>
    </dgm:pt>
    <dgm:pt modelId="{2266B53C-A497-496A-9B5D-8D6DF8DB84C0}" type="pres">
      <dgm:prSet presAssocID="{D303FAC7-127C-49F9-8CD6-5509BF8D8328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2256818A-DC87-4976-94C5-033651015510}" type="pres">
      <dgm:prSet presAssocID="{D303FAC7-127C-49F9-8CD6-5509BF8D8328}" presName="connTx" presStyleLbl="parChTrans1D3" presStyleIdx="6" presStyleCnt="7"/>
      <dgm:spPr/>
      <dgm:t>
        <a:bodyPr/>
        <a:lstStyle/>
        <a:p>
          <a:endParaRPr lang="es-ES"/>
        </a:p>
      </dgm:t>
    </dgm:pt>
    <dgm:pt modelId="{657B0234-7DC3-4D99-B999-B10D0AE725E7}" type="pres">
      <dgm:prSet presAssocID="{E435439F-5FD5-4C47-9419-D52BCB208F32}" presName="root2" presStyleCnt="0"/>
      <dgm:spPr/>
    </dgm:pt>
    <dgm:pt modelId="{C2D0BF76-70CB-4AF6-82A6-F8B6C50F66D2}" type="pres">
      <dgm:prSet presAssocID="{E435439F-5FD5-4C47-9419-D52BCB208F32}" presName="LevelTwoTextNode" presStyleLbl="node3" presStyleIdx="6" presStyleCnt="7" custScaleX="115916" custLinFactNeighborX="-3881" custLinFactNeighborY="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C9BB9-B748-47C0-923E-7838D2652562}" type="pres">
      <dgm:prSet presAssocID="{E435439F-5FD5-4C47-9419-D52BCB208F32}" presName="level3hierChild" presStyleCnt="0"/>
      <dgm:spPr/>
    </dgm:pt>
  </dgm:ptLst>
  <dgm:cxnLst>
    <dgm:cxn modelId="{1104841F-8C4A-47AE-A9FF-29DC78747032}" type="presOf" srcId="{D303FAC7-127C-49F9-8CD6-5509BF8D8328}" destId="{2256818A-DC87-4976-94C5-033651015510}" srcOrd="1" destOrd="0" presId="urn:microsoft.com/office/officeart/2005/8/layout/hierarchy2"/>
    <dgm:cxn modelId="{6096257C-4716-4DE1-8509-D6A6D88D8500}" type="presOf" srcId="{1939C8D8-4BA9-424B-B6B2-5B802A371B5F}" destId="{715DE9DC-C640-4052-8DB8-24B31CAA0667}" srcOrd="1" destOrd="0" presId="urn:microsoft.com/office/officeart/2005/8/layout/hierarchy2"/>
    <dgm:cxn modelId="{631C56D9-EFD3-4C8D-A619-E2AB1900000F}" type="presOf" srcId="{21B9CB51-9E3E-488A-B71A-2F15D92AC2B6}" destId="{49ED3AD8-42D5-4689-8D56-8E60DDE511DA}" srcOrd="0" destOrd="0" presId="urn:microsoft.com/office/officeart/2005/8/layout/hierarchy2"/>
    <dgm:cxn modelId="{EB9E9A1A-608E-4286-AEF6-494A27209BB5}" type="presOf" srcId="{AAAF8E29-CFEE-4DB3-A57A-BDC55BA87C2D}" destId="{AC75CAD0-BCF2-45F0-962F-9680E92DE71D}" srcOrd="0" destOrd="0" presId="urn:microsoft.com/office/officeart/2005/8/layout/hierarchy2"/>
    <dgm:cxn modelId="{901D1757-3A6A-4628-B1BD-536317B5E78A}" type="presOf" srcId="{DB387F6D-CAF3-4455-9959-56522A320302}" destId="{5234E868-7AE4-4F49-9C8B-5014C6A89F4A}" srcOrd="0" destOrd="0" presId="urn:microsoft.com/office/officeart/2005/8/layout/hierarchy2"/>
    <dgm:cxn modelId="{5837A388-9DE9-47D5-B6F9-EFFC79A1E3BC}" type="presOf" srcId="{41EF9212-925E-4D75-93DC-23025BF4B6B9}" destId="{35354087-FCD3-4A37-A111-5993C6E73BF1}" srcOrd="0" destOrd="0" presId="urn:microsoft.com/office/officeart/2005/8/layout/hierarchy2"/>
    <dgm:cxn modelId="{1C6BEC6D-1754-4C7E-B1D7-9B3583D3B3D2}" srcId="{DB387F6D-CAF3-4455-9959-56522A320302}" destId="{07102BE7-DFFB-4DC3-8DB6-DE67366764C8}" srcOrd="0" destOrd="0" parTransId="{30E6F2EE-8173-42AC-AF45-060BB66F49FD}" sibTransId="{E6FD6632-2A9F-4EB3-BF03-59BCEF754ADE}"/>
    <dgm:cxn modelId="{E77D1F8D-6499-4EC5-8302-B2B112597D27}" type="presOf" srcId="{55AA5EE9-3740-46AC-9FC0-FE6C32EE8374}" destId="{8768A65C-9480-4280-A7EC-8EBA5BAE0BE3}" srcOrd="1" destOrd="0" presId="urn:microsoft.com/office/officeart/2005/8/layout/hierarchy2"/>
    <dgm:cxn modelId="{D4DF4CC8-BA8A-4C15-9839-4CF09BE85406}" type="presOf" srcId="{13EB2695-4388-4D91-B3DD-024BE71C4CC0}" destId="{8CB8023F-8D79-44BE-8CFE-1D6EC27B84B4}" srcOrd="0" destOrd="0" presId="urn:microsoft.com/office/officeart/2005/8/layout/hierarchy2"/>
    <dgm:cxn modelId="{C9FDD570-A0D8-477B-B6D2-635BD3194D6B}" type="presOf" srcId="{8CAB25A6-79D8-4B0E-A3AB-66151982DBBF}" destId="{5877264A-C24A-4037-B305-3B2147A2BFE8}" srcOrd="1" destOrd="0" presId="urn:microsoft.com/office/officeart/2005/8/layout/hierarchy2"/>
    <dgm:cxn modelId="{A745D963-7304-43EC-A734-B30EC698D790}" type="presOf" srcId="{6259B994-7DBC-4D07-8207-52A196048287}" destId="{C854BBE2-DAB2-4863-9DAD-44E1498B8D4D}" srcOrd="0" destOrd="0" presId="urn:microsoft.com/office/officeart/2005/8/layout/hierarchy2"/>
    <dgm:cxn modelId="{49772427-60C4-4CE5-A84A-CE52BE50B88C}" type="presOf" srcId="{963B1DB5-BEC5-4D31-9F45-22AD7FD6D077}" destId="{E610C763-0BC5-4690-9289-D4A8BD66261E}" srcOrd="0" destOrd="0" presId="urn:microsoft.com/office/officeart/2005/8/layout/hierarchy2"/>
    <dgm:cxn modelId="{921DFAE0-AA59-49D9-9965-F4ECBA9C1EDC}" srcId="{13EB2695-4388-4D91-B3DD-024BE71C4CC0}" destId="{F2804685-D407-4320-BC80-D142D4365997}" srcOrd="2" destOrd="0" parTransId="{16F64A0B-4465-4489-A0A4-8F9263E6B714}" sibTransId="{F9D436CD-2336-4797-BD2A-F90104E90790}"/>
    <dgm:cxn modelId="{BEA2BECE-D2E9-47C3-A720-AF5F3FDA1E7C}" type="presOf" srcId="{7C9B4ACE-428A-48E9-99A0-8DCD0422A6F9}" destId="{5BEB8BAE-0CB2-451B-8E92-D491397F7804}" srcOrd="0" destOrd="0" presId="urn:microsoft.com/office/officeart/2005/8/layout/hierarchy2"/>
    <dgm:cxn modelId="{BCD5206B-5B14-4D12-BDD2-337D7856C0CA}" type="presOf" srcId="{1939C8D8-4BA9-424B-B6B2-5B802A371B5F}" destId="{23F74A32-6645-438F-9406-BE1935E7F713}" srcOrd="0" destOrd="0" presId="urn:microsoft.com/office/officeart/2005/8/layout/hierarchy2"/>
    <dgm:cxn modelId="{19EFDA98-F8F2-4020-BF56-FCB42BC4056D}" type="presOf" srcId="{126030E7-F0B4-4C59-B61E-1A795CA461C8}" destId="{2011E4C3-D515-44A3-9127-735E3F4A5356}" srcOrd="1" destOrd="0" presId="urn:microsoft.com/office/officeart/2005/8/layout/hierarchy2"/>
    <dgm:cxn modelId="{520B4448-49D0-4EDC-BBCD-1F6F6CA08EB0}" type="presOf" srcId="{F2804685-D407-4320-BC80-D142D4365997}" destId="{D1D50DE9-3F9B-45DF-8197-C3ECFD17F9BC}" srcOrd="0" destOrd="0" presId="urn:microsoft.com/office/officeart/2005/8/layout/hierarchy2"/>
    <dgm:cxn modelId="{564EBA13-FDF1-41BA-A4F0-36FFC498A31A}" srcId="{7C9B4ACE-428A-48E9-99A0-8DCD0422A6F9}" destId="{DB387F6D-CAF3-4455-9959-56522A320302}" srcOrd="1" destOrd="0" parTransId="{8CAB25A6-79D8-4B0E-A3AB-66151982DBBF}" sibTransId="{5FFA6DB4-6B79-4447-8180-67B38D119B59}"/>
    <dgm:cxn modelId="{FB682DDB-16A9-4083-B7A7-E3AA72F90B45}" type="presOf" srcId="{963B1DB5-BEC5-4D31-9F45-22AD7FD6D077}" destId="{96262054-723E-45AD-A6CE-5640F51CE93B}" srcOrd="1" destOrd="0" presId="urn:microsoft.com/office/officeart/2005/8/layout/hierarchy2"/>
    <dgm:cxn modelId="{D7A8DA5F-40C8-4D6E-916D-98079298F086}" type="presOf" srcId="{E435439F-5FD5-4C47-9419-D52BCB208F32}" destId="{C2D0BF76-70CB-4AF6-82A6-F8B6C50F66D2}" srcOrd="0" destOrd="0" presId="urn:microsoft.com/office/officeart/2005/8/layout/hierarchy2"/>
    <dgm:cxn modelId="{8C54FD58-895E-4606-B7A9-A15C0DBEB5DD}" srcId="{7C9B4ACE-428A-48E9-99A0-8DCD0422A6F9}" destId="{0987F31A-CEF4-4F7E-9E24-9FBDDB6B29AB}" srcOrd="2" destOrd="0" parTransId="{0A97826D-36EA-4BE9-9A3A-2D0E90FE9CB6}" sibTransId="{7FBD5958-2503-4170-8A84-20E85B0B1A7B}"/>
    <dgm:cxn modelId="{09E6191B-BDFC-450F-B942-F4901078882F}" type="presOf" srcId="{D303FAC7-127C-49F9-8CD6-5509BF8D8328}" destId="{2266B53C-A497-496A-9B5D-8D6DF8DB84C0}" srcOrd="0" destOrd="0" presId="urn:microsoft.com/office/officeart/2005/8/layout/hierarchy2"/>
    <dgm:cxn modelId="{1D1C2AA5-84F4-40A6-8BD1-48606E41C081}" type="presOf" srcId="{16F64A0B-4465-4489-A0A4-8F9263E6B714}" destId="{94C8F95D-9338-4B44-B15F-D5303011827E}" srcOrd="0" destOrd="0" presId="urn:microsoft.com/office/officeart/2005/8/layout/hierarchy2"/>
    <dgm:cxn modelId="{2186D6C9-86E2-47EB-9A2C-B67D9EFB9D05}" srcId="{0987F31A-CEF4-4F7E-9E24-9FBDDB6B29AB}" destId="{E435439F-5FD5-4C47-9419-D52BCB208F32}" srcOrd="2" destOrd="0" parTransId="{D303FAC7-127C-49F9-8CD6-5509BF8D8328}" sibTransId="{280D37D1-F22C-4755-83D6-42D47F9925F8}"/>
    <dgm:cxn modelId="{7E9DF01B-8D08-4675-8F8A-2073DE6A5085}" srcId="{0987F31A-CEF4-4F7E-9E24-9FBDDB6B29AB}" destId="{41EF9212-925E-4D75-93DC-23025BF4B6B9}" srcOrd="1" destOrd="0" parTransId="{1939C8D8-4BA9-424B-B6B2-5B802A371B5F}" sibTransId="{77647C77-0D6B-4F92-8F2E-4A4EEEF841E0}"/>
    <dgm:cxn modelId="{49EFB955-5251-45E5-BFB5-915612288614}" type="presOf" srcId="{0987F31A-CEF4-4F7E-9E24-9FBDDB6B29AB}" destId="{8525CFD6-5A56-4BD5-AA6F-CC9243A0B65D}" srcOrd="0" destOrd="0" presId="urn:microsoft.com/office/officeart/2005/8/layout/hierarchy2"/>
    <dgm:cxn modelId="{45C638D8-B11C-41F0-B2EE-D1B1426255A0}" type="presOf" srcId="{126030E7-F0B4-4C59-B61E-1A795CA461C8}" destId="{180C40C9-F857-4C0E-B411-DA9954659B08}" srcOrd="0" destOrd="0" presId="urn:microsoft.com/office/officeart/2005/8/layout/hierarchy2"/>
    <dgm:cxn modelId="{94F8D75B-DBF6-420B-B68F-946C382B8B4B}" srcId="{7C9B4ACE-428A-48E9-99A0-8DCD0422A6F9}" destId="{13EB2695-4388-4D91-B3DD-024BE71C4CC0}" srcOrd="0" destOrd="0" parTransId="{55AA5EE9-3740-46AC-9FC0-FE6C32EE8374}" sibTransId="{16180C0F-C6AE-4C83-BF61-CC6D07319F6B}"/>
    <dgm:cxn modelId="{C9FFC264-CB77-42C4-817D-1B3161818DC8}" type="presOf" srcId="{8CAB25A6-79D8-4B0E-A3AB-66151982DBBF}" destId="{CE189D2C-EF6C-48C1-A06F-A77CF07EC91C}" srcOrd="0" destOrd="0" presId="urn:microsoft.com/office/officeart/2005/8/layout/hierarchy2"/>
    <dgm:cxn modelId="{F4255640-7EBC-469B-B102-3935C45024FA}" type="presOf" srcId="{1D071114-1992-4EBE-A599-A205EBEBE3D9}" destId="{4E5A6524-1632-401D-9CA3-F6DF0B138549}" srcOrd="0" destOrd="0" presId="urn:microsoft.com/office/officeart/2005/8/layout/hierarchy2"/>
    <dgm:cxn modelId="{A04A6EBD-D1F5-43F2-97C3-9F676605E54E}" type="presOf" srcId="{AD3CC3B4-2E4F-4627-AFC4-18456773FB79}" destId="{47B53EB4-E69F-4E4F-A5BC-092186DAF0BB}" srcOrd="0" destOrd="0" presId="urn:microsoft.com/office/officeart/2005/8/layout/hierarchy2"/>
    <dgm:cxn modelId="{CC1A44A2-C31B-4121-B3C4-D4DFDC2EAAD6}" type="presOf" srcId="{30E6F2EE-8173-42AC-AF45-060BB66F49FD}" destId="{5AAA59AB-BC45-4842-95D7-42ED8CE8028A}" srcOrd="0" destOrd="0" presId="urn:microsoft.com/office/officeart/2005/8/layout/hierarchy2"/>
    <dgm:cxn modelId="{69B577C9-C239-432C-8502-4F0E416C94AD}" srcId="{13EB2695-4388-4D91-B3DD-024BE71C4CC0}" destId="{21B9CB51-9E3E-488A-B71A-2F15D92AC2B6}" srcOrd="0" destOrd="0" parTransId="{963B1DB5-BEC5-4D31-9F45-22AD7FD6D077}" sibTransId="{1CC20FBA-AA5F-47CA-91AF-C4427607A353}"/>
    <dgm:cxn modelId="{35018DE3-E8E4-42C4-8914-245EEE55CFD8}" srcId="{0987F31A-CEF4-4F7E-9E24-9FBDDB6B29AB}" destId="{AD3CC3B4-2E4F-4627-AFC4-18456773FB79}" srcOrd="0" destOrd="0" parTransId="{126030E7-F0B4-4C59-B61E-1A795CA461C8}" sibTransId="{A82E79A4-878D-406F-A5C3-94A3D4A56ED7}"/>
    <dgm:cxn modelId="{84747BC3-D601-4477-8FA9-89C06E483CB4}" type="presOf" srcId="{0A97826D-36EA-4BE9-9A3A-2D0E90FE9CB6}" destId="{BE4F1BAD-CFB0-4104-B4EB-CE126348EC56}" srcOrd="0" destOrd="0" presId="urn:microsoft.com/office/officeart/2005/8/layout/hierarchy2"/>
    <dgm:cxn modelId="{7FD500D9-03D9-4B7D-99E5-4DF6893DF99A}" srcId="{13EB2695-4388-4D91-B3DD-024BE71C4CC0}" destId="{AAAF8E29-CFEE-4DB3-A57A-BDC55BA87C2D}" srcOrd="1" destOrd="0" parTransId="{1D071114-1992-4EBE-A599-A205EBEBE3D9}" sibTransId="{B29C12F3-1A0E-48C4-8384-A464C73A7AAD}"/>
    <dgm:cxn modelId="{3223F71B-DAEB-4C1D-BBF7-FC3AB7CE4D0D}" type="presOf" srcId="{1D071114-1992-4EBE-A599-A205EBEBE3D9}" destId="{3F2B7DE3-4E96-44E2-A8F5-D388934D6116}" srcOrd="1" destOrd="0" presId="urn:microsoft.com/office/officeart/2005/8/layout/hierarchy2"/>
    <dgm:cxn modelId="{66EE7735-238D-4525-B589-3D08FB29F72D}" type="presOf" srcId="{55AA5EE9-3740-46AC-9FC0-FE6C32EE8374}" destId="{D332D555-9F71-494D-BE1F-653F1841BA20}" srcOrd="0" destOrd="0" presId="urn:microsoft.com/office/officeart/2005/8/layout/hierarchy2"/>
    <dgm:cxn modelId="{A70B5D1F-E6F0-4AB0-9E94-DCF9C79654FE}" type="presOf" srcId="{16F64A0B-4465-4489-A0A4-8F9263E6B714}" destId="{222ECF1E-3BA6-4A3F-AFD3-8D19E1A20FEC}" srcOrd="1" destOrd="0" presId="urn:microsoft.com/office/officeart/2005/8/layout/hierarchy2"/>
    <dgm:cxn modelId="{283A5AC7-6DB0-4B5A-85FC-5F8DF2F344A3}" type="presOf" srcId="{30E6F2EE-8173-42AC-AF45-060BB66F49FD}" destId="{D09CE92C-8568-434E-9BE9-2AFA08A29BD0}" srcOrd="1" destOrd="0" presId="urn:microsoft.com/office/officeart/2005/8/layout/hierarchy2"/>
    <dgm:cxn modelId="{02C0384F-C8F8-4A88-812C-324E07E9932A}" srcId="{6259B994-7DBC-4D07-8207-52A196048287}" destId="{7C9B4ACE-428A-48E9-99A0-8DCD0422A6F9}" srcOrd="0" destOrd="0" parTransId="{BE29FEC8-34EB-4E46-8065-E0824CE25873}" sibTransId="{777BEC9C-6A1C-4892-A4C4-5962AF862421}"/>
    <dgm:cxn modelId="{F4E2A2EA-6C06-4889-807C-13C3FDBE4306}" type="presOf" srcId="{07102BE7-DFFB-4DC3-8DB6-DE67366764C8}" destId="{880F8C72-56A6-4C0B-AD5A-304891C63C25}" srcOrd="0" destOrd="0" presId="urn:microsoft.com/office/officeart/2005/8/layout/hierarchy2"/>
    <dgm:cxn modelId="{FA0DDF23-0CF6-45B4-AB4F-BC44ECBB1121}" type="presOf" srcId="{0A97826D-36EA-4BE9-9A3A-2D0E90FE9CB6}" destId="{7DA20EC4-65BD-4359-8ED8-1A4F21D3D3FD}" srcOrd="1" destOrd="0" presId="urn:microsoft.com/office/officeart/2005/8/layout/hierarchy2"/>
    <dgm:cxn modelId="{DA58307E-0757-4BC0-AE64-98F44EC15986}" type="presParOf" srcId="{C854BBE2-DAB2-4863-9DAD-44E1498B8D4D}" destId="{D8823898-AA66-4FB8-ABFB-E8872E8F81A5}" srcOrd="0" destOrd="0" presId="urn:microsoft.com/office/officeart/2005/8/layout/hierarchy2"/>
    <dgm:cxn modelId="{421A8B44-D19A-4426-9D68-67840275EBCB}" type="presParOf" srcId="{D8823898-AA66-4FB8-ABFB-E8872E8F81A5}" destId="{5BEB8BAE-0CB2-451B-8E92-D491397F7804}" srcOrd="0" destOrd="0" presId="urn:microsoft.com/office/officeart/2005/8/layout/hierarchy2"/>
    <dgm:cxn modelId="{624C5AF3-5DB8-4BCE-818C-280576F3956B}" type="presParOf" srcId="{D8823898-AA66-4FB8-ABFB-E8872E8F81A5}" destId="{B97EC305-6B2F-45CE-B604-21DF21F6CD1D}" srcOrd="1" destOrd="0" presId="urn:microsoft.com/office/officeart/2005/8/layout/hierarchy2"/>
    <dgm:cxn modelId="{39C2F2FA-5285-4B34-AD72-F3E9A2E129BF}" type="presParOf" srcId="{B97EC305-6B2F-45CE-B604-21DF21F6CD1D}" destId="{D332D555-9F71-494D-BE1F-653F1841BA20}" srcOrd="0" destOrd="0" presId="urn:microsoft.com/office/officeart/2005/8/layout/hierarchy2"/>
    <dgm:cxn modelId="{AFC9433B-91CB-4EA4-968E-4502DD435EC8}" type="presParOf" srcId="{D332D555-9F71-494D-BE1F-653F1841BA20}" destId="{8768A65C-9480-4280-A7EC-8EBA5BAE0BE3}" srcOrd="0" destOrd="0" presId="urn:microsoft.com/office/officeart/2005/8/layout/hierarchy2"/>
    <dgm:cxn modelId="{332FAA7E-D6BF-4069-9C60-816E544D9CEA}" type="presParOf" srcId="{B97EC305-6B2F-45CE-B604-21DF21F6CD1D}" destId="{CE4F30E8-1325-4923-A2CC-72096FEA3EDA}" srcOrd="1" destOrd="0" presId="urn:microsoft.com/office/officeart/2005/8/layout/hierarchy2"/>
    <dgm:cxn modelId="{4F330CCB-7CEF-4366-AE18-4E320FD46AE0}" type="presParOf" srcId="{CE4F30E8-1325-4923-A2CC-72096FEA3EDA}" destId="{8CB8023F-8D79-44BE-8CFE-1D6EC27B84B4}" srcOrd="0" destOrd="0" presId="urn:microsoft.com/office/officeart/2005/8/layout/hierarchy2"/>
    <dgm:cxn modelId="{52A0E9AE-0B88-49BB-A187-8CD8F5BBEE51}" type="presParOf" srcId="{CE4F30E8-1325-4923-A2CC-72096FEA3EDA}" destId="{C172E264-BA3F-4E20-8B55-ABCB6624377A}" srcOrd="1" destOrd="0" presId="urn:microsoft.com/office/officeart/2005/8/layout/hierarchy2"/>
    <dgm:cxn modelId="{D088AFE0-0B00-416C-94C3-63E850410FE1}" type="presParOf" srcId="{C172E264-BA3F-4E20-8B55-ABCB6624377A}" destId="{E610C763-0BC5-4690-9289-D4A8BD66261E}" srcOrd="0" destOrd="0" presId="urn:microsoft.com/office/officeart/2005/8/layout/hierarchy2"/>
    <dgm:cxn modelId="{3075DBB0-1367-4DA6-806B-E16AC4B971E1}" type="presParOf" srcId="{E610C763-0BC5-4690-9289-D4A8BD66261E}" destId="{96262054-723E-45AD-A6CE-5640F51CE93B}" srcOrd="0" destOrd="0" presId="urn:microsoft.com/office/officeart/2005/8/layout/hierarchy2"/>
    <dgm:cxn modelId="{00A701B4-EF4E-4564-8708-AD6BB630360B}" type="presParOf" srcId="{C172E264-BA3F-4E20-8B55-ABCB6624377A}" destId="{0DD57A86-20B2-4298-A284-002D7860629F}" srcOrd="1" destOrd="0" presId="urn:microsoft.com/office/officeart/2005/8/layout/hierarchy2"/>
    <dgm:cxn modelId="{D7CEDA69-BCCB-455E-B5B5-C360F9151C10}" type="presParOf" srcId="{0DD57A86-20B2-4298-A284-002D7860629F}" destId="{49ED3AD8-42D5-4689-8D56-8E60DDE511DA}" srcOrd="0" destOrd="0" presId="urn:microsoft.com/office/officeart/2005/8/layout/hierarchy2"/>
    <dgm:cxn modelId="{BE0524FD-1FD2-4BB1-ACEF-3C5B705F10FD}" type="presParOf" srcId="{0DD57A86-20B2-4298-A284-002D7860629F}" destId="{DC485C0B-CAE1-4432-B097-851F34F12E43}" srcOrd="1" destOrd="0" presId="urn:microsoft.com/office/officeart/2005/8/layout/hierarchy2"/>
    <dgm:cxn modelId="{238298C5-DE3B-4E2A-9513-6D4675334F67}" type="presParOf" srcId="{C172E264-BA3F-4E20-8B55-ABCB6624377A}" destId="{4E5A6524-1632-401D-9CA3-F6DF0B138549}" srcOrd="2" destOrd="0" presId="urn:microsoft.com/office/officeart/2005/8/layout/hierarchy2"/>
    <dgm:cxn modelId="{2566F089-DCFA-42D1-AA9C-68BD270DA20E}" type="presParOf" srcId="{4E5A6524-1632-401D-9CA3-F6DF0B138549}" destId="{3F2B7DE3-4E96-44E2-A8F5-D388934D6116}" srcOrd="0" destOrd="0" presId="urn:microsoft.com/office/officeart/2005/8/layout/hierarchy2"/>
    <dgm:cxn modelId="{4C1DDE1E-27A7-4DE8-A9D2-F3E45D428E52}" type="presParOf" srcId="{C172E264-BA3F-4E20-8B55-ABCB6624377A}" destId="{A3F8956E-11F8-46A5-A84E-9C0FED8E0190}" srcOrd="3" destOrd="0" presId="urn:microsoft.com/office/officeart/2005/8/layout/hierarchy2"/>
    <dgm:cxn modelId="{F6160638-AFEA-4949-956E-F8E6071B2A0B}" type="presParOf" srcId="{A3F8956E-11F8-46A5-A84E-9C0FED8E0190}" destId="{AC75CAD0-BCF2-45F0-962F-9680E92DE71D}" srcOrd="0" destOrd="0" presId="urn:microsoft.com/office/officeart/2005/8/layout/hierarchy2"/>
    <dgm:cxn modelId="{35C302B6-F89D-4B66-8AB3-A2FBCC69D3D0}" type="presParOf" srcId="{A3F8956E-11F8-46A5-A84E-9C0FED8E0190}" destId="{65BE405C-6D47-405A-B0F5-6EB7D66B17F0}" srcOrd="1" destOrd="0" presId="urn:microsoft.com/office/officeart/2005/8/layout/hierarchy2"/>
    <dgm:cxn modelId="{71857935-250C-4CE3-905F-2CBB603051AF}" type="presParOf" srcId="{C172E264-BA3F-4E20-8B55-ABCB6624377A}" destId="{94C8F95D-9338-4B44-B15F-D5303011827E}" srcOrd="4" destOrd="0" presId="urn:microsoft.com/office/officeart/2005/8/layout/hierarchy2"/>
    <dgm:cxn modelId="{99C437AD-3704-4D69-87E7-D9A85785C53A}" type="presParOf" srcId="{94C8F95D-9338-4B44-B15F-D5303011827E}" destId="{222ECF1E-3BA6-4A3F-AFD3-8D19E1A20FEC}" srcOrd="0" destOrd="0" presId="urn:microsoft.com/office/officeart/2005/8/layout/hierarchy2"/>
    <dgm:cxn modelId="{317686EE-95B5-40BA-BB42-F8FB80C6118F}" type="presParOf" srcId="{C172E264-BA3F-4E20-8B55-ABCB6624377A}" destId="{E4CCFCF0-8AAC-464F-8176-0FF4955EE643}" srcOrd="5" destOrd="0" presId="urn:microsoft.com/office/officeart/2005/8/layout/hierarchy2"/>
    <dgm:cxn modelId="{46046427-7D61-4AFF-9428-6ECEEA9ACDBC}" type="presParOf" srcId="{E4CCFCF0-8AAC-464F-8176-0FF4955EE643}" destId="{D1D50DE9-3F9B-45DF-8197-C3ECFD17F9BC}" srcOrd="0" destOrd="0" presId="urn:microsoft.com/office/officeart/2005/8/layout/hierarchy2"/>
    <dgm:cxn modelId="{81CD514A-1648-4495-B330-37AF0EFF37E1}" type="presParOf" srcId="{E4CCFCF0-8AAC-464F-8176-0FF4955EE643}" destId="{8957485E-1BE4-473F-A1B5-5E1BD6304819}" srcOrd="1" destOrd="0" presId="urn:microsoft.com/office/officeart/2005/8/layout/hierarchy2"/>
    <dgm:cxn modelId="{E41205AB-056E-4672-9DA2-BEF378A6B8E3}" type="presParOf" srcId="{B97EC305-6B2F-45CE-B604-21DF21F6CD1D}" destId="{CE189D2C-EF6C-48C1-A06F-A77CF07EC91C}" srcOrd="2" destOrd="0" presId="urn:microsoft.com/office/officeart/2005/8/layout/hierarchy2"/>
    <dgm:cxn modelId="{EC1809AC-C405-4893-9D0D-1F35C004C6A3}" type="presParOf" srcId="{CE189D2C-EF6C-48C1-A06F-A77CF07EC91C}" destId="{5877264A-C24A-4037-B305-3B2147A2BFE8}" srcOrd="0" destOrd="0" presId="urn:microsoft.com/office/officeart/2005/8/layout/hierarchy2"/>
    <dgm:cxn modelId="{572D56F1-5293-4903-9E29-8805AB6BDC3F}" type="presParOf" srcId="{B97EC305-6B2F-45CE-B604-21DF21F6CD1D}" destId="{E8E82382-7EE1-487B-B629-C3885ADF1868}" srcOrd="3" destOrd="0" presId="urn:microsoft.com/office/officeart/2005/8/layout/hierarchy2"/>
    <dgm:cxn modelId="{F87CD027-5A48-48AB-AB06-4B5B089D417C}" type="presParOf" srcId="{E8E82382-7EE1-487B-B629-C3885ADF1868}" destId="{5234E868-7AE4-4F49-9C8B-5014C6A89F4A}" srcOrd="0" destOrd="0" presId="urn:microsoft.com/office/officeart/2005/8/layout/hierarchy2"/>
    <dgm:cxn modelId="{49367444-B3F5-4564-A1C4-2325C6C3C05E}" type="presParOf" srcId="{E8E82382-7EE1-487B-B629-C3885ADF1868}" destId="{55DF245E-06D7-4B15-A6BE-0CBADE91C43D}" srcOrd="1" destOrd="0" presId="urn:microsoft.com/office/officeart/2005/8/layout/hierarchy2"/>
    <dgm:cxn modelId="{20103020-25A3-4498-B079-0065C1C0FB37}" type="presParOf" srcId="{55DF245E-06D7-4B15-A6BE-0CBADE91C43D}" destId="{5AAA59AB-BC45-4842-95D7-42ED8CE8028A}" srcOrd="0" destOrd="0" presId="urn:microsoft.com/office/officeart/2005/8/layout/hierarchy2"/>
    <dgm:cxn modelId="{4DDD38FC-543A-4D83-A6B2-C6C0B11D1156}" type="presParOf" srcId="{5AAA59AB-BC45-4842-95D7-42ED8CE8028A}" destId="{D09CE92C-8568-434E-9BE9-2AFA08A29BD0}" srcOrd="0" destOrd="0" presId="urn:microsoft.com/office/officeart/2005/8/layout/hierarchy2"/>
    <dgm:cxn modelId="{8779B88F-3427-4C4A-8139-F06D8F264069}" type="presParOf" srcId="{55DF245E-06D7-4B15-A6BE-0CBADE91C43D}" destId="{B710A408-8290-4CD4-8C69-F5B7ACC71BE1}" srcOrd="1" destOrd="0" presId="urn:microsoft.com/office/officeart/2005/8/layout/hierarchy2"/>
    <dgm:cxn modelId="{EB059EAD-0B57-47DD-8C52-ABD31E2FEDFD}" type="presParOf" srcId="{B710A408-8290-4CD4-8C69-F5B7ACC71BE1}" destId="{880F8C72-56A6-4C0B-AD5A-304891C63C25}" srcOrd="0" destOrd="0" presId="urn:microsoft.com/office/officeart/2005/8/layout/hierarchy2"/>
    <dgm:cxn modelId="{92C0F0A8-3719-4FC0-95C4-3A285CA79FF9}" type="presParOf" srcId="{B710A408-8290-4CD4-8C69-F5B7ACC71BE1}" destId="{0F84219A-CC78-4606-8EF1-F4706ADEF53F}" srcOrd="1" destOrd="0" presId="urn:microsoft.com/office/officeart/2005/8/layout/hierarchy2"/>
    <dgm:cxn modelId="{B30EDCB4-D463-4FA4-9FAE-175A4B0C176E}" type="presParOf" srcId="{B97EC305-6B2F-45CE-B604-21DF21F6CD1D}" destId="{BE4F1BAD-CFB0-4104-B4EB-CE126348EC56}" srcOrd="4" destOrd="0" presId="urn:microsoft.com/office/officeart/2005/8/layout/hierarchy2"/>
    <dgm:cxn modelId="{7DDEA903-BEBB-4F03-A56A-E43178E27B4A}" type="presParOf" srcId="{BE4F1BAD-CFB0-4104-B4EB-CE126348EC56}" destId="{7DA20EC4-65BD-4359-8ED8-1A4F21D3D3FD}" srcOrd="0" destOrd="0" presId="urn:microsoft.com/office/officeart/2005/8/layout/hierarchy2"/>
    <dgm:cxn modelId="{35F95973-07F9-4F10-9305-B41B9D87D728}" type="presParOf" srcId="{B97EC305-6B2F-45CE-B604-21DF21F6CD1D}" destId="{894947E3-8863-4395-A52E-D12CFF83A2EB}" srcOrd="5" destOrd="0" presId="urn:microsoft.com/office/officeart/2005/8/layout/hierarchy2"/>
    <dgm:cxn modelId="{FCFD4994-4EA1-4C9F-B4FA-43632F659ED2}" type="presParOf" srcId="{894947E3-8863-4395-A52E-D12CFF83A2EB}" destId="{8525CFD6-5A56-4BD5-AA6F-CC9243A0B65D}" srcOrd="0" destOrd="0" presId="urn:microsoft.com/office/officeart/2005/8/layout/hierarchy2"/>
    <dgm:cxn modelId="{01BC3E7C-2473-4404-AF5E-34D3ADCBDDE0}" type="presParOf" srcId="{894947E3-8863-4395-A52E-D12CFF83A2EB}" destId="{CE8D4997-1F41-47D0-A1AD-8BB1A846893D}" srcOrd="1" destOrd="0" presId="urn:microsoft.com/office/officeart/2005/8/layout/hierarchy2"/>
    <dgm:cxn modelId="{74BCD271-5304-4828-AC15-9724A76F9E5E}" type="presParOf" srcId="{CE8D4997-1F41-47D0-A1AD-8BB1A846893D}" destId="{180C40C9-F857-4C0E-B411-DA9954659B08}" srcOrd="0" destOrd="0" presId="urn:microsoft.com/office/officeart/2005/8/layout/hierarchy2"/>
    <dgm:cxn modelId="{C44CF8DA-DCB1-4D33-94C5-48DD99231F14}" type="presParOf" srcId="{180C40C9-F857-4C0E-B411-DA9954659B08}" destId="{2011E4C3-D515-44A3-9127-735E3F4A5356}" srcOrd="0" destOrd="0" presId="urn:microsoft.com/office/officeart/2005/8/layout/hierarchy2"/>
    <dgm:cxn modelId="{39453C26-F2D4-4375-958E-DDAAB59EAE84}" type="presParOf" srcId="{CE8D4997-1F41-47D0-A1AD-8BB1A846893D}" destId="{741BB7D8-355C-4AC8-BEA9-C384A6FE1F2C}" srcOrd="1" destOrd="0" presId="urn:microsoft.com/office/officeart/2005/8/layout/hierarchy2"/>
    <dgm:cxn modelId="{82F1EDCB-8164-41EE-8E9F-79F89FB44802}" type="presParOf" srcId="{741BB7D8-355C-4AC8-BEA9-C384A6FE1F2C}" destId="{47B53EB4-E69F-4E4F-A5BC-092186DAF0BB}" srcOrd="0" destOrd="0" presId="urn:microsoft.com/office/officeart/2005/8/layout/hierarchy2"/>
    <dgm:cxn modelId="{5DC9F4D6-2E61-4823-A884-AE3248196613}" type="presParOf" srcId="{741BB7D8-355C-4AC8-BEA9-C384A6FE1F2C}" destId="{AA7D72E9-00C4-436F-97B3-04F4B3D0628A}" srcOrd="1" destOrd="0" presId="urn:microsoft.com/office/officeart/2005/8/layout/hierarchy2"/>
    <dgm:cxn modelId="{0483E75D-E5D4-4407-A9AD-228A98E351FF}" type="presParOf" srcId="{CE8D4997-1F41-47D0-A1AD-8BB1A846893D}" destId="{23F74A32-6645-438F-9406-BE1935E7F713}" srcOrd="2" destOrd="0" presId="urn:microsoft.com/office/officeart/2005/8/layout/hierarchy2"/>
    <dgm:cxn modelId="{6398E933-D213-446D-A619-2CC2017CECBF}" type="presParOf" srcId="{23F74A32-6645-438F-9406-BE1935E7F713}" destId="{715DE9DC-C640-4052-8DB8-24B31CAA0667}" srcOrd="0" destOrd="0" presId="urn:microsoft.com/office/officeart/2005/8/layout/hierarchy2"/>
    <dgm:cxn modelId="{F45EED04-9B97-404D-85F2-1A093D21EC22}" type="presParOf" srcId="{CE8D4997-1F41-47D0-A1AD-8BB1A846893D}" destId="{35574831-7B19-49EB-86B5-E813DEAFFBFB}" srcOrd="3" destOrd="0" presId="urn:microsoft.com/office/officeart/2005/8/layout/hierarchy2"/>
    <dgm:cxn modelId="{E92ADC79-6665-47D2-9C13-486AA91B4902}" type="presParOf" srcId="{35574831-7B19-49EB-86B5-E813DEAFFBFB}" destId="{35354087-FCD3-4A37-A111-5993C6E73BF1}" srcOrd="0" destOrd="0" presId="urn:microsoft.com/office/officeart/2005/8/layout/hierarchy2"/>
    <dgm:cxn modelId="{2815A416-8AE1-47EC-BC26-7E4AFE60A38D}" type="presParOf" srcId="{35574831-7B19-49EB-86B5-E813DEAFFBFB}" destId="{8B98B66B-D875-4D70-AE3F-3E2735794CD3}" srcOrd="1" destOrd="0" presId="urn:microsoft.com/office/officeart/2005/8/layout/hierarchy2"/>
    <dgm:cxn modelId="{7B592E17-EBB8-4AAA-A8E8-422BF3150045}" type="presParOf" srcId="{CE8D4997-1F41-47D0-A1AD-8BB1A846893D}" destId="{2266B53C-A497-496A-9B5D-8D6DF8DB84C0}" srcOrd="4" destOrd="0" presId="urn:microsoft.com/office/officeart/2005/8/layout/hierarchy2"/>
    <dgm:cxn modelId="{601DC73D-9208-4B0A-AA74-69D1507744E8}" type="presParOf" srcId="{2266B53C-A497-496A-9B5D-8D6DF8DB84C0}" destId="{2256818A-DC87-4976-94C5-033651015510}" srcOrd="0" destOrd="0" presId="urn:microsoft.com/office/officeart/2005/8/layout/hierarchy2"/>
    <dgm:cxn modelId="{D98D0E55-8CA6-4D8B-AE53-7E72BD351469}" type="presParOf" srcId="{CE8D4997-1F41-47D0-A1AD-8BB1A846893D}" destId="{657B0234-7DC3-4D99-B999-B10D0AE725E7}" srcOrd="5" destOrd="0" presId="urn:microsoft.com/office/officeart/2005/8/layout/hierarchy2"/>
    <dgm:cxn modelId="{2698CB7A-E888-4314-9A88-EB89B54522A2}" type="presParOf" srcId="{657B0234-7DC3-4D99-B999-B10D0AE725E7}" destId="{C2D0BF76-70CB-4AF6-82A6-F8B6C50F66D2}" srcOrd="0" destOrd="0" presId="urn:microsoft.com/office/officeart/2005/8/layout/hierarchy2"/>
    <dgm:cxn modelId="{9F507395-5261-4B0C-9755-F2D704986193}" type="presParOf" srcId="{657B0234-7DC3-4D99-B999-B10D0AE725E7}" destId="{9A3C9BB9-B748-47C0-923E-7838D26525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B8BAE-0CB2-451B-8E92-D491397F7804}">
      <dsp:nvSpPr>
        <dsp:cNvPr id="0" name=""/>
        <dsp:cNvSpPr/>
      </dsp:nvSpPr>
      <dsp:spPr>
        <a:xfrm>
          <a:off x="0" y="2320030"/>
          <a:ext cx="1541156" cy="66477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>
              <a:solidFill>
                <a:srgbClr val="D67F00"/>
              </a:solidFill>
              <a:latin typeface="Calibri" panose="020F0502020204030204" pitchFamily="34" charset="0"/>
            </a:rPr>
            <a:t>ESTRUCTURAS</a:t>
          </a:r>
        </a:p>
      </dsp:txBody>
      <dsp:txXfrm>
        <a:off x="19471" y="2339501"/>
        <a:ext cx="1502214" cy="625831"/>
      </dsp:txXfrm>
    </dsp:sp>
    <dsp:sp modelId="{D332D555-9F71-494D-BE1F-653F1841BA20}">
      <dsp:nvSpPr>
        <dsp:cNvPr id="0" name=""/>
        <dsp:cNvSpPr/>
      </dsp:nvSpPr>
      <dsp:spPr>
        <a:xfrm rot="17817796">
          <a:off x="1056292" y="1850376"/>
          <a:ext cx="177417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774172" y="11381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600" kern="1200">
            <a:latin typeface="Calibri" panose="020F0502020204030204" pitchFamily="34" charset="0"/>
          </a:endParaRPr>
        </a:p>
      </dsp:txBody>
      <dsp:txXfrm>
        <a:off x="1899024" y="1817404"/>
        <a:ext cx="88708" cy="88708"/>
      </dsp:txXfrm>
    </dsp:sp>
    <dsp:sp modelId="{8CB8023F-8D79-44BE-8CFE-1D6EC27B84B4}">
      <dsp:nvSpPr>
        <dsp:cNvPr id="0" name=""/>
        <dsp:cNvSpPr/>
      </dsp:nvSpPr>
      <dsp:spPr>
        <a:xfrm>
          <a:off x="2345600" y="738714"/>
          <a:ext cx="1541156" cy="66477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ENTRAMADOS</a:t>
          </a:r>
        </a:p>
      </dsp:txBody>
      <dsp:txXfrm>
        <a:off x="2365071" y="758185"/>
        <a:ext cx="1502214" cy="625831"/>
      </dsp:txXfrm>
    </dsp:sp>
    <dsp:sp modelId="{E610C763-0BC5-4690-9289-D4A8BD66261E}">
      <dsp:nvSpPr>
        <dsp:cNvPr id="0" name=""/>
        <dsp:cNvSpPr/>
      </dsp:nvSpPr>
      <dsp:spPr>
        <a:xfrm rot="19358461">
          <a:off x="3762296" y="691581"/>
          <a:ext cx="121336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13361" y="11381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4338643" y="672628"/>
        <a:ext cx="60668" cy="60668"/>
      </dsp:txXfrm>
    </dsp:sp>
    <dsp:sp modelId="{49ED3AD8-42D5-4689-8D56-8E60DDE511DA}">
      <dsp:nvSpPr>
        <dsp:cNvPr id="0" name=""/>
        <dsp:cNvSpPr/>
      </dsp:nvSpPr>
      <dsp:spPr>
        <a:xfrm>
          <a:off x="4851197" y="2438"/>
          <a:ext cx="1541156" cy="664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>
              <a:solidFill>
                <a:schemeClr val="tx1"/>
              </a:solidFill>
              <a:latin typeface="Calibri" panose="020F0502020204030204" pitchFamily="34" charset="0"/>
            </a:rPr>
            <a:t>Pilar y viga</a:t>
          </a:r>
        </a:p>
      </dsp:txBody>
      <dsp:txXfrm>
        <a:off x="4870668" y="21909"/>
        <a:ext cx="1502214" cy="625831"/>
      </dsp:txXfrm>
    </dsp:sp>
    <dsp:sp modelId="{4E5A6524-1632-401D-9CA3-F6DF0B138549}">
      <dsp:nvSpPr>
        <dsp:cNvPr id="0" name=""/>
        <dsp:cNvSpPr/>
      </dsp:nvSpPr>
      <dsp:spPr>
        <a:xfrm rot="51606">
          <a:off x="3886703" y="1066958"/>
          <a:ext cx="96454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64548" y="11381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4344863" y="1054226"/>
        <a:ext cx="48227" cy="48227"/>
      </dsp:txXfrm>
    </dsp:sp>
    <dsp:sp modelId="{AC75CAD0-BCF2-45F0-962F-9680E92DE71D}">
      <dsp:nvSpPr>
        <dsp:cNvPr id="0" name=""/>
        <dsp:cNvSpPr/>
      </dsp:nvSpPr>
      <dsp:spPr>
        <a:xfrm>
          <a:off x="4851197" y="753193"/>
          <a:ext cx="1541156" cy="664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>
              <a:solidFill>
                <a:schemeClr val="tx1"/>
              </a:solidFill>
              <a:latin typeface="Calibri" panose="020F0502020204030204" pitchFamily="34" charset="0"/>
            </a:rPr>
            <a:t>Arriostrados</a:t>
          </a:r>
        </a:p>
      </dsp:txBody>
      <dsp:txXfrm>
        <a:off x="4870668" y="772664"/>
        <a:ext cx="1502214" cy="625831"/>
      </dsp:txXfrm>
    </dsp:sp>
    <dsp:sp modelId="{94C8F95D-9338-4B44-B15F-D5303011827E}">
      <dsp:nvSpPr>
        <dsp:cNvPr id="0" name=""/>
        <dsp:cNvSpPr/>
      </dsp:nvSpPr>
      <dsp:spPr>
        <a:xfrm rot="2326925">
          <a:off x="3750377" y="1447185"/>
          <a:ext cx="123720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37200" y="11381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4338047" y="1427637"/>
        <a:ext cx="61860" cy="61860"/>
      </dsp:txXfrm>
    </dsp:sp>
    <dsp:sp modelId="{D1D50DE9-3F9B-45DF-8197-C3ECFD17F9BC}">
      <dsp:nvSpPr>
        <dsp:cNvPr id="0" name=""/>
        <dsp:cNvSpPr/>
      </dsp:nvSpPr>
      <dsp:spPr>
        <a:xfrm>
          <a:off x="4851197" y="1513647"/>
          <a:ext cx="1541156" cy="664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>
              <a:solidFill>
                <a:schemeClr val="tx1"/>
              </a:solidFill>
              <a:latin typeface="Calibri" panose="020F0502020204030204" pitchFamily="34" charset="0"/>
            </a:rPr>
            <a:t>Pórticos </a:t>
          </a:r>
        </a:p>
      </dsp:txBody>
      <dsp:txXfrm>
        <a:off x="4870668" y="1533118"/>
        <a:ext cx="1502214" cy="625831"/>
      </dsp:txXfrm>
    </dsp:sp>
    <dsp:sp modelId="{CE189D2C-EF6C-48C1-A06F-A77CF07EC91C}">
      <dsp:nvSpPr>
        <dsp:cNvPr id="0" name=""/>
        <dsp:cNvSpPr/>
      </dsp:nvSpPr>
      <dsp:spPr>
        <a:xfrm rot="21584980">
          <a:off x="1541152" y="2639306"/>
          <a:ext cx="79116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1169" y="11381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1916958" y="2630908"/>
        <a:ext cx="39558" cy="39558"/>
      </dsp:txXfrm>
    </dsp:sp>
    <dsp:sp modelId="{5234E868-7AE4-4F49-9C8B-5014C6A89F4A}">
      <dsp:nvSpPr>
        <dsp:cNvPr id="0" name=""/>
        <dsp:cNvSpPr/>
      </dsp:nvSpPr>
      <dsp:spPr>
        <a:xfrm>
          <a:off x="2332318" y="2316573"/>
          <a:ext cx="1541156" cy="66477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MACIZAS</a:t>
          </a:r>
        </a:p>
      </dsp:txBody>
      <dsp:txXfrm>
        <a:off x="2351789" y="2336044"/>
        <a:ext cx="1502214" cy="625831"/>
      </dsp:txXfrm>
    </dsp:sp>
    <dsp:sp modelId="{5AAA59AB-BC45-4842-95D7-42ED8CE8028A}">
      <dsp:nvSpPr>
        <dsp:cNvPr id="0" name=""/>
        <dsp:cNvSpPr/>
      </dsp:nvSpPr>
      <dsp:spPr>
        <a:xfrm>
          <a:off x="3873475" y="2637577"/>
          <a:ext cx="97772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77721" y="11381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4337893" y="2624516"/>
        <a:ext cx="48886" cy="48886"/>
      </dsp:txXfrm>
    </dsp:sp>
    <dsp:sp modelId="{880F8C72-56A6-4C0B-AD5A-304891C63C25}">
      <dsp:nvSpPr>
        <dsp:cNvPr id="0" name=""/>
        <dsp:cNvSpPr/>
      </dsp:nvSpPr>
      <dsp:spPr>
        <a:xfrm>
          <a:off x="4851197" y="2316573"/>
          <a:ext cx="1541156" cy="66477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>
              <a:solidFill>
                <a:schemeClr val="tx1"/>
              </a:solidFill>
              <a:latin typeface="Calibri" panose="020F0502020204030204" pitchFamily="34" charset="0"/>
            </a:rPr>
            <a:t>Muros </a:t>
          </a:r>
        </a:p>
      </dsp:txBody>
      <dsp:txXfrm>
        <a:off x="4870668" y="2336044"/>
        <a:ext cx="1502214" cy="625831"/>
      </dsp:txXfrm>
    </dsp:sp>
    <dsp:sp modelId="{BE4F1BAD-CFB0-4104-B4EB-CE126348EC56}">
      <dsp:nvSpPr>
        <dsp:cNvPr id="0" name=""/>
        <dsp:cNvSpPr/>
      </dsp:nvSpPr>
      <dsp:spPr>
        <a:xfrm rot="3745866">
          <a:off x="1090535" y="3384643"/>
          <a:ext cx="167771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77713" y="11381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600" kern="1200">
            <a:latin typeface="Calibri" panose="020F0502020204030204" pitchFamily="34" charset="0"/>
          </a:endParaRPr>
        </a:p>
      </dsp:txBody>
      <dsp:txXfrm>
        <a:off x="1887449" y="3354082"/>
        <a:ext cx="83885" cy="83885"/>
      </dsp:txXfrm>
    </dsp:sp>
    <dsp:sp modelId="{8525CFD6-5A56-4BD5-AA6F-CC9243A0B65D}">
      <dsp:nvSpPr>
        <dsp:cNvPr id="0" name=""/>
        <dsp:cNvSpPr/>
      </dsp:nvSpPr>
      <dsp:spPr>
        <a:xfrm>
          <a:off x="2317627" y="3807247"/>
          <a:ext cx="1541156" cy="66477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ESPACIALES</a:t>
          </a:r>
        </a:p>
      </dsp:txBody>
      <dsp:txXfrm>
        <a:off x="2337098" y="3826718"/>
        <a:ext cx="1502214" cy="625831"/>
      </dsp:txXfrm>
    </dsp:sp>
    <dsp:sp modelId="{180C40C9-F857-4C0E-B411-DA9954659B08}">
      <dsp:nvSpPr>
        <dsp:cNvPr id="0" name=""/>
        <dsp:cNvSpPr/>
      </dsp:nvSpPr>
      <dsp:spPr>
        <a:xfrm rot="19474073">
          <a:off x="3746000" y="3775197"/>
          <a:ext cx="121797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17979" y="11381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4324541" y="3756129"/>
        <a:ext cx="60898" cy="60898"/>
      </dsp:txXfrm>
    </dsp:sp>
    <dsp:sp modelId="{47B53EB4-E69F-4E4F-A5BC-092186DAF0BB}">
      <dsp:nvSpPr>
        <dsp:cNvPr id="0" name=""/>
        <dsp:cNvSpPr/>
      </dsp:nvSpPr>
      <dsp:spPr>
        <a:xfrm>
          <a:off x="4851197" y="3101138"/>
          <a:ext cx="1541156" cy="66477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s-CL" sz="1600" kern="1200" dirty="0">
              <a:solidFill>
                <a:schemeClr val="tx1"/>
              </a:solidFill>
              <a:latin typeface="Calibri" panose="020F0502020204030204" pitchFamily="34" charset="0"/>
            </a:rPr>
            <a:t>Cascaras</a:t>
          </a:r>
        </a:p>
      </dsp:txBody>
      <dsp:txXfrm>
        <a:off x="4870668" y="3120609"/>
        <a:ext cx="1502214" cy="625831"/>
      </dsp:txXfrm>
    </dsp:sp>
    <dsp:sp modelId="{23F74A32-6645-438F-9406-BE1935E7F713}">
      <dsp:nvSpPr>
        <dsp:cNvPr id="0" name=""/>
        <dsp:cNvSpPr/>
      </dsp:nvSpPr>
      <dsp:spPr>
        <a:xfrm rot="128528">
          <a:off x="3858436" y="4146812"/>
          <a:ext cx="99310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93107" y="11381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4330162" y="4133366"/>
        <a:ext cx="49655" cy="49655"/>
      </dsp:txXfrm>
    </dsp:sp>
    <dsp:sp modelId="{35354087-FCD3-4A37-A111-5993C6E73BF1}">
      <dsp:nvSpPr>
        <dsp:cNvPr id="0" name=""/>
        <dsp:cNvSpPr/>
      </dsp:nvSpPr>
      <dsp:spPr>
        <a:xfrm>
          <a:off x="4851197" y="3844368"/>
          <a:ext cx="1541156" cy="66477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>
              <a:solidFill>
                <a:schemeClr val="tx1"/>
              </a:solidFill>
              <a:latin typeface="Calibri" panose="020F0502020204030204" pitchFamily="34" charset="0"/>
            </a:rPr>
            <a:t>Tenso-estructuras</a:t>
          </a:r>
        </a:p>
      </dsp:txBody>
      <dsp:txXfrm>
        <a:off x="4870668" y="3863839"/>
        <a:ext cx="1502214" cy="625831"/>
      </dsp:txXfrm>
    </dsp:sp>
    <dsp:sp modelId="{2266B53C-A497-496A-9B5D-8D6DF8DB84C0}">
      <dsp:nvSpPr>
        <dsp:cNvPr id="0" name=""/>
        <dsp:cNvSpPr/>
      </dsp:nvSpPr>
      <dsp:spPr>
        <a:xfrm rot="2299713">
          <a:off x="3722451" y="4520533"/>
          <a:ext cx="126507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65078" y="11381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4323363" y="4500288"/>
        <a:ext cx="63253" cy="63253"/>
      </dsp:txXfrm>
    </dsp:sp>
    <dsp:sp modelId="{C2D0BF76-70CB-4AF6-82A6-F8B6C50F66D2}">
      <dsp:nvSpPr>
        <dsp:cNvPr id="0" name=""/>
        <dsp:cNvSpPr/>
      </dsp:nvSpPr>
      <dsp:spPr>
        <a:xfrm>
          <a:off x="4851197" y="4591810"/>
          <a:ext cx="1541156" cy="66477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s-CL" sz="1600" kern="1200" dirty="0">
              <a:solidFill>
                <a:schemeClr val="tx1"/>
              </a:solidFill>
              <a:latin typeface="Calibri" panose="020F0502020204030204" pitchFamily="34" charset="0"/>
            </a:rPr>
            <a:t>Neumáticas</a:t>
          </a:r>
        </a:p>
      </dsp:txBody>
      <dsp:txXfrm>
        <a:off x="4870668" y="4611281"/>
        <a:ext cx="1502214" cy="625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2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9.wmf"/><Relationship Id="rId2" Type="http://schemas.openxmlformats.org/officeDocument/2006/relationships/image" Target="../media/image3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328" y="9723560"/>
            <a:ext cx="3078735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Aft>
                <a:spcPts val="600"/>
              </a:spcAft>
              <a:defRPr sz="1100">
                <a:latin typeface="+mj-lt"/>
              </a:defRPr>
            </a:lvl1pPr>
          </a:lstStyle>
          <a:p>
            <a:pPr>
              <a:defRPr/>
            </a:pPr>
            <a:fld id="{02222C26-5666-46E0-BDF8-1BC9C13F3A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0" y="9645717"/>
          <a:ext cx="7104063" cy="38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047"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ts val="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alt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801" marR="88801" marT="48694" marB="4869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47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800"/>
                        </a:lnSpc>
                        <a:defRPr/>
                      </a:pPr>
                      <a:r>
                        <a:rPr lang="es-ES" alt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Profesores: </a:t>
                      </a:r>
                      <a:r>
                        <a:rPr lang="es-ES" altLang="en-US" sz="9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Elgueta+Lou</a:t>
                      </a:r>
                      <a:r>
                        <a:rPr lang="es-ES" alt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s-ES" altLang="en-US" sz="9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Goldsack+Veas</a:t>
                      </a:r>
                      <a:r>
                        <a:rPr lang="es-ES" alt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s-ES" altLang="en-US" sz="9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Jorquera+Torres</a:t>
                      </a:r>
                      <a:r>
                        <a:rPr lang="es-ES" alt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s-ES" altLang="en-US" sz="9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Urrutia</a:t>
                      </a:r>
                      <a:r>
                        <a:rPr lang="es-ES" altLang="en-US" sz="900" b="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+Muñoz</a:t>
                      </a:r>
                      <a:endParaRPr lang="es-ES" alt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801" marR="88801" marT="48694" marB="48694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0" y="280911"/>
          <a:ext cx="7104063" cy="41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866"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ts val="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Universidad de Chile</a:t>
                      </a:r>
                      <a:r>
                        <a:rPr lang="es-ES" alt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s-ES" alt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Facultad de Arquitectura y Urbanismo -</a:t>
                      </a:r>
                      <a:r>
                        <a:rPr lang="es-ES" alt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alt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Departamento de Arquitectura </a:t>
                      </a:r>
                    </a:p>
                  </a:txBody>
                  <a:tcPr marL="88801" marR="88801" marT="48896" marB="488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54"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CURSO MORFOLOGÍA,</a:t>
                      </a:r>
                      <a:r>
                        <a:rPr lang="es-ES" altLang="en-US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ESTRUCTURA Y MATERIALIZACIÓN</a:t>
                      </a:r>
                      <a:endParaRPr lang="es-ES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801" marR="88801" marT="48896" marB="48896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38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786" y="0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93D9AE2-10F8-408E-97F2-195094F230F6}" type="datetimeFigureOut">
              <a:rPr lang="es-ES"/>
              <a:pPr>
                <a:defRPr/>
              </a:pPr>
              <a:t>13/03/2022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715" y="4860088"/>
            <a:ext cx="5682634" cy="4606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786" y="9721868"/>
            <a:ext cx="3078736" cy="51105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EA0701-7C82-4DFF-A1F4-8751A5E66BE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055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519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4615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1414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9081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CL">
                <a:solidFill>
                  <a:schemeClr val="bg1"/>
                </a:solidFill>
              </a:rPr>
              <a:t>Muy pocos materiales resisten bien la tracción, siendo los principales y de mayor uso el acero y la madera. El hormigón armado es un material compuesto que tiene una armadura de acero en el interior para poder experimentar solicitaciones de tracción</a:t>
            </a:r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9A7119-3B7C-42E2-B176-CB4DF93574CF}" type="slidenum">
              <a:rPr lang="es-CL" altLang="es-CL" sz="1200">
                <a:latin typeface="Calibri" panose="020F0502020204030204" pitchFamily="34" charset="0"/>
              </a:rPr>
              <a:pPr/>
              <a:t>18</a:t>
            </a:fld>
            <a:endParaRPr lang="es-CL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58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CL">
                <a:solidFill>
                  <a:schemeClr val="bg1"/>
                </a:solidFill>
              </a:rPr>
              <a:t>La capacidad de resistencia a la compresión de un elemento constructivo esta relacionada, además de las características mecánicas del material, con su forma y tamaño, especialmente con la superficie de la cara que recibe el esfuerzo (seccion) y con su esbeltez.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s-CL" altLang="es-CL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C764D-4169-45C1-9A79-31387A4D2FEC}" type="slidenum">
              <a:rPr lang="es-CL" altLang="es-CL" sz="1200">
                <a:latin typeface="Calibri" panose="020F0502020204030204" pitchFamily="34" charset="0"/>
              </a:rPr>
              <a:pPr/>
              <a:t>20</a:t>
            </a:fld>
            <a:endParaRPr lang="es-CL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65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s-CL"/>
              <a:t>Una pieza experimenta flexión cuando se halla sometida a fuerzas transversales, generalmente situadas en un mismo plano que actúan perpendicularmente al eje de la pieza.</a:t>
            </a:r>
          </a:p>
          <a:p>
            <a:pPr>
              <a:spcBef>
                <a:spcPct val="0"/>
              </a:spcBef>
            </a:pPr>
            <a:r>
              <a:rPr lang="es-ES" altLang="es-CL"/>
              <a:t>Por efecto de estas fuerzas, ella cede y se flexiona.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CL">
                <a:solidFill>
                  <a:schemeClr val="bg1"/>
                </a:solidFill>
              </a:rPr>
              <a:t>Es un esfuerzo combinado.  Tiene una zona superior que tiene a acortarse, trabajando a la compresión y una zona inferior que tiene a alargarse, trabajando a la tracción.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s-CL" altLang="es-CL"/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28C43C-5966-4658-989A-A5BECA87C44C}" type="slidenum">
              <a:rPr lang="es-CL" altLang="es-CL" sz="1200">
                <a:latin typeface="Calibri" panose="020F0502020204030204" pitchFamily="34" charset="0"/>
              </a:rPr>
              <a:pPr/>
              <a:t>23</a:t>
            </a:fld>
            <a:endParaRPr lang="es-CL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33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24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35517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CL"/>
              <a:t>Modelo muy usado en espacios</a:t>
            </a:r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EE6A6-1FE3-4346-891C-B4B86384B48C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7169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CL" dirty="0"/>
              <a:t>Modelo muy usado en espacios</a:t>
            </a:r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EE6A6-1FE3-4346-891C-B4B86384B48C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3461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CL" dirty="0"/>
              <a:t>Los triángulos como figuras geométricas indeformables</a:t>
            </a:r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A7648D-4954-4F7F-B1F8-2FBB0AF5A6AB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30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036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11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098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52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469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n-US" dirty="0"/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xfrm>
            <a:off x="4023786" y="9721868"/>
            <a:ext cx="3078736" cy="512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F9CBE68-A600-48C6-BA6B-09A6A8F77D5C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04082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s-CL" altLang="en-US" dirty="0"/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xfrm>
            <a:off x="4023786" y="9721868"/>
            <a:ext cx="3078736" cy="512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F9CBE68-A600-48C6-BA6B-09A6A8F77D5C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9694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CL" altLang="es-CL"/>
              <a:t>No se debe entender solo como  resistir cargas de peso, también mantener el equilibrio, resistir empujes laterales, etc.</a:t>
            </a:r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9C4ECB-2A0E-4F10-99A3-09784910CCCF}" type="slidenum">
              <a:rPr lang="es-CL" altLang="es-CL" sz="1200">
                <a:latin typeface="Calibri" panose="020F0502020204030204" pitchFamily="34" charset="0"/>
              </a:rPr>
              <a:pPr/>
              <a:t>14</a:t>
            </a:fld>
            <a:endParaRPr lang="es-CL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0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0" y="188640"/>
            <a:ext cx="9144000" cy="5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41391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2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de un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4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20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>
          <a:xfrm>
            <a:off x="899592" y="836712"/>
            <a:ext cx="7344000" cy="50405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87425" lvl="1" indent="-271463" algn="just"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4"/>
          <a:stretch/>
        </p:blipFill>
        <p:spPr>
          <a:xfrm flipH="1">
            <a:off x="793905" y="764704"/>
            <a:ext cx="755049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AF052FE-2D8E-468A-86BE-8784D07CC27A}"/>
              </a:ext>
            </a:extLst>
          </p:cNvPr>
          <p:cNvSpPr/>
          <p:nvPr userDrawn="1"/>
        </p:nvSpPr>
        <p:spPr bwMode="auto">
          <a:xfrm>
            <a:off x="683568" y="764704"/>
            <a:ext cx="7776864" cy="54006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6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1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5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 userDrawn="1"/>
        </p:nvSpPr>
        <p:spPr>
          <a:xfrm>
            <a:off x="0" y="188640"/>
            <a:ext cx="9144000" cy="43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0" y="6369730"/>
            <a:ext cx="4572000" cy="477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 de Chile</a:t>
            </a:r>
            <a:r>
              <a:rPr lang="es-ES" altLang="en-US" sz="9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de Arquitectura y Urbanismo</a:t>
            </a:r>
          </a:p>
          <a:p>
            <a:pPr eaLnBrk="1" hangingPunct="1">
              <a:defRPr/>
            </a:pP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Arquitectura </a:t>
            </a:r>
            <a:r>
              <a:rPr lang="es-ES" altLang="en-US" sz="8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</a:t>
            </a:r>
            <a:r>
              <a:rPr lang="es-ES" altLang="en-US" sz="80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Diseño y Materialización</a:t>
            </a:r>
            <a:endParaRPr lang="es-ES" alt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Profesores: </a:t>
            </a:r>
            <a:r>
              <a:rPr lang="es-ES" altLang="en-US" sz="800" b="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Pfenniger</a:t>
            </a: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Veas + Aguilera</a:t>
            </a: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4528078" y="6340870"/>
            <a:ext cx="4600575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REPASO</a:t>
            </a:r>
          </a:p>
          <a:p>
            <a:pPr algn="r"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Repaso Estructuras</a:t>
            </a:r>
          </a:p>
          <a:p>
            <a:pPr algn="r" eaLnBrk="1" hangingPunct="1">
              <a:defRPr/>
            </a:pPr>
            <a:endParaRPr lang="es-ES" alt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8.wmf"/><Relationship Id="rId3" Type="http://schemas.openxmlformats.org/officeDocument/2006/relationships/image" Target="../media/image44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7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5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55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5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4.wmf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6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8.png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77.wmf"/><Relationship Id="rId3" Type="http://schemas.openxmlformats.org/officeDocument/2006/relationships/image" Target="../media/image78.png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1.wmf"/><Relationship Id="rId11" Type="http://schemas.openxmlformats.org/officeDocument/2006/relationships/image" Target="../media/image85.png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3.wmf"/><Relationship Id="rId4" Type="http://schemas.openxmlformats.org/officeDocument/2006/relationships/image" Target="../media/image84.png"/><Relationship Id="rId9" Type="http://schemas.openxmlformats.org/officeDocument/2006/relationships/oleObject" Target="../embeddings/oleObject4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6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8.jpeg"/><Relationship Id="rId10" Type="http://schemas.microsoft.com/office/2007/relationships/diagramDrawing" Target="../diagrams/drawing1.xml"/><Relationship Id="rId4" Type="http://schemas.openxmlformats.org/officeDocument/2006/relationships/image" Target="../media/image87.jpeg"/><Relationship Id="rId9" Type="http://schemas.openxmlformats.org/officeDocument/2006/relationships/diagramColors" Target="../diagrams/colors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0.png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96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422326A-76B4-4FC9-8333-7F7223E4D7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9765" y="1412776"/>
            <a:ext cx="6384469" cy="4382879"/>
          </a:xfrm>
          <a:prstGeom prst="rect">
            <a:avLst/>
          </a:prstGeom>
          <a:ln>
            <a:noFill/>
          </a:ln>
        </p:spPr>
      </p:pic>
      <p:sp>
        <p:nvSpPr>
          <p:cNvPr id="4" name="5 CuadroTexto"/>
          <p:cNvSpPr txBox="1"/>
          <p:nvPr/>
        </p:nvSpPr>
        <p:spPr>
          <a:xfrm>
            <a:off x="971600" y="5845797"/>
            <a:ext cx="72008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Verdana"/>
              </a:rPr>
              <a:t>01 REPASO SISTEMAS ESTRUCTURALES</a:t>
            </a:r>
            <a:endParaRPr lang="es-CL" sz="2400" b="1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Verdana"/>
            </a:endParaRPr>
          </a:p>
        </p:txBody>
      </p:sp>
      <p:cxnSp>
        <p:nvCxnSpPr>
          <p:cNvPr id="6" name="Conector recto 20"/>
          <p:cNvCxnSpPr>
            <a:cxnSpLocks noChangeShapeType="1"/>
          </p:cNvCxnSpPr>
          <p:nvPr/>
        </p:nvCxnSpPr>
        <p:spPr bwMode="auto">
          <a:xfrm>
            <a:off x="0" y="1124744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7500085" y="450000"/>
            <a:ext cx="154709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>
              <a:lnSpc>
                <a:spcPct val="110000"/>
              </a:lnSpc>
            </a:pPr>
            <a:r>
              <a:rPr lang="es-CL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Semestre 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otoño 2022</a:t>
            </a:r>
            <a:endParaRPr lang="es-CL" sz="12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Verdana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67744" y="16200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400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DISEÑO  Y  MATERIALIZACIÓN</a:t>
            </a:r>
            <a:r>
              <a:rPr lang="es-ES" sz="2400" spc="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1200" b="0" spc="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DESIGN AND REALIZATION</a:t>
            </a:r>
            <a:endParaRPr lang="es-CL" sz="1200" b="0" spc="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" y="0"/>
            <a:ext cx="1449638" cy="1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3501008"/>
            <a:ext cx="7416000" cy="238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99593" y="785813"/>
            <a:ext cx="7344816" cy="1800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55600" lvl="1" indent="-355600" algn="just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tabLst>
                <a:tab pos="2684463" algn="l"/>
              </a:tabLst>
              <a:defRPr/>
            </a:pPr>
            <a:r>
              <a:rPr lang="es-CL" sz="1700" b="0" dirty="0"/>
              <a:t>Para que un cuerpo esté en equilibrio es necesario que todas las fuerzas que actúan sobre él</a:t>
            </a:r>
            <a:r>
              <a:rPr kumimoji="1" lang="es-ES_tradnl" sz="1700" b="0" kern="0" dirty="0"/>
              <a:t> formen un sistema equivalente nulo.</a:t>
            </a:r>
          </a:p>
          <a:p>
            <a:pPr marL="355600" lvl="1" indent="-355600" algn="just"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tabLst>
                <a:tab pos="2684463" algn="l"/>
              </a:tabLst>
              <a:defRPr/>
            </a:pPr>
            <a:r>
              <a:rPr kumimoji="1" lang="es-ES_tradnl" sz="1700" b="0" kern="0" dirty="0"/>
              <a:t>Entonces, las condiciones necesarias y suficientes pueden obtenerse haciendo que las fuerzas </a:t>
            </a:r>
            <a:r>
              <a:rPr kumimoji="1" lang="es-ES_tradnl" sz="1700" b="0" kern="0" dirty="0">
                <a:solidFill>
                  <a:schemeClr val="accent2"/>
                </a:solidFill>
              </a:rPr>
              <a:t>F</a:t>
            </a:r>
            <a:r>
              <a:rPr kumimoji="1" lang="es-ES_tradnl" sz="1700" b="0" kern="0" dirty="0"/>
              <a:t> y los momentos </a:t>
            </a:r>
            <a:r>
              <a:rPr kumimoji="1" lang="es-ES_tradnl" sz="1700" b="0" kern="0" dirty="0">
                <a:solidFill>
                  <a:schemeClr val="accent2"/>
                </a:solidFill>
              </a:rPr>
              <a:t>M</a:t>
            </a:r>
            <a:r>
              <a:rPr kumimoji="1" lang="es-ES_tradnl" sz="1700" b="0" kern="0" dirty="0"/>
              <a:t> sean iguales a cero en las relaciones.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188640"/>
            <a:ext cx="7344816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1200" indent="-711200" algn="just">
              <a:spcBef>
                <a:spcPts val="0"/>
              </a:spcBef>
              <a:buFont typeface="Monotype Sorts" pitchFamily="2" charset="2"/>
              <a:buNone/>
            </a:pPr>
            <a:r>
              <a:rPr lang="es-CL" altLang="es-CL" sz="2200" kern="0" dirty="0">
                <a:solidFill>
                  <a:srgbClr val="D67F00"/>
                </a:solidFill>
                <a:latin typeface="Calibri" panose="020F0502020204030204" pitchFamily="34" charset="0"/>
              </a:rPr>
              <a:t>EQUILIBRIO DE CUERPOS RIGIDOS</a:t>
            </a:r>
            <a:endParaRPr lang="es-ES_tradnl" altLang="es-CL" sz="2200" b="1" kern="0" dirty="0">
              <a:solidFill>
                <a:srgbClr val="D67F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1 Objeto"/>
          <p:cNvGraphicFramePr>
            <a:graphicFrameLocks noChangeAspect="1"/>
          </p:cNvGraphicFramePr>
          <p:nvPr/>
        </p:nvGraphicFramePr>
        <p:xfrm>
          <a:off x="2267744" y="2721620"/>
          <a:ext cx="1206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cuación" r:id="rId5" imgW="482391" imgH="241195" progId="Equation.3">
                  <p:embed/>
                </p:oleObj>
              </mc:Choice>
              <mc:Fallback>
                <p:oleObj name="Ecuación" r:id="rId5" imgW="482391" imgH="241195" progId="Equation.3">
                  <p:embed/>
                  <p:pic>
                    <p:nvPicPr>
                      <p:cNvPr id="5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721620"/>
                        <a:ext cx="1206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2 Objeto"/>
          <p:cNvGraphicFramePr>
            <a:graphicFrameLocks noChangeAspect="1"/>
          </p:cNvGraphicFramePr>
          <p:nvPr/>
        </p:nvGraphicFramePr>
        <p:xfrm>
          <a:off x="4318794" y="2708920"/>
          <a:ext cx="25384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cuación" r:id="rId7" imgW="1016000" imgH="241300" progId="Equation.3">
                  <p:embed/>
                </p:oleObj>
              </mc:Choice>
              <mc:Fallback>
                <p:oleObj name="Ecuación" r:id="rId7" imgW="1016000" imgH="241300" progId="Equation.3">
                  <p:embed/>
                  <p:pic>
                    <p:nvPicPr>
                      <p:cNvPr id="6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794" y="2708920"/>
                        <a:ext cx="253841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/>
          <p:cNvSpPr/>
          <p:nvPr/>
        </p:nvSpPr>
        <p:spPr>
          <a:xfrm>
            <a:off x="899592" y="5877852"/>
            <a:ext cx="73448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800" b="0" dirty="0">
                <a:latin typeface="Calibri" panose="020F0502020204030204" pitchFamily="34" charset="0"/>
              </a:rPr>
              <a:t>https://s-media-cache-ak0.pinimg.com/originals/a4/f1/30/a4f13072fab98ab633e85894494ae2a4.jpg</a:t>
            </a:r>
          </a:p>
        </p:txBody>
      </p:sp>
    </p:spTree>
    <p:extLst>
      <p:ext uri="{BB962C8B-B14F-4D97-AF65-F5344CB8AC3E}">
        <p14:creationId xmlns:p14="http://schemas.microsoft.com/office/powerpoint/2010/main" val="270414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123200" y="3933056"/>
            <a:ext cx="2782800" cy="360040"/>
            <a:chOff x="1123200" y="3933056"/>
            <a:chExt cx="2782800" cy="360040"/>
          </a:xfrm>
        </p:grpSpPr>
        <p:sp>
          <p:nvSpPr>
            <p:cNvPr id="9" name="Rectángulo 8"/>
            <p:cNvSpPr/>
            <p:nvPr/>
          </p:nvSpPr>
          <p:spPr bwMode="auto">
            <a:xfrm>
              <a:off x="3563888" y="4149080"/>
              <a:ext cx="324000" cy="14401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52" name="Rectángulo 51"/>
            <p:cNvSpPr/>
            <p:nvPr/>
          </p:nvSpPr>
          <p:spPr bwMode="auto">
            <a:xfrm>
              <a:off x="1259632" y="3933056"/>
              <a:ext cx="2466000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2" name="Triángulo isósceles 1"/>
            <p:cNvSpPr/>
            <p:nvPr/>
          </p:nvSpPr>
          <p:spPr bwMode="auto">
            <a:xfrm>
              <a:off x="1152000" y="4005064"/>
              <a:ext cx="216000" cy="1260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53" name="Triángulo isósceles 52"/>
            <p:cNvSpPr/>
            <p:nvPr/>
          </p:nvSpPr>
          <p:spPr bwMode="auto">
            <a:xfrm>
              <a:off x="3600000" y="4005064"/>
              <a:ext cx="252000" cy="1440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1159200" y="4140000"/>
              <a:ext cx="201616" cy="57600"/>
              <a:chOff x="1187624" y="4149080"/>
              <a:chExt cx="201616" cy="57600"/>
            </a:xfrm>
          </p:grpSpPr>
          <p:sp>
            <p:nvSpPr>
              <p:cNvPr id="3" name="Elipse 2"/>
              <p:cNvSpPr/>
              <p:nvPr/>
            </p:nvSpPr>
            <p:spPr bwMode="auto">
              <a:xfrm>
                <a:off x="1187624" y="4149080"/>
                <a:ext cx="57600" cy="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  <a:cs typeface="Arial" charset="0"/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 bwMode="auto">
              <a:xfrm>
                <a:off x="1259632" y="4149080"/>
                <a:ext cx="57600" cy="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  <a:cs typeface="Arial" charset="0"/>
                </a:endParaRPr>
              </a:p>
            </p:txBody>
          </p:sp>
          <p:sp>
            <p:nvSpPr>
              <p:cNvPr id="55" name="Elipse 54"/>
              <p:cNvSpPr/>
              <p:nvPr/>
            </p:nvSpPr>
            <p:spPr bwMode="auto">
              <a:xfrm>
                <a:off x="1331640" y="4149080"/>
                <a:ext cx="57600" cy="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  <a:cs typeface="Arial" charset="0"/>
                </a:endParaRPr>
              </a:p>
            </p:txBody>
          </p:sp>
        </p:grpSp>
        <p:cxnSp>
          <p:nvCxnSpPr>
            <p:cNvPr id="7" name="Conector recto 6"/>
            <p:cNvCxnSpPr/>
            <p:nvPr/>
          </p:nvCxnSpPr>
          <p:spPr bwMode="auto">
            <a:xfrm>
              <a:off x="1123200" y="4212000"/>
              <a:ext cx="2696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Conector recto 57"/>
            <p:cNvCxnSpPr/>
            <p:nvPr/>
          </p:nvCxnSpPr>
          <p:spPr bwMode="auto">
            <a:xfrm>
              <a:off x="3546000" y="4149080"/>
              <a:ext cx="36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upo 10"/>
          <p:cNvGrpSpPr/>
          <p:nvPr/>
        </p:nvGrpSpPr>
        <p:grpSpPr>
          <a:xfrm>
            <a:off x="1818334" y="3312000"/>
            <a:ext cx="1745554" cy="592152"/>
            <a:chOff x="1844153" y="3284984"/>
            <a:chExt cx="1745554" cy="592152"/>
          </a:xfrm>
        </p:grpSpPr>
        <p:grpSp>
          <p:nvGrpSpPr>
            <p:cNvPr id="13" name="23 Grupo"/>
            <p:cNvGrpSpPr>
              <a:grpSpLocks/>
            </p:cNvGrpSpPr>
            <p:nvPr/>
          </p:nvGrpSpPr>
          <p:grpSpPr bwMode="auto">
            <a:xfrm>
              <a:off x="1844153" y="3356992"/>
              <a:ext cx="153043" cy="520144"/>
              <a:chOff x="5523361" y="1700808"/>
              <a:chExt cx="298482" cy="1017375"/>
            </a:xfrm>
          </p:grpSpPr>
          <p:cxnSp>
            <p:nvCxnSpPr>
              <p:cNvPr id="49" name="24 Conector recto"/>
              <p:cNvCxnSpPr>
                <a:cxnSpLocks noChangeShapeType="1"/>
              </p:cNvCxnSpPr>
              <p:nvPr/>
            </p:nvCxnSpPr>
            <p:spPr bwMode="auto">
              <a:xfrm>
                <a:off x="5677828" y="1700808"/>
                <a:ext cx="0" cy="1008112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25 Conector recto"/>
              <p:cNvCxnSpPr>
                <a:cxnSpLocks noChangeShapeType="1"/>
              </p:cNvCxnSpPr>
              <p:nvPr/>
            </p:nvCxnSpPr>
            <p:spPr bwMode="auto">
              <a:xfrm>
                <a:off x="5523361" y="2502340"/>
                <a:ext cx="144015" cy="215843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26 Conector recto"/>
              <p:cNvCxnSpPr>
                <a:cxnSpLocks noChangeShapeType="1"/>
              </p:cNvCxnSpPr>
              <p:nvPr/>
            </p:nvCxnSpPr>
            <p:spPr bwMode="auto">
              <a:xfrm flipH="1">
                <a:off x="5677828" y="2502340"/>
                <a:ext cx="144015" cy="215843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0" name="Rectangle 39"/>
            <p:cNvSpPr>
              <a:spLocks noChangeArrowheads="1"/>
            </p:cNvSpPr>
            <p:nvPr/>
          </p:nvSpPr>
          <p:spPr bwMode="auto">
            <a:xfrm>
              <a:off x="1951859" y="3284984"/>
              <a:ext cx="1637848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2000" b="0" dirty="0">
                  <a:latin typeface="Calibri" panose="020F0502020204030204" pitchFamily="34" charset="0"/>
                </a:rPr>
                <a:t>P(</a:t>
              </a:r>
              <a:r>
                <a:rPr lang="es-ES_tradnl" altLang="es-CL" sz="2000" b="0" dirty="0" err="1">
                  <a:latin typeface="Calibri" panose="020F0502020204030204" pitchFamily="34" charset="0"/>
                </a:rPr>
                <a:t>kg</a:t>
              </a:r>
              <a:r>
                <a:rPr lang="es-ES_tradnl" altLang="es-CL" sz="2000" b="0" baseline="-25000" dirty="0" err="1">
                  <a:latin typeface="Calibri" panose="020F0502020204030204" pitchFamily="34" charset="0"/>
                </a:rPr>
                <a:t>f</a:t>
              </a:r>
              <a:r>
                <a:rPr lang="es-ES_tradnl" altLang="es-CL" sz="2000" b="0" dirty="0">
                  <a:latin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115616" y="4077072"/>
            <a:ext cx="2736304" cy="530996"/>
            <a:chOff x="1115616" y="4077072"/>
            <a:chExt cx="2736304" cy="530996"/>
          </a:xfrm>
        </p:grpSpPr>
        <p:grpSp>
          <p:nvGrpSpPr>
            <p:cNvPr id="148" name="Grupo 147"/>
            <p:cNvGrpSpPr/>
            <p:nvPr/>
          </p:nvGrpSpPr>
          <p:grpSpPr>
            <a:xfrm>
              <a:off x="1115616" y="4149080"/>
              <a:ext cx="2736304" cy="432000"/>
              <a:chOff x="1115616" y="4797152"/>
              <a:chExt cx="2736304" cy="432000"/>
            </a:xfrm>
          </p:grpSpPr>
          <p:cxnSp>
            <p:nvCxnSpPr>
              <p:cNvPr id="142" name="Conector recto 141"/>
              <p:cNvCxnSpPr/>
              <p:nvPr/>
            </p:nvCxnSpPr>
            <p:spPr bwMode="auto">
              <a:xfrm>
                <a:off x="1259632" y="4797152"/>
                <a:ext cx="0" cy="3960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Conector recto 142"/>
              <p:cNvCxnSpPr/>
              <p:nvPr/>
            </p:nvCxnSpPr>
            <p:spPr bwMode="auto">
              <a:xfrm>
                <a:off x="3715200" y="4797152"/>
                <a:ext cx="0" cy="4320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Conector recto 143"/>
              <p:cNvCxnSpPr/>
              <p:nvPr/>
            </p:nvCxnSpPr>
            <p:spPr bwMode="auto">
              <a:xfrm flipH="1">
                <a:off x="1115616" y="5049180"/>
                <a:ext cx="2736304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Conector recto 47"/>
              <p:cNvCxnSpPr/>
              <p:nvPr/>
            </p:nvCxnSpPr>
            <p:spPr bwMode="auto">
              <a:xfrm>
                <a:off x="1905221" y="4797152"/>
                <a:ext cx="0" cy="3960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9" name="Rectangle 39"/>
            <p:cNvSpPr>
              <a:spLocks noChangeArrowheads="1"/>
            </p:cNvSpPr>
            <p:nvPr/>
          </p:nvSpPr>
          <p:spPr bwMode="auto">
            <a:xfrm>
              <a:off x="1375795" y="4077072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1800" b="0" dirty="0">
                  <a:latin typeface="Calibri" panose="020F0502020204030204" pitchFamily="34" charset="0"/>
                </a:rPr>
                <a:t>L/4</a:t>
              </a:r>
            </a:p>
          </p:txBody>
        </p:sp>
        <p:sp>
          <p:nvSpPr>
            <p:cNvPr id="150" name="Rectangle 39"/>
            <p:cNvSpPr>
              <a:spLocks noChangeArrowheads="1"/>
            </p:cNvSpPr>
            <p:nvPr/>
          </p:nvSpPr>
          <p:spPr bwMode="auto">
            <a:xfrm>
              <a:off x="2483768" y="4077072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1800" b="0" dirty="0">
                  <a:latin typeface="Calibri" panose="020F0502020204030204" pitchFamily="34" charset="0"/>
                </a:rPr>
                <a:t>3L/4</a:t>
              </a:r>
            </a:p>
          </p:txBody>
        </p:sp>
      </p:grp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188640"/>
            <a:ext cx="7344816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1200" indent="-711200" algn="just">
              <a:spcBef>
                <a:spcPts val="0"/>
              </a:spcBef>
              <a:buFont typeface="Monotype Sorts" pitchFamily="2" charset="2"/>
              <a:buNone/>
            </a:pPr>
            <a:r>
              <a:rPr lang="es-CL" altLang="es-CL" sz="2200" kern="0" dirty="0">
                <a:solidFill>
                  <a:srgbClr val="D67F00"/>
                </a:solidFill>
                <a:latin typeface="Calibri" panose="020F0502020204030204" pitchFamily="34" charset="0"/>
              </a:rPr>
              <a:t>EQUILIBRIO DE CUERPOS RIGIDOS</a:t>
            </a:r>
            <a:endParaRPr lang="es-ES_tradnl" altLang="es-CL" sz="2200" b="1" kern="0" dirty="0">
              <a:solidFill>
                <a:srgbClr val="D67F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99592" y="836712"/>
            <a:ext cx="7344816" cy="1800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36575" indent="-536575">
              <a:buClr>
                <a:schemeClr val="accent1"/>
              </a:buClr>
              <a:buSzPct val="70000"/>
              <a:buNone/>
              <a:tabLst>
                <a:tab pos="2684463" algn="l"/>
              </a:tabLst>
              <a:defRPr/>
            </a:pPr>
            <a:r>
              <a:rPr kumimoji="1" lang="es-ES_tradnl" sz="1700" kern="0" dirty="0"/>
              <a:t>REACCIONES EN LOS APOYOS</a:t>
            </a:r>
            <a:endParaRPr kumimoji="1" lang="es-ES_tradnl" sz="1700" b="0" kern="0" dirty="0"/>
          </a:p>
          <a:p>
            <a:pPr marL="285750" lvl="1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2684463" algn="l"/>
              </a:tabLst>
              <a:defRPr/>
            </a:pPr>
            <a:r>
              <a:rPr kumimoji="1" lang="es-ES_tradnl" sz="1700" b="0" kern="0" dirty="0"/>
              <a:t>Estructura Isostática - Estáticamente determinable</a:t>
            </a:r>
          </a:p>
          <a:p>
            <a:pPr marL="685800" lvl="2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2684463" algn="l"/>
              </a:tabLst>
              <a:defRPr/>
            </a:pPr>
            <a:r>
              <a:rPr kumimoji="1" lang="es-ES_tradnl" sz="1700" b="0" kern="0" dirty="0"/>
              <a:t>Ecuaciones de equilibrio</a:t>
            </a:r>
          </a:p>
          <a:p>
            <a:pPr marL="0" indent="0" algn="just">
              <a:buFont typeface="Monotype Sorts" pitchFamily="2" charset="2"/>
              <a:buNone/>
              <a:tabLst>
                <a:tab pos="0" algn="l"/>
              </a:tabLst>
              <a:defRPr/>
            </a:pPr>
            <a:endParaRPr lang="es-ES_tradnl" sz="1700" b="0" kern="0" dirty="0"/>
          </a:p>
          <a:p>
            <a:pPr marL="449263" indent="-449263">
              <a:buFont typeface="Monotype Sorts" pitchFamily="2" charset="2"/>
              <a:buNone/>
              <a:tabLst>
                <a:tab pos="449263" algn="l"/>
              </a:tabLst>
              <a:defRPr/>
            </a:pPr>
            <a:r>
              <a:rPr lang="es-ES_tradnl" sz="2000" b="0" kern="0" dirty="0"/>
              <a:t> 	</a:t>
            </a:r>
          </a:p>
        </p:txBody>
      </p:sp>
      <p:graphicFrame>
        <p:nvGraphicFramePr>
          <p:cNvPr id="123" name="5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669575"/>
              </p:ext>
            </p:extLst>
          </p:nvPr>
        </p:nvGraphicFramePr>
        <p:xfrm>
          <a:off x="5639445" y="2276475"/>
          <a:ext cx="7318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cuación" r:id="rId3" imgW="457200" imgH="203040" progId="Equation.3">
                  <p:embed/>
                </p:oleObj>
              </mc:Choice>
              <mc:Fallback>
                <p:oleObj name="Ecuación" r:id="rId3" imgW="457200" imgH="203040" progId="Equation.3">
                  <p:embed/>
                  <p:pic>
                    <p:nvPicPr>
                      <p:cNvPr id="123" name="5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445" y="2276475"/>
                        <a:ext cx="73183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5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866410"/>
              </p:ext>
            </p:extLst>
          </p:nvPr>
        </p:nvGraphicFramePr>
        <p:xfrm>
          <a:off x="4755492" y="1662113"/>
          <a:ext cx="949824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cuación" r:id="rId5" imgW="558720" imgH="253800" progId="Equation.3">
                  <p:embed/>
                </p:oleObj>
              </mc:Choice>
              <mc:Fallback>
                <p:oleObj name="Ecuación" r:id="rId5" imgW="558720" imgH="253800" progId="Equation.3">
                  <p:embed/>
                  <p:pic>
                    <p:nvPicPr>
                      <p:cNvPr id="124" name="5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492" y="1662113"/>
                        <a:ext cx="949824" cy="43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5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06156"/>
              </p:ext>
            </p:extLst>
          </p:nvPr>
        </p:nvGraphicFramePr>
        <p:xfrm>
          <a:off x="5622614" y="3403600"/>
          <a:ext cx="1767744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cuación" r:id="rId7" imgW="1104840" imgH="228600" progId="Equation.3">
                  <p:embed/>
                </p:oleObj>
              </mc:Choice>
              <mc:Fallback>
                <p:oleObj name="Ecuación" r:id="rId7" imgW="1104840" imgH="228600" progId="Equation.3">
                  <p:embed/>
                  <p:pic>
                    <p:nvPicPr>
                      <p:cNvPr id="125" name="5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614" y="3403600"/>
                        <a:ext cx="1767744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5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503995"/>
              </p:ext>
            </p:extLst>
          </p:nvPr>
        </p:nvGraphicFramePr>
        <p:xfrm>
          <a:off x="4755212" y="2886075"/>
          <a:ext cx="949824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cuación" r:id="rId9" imgW="558720" imgH="253800" progId="Equation.3">
                  <p:embed/>
                </p:oleObj>
              </mc:Choice>
              <mc:Fallback>
                <p:oleObj name="Ecuación" r:id="rId9" imgW="558720" imgH="253800" progId="Equation.3">
                  <p:embed/>
                  <p:pic>
                    <p:nvPicPr>
                      <p:cNvPr id="126" name="5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212" y="2886075"/>
                        <a:ext cx="949824" cy="43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7" name="13 Grupo"/>
          <p:cNvGrpSpPr>
            <a:grpSpLocks/>
          </p:cNvGrpSpPr>
          <p:nvPr/>
        </p:nvGrpSpPr>
        <p:grpSpPr bwMode="auto">
          <a:xfrm>
            <a:off x="6728107" y="3735388"/>
            <a:ext cx="1732325" cy="630237"/>
            <a:chOff x="5095997" y="4661502"/>
            <a:chExt cx="1732817" cy="630237"/>
          </a:xfrm>
        </p:grpSpPr>
        <p:sp>
          <p:nvSpPr>
            <p:cNvPr id="128" name="Line 54"/>
            <p:cNvSpPr>
              <a:spLocks noChangeShapeType="1"/>
            </p:cNvSpPr>
            <p:nvPr/>
          </p:nvSpPr>
          <p:spPr bwMode="auto">
            <a:xfrm>
              <a:off x="5095997" y="5084763"/>
              <a:ext cx="6585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graphicFrame>
          <p:nvGraphicFramePr>
            <p:cNvPr id="129" name="55 Objeto"/>
            <p:cNvGraphicFramePr>
              <a:graphicFrameLocks noChangeAspect="1"/>
            </p:cNvGraphicFramePr>
            <p:nvPr/>
          </p:nvGraphicFramePr>
          <p:xfrm>
            <a:off x="5934797" y="4661502"/>
            <a:ext cx="894017" cy="630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Ecuación" r:id="rId11" imgW="558720" imgH="393480" progId="Equation.3">
                    <p:embed/>
                  </p:oleObj>
                </mc:Choice>
                <mc:Fallback>
                  <p:oleObj name="Ecuación" r:id="rId11" imgW="558720" imgH="393480" progId="Equation.3">
                    <p:embed/>
                    <p:pic>
                      <p:nvPicPr>
                        <p:cNvPr id="129" name="55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4797" y="4661502"/>
                          <a:ext cx="894017" cy="630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0" name="5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357463"/>
              </p:ext>
            </p:extLst>
          </p:nvPr>
        </p:nvGraphicFramePr>
        <p:xfrm>
          <a:off x="5614045" y="4581525"/>
          <a:ext cx="27225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cuación" r:id="rId13" imgW="1701720" imgH="393480" progId="Equation.3">
                  <p:embed/>
                </p:oleObj>
              </mc:Choice>
              <mc:Fallback>
                <p:oleObj name="Ecuación" r:id="rId13" imgW="1701720" imgH="393480" progId="Equation.3">
                  <p:embed/>
                  <p:pic>
                    <p:nvPicPr>
                      <p:cNvPr id="130" name="5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045" y="4581525"/>
                        <a:ext cx="27225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5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95596"/>
              </p:ext>
            </p:extLst>
          </p:nvPr>
        </p:nvGraphicFramePr>
        <p:xfrm>
          <a:off x="4777202" y="4149080"/>
          <a:ext cx="1100988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cuación" r:id="rId15" imgW="647640" imgH="253800" progId="Equation.3">
                  <p:embed/>
                </p:oleObj>
              </mc:Choice>
              <mc:Fallback>
                <p:oleObj name="Ecuación" r:id="rId15" imgW="647640" imgH="253800" progId="Equation.3">
                  <p:embed/>
                  <p:pic>
                    <p:nvPicPr>
                      <p:cNvPr id="131" name="5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202" y="4149080"/>
                        <a:ext cx="1100988" cy="43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2" name="15 Grupo"/>
          <p:cNvGrpSpPr>
            <a:grpSpLocks/>
          </p:cNvGrpSpPr>
          <p:nvPr/>
        </p:nvGrpSpPr>
        <p:grpSpPr bwMode="auto">
          <a:xfrm>
            <a:off x="6732867" y="5229200"/>
            <a:ext cx="1665603" cy="629568"/>
            <a:chOff x="6325785" y="5845181"/>
            <a:chExt cx="1665920" cy="629568"/>
          </a:xfrm>
        </p:grpSpPr>
        <p:sp>
          <p:nvSpPr>
            <p:cNvPr id="133" name="Line 54"/>
            <p:cNvSpPr>
              <a:spLocks noChangeShapeType="1"/>
            </p:cNvSpPr>
            <p:nvPr/>
          </p:nvSpPr>
          <p:spPr bwMode="auto">
            <a:xfrm>
              <a:off x="6325785" y="6268861"/>
              <a:ext cx="653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graphicFrame>
          <p:nvGraphicFramePr>
            <p:cNvPr id="134" name="65 Objeto"/>
            <p:cNvGraphicFramePr>
              <a:graphicFrameLocks noChangeAspect="1"/>
            </p:cNvGraphicFramePr>
            <p:nvPr/>
          </p:nvGraphicFramePr>
          <p:xfrm>
            <a:off x="7219718" y="5845181"/>
            <a:ext cx="771987" cy="629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Ecuación" r:id="rId17" imgW="482400" imgH="393480" progId="Equation.3">
                    <p:embed/>
                  </p:oleObj>
                </mc:Choice>
                <mc:Fallback>
                  <p:oleObj name="Ecuación" r:id="rId17" imgW="482400" imgH="393480" progId="Equation.3">
                    <p:embed/>
                    <p:pic>
                      <p:nvPicPr>
                        <p:cNvPr id="134" name="65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9718" y="5845181"/>
                          <a:ext cx="771987" cy="6295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9" name="Grupo 138"/>
          <p:cNvGrpSpPr/>
          <p:nvPr/>
        </p:nvGrpSpPr>
        <p:grpSpPr>
          <a:xfrm>
            <a:off x="1181556" y="3573016"/>
            <a:ext cx="3346289" cy="1395092"/>
            <a:chOff x="1181556" y="3573016"/>
            <a:chExt cx="3346289" cy="1395092"/>
          </a:xfrm>
        </p:grpSpPr>
        <p:grpSp>
          <p:nvGrpSpPr>
            <p:cNvPr id="17" name="1 Grupo"/>
            <p:cNvGrpSpPr>
              <a:grpSpLocks/>
            </p:cNvGrpSpPr>
            <p:nvPr/>
          </p:nvGrpSpPr>
          <p:grpSpPr bwMode="auto">
            <a:xfrm>
              <a:off x="1181556" y="3923672"/>
              <a:ext cx="3174420" cy="809834"/>
              <a:chOff x="2250000" y="4292188"/>
              <a:chExt cx="6210236" cy="1585084"/>
            </a:xfrm>
          </p:grpSpPr>
          <p:grpSp>
            <p:nvGrpSpPr>
              <p:cNvPr id="18" name="27 Grupo"/>
              <p:cNvGrpSpPr>
                <a:grpSpLocks/>
              </p:cNvGrpSpPr>
              <p:nvPr/>
            </p:nvGrpSpPr>
            <p:grpSpPr bwMode="auto">
              <a:xfrm flipV="1">
                <a:off x="2250000" y="4859897"/>
                <a:ext cx="288032" cy="1017375"/>
                <a:chOff x="6732240" y="1700808"/>
                <a:chExt cx="288032" cy="1017375"/>
              </a:xfrm>
            </p:grpSpPr>
            <p:cxnSp>
              <p:nvCxnSpPr>
                <p:cNvPr id="27" name="28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876256" y="1700808"/>
                  <a:ext cx="0" cy="1008112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29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732240" y="2502340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30 Conector recto"/>
                <p:cNvCxnSpPr>
                  <a:cxnSpLocks noChangeShapeType="1"/>
                </p:cNvCxnSpPr>
                <p:nvPr/>
              </p:nvCxnSpPr>
              <p:spPr bwMode="auto">
                <a:xfrm flipH="1">
                  <a:off x="6876256" y="2502340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9" name="31 Grupo"/>
              <p:cNvGrpSpPr>
                <a:grpSpLocks/>
              </p:cNvGrpSpPr>
              <p:nvPr/>
            </p:nvGrpSpPr>
            <p:grpSpPr bwMode="auto">
              <a:xfrm flipV="1">
                <a:off x="7092280" y="4859897"/>
                <a:ext cx="288032" cy="1017375"/>
                <a:chOff x="6732240" y="1700808"/>
                <a:chExt cx="288032" cy="1017375"/>
              </a:xfrm>
            </p:grpSpPr>
            <p:cxnSp>
              <p:nvCxnSpPr>
                <p:cNvPr id="24" name="32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876256" y="1700808"/>
                  <a:ext cx="0" cy="1008112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" name="33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732240" y="2502340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" name="34 Conector recto"/>
                <p:cNvCxnSpPr>
                  <a:cxnSpLocks noChangeShapeType="1"/>
                </p:cNvCxnSpPr>
                <p:nvPr/>
              </p:nvCxnSpPr>
              <p:spPr bwMode="auto">
                <a:xfrm flipH="1">
                  <a:off x="6876256" y="2502340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" name="35 Grupo"/>
              <p:cNvGrpSpPr>
                <a:grpSpLocks/>
              </p:cNvGrpSpPr>
              <p:nvPr/>
            </p:nvGrpSpPr>
            <p:grpSpPr bwMode="auto">
              <a:xfrm rot="16200000" flipV="1">
                <a:off x="7807538" y="3927511"/>
                <a:ext cx="288022" cy="1017375"/>
                <a:chOff x="6805175" y="1638267"/>
                <a:chExt cx="288022" cy="1017375"/>
              </a:xfrm>
            </p:grpSpPr>
            <p:cxnSp>
              <p:nvCxnSpPr>
                <p:cNvPr id="21" name="36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949181" y="1638267"/>
                  <a:ext cx="0" cy="1008112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" name="37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805175" y="2439799"/>
                  <a:ext cx="144017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38 Conector recto"/>
                <p:cNvCxnSpPr>
                  <a:cxnSpLocks noChangeShapeType="1"/>
                </p:cNvCxnSpPr>
                <p:nvPr/>
              </p:nvCxnSpPr>
              <p:spPr bwMode="auto">
                <a:xfrm flipH="1">
                  <a:off x="6949181" y="2439799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3923928" y="3573016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2000" b="0" dirty="0" err="1">
                  <a:latin typeface="Calibri" panose="020F0502020204030204" pitchFamily="34" charset="0"/>
                </a:rPr>
                <a:t>R</a:t>
              </a:r>
              <a:r>
                <a:rPr lang="es-ES_tradnl" altLang="es-CL" sz="2000" b="0" baseline="-25000" dirty="0" err="1">
                  <a:latin typeface="Calibri" panose="020F0502020204030204" pitchFamily="34" charset="0"/>
                </a:rPr>
                <a:t>Bx</a:t>
              </a:r>
              <a:endParaRPr lang="es-ES_tradnl" altLang="es-CL" sz="2000" b="0" dirty="0">
                <a:latin typeface="Calibri" panose="020F0502020204030204" pitchFamily="34" charset="0"/>
              </a:endParaRPr>
            </a:p>
          </p:txBody>
        </p:sp>
        <p:sp>
          <p:nvSpPr>
            <p:cNvPr id="137" name="Rectangle 39"/>
            <p:cNvSpPr>
              <a:spLocks noChangeArrowheads="1"/>
            </p:cNvSpPr>
            <p:nvPr/>
          </p:nvSpPr>
          <p:spPr bwMode="auto">
            <a:xfrm>
              <a:off x="3707904" y="4437112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2000" b="0" dirty="0" err="1">
                  <a:latin typeface="Calibri" panose="020F0502020204030204" pitchFamily="34" charset="0"/>
                </a:rPr>
                <a:t>R</a:t>
              </a:r>
              <a:r>
                <a:rPr lang="es-ES_tradnl" altLang="es-CL" sz="2000" b="0" baseline="-25000" dirty="0" err="1">
                  <a:latin typeface="Calibri" panose="020F0502020204030204" pitchFamily="34" charset="0"/>
                </a:rPr>
                <a:t>By</a:t>
              </a:r>
              <a:endParaRPr lang="es-ES_tradnl" altLang="es-CL" sz="2000" b="0" dirty="0">
                <a:latin typeface="Calibri" panose="020F0502020204030204" pitchFamily="34" charset="0"/>
              </a:endParaRPr>
            </a:p>
          </p:txBody>
        </p:sp>
        <p:sp>
          <p:nvSpPr>
            <p:cNvPr id="138" name="Rectangle 39"/>
            <p:cNvSpPr>
              <a:spLocks noChangeArrowheads="1"/>
            </p:cNvSpPr>
            <p:nvPr/>
          </p:nvSpPr>
          <p:spPr bwMode="auto">
            <a:xfrm>
              <a:off x="1259632" y="4365104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2000" b="0" dirty="0" err="1">
                  <a:latin typeface="Calibri" panose="020F0502020204030204" pitchFamily="34" charset="0"/>
                </a:rPr>
                <a:t>R</a:t>
              </a:r>
              <a:r>
                <a:rPr lang="es-ES_tradnl" altLang="es-CL" sz="2000" b="0" baseline="-25000" dirty="0" err="1">
                  <a:latin typeface="Calibri" panose="020F0502020204030204" pitchFamily="34" charset="0"/>
                </a:rPr>
                <a:t>Ay</a:t>
              </a:r>
              <a:endParaRPr lang="es-ES_tradnl" altLang="es-CL" sz="2000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6" name="Rectángulo 5"/>
          <p:cNvSpPr/>
          <p:nvPr/>
        </p:nvSpPr>
        <p:spPr bwMode="auto">
          <a:xfrm>
            <a:off x="4644008" y="1662113"/>
            <a:ext cx="1234182" cy="431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59" name="Rectángulo 58"/>
          <p:cNvSpPr/>
          <p:nvPr/>
        </p:nvSpPr>
        <p:spPr bwMode="auto">
          <a:xfrm>
            <a:off x="4613033" y="2885090"/>
            <a:ext cx="1234182" cy="431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60" name="Rectángulo 59"/>
          <p:cNvSpPr/>
          <p:nvPr/>
        </p:nvSpPr>
        <p:spPr bwMode="auto">
          <a:xfrm>
            <a:off x="4619662" y="4146832"/>
            <a:ext cx="1234182" cy="431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 bwMode="auto">
          <a:xfrm>
            <a:off x="1259632" y="3681056"/>
            <a:ext cx="2466000" cy="2520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188640"/>
            <a:ext cx="7344816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1200" indent="-711200" algn="just">
              <a:spcBef>
                <a:spcPts val="0"/>
              </a:spcBef>
              <a:buFont typeface="Monotype Sorts" pitchFamily="2" charset="2"/>
              <a:buNone/>
            </a:pPr>
            <a:r>
              <a:rPr lang="es-CL" altLang="es-CL" sz="2200" kern="0" dirty="0">
                <a:solidFill>
                  <a:srgbClr val="D67F00"/>
                </a:solidFill>
                <a:latin typeface="Calibri" panose="020F0502020204030204" pitchFamily="34" charset="0"/>
              </a:rPr>
              <a:t>EQUILIBRIO DE CUERPOS RIGIDOS</a:t>
            </a:r>
            <a:endParaRPr lang="es-ES_tradnl" altLang="es-CL" sz="2200" b="1" kern="0" dirty="0">
              <a:solidFill>
                <a:srgbClr val="D67F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99592" y="836712"/>
            <a:ext cx="7344816" cy="1800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36575" indent="-536575">
              <a:buClr>
                <a:schemeClr val="accent1"/>
              </a:buClr>
              <a:buSzPct val="70000"/>
              <a:buNone/>
              <a:tabLst>
                <a:tab pos="2684463" algn="l"/>
              </a:tabLst>
              <a:defRPr/>
            </a:pPr>
            <a:r>
              <a:rPr kumimoji="1" lang="es-ES_tradnl" sz="1700" kern="0" dirty="0"/>
              <a:t>REACCIONES EN LOS APOYOS</a:t>
            </a:r>
            <a:endParaRPr kumimoji="1" lang="es-ES_tradnl" sz="1700" b="0" kern="0" dirty="0"/>
          </a:p>
          <a:p>
            <a:pPr marL="285750" lvl="1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2684463" algn="l"/>
              </a:tabLst>
              <a:defRPr/>
            </a:pPr>
            <a:r>
              <a:rPr kumimoji="1" lang="es-ES_tradnl" sz="1700" b="0" kern="0" dirty="0"/>
              <a:t>Estructura Isostática - Estáticamente determinable</a:t>
            </a:r>
          </a:p>
          <a:p>
            <a:pPr marL="685800" lvl="2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2684463" algn="l"/>
              </a:tabLst>
              <a:defRPr/>
            </a:pPr>
            <a:r>
              <a:rPr kumimoji="1" lang="es-ES_tradnl" sz="1700" b="0" kern="0" dirty="0"/>
              <a:t>Ecuaciones de equilibrio</a:t>
            </a:r>
          </a:p>
          <a:p>
            <a:pPr marL="0" indent="0" algn="just">
              <a:buFont typeface="Monotype Sorts" pitchFamily="2" charset="2"/>
              <a:buNone/>
              <a:tabLst>
                <a:tab pos="0" algn="l"/>
              </a:tabLst>
              <a:defRPr/>
            </a:pPr>
            <a:endParaRPr lang="es-ES_tradnl" sz="1700" b="0" kern="0" dirty="0"/>
          </a:p>
          <a:p>
            <a:pPr marL="449263" indent="-449263">
              <a:buFont typeface="Monotype Sorts" pitchFamily="2" charset="2"/>
              <a:buNone/>
              <a:tabLst>
                <a:tab pos="449263" algn="l"/>
              </a:tabLst>
              <a:defRPr/>
            </a:pPr>
            <a:r>
              <a:rPr lang="es-ES_tradnl" sz="2000" b="0" kern="0" dirty="0"/>
              <a:t> 	</a:t>
            </a:r>
          </a:p>
        </p:txBody>
      </p:sp>
      <p:graphicFrame>
        <p:nvGraphicFramePr>
          <p:cNvPr id="123" name="5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35311"/>
              </p:ext>
            </p:extLst>
          </p:nvPr>
        </p:nvGraphicFramePr>
        <p:xfrm>
          <a:off x="5701927" y="2276475"/>
          <a:ext cx="7318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cuación" r:id="rId3" imgW="457200" imgH="203040" progId="Equation.3">
                  <p:embed/>
                </p:oleObj>
              </mc:Choice>
              <mc:Fallback>
                <p:oleObj name="Ecuación" r:id="rId3" imgW="457200" imgH="203040" progId="Equation.3">
                  <p:embed/>
                  <p:pic>
                    <p:nvPicPr>
                      <p:cNvPr id="123" name="5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927" y="2276475"/>
                        <a:ext cx="73183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5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67348"/>
              </p:ext>
            </p:extLst>
          </p:nvPr>
        </p:nvGraphicFramePr>
        <p:xfrm>
          <a:off x="4817974" y="1662113"/>
          <a:ext cx="949824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cuación" r:id="rId5" imgW="558720" imgH="253800" progId="Equation.3">
                  <p:embed/>
                </p:oleObj>
              </mc:Choice>
              <mc:Fallback>
                <p:oleObj name="Ecuación" r:id="rId5" imgW="558720" imgH="253800" progId="Equation.3">
                  <p:embed/>
                  <p:pic>
                    <p:nvPicPr>
                      <p:cNvPr id="124" name="5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974" y="1662113"/>
                        <a:ext cx="949824" cy="43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5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927802"/>
              </p:ext>
            </p:extLst>
          </p:nvPr>
        </p:nvGraphicFramePr>
        <p:xfrm>
          <a:off x="5552702" y="3403600"/>
          <a:ext cx="20335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cuación" r:id="rId7" imgW="1269720" imgH="228600" progId="Equation.3">
                  <p:embed/>
                </p:oleObj>
              </mc:Choice>
              <mc:Fallback>
                <p:oleObj name="Ecuación" r:id="rId7" imgW="1269720" imgH="228600" progId="Equation.3">
                  <p:embed/>
                  <p:pic>
                    <p:nvPicPr>
                      <p:cNvPr id="125" name="5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702" y="3403600"/>
                        <a:ext cx="20335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5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12040"/>
              </p:ext>
            </p:extLst>
          </p:nvPr>
        </p:nvGraphicFramePr>
        <p:xfrm>
          <a:off x="4817694" y="2886075"/>
          <a:ext cx="949824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cuación" r:id="rId9" imgW="558720" imgH="253800" progId="Equation.3">
                  <p:embed/>
                </p:oleObj>
              </mc:Choice>
              <mc:Fallback>
                <p:oleObj name="Ecuación" r:id="rId9" imgW="558720" imgH="253800" progId="Equation.3">
                  <p:embed/>
                  <p:pic>
                    <p:nvPicPr>
                      <p:cNvPr id="126" name="5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694" y="2886075"/>
                        <a:ext cx="949824" cy="43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7" name="13 Grupo"/>
          <p:cNvGrpSpPr>
            <a:grpSpLocks/>
          </p:cNvGrpSpPr>
          <p:nvPr/>
        </p:nvGrpSpPr>
        <p:grpSpPr bwMode="auto">
          <a:xfrm>
            <a:off x="6790589" y="3735388"/>
            <a:ext cx="1732325" cy="630237"/>
            <a:chOff x="5095997" y="4661502"/>
            <a:chExt cx="1732817" cy="630237"/>
          </a:xfrm>
        </p:grpSpPr>
        <p:sp>
          <p:nvSpPr>
            <p:cNvPr id="128" name="Line 54"/>
            <p:cNvSpPr>
              <a:spLocks noChangeShapeType="1"/>
            </p:cNvSpPr>
            <p:nvPr/>
          </p:nvSpPr>
          <p:spPr bwMode="auto">
            <a:xfrm>
              <a:off x="5095997" y="5084763"/>
              <a:ext cx="6585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graphicFrame>
          <p:nvGraphicFramePr>
            <p:cNvPr id="129" name="55 Objeto"/>
            <p:cNvGraphicFramePr>
              <a:graphicFrameLocks noChangeAspect="1"/>
            </p:cNvGraphicFramePr>
            <p:nvPr/>
          </p:nvGraphicFramePr>
          <p:xfrm>
            <a:off x="5934797" y="4661502"/>
            <a:ext cx="894017" cy="630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cuación" r:id="rId11" imgW="558720" imgH="393480" progId="Equation.3">
                    <p:embed/>
                  </p:oleObj>
                </mc:Choice>
                <mc:Fallback>
                  <p:oleObj name="Ecuación" r:id="rId11" imgW="558720" imgH="393480" progId="Equation.3">
                    <p:embed/>
                    <p:pic>
                      <p:nvPicPr>
                        <p:cNvPr id="129" name="55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4797" y="4661502"/>
                          <a:ext cx="894017" cy="630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0" name="5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035958"/>
              </p:ext>
            </p:extLst>
          </p:nvPr>
        </p:nvGraphicFramePr>
        <p:xfrm>
          <a:off x="5546352" y="4581525"/>
          <a:ext cx="29860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cuación" r:id="rId13" imgW="1866600" imgH="393480" progId="Equation.3">
                  <p:embed/>
                </p:oleObj>
              </mc:Choice>
              <mc:Fallback>
                <p:oleObj name="Ecuación" r:id="rId13" imgW="1866600" imgH="393480" progId="Equation.3">
                  <p:embed/>
                  <p:pic>
                    <p:nvPicPr>
                      <p:cNvPr id="130" name="5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352" y="4581525"/>
                        <a:ext cx="29860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5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578841"/>
              </p:ext>
            </p:extLst>
          </p:nvPr>
        </p:nvGraphicFramePr>
        <p:xfrm>
          <a:off x="4839684" y="4149080"/>
          <a:ext cx="1100988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cuación" r:id="rId15" imgW="647640" imgH="253800" progId="Equation.3">
                  <p:embed/>
                </p:oleObj>
              </mc:Choice>
              <mc:Fallback>
                <p:oleObj name="Ecuación" r:id="rId15" imgW="647640" imgH="253800" progId="Equation.3">
                  <p:embed/>
                  <p:pic>
                    <p:nvPicPr>
                      <p:cNvPr id="131" name="5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684" y="4149080"/>
                        <a:ext cx="1100988" cy="43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2" name="15 Grupo"/>
          <p:cNvGrpSpPr>
            <a:grpSpLocks/>
          </p:cNvGrpSpPr>
          <p:nvPr/>
        </p:nvGrpSpPr>
        <p:grpSpPr bwMode="auto">
          <a:xfrm>
            <a:off x="6795348" y="5229225"/>
            <a:ext cx="1727566" cy="630238"/>
            <a:chOff x="6325785" y="5845206"/>
            <a:chExt cx="1727895" cy="630238"/>
          </a:xfrm>
        </p:grpSpPr>
        <p:sp>
          <p:nvSpPr>
            <p:cNvPr id="133" name="Line 54"/>
            <p:cNvSpPr>
              <a:spLocks noChangeShapeType="1"/>
            </p:cNvSpPr>
            <p:nvPr/>
          </p:nvSpPr>
          <p:spPr bwMode="auto">
            <a:xfrm>
              <a:off x="6325785" y="6268861"/>
              <a:ext cx="653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graphicFrame>
          <p:nvGraphicFramePr>
            <p:cNvPr id="134" name="65 Objeto"/>
            <p:cNvGraphicFramePr>
              <a:graphicFrameLocks noChangeAspect="1"/>
            </p:cNvGraphicFramePr>
            <p:nvPr/>
          </p:nvGraphicFramePr>
          <p:xfrm>
            <a:off x="7159747" y="5845206"/>
            <a:ext cx="893933" cy="630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cuación" r:id="rId17" imgW="558720" imgH="393480" progId="Equation.3">
                    <p:embed/>
                  </p:oleObj>
                </mc:Choice>
                <mc:Fallback>
                  <p:oleObj name="Ecuación" r:id="rId17" imgW="558720" imgH="393480" progId="Equation.3">
                    <p:embed/>
                    <p:pic>
                      <p:nvPicPr>
                        <p:cNvPr id="134" name="65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9747" y="5845206"/>
                          <a:ext cx="893933" cy="630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Grupo 49"/>
          <p:cNvGrpSpPr/>
          <p:nvPr/>
        </p:nvGrpSpPr>
        <p:grpSpPr>
          <a:xfrm>
            <a:off x="1123200" y="3933056"/>
            <a:ext cx="2782800" cy="360040"/>
            <a:chOff x="1123200" y="3933056"/>
            <a:chExt cx="2782800" cy="360040"/>
          </a:xfrm>
        </p:grpSpPr>
        <p:sp>
          <p:nvSpPr>
            <p:cNvPr id="51" name="Rectángulo 50"/>
            <p:cNvSpPr/>
            <p:nvPr/>
          </p:nvSpPr>
          <p:spPr bwMode="auto">
            <a:xfrm>
              <a:off x="3563888" y="4149080"/>
              <a:ext cx="324000" cy="14401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52" name="Rectángulo 51"/>
            <p:cNvSpPr/>
            <p:nvPr/>
          </p:nvSpPr>
          <p:spPr bwMode="auto">
            <a:xfrm>
              <a:off x="1259632" y="3933056"/>
              <a:ext cx="2466000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53" name="Triángulo isósceles 52"/>
            <p:cNvSpPr/>
            <p:nvPr/>
          </p:nvSpPr>
          <p:spPr bwMode="auto">
            <a:xfrm>
              <a:off x="1152000" y="4005064"/>
              <a:ext cx="216000" cy="1260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54" name="Triángulo isósceles 53"/>
            <p:cNvSpPr/>
            <p:nvPr/>
          </p:nvSpPr>
          <p:spPr bwMode="auto">
            <a:xfrm>
              <a:off x="3600000" y="4005064"/>
              <a:ext cx="252000" cy="1440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1159200" y="4140000"/>
              <a:ext cx="201616" cy="57600"/>
              <a:chOff x="1187624" y="4149080"/>
              <a:chExt cx="201616" cy="57600"/>
            </a:xfrm>
          </p:grpSpPr>
          <p:sp>
            <p:nvSpPr>
              <p:cNvPr id="58" name="Elipse 57"/>
              <p:cNvSpPr/>
              <p:nvPr/>
            </p:nvSpPr>
            <p:spPr bwMode="auto">
              <a:xfrm>
                <a:off x="1187624" y="4149080"/>
                <a:ext cx="57600" cy="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  <a:cs typeface="Arial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 bwMode="auto">
              <a:xfrm>
                <a:off x="1259632" y="4149080"/>
                <a:ext cx="57600" cy="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  <a:cs typeface="Arial" charset="0"/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 bwMode="auto">
              <a:xfrm>
                <a:off x="1331640" y="4149080"/>
                <a:ext cx="57600" cy="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  <a:cs typeface="Arial" charset="0"/>
                </a:endParaRPr>
              </a:p>
            </p:txBody>
          </p:sp>
        </p:grpSp>
        <p:cxnSp>
          <p:nvCxnSpPr>
            <p:cNvPr id="56" name="Conector recto 55"/>
            <p:cNvCxnSpPr/>
            <p:nvPr/>
          </p:nvCxnSpPr>
          <p:spPr bwMode="auto">
            <a:xfrm>
              <a:off x="1123200" y="4212000"/>
              <a:ext cx="2696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Conector recto 56"/>
            <p:cNvCxnSpPr/>
            <p:nvPr/>
          </p:nvCxnSpPr>
          <p:spPr bwMode="auto">
            <a:xfrm>
              <a:off x="3546000" y="4149080"/>
              <a:ext cx="36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7" name="Grupo 66"/>
          <p:cNvGrpSpPr/>
          <p:nvPr/>
        </p:nvGrpSpPr>
        <p:grpSpPr>
          <a:xfrm>
            <a:off x="1115616" y="4077072"/>
            <a:ext cx="2736304" cy="530996"/>
            <a:chOff x="1115616" y="4077072"/>
            <a:chExt cx="2736304" cy="530996"/>
          </a:xfrm>
        </p:grpSpPr>
        <p:grpSp>
          <p:nvGrpSpPr>
            <p:cNvPr id="68" name="Grupo 67"/>
            <p:cNvGrpSpPr/>
            <p:nvPr/>
          </p:nvGrpSpPr>
          <p:grpSpPr>
            <a:xfrm>
              <a:off x="1115616" y="4149080"/>
              <a:ext cx="2736304" cy="432000"/>
              <a:chOff x="1115616" y="4797152"/>
              <a:chExt cx="2736304" cy="432000"/>
            </a:xfrm>
          </p:grpSpPr>
          <p:cxnSp>
            <p:nvCxnSpPr>
              <p:cNvPr id="71" name="Conector recto 70"/>
              <p:cNvCxnSpPr/>
              <p:nvPr/>
            </p:nvCxnSpPr>
            <p:spPr bwMode="auto">
              <a:xfrm>
                <a:off x="1259632" y="4797152"/>
                <a:ext cx="0" cy="3960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Conector recto 71"/>
              <p:cNvCxnSpPr/>
              <p:nvPr/>
            </p:nvCxnSpPr>
            <p:spPr bwMode="auto">
              <a:xfrm>
                <a:off x="3729600" y="4797152"/>
                <a:ext cx="0" cy="4320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Conector recto 72"/>
              <p:cNvCxnSpPr/>
              <p:nvPr/>
            </p:nvCxnSpPr>
            <p:spPr bwMode="auto">
              <a:xfrm flipH="1">
                <a:off x="1115616" y="5049180"/>
                <a:ext cx="2736304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2339752" y="4077072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1800" b="0" dirty="0">
                  <a:latin typeface="Calibri" panose="020F0502020204030204" pitchFamily="34" charset="0"/>
                </a:rPr>
                <a:t>L(m)</a:t>
              </a: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1181556" y="3573016"/>
            <a:ext cx="3346289" cy="1395092"/>
            <a:chOff x="1181556" y="3573016"/>
            <a:chExt cx="3346289" cy="1395092"/>
          </a:xfrm>
        </p:grpSpPr>
        <p:grpSp>
          <p:nvGrpSpPr>
            <p:cNvPr id="76" name="1 Grupo"/>
            <p:cNvGrpSpPr>
              <a:grpSpLocks/>
            </p:cNvGrpSpPr>
            <p:nvPr/>
          </p:nvGrpSpPr>
          <p:grpSpPr bwMode="auto">
            <a:xfrm>
              <a:off x="1181556" y="3923672"/>
              <a:ext cx="3174420" cy="809834"/>
              <a:chOff x="2250000" y="4292188"/>
              <a:chExt cx="6210236" cy="1585084"/>
            </a:xfrm>
          </p:grpSpPr>
          <p:grpSp>
            <p:nvGrpSpPr>
              <p:cNvPr id="80" name="27 Grupo"/>
              <p:cNvGrpSpPr>
                <a:grpSpLocks/>
              </p:cNvGrpSpPr>
              <p:nvPr/>
            </p:nvGrpSpPr>
            <p:grpSpPr bwMode="auto">
              <a:xfrm flipV="1">
                <a:off x="2250000" y="4859897"/>
                <a:ext cx="288032" cy="1017375"/>
                <a:chOff x="6732240" y="1700808"/>
                <a:chExt cx="288032" cy="1017375"/>
              </a:xfrm>
            </p:grpSpPr>
            <p:cxnSp>
              <p:nvCxnSpPr>
                <p:cNvPr id="89" name="28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876256" y="1700808"/>
                  <a:ext cx="0" cy="1008112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0" name="29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732240" y="2502340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1" name="30 Conector recto"/>
                <p:cNvCxnSpPr>
                  <a:cxnSpLocks noChangeShapeType="1"/>
                </p:cNvCxnSpPr>
                <p:nvPr/>
              </p:nvCxnSpPr>
              <p:spPr bwMode="auto">
                <a:xfrm flipH="1">
                  <a:off x="6876256" y="2502340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81" name="31 Grupo"/>
              <p:cNvGrpSpPr>
                <a:grpSpLocks/>
              </p:cNvGrpSpPr>
              <p:nvPr/>
            </p:nvGrpSpPr>
            <p:grpSpPr bwMode="auto">
              <a:xfrm flipV="1">
                <a:off x="7092280" y="4859897"/>
                <a:ext cx="288032" cy="1017375"/>
                <a:chOff x="6732240" y="1700808"/>
                <a:chExt cx="288032" cy="1017375"/>
              </a:xfrm>
            </p:grpSpPr>
            <p:cxnSp>
              <p:nvCxnSpPr>
                <p:cNvPr id="86" name="32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876256" y="1700808"/>
                  <a:ext cx="0" cy="1008112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7" name="33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732240" y="2502340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34 Conector recto"/>
                <p:cNvCxnSpPr>
                  <a:cxnSpLocks noChangeShapeType="1"/>
                </p:cNvCxnSpPr>
                <p:nvPr/>
              </p:nvCxnSpPr>
              <p:spPr bwMode="auto">
                <a:xfrm flipH="1">
                  <a:off x="6876256" y="2502340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82" name="35 Grupo"/>
              <p:cNvGrpSpPr>
                <a:grpSpLocks/>
              </p:cNvGrpSpPr>
              <p:nvPr/>
            </p:nvGrpSpPr>
            <p:grpSpPr bwMode="auto">
              <a:xfrm rot="16200000" flipV="1">
                <a:off x="7807538" y="3927511"/>
                <a:ext cx="288022" cy="1017375"/>
                <a:chOff x="6805175" y="1638267"/>
                <a:chExt cx="288022" cy="1017375"/>
              </a:xfrm>
            </p:grpSpPr>
            <p:cxnSp>
              <p:nvCxnSpPr>
                <p:cNvPr id="83" name="36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949181" y="1638267"/>
                  <a:ext cx="0" cy="1008112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37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805175" y="2439799"/>
                  <a:ext cx="144017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5" name="38 Conector recto"/>
                <p:cNvCxnSpPr>
                  <a:cxnSpLocks noChangeShapeType="1"/>
                </p:cNvCxnSpPr>
                <p:nvPr/>
              </p:nvCxnSpPr>
              <p:spPr bwMode="auto">
                <a:xfrm flipH="1">
                  <a:off x="6949181" y="2439799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3923928" y="3573016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2000" b="0" dirty="0" err="1">
                  <a:latin typeface="Calibri" panose="020F0502020204030204" pitchFamily="34" charset="0"/>
                </a:rPr>
                <a:t>R</a:t>
              </a:r>
              <a:r>
                <a:rPr lang="es-ES_tradnl" altLang="es-CL" sz="2000" b="0" baseline="-25000" dirty="0" err="1">
                  <a:latin typeface="Calibri" panose="020F0502020204030204" pitchFamily="34" charset="0"/>
                </a:rPr>
                <a:t>Bx</a:t>
              </a:r>
              <a:endParaRPr lang="es-ES_tradnl" altLang="es-CL" sz="2000" b="0" dirty="0">
                <a:latin typeface="Calibri" panose="020F0502020204030204" pitchFamily="34" charset="0"/>
              </a:endParaRPr>
            </a:p>
          </p:txBody>
        </p:sp>
        <p:sp>
          <p:nvSpPr>
            <p:cNvPr id="78" name="Rectangle 39"/>
            <p:cNvSpPr>
              <a:spLocks noChangeArrowheads="1"/>
            </p:cNvSpPr>
            <p:nvPr/>
          </p:nvSpPr>
          <p:spPr bwMode="auto">
            <a:xfrm>
              <a:off x="3707904" y="4437112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2000" b="0" dirty="0" err="1">
                  <a:latin typeface="Calibri" panose="020F0502020204030204" pitchFamily="34" charset="0"/>
                </a:rPr>
                <a:t>R</a:t>
              </a:r>
              <a:r>
                <a:rPr lang="es-ES_tradnl" altLang="es-CL" sz="2000" b="0" baseline="-25000" dirty="0" err="1">
                  <a:latin typeface="Calibri" panose="020F0502020204030204" pitchFamily="34" charset="0"/>
                </a:rPr>
                <a:t>By</a:t>
              </a:r>
              <a:endParaRPr lang="es-ES_tradnl" altLang="es-CL" sz="2000" b="0" dirty="0">
                <a:latin typeface="Calibri" panose="020F0502020204030204" pitchFamily="34" charset="0"/>
              </a:endParaRPr>
            </a:p>
          </p:txBody>
        </p:sp>
        <p:sp>
          <p:nvSpPr>
            <p:cNvPr id="79" name="Rectangle 39"/>
            <p:cNvSpPr>
              <a:spLocks noChangeArrowheads="1"/>
            </p:cNvSpPr>
            <p:nvPr/>
          </p:nvSpPr>
          <p:spPr bwMode="auto">
            <a:xfrm>
              <a:off x="1259632" y="4365104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2000" b="0" dirty="0" err="1">
                  <a:latin typeface="Calibri" panose="020F0502020204030204" pitchFamily="34" charset="0"/>
                </a:rPr>
                <a:t>R</a:t>
              </a:r>
              <a:r>
                <a:rPr lang="es-ES_tradnl" altLang="es-CL" sz="2000" b="0" baseline="-25000" dirty="0" err="1">
                  <a:latin typeface="Calibri" panose="020F0502020204030204" pitchFamily="34" charset="0"/>
                </a:rPr>
                <a:t>Ay</a:t>
              </a:r>
              <a:endParaRPr lang="es-ES_tradnl" altLang="es-CL" sz="2000" b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339752" y="3140968"/>
            <a:ext cx="1728192" cy="648072"/>
            <a:chOff x="2339752" y="3140968"/>
            <a:chExt cx="1728192" cy="648072"/>
          </a:xfrm>
        </p:grpSpPr>
        <p:sp>
          <p:nvSpPr>
            <p:cNvPr id="63" name="Rectangle 39"/>
            <p:cNvSpPr>
              <a:spLocks noChangeArrowheads="1"/>
            </p:cNvSpPr>
            <p:nvPr/>
          </p:nvSpPr>
          <p:spPr bwMode="auto">
            <a:xfrm>
              <a:off x="2555776" y="3140968"/>
              <a:ext cx="1512168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2000" b="0" dirty="0">
                  <a:latin typeface="Calibri" panose="020F0502020204030204" pitchFamily="34" charset="0"/>
                </a:rPr>
                <a:t>q(</a:t>
              </a:r>
              <a:r>
                <a:rPr lang="es-ES_tradnl" altLang="es-CL" sz="2000" b="0" dirty="0" err="1">
                  <a:latin typeface="Calibri" panose="020F0502020204030204" pitchFamily="34" charset="0"/>
                </a:rPr>
                <a:t>kg</a:t>
              </a:r>
              <a:r>
                <a:rPr lang="es-ES_tradnl" altLang="es-CL" sz="2000" b="0" baseline="-25000" dirty="0" err="1">
                  <a:latin typeface="Calibri" panose="020F0502020204030204" pitchFamily="34" charset="0"/>
                </a:rPr>
                <a:t>f</a:t>
              </a:r>
              <a:r>
                <a:rPr lang="es-ES_tradnl" altLang="es-CL" sz="2000" b="0" dirty="0">
                  <a:latin typeface="Calibri" panose="020F0502020204030204" pitchFamily="34" charset="0"/>
                </a:rPr>
                <a:t>/m)</a:t>
              </a:r>
            </a:p>
          </p:txBody>
        </p:sp>
        <p:cxnSp>
          <p:nvCxnSpPr>
            <p:cNvPr id="6" name="Conector recto 5"/>
            <p:cNvCxnSpPr/>
            <p:nvPr/>
          </p:nvCxnSpPr>
          <p:spPr bwMode="auto">
            <a:xfrm flipV="1">
              <a:off x="2339752" y="3501008"/>
              <a:ext cx="216024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Conector recto 94"/>
            <p:cNvCxnSpPr/>
            <p:nvPr/>
          </p:nvCxnSpPr>
          <p:spPr bwMode="auto">
            <a:xfrm>
              <a:off x="2555776" y="3501008"/>
              <a:ext cx="360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Rectángulo 60"/>
          <p:cNvSpPr/>
          <p:nvPr/>
        </p:nvSpPr>
        <p:spPr bwMode="auto">
          <a:xfrm>
            <a:off x="4777978" y="1662113"/>
            <a:ext cx="1234182" cy="431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62" name="Rectángulo 61"/>
          <p:cNvSpPr/>
          <p:nvPr/>
        </p:nvSpPr>
        <p:spPr bwMode="auto">
          <a:xfrm>
            <a:off x="4747003" y="2885090"/>
            <a:ext cx="1234182" cy="431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64" name="Rectángulo 63"/>
          <p:cNvSpPr/>
          <p:nvPr/>
        </p:nvSpPr>
        <p:spPr bwMode="auto">
          <a:xfrm>
            <a:off x="4753632" y="4146832"/>
            <a:ext cx="1234182" cy="431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043608" y="3789040"/>
            <a:ext cx="2682024" cy="360040"/>
            <a:chOff x="1043608" y="3789040"/>
            <a:chExt cx="2682024" cy="360040"/>
          </a:xfrm>
        </p:grpSpPr>
        <p:sp>
          <p:nvSpPr>
            <p:cNvPr id="9" name="Rectángulo 8"/>
            <p:cNvSpPr/>
            <p:nvPr/>
          </p:nvSpPr>
          <p:spPr bwMode="auto">
            <a:xfrm>
              <a:off x="1043608" y="3789040"/>
              <a:ext cx="216024" cy="360040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52" name="Rectángulo 51"/>
            <p:cNvSpPr/>
            <p:nvPr/>
          </p:nvSpPr>
          <p:spPr bwMode="auto">
            <a:xfrm>
              <a:off x="1259632" y="3933056"/>
              <a:ext cx="2466000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cxnSp>
          <p:nvCxnSpPr>
            <p:cNvPr id="58" name="Conector recto 57"/>
            <p:cNvCxnSpPr/>
            <p:nvPr/>
          </p:nvCxnSpPr>
          <p:spPr bwMode="auto">
            <a:xfrm rot="16200000">
              <a:off x="1079632" y="3969040"/>
              <a:ext cx="360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upo 10"/>
          <p:cNvGrpSpPr/>
          <p:nvPr/>
        </p:nvGrpSpPr>
        <p:grpSpPr>
          <a:xfrm>
            <a:off x="3392019" y="3284984"/>
            <a:ext cx="603917" cy="592152"/>
            <a:chOff x="1591819" y="3284984"/>
            <a:chExt cx="603917" cy="592152"/>
          </a:xfrm>
        </p:grpSpPr>
        <p:grpSp>
          <p:nvGrpSpPr>
            <p:cNvPr id="13" name="23 Grupo"/>
            <p:cNvGrpSpPr>
              <a:grpSpLocks/>
            </p:cNvGrpSpPr>
            <p:nvPr/>
          </p:nvGrpSpPr>
          <p:grpSpPr bwMode="auto">
            <a:xfrm>
              <a:off x="1844153" y="3356992"/>
              <a:ext cx="153043" cy="520144"/>
              <a:chOff x="5523361" y="1700808"/>
              <a:chExt cx="298482" cy="1017375"/>
            </a:xfrm>
          </p:grpSpPr>
          <p:cxnSp>
            <p:nvCxnSpPr>
              <p:cNvPr id="49" name="24 Conector recto"/>
              <p:cNvCxnSpPr>
                <a:cxnSpLocks noChangeShapeType="1"/>
              </p:cNvCxnSpPr>
              <p:nvPr/>
            </p:nvCxnSpPr>
            <p:spPr bwMode="auto">
              <a:xfrm>
                <a:off x="5677828" y="1700808"/>
                <a:ext cx="0" cy="1008112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25 Conector recto"/>
              <p:cNvCxnSpPr>
                <a:cxnSpLocks noChangeShapeType="1"/>
              </p:cNvCxnSpPr>
              <p:nvPr/>
            </p:nvCxnSpPr>
            <p:spPr bwMode="auto">
              <a:xfrm>
                <a:off x="5523361" y="2502340"/>
                <a:ext cx="144015" cy="215843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26 Conector recto"/>
              <p:cNvCxnSpPr>
                <a:cxnSpLocks noChangeShapeType="1"/>
              </p:cNvCxnSpPr>
              <p:nvPr/>
            </p:nvCxnSpPr>
            <p:spPr bwMode="auto">
              <a:xfrm flipH="1">
                <a:off x="5677828" y="2502340"/>
                <a:ext cx="144015" cy="215843"/>
              </a:xfrm>
              <a:prstGeom prst="line">
                <a:avLst/>
              </a:pr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0" name="Rectangle 39"/>
            <p:cNvSpPr>
              <a:spLocks noChangeArrowheads="1"/>
            </p:cNvSpPr>
            <p:nvPr/>
          </p:nvSpPr>
          <p:spPr bwMode="auto">
            <a:xfrm>
              <a:off x="1591819" y="3284984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2000" b="0" dirty="0">
                  <a:latin typeface="Calibri" panose="020F0502020204030204" pitchFamily="34" charset="0"/>
                </a:rPr>
                <a:t>P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115616" y="4077072"/>
            <a:ext cx="2736304" cy="530996"/>
            <a:chOff x="1115616" y="4077072"/>
            <a:chExt cx="2736304" cy="530996"/>
          </a:xfrm>
        </p:grpSpPr>
        <p:grpSp>
          <p:nvGrpSpPr>
            <p:cNvPr id="148" name="Grupo 147"/>
            <p:cNvGrpSpPr/>
            <p:nvPr/>
          </p:nvGrpSpPr>
          <p:grpSpPr>
            <a:xfrm>
              <a:off x="1115616" y="4149080"/>
              <a:ext cx="2736304" cy="432000"/>
              <a:chOff x="1115616" y="4797152"/>
              <a:chExt cx="2736304" cy="432000"/>
            </a:xfrm>
          </p:grpSpPr>
          <p:cxnSp>
            <p:nvCxnSpPr>
              <p:cNvPr id="142" name="Conector recto 141"/>
              <p:cNvCxnSpPr/>
              <p:nvPr/>
            </p:nvCxnSpPr>
            <p:spPr bwMode="auto">
              <a:xfrm>
                <a:off x="1259632" y="4797152"/>
                <a:ext cx="0" cy="3960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Conector recto 142"/>
              <p:cNvCxnSpPr/>
              <p:nvPr/>
            </p:nvCxnSpPr>
            <p:spPr bwMode="auto">
              <a:xfrm>
                <a:off x="3729600" y="4797152"/>
                <a:ext cx="0" cy="4320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Conector recto 143"/>
              <p:cNvCxnSpPr/>
              <p:nvPr/>
            </p:nvCxnSpPr>
            <p:spPr bwMode="auto">
              <a:xfrm flipH="1">
                <a:off x="1115616" y="5049180"/>
                <a:ext cx="2736304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0" name="Rectangle 39"/>
            <p:cNvSpPr>
              <a:spLocks noChangeArrowheads="1"/>
            </p:cNvSpPr>
            <p:nvPr/>
          </p:nvSpPr>
          <p:spPr bwMode="auto">
            <a:xfrm>
              <a:off x="2339752" y="4077072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1800" b="0" dirty="0">
                  <a:latin typeface="Calibri" panose="020F0502020204030204" pitchFamily="34" charset="0"/>
                </a:rPr>
                <a:t>L</a:t>
              </a:r>
            </a:p>
          </p:txBody>
        </p:sp>
      </p:grp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188640"/>
            <a:ext cx="7344816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1200" indent="-711200" algn="just">
              <a:spcBef>
                <a:spcPts val="0"/>
              </a:spcBef>
              <a:buFont typeface="Monotype Sorts" pitchFamily="2" charset="2"/>
              <a:buNone/>
            </a:pPr>
            <a:r>
              <a:rPr lang="es-CL" altLang="es-CL" sz="2200" kern="0" dirty="0">
                <a:solidFill>
                  <a:srgbClr val="D67F00"/>
                </a:solidFill>
                <a:latin typeface="Calibri" panose="020F0502020204030204" pitchFamily="34" charset="0"/>
              </a:rPr>
              <a:t>EQUILIBRIO DE CUERPOS RIGIDOS</a:t>
            </a:r>
            <a:endParaRPr lang="es-ES_tradnl" altLang="es-CL" sz="2200" b="1" kern="0" dirty="0">
              <a:solidFill>
                <a:srgbClr val="D67F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99592" y="836712"/>
            <a:ext cx="7344816" cy="1800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36575" indent="-536575">
              <a:buClr>
                <a:schemeClr val="accent1"/>
              </a:buClr>
              <a:buSzPct val="70000"/>
              <a:buNone/>
              <a:tabLst>
                <a:tab pos="2684463" algn="l"/>
              </a:tabLst>
              <a:defRPr/>
            </a:pPr>
            <a:r>
              <a:rPr kumimoji="1" lang="es-ES_tradnl" sz="1700" kern="0" dirty="0"/>
              <a:t>REACCIONES EN LOS APOYOS</a:t>
            </a:r>
            <a:endParaRPr kumimoji="1" lang="es-ES_tradnl" sz="1700" b="0" kern="0" dirty="0"/>
          </a:p>
          <a:p>
            <a:pPr marL="285750" lvl="1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2684463" algn="l"/>
              </a:tabLst>
              <a:defRPr/>
            </a:pPr>
            <a:r>
              <a:rPr kumimoji="1" lang="es-ES_tradnl" sz="1700" b="0" kern="0" dirty="0"/>
              <a:t>Estructura Isostática - Estáticamente determinable</a:t>
            </a:r>
          </a:p>
          <a:p>
            <a:pPr marL="685800" lvl="2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2684463" algn="l"/>
              </a:tabLst>
              <a:defRPr/>
            </a:pPr>
            <a:r>
              <a:rPr kumimoji="1" lang="es-ES_tradnl" sz="1700" b="0" kern="0" dirty="0"/>
              <a:t>Ecuaciones de equilibrio</a:t>
            </a:r>
          </a:p>
          <a:p>
            <a:pPr marL="0" indent="0" algn="just">
              <a:buFont typeface="Monotype Sorts" pitchFamily="2" charset="2"/>
              <a:buNone/>
              <a:tabLst>
                <a:tab pos="0" algn="l"/>
              </a:tabLst>
              <a:defRPr/>
            </a:pPr>
            <a:endParaRPr lang="es-ES_tradnl" sz="1700" b="0" kern="0" dirty="0"/>
          </a:p>
          <a:p>
            <a:pPr marL="449263" indent="-449263">
              <a:buFont typeface="Monotype Sorts" pitchFamily="2" charset="2"/>
              <a:buNone/>
              <a:tabLst>
                <a:tab pos="449263" algn="l"/>
              </a:tabLst>
              <a:defRPr/>
            </a:pPr>
            <a:r>
              <a:rPr lang="es-ES_tradnl" sz="2000" b="0" kern="0" dirty="0"/>
              <a:t> 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51 Objeto"/>
              <p:cNvSpPr txBox="1"/>
              <p:nvPr/>
            </p:nvSpPr>
            <p:spPr bwMode="auto">
              <a:xfrm>
                <a:off x="5792912" y="2276474"/>
                <a:ext cx="939328" cy="391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CL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3" name="51 Obje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2912" y="2276474"/>
                <a:ext cx="939328" cy="391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4" name="5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03759"/>
              </p:ext>
            </p:extLst>
          </p:nvPr>
        </p:nvGraphicFramePr>
        <p:xfrm>
          <a:off x="4692784" y="1662113"/>
          <a:ext cx="949824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cuación" r:id="rId4" imgW="558720" imgH="253800" progId="Equation.3">
                  <p:embed/>
                </p:oleObj>
              </mc:Choice>
              <mc:Fallback>
                <p:oleObj name="Ecuación" r:id="rId4" imgW="558720" imgH="253800" progId="Equation.3">
                  <p:embed/>
                  <p:pic>
                    <p:nvPicPr>
                      <p:cNvPr id="124" name="5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784" y="1662113"/>
                        <a:ext cx="949824" cy="43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5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88588"/>
              </p:ext>
            </p:extLst>
          </p:nvPr>
        </p:nvGraphicFramePr>
        <p:xfrm>
          <a:off x="5852962" y="3403600"/>
          <a:ext cx="11795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cuación" r:id="rId6" imgW="736560" imgH="228600" progId="Equation.3">
                  <p:embed/>
                </p:oleObj>
              </mc:Choice>
              <mc:Fallback>
                <p:oleObj name="Ecuación" r:id="rId6" imgW="736560" imgH="228600" progId="Equation.3">
                  <p:embed/>
                  <p:pic>
                    <p:nvPicPr>
                      <p:cNvPr id="125" name="5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962" y="3403600"/>
                        <a:ext cx="11795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5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649547"/>
              </p:ext>
            </p:extLst>
          </p:nvPr>
        </p:nvGraphicFramePr>
        <p:xfrm>
          <a:off x="4692504" y="2886075"/>
          <a:ext cx="949824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cuación" r:id="rId8" imgW="558720" imgH="253800" progId="Equation.3">
                  <p:embed/>
                </p:oleObj>
              </mc:Choice>
              <mc:Fallback>
                <p:oleObj name="Ecuación" r:id="rId8" imgW="558720" imgH="253800" progId="Equation.3">
                  <p:embed/>
                  <p:pic>
                    <p:nvPicPr>
                      <p:cNvPr id="126" name="5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504" y="2886075"/>
                        <a:ext cx="949824" cy="43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7" name="13 Grupo"/>
          <p:cNvGrpSpPr>
            <a:grpSpLocks/>
          </p:cNvGrpSpPr>
          <p:nvPr/>
        </p:nvGrpSpPr>
        <p:grpSpPr bwMode="auto">
          <a:xfrm>
            <a:off x="6391546" y="3933056"/>
            <a:ext cx="1950961" cy="366713"/>
            <a:chOff x="4822064" y="4859170"/>
            <a:chExt cx="1951514" cy="366713"/>
          </a:xfrm>
        </p:grpSpPr>
        <p:sp>
          <p:nvSpPr>
            <p:cNvPr id="128" name="Line 54"/>
            <p:cNvSpPr>
              <a:spLocks noChangeShapeType="1"/>
            </p:cNvSpPr>
            <p:nvPr/>
          </p:nvSpPr>
          <p:spPr bwMode="auto">
            <a:xfrm>
              <a:off x="4822064" y="5084763"/>
              <a:ext cx="6585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graphicFrame>
          <p:nvGraphicFramePr>
            <p:cNvPr id="129" name="55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256391"/>
                </p:ext>
              </p:extLst>
            </p:nvPr>
          </p:nvGraphicFramePr>
          <p:xfrm>
            <a:off x="5614375" y="4859170"/>
            <a:ext cx="1159203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name="Ecuación" r:id="rId10" imgW="723600" imgH="228600" progId="Equation.3">
                    <p:embed/>
                  </p:oleObj>
                </mc:Choice>
                <mc:Fallback>
                  <p:oleObj name="Ecuación" r:id="rId10" imgW="723600" imgH="228600" progId="Equation.3">
                    <p:embed/>
                    <p:pic>
                      <p:nvPicPr>
                        <p:cNvPr id="129" name="55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4375" y="4859170"/>
                          <a:ext cx="1159203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0" name="5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9580"/>
              </p:ext>
            </p:extLst>
          </p:nvPr>
        </p:nvGraphicFramePr>
        <p:xfrm>
          <a:off x="5652937" y="4713288"/>
          <a:ext cx="25193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cuación" r:id="rId12" imgW="1574640" imgH="228600" progId="Equation.3">
                  <p:embed/>
                </p:oleObj>
              </mc:Choice>
              <mc:Fallback>
                <p:oleObj name="Ecuación" r:id="rId12" imgW="1574640" imgH="228600" progId="Equation.3">
                  <p:embed/>
                  <p:pic>
                    <p:nvPicPr>
                      <p:cNvPr id="130" name="5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937" y="4713288"/>
                        <a:ext cx="25193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5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210215"/>
              </p:ext>
            </p:extLst>
          </p:nvPr>
        </p:nvGraphicFramePr>
        <p:xfrm>
          <a:off x="4714494" y="4149080"/>
          <a:ext cx="1100988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cuación" r:id="rId14" imgW="647640" imgH="253800" progId="Equation.3">
                  <p:embed/>
                </p:oleObj>
              </mc:Choice>
              <mc:Fallback>
                <p:oleObj name="Ecuación" r:id="rId14" imgW="647640" imgH="253800" progId="Equation.3">
                  <p:embed/>
                  <p:pic>
                    <p:nvPicPr>
                      <p:cNvPr id="131" name="5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494" y="4149080"/>
                        <a:ext cx="1100988" cy="431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2" name="15 Grupo"/>
          <p:cNvGrpSpPr>
            <a:grpSpLocks/>
          </p:cNvGrpSpPr>
          <p:nvPr/>
        </p:nvGrpSpPr>
        <p:grpSpPr bwMode="auto">
          <a:xfrm>
            <a:off x="6319538" y="5517232"/>
            <a:ext cx="2212902" cy="323850"/>
            <a:chOff x="5975099" y="6133213"/>
            <a:chExt cx="2213324" cy="323850"/>
          </a:xfrm>
        </p:grpSpPr>
        <p:sp>
          <p:nvSpPr>
            <p:cNvPr id="133" name="Line 54"/>
            <p:cNvSpPr>
              <a:spLocks noChangeShapeType="1"/>
            </p:cNvSpPr>
            <p:nvPr/>
          </p:nvSpPr>
          <p:spPr bwMode="auto">
            <a:xfrm>
              <a:off x="5975099" y="6268861"/>
              <a:ext cx="653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graphicFrame>
          <p:nvGraphicFramePr>
            <p:cNvPr id="134" name="65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2954524"/>
                </p:ext>
              </p:extLst>
            </p:nvPr>
          </p:nvGraphicFramePr>
          <p:xfrm>
            <a:off x="6767339" y="6133213"/>
            <a:ext cx="1421084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Ecuación" r:id="rId16" imgW="888840" imgH="203040" progId="Equation.3">
                    <p:embed/>
                  </p:oleObj>
                </mc:Choice>
                <mc:Fallback>
                  <p:oleObj name="Ecuación" r:id="rId16" imgW="888840" imgH="203040" progId="Equation.3">
                    <p:embed/>
                    <p:pic>
                      <p:nvPicPr>
                        <p:cNvPr id="134" name="65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7339" y="6133213"/>
                          <a:ext cx="1421084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9" name="Grupo 138"/>
          <p:cNvGrpSpPr/>
          <p:nvPr/>
        </p:nvGrpSpPr>
        <p:grpSpPr>
          <a:xfrm>
            <a:off x="611560" y="3212976"/>
            <a:ext cx="1251989" cy="1683124"/>
            <a:chOff x="611560" y="3212976"/>
            <a:chExt cx="1251989" cy="1683124"/>
          </a:xfrm>
        </p:grpSpPr>
        <p:grpSp>
          <p:nvGrpSpPr>
            <p:cNvPr id="17" name="1 Grupo"/>
            <p:cNvGrpSpPr>
              <a:grpSpLocks/>
            </p:cNvGrpSpPr>
            <p:nvPr/>
          </p:nvGrpSpPr>
          <p:grpSpPr bwMode="auto">
            <a:xfrm>
              <a:off x="683568" y="3923672"/>
              <a:ext cx="645220" cy="809834"/>
              <a:chOff x="1275765" y="4292188"/>
              <a:chExt cx="1262267" cy="1585084"/>
            </a:xfrm>
          </p:grpSpPr>
          <p:grpSp>
            <p:nvGrpSpPr>
              <p:cNvPr id="18" name="27 Grupo"/>
              <p:cNvGrpSpPr>
                <a:grpSpLocks/>
              </p:cNvGrpSpPr>
              <p:nvPr/>
            </p:nvGrpSpPr>
            <p:grpSpPr bwMode="auto">
              <a:xfrm flipV="1">
                <a:off x="2250000" y="4859897"/>
                <a:ext cx="288032" cy="1017375"/>
                <a:chOff x="6732240" y="1700808"/>
                <a:chExt cx="288032" cy="1017375"/>
              </a:xfrm>
            </p:grpSpPr>
            <p:cxnSp>
              <p:nvCxnSpPr>
                <p:cNvPr id="27" name="28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876256" y="1700808"/>
                  <a:ext cx="0" cy="1008112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29 Conector recto"/>
                <p:cNvCxnSpPr>
                  <a:cxnSpLocks noChangeShapeType="1"/>
                </p:cNvCxnSpPr>
                <p:nvPr/>
              </p:nvCxnSpPr>
              <p:spPr bwMode="auto">
                <a:xfrm>
                  <a:off x="6732240" y="2502340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30 Conector recto"/>
                <p:cNvCxnSpPr>
                  <a:cxnSpLocks noChangeShapeType="1"/>
                </p:cNvCxnSpPr>
                <p:nvPr/>
              </p:nvCxnSpPr>
              <p:spPr bwMode="auto">
                <a:xfrm flipH="1">
                  <a:off x="6876256" y="2502340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" name="35 Grupo"/>
              <p:cNvGrpSpPr>
                <a:grpSpLocks/>
              </p:cNvGrpSpPr>
              <p:nvPr/>
            </p:nvGrpSpPr>
            <p:grpSpPr bwMode="auto">
              <a:xfrm rot="16200000" flipV="1">
                <a:off x="1657663" y="3910290"/>
                <a:ext cx="288023" cy="1051819"/>
                <a:chOff x="6805176" y="7770922"/>
                <a:chExt cx="288023" cy="1051819"/>
              </a:xfrm>
            </p:grpSpPr>
            <p:cxnSp>
              <p:nvCxnSpPr>
                <p:cNvPr id="21" name="36 Conector recto"/>
                <p:cNvCxnSpPr>
                  <a:cxnSpLocks noChangeShapeType="1"/>
                </p:cNvCxnSpPr>
                <p:nvPr/>
              </p:nvCxnSpPr>
              <p:spPr bwMode="auto">
                <a:xfrm rot="10800000" flipH="1">
                  <a:off x="6949184" y="7814629"/>
                  <a:ext cx="0" cy="1008112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" name="37 Conector recto"/>
                <p:cNvCxnSpPr>
                  <a:cxnSpLocks noChangeShapeType="1"/>
                </p:cNvCxnSpPr>
                <p:nvPr/>
              </p:nvCxnSpPr>
              <p:spPr bwMode="auto">
                <a:xfrm rot="10800000" flipH="1">
                  <a:off x="6805176" y="7770922"/>
                  <a:ext cx="144017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38 Conector recto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949183" y="7770924"/>
                  <a:ext cx="144016" cy="215843"/>
                </a:xfrm>
                <a:prstGeom prst="line">
                  <a:avLst/>
                </a:prstGeom>
                <a:noFill/>
                <a:ln w="381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611560" y="3933056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2000" b="0" dirty="0" err="1">
                  <a:latin typeface="Calibri" panose="020F0502020204030204" pitchFamily="34" charset="0"/>
                </a:rPr>
                <a:t>R</a:t>
              </a:r>
              <a:r>
                <a:rPr lang="es-ES_tradnl" altLang="es-CL" sz="2000" b="0" baseline="-25000" dirty="0" err="1">
                  <a:latin typeface="Calibri" panose="020F0502020204030204" pitchFamily="34" charset="0"/>
                </a:rPr>
                <a:t>Ax</a:t>
              </a:r>
              <a:endParaRPr lang="es-ES_tradnl" altLang="es-CL" sz="2000" b="0" dirty="0">
                <a:latin typeface="Calibri" panose="020F0502020204030204" pitchFamily="34" charset="0"/>
              </a:endParaRPr>
            </a:p>
          </p:txBody>
        </p:sp>
        <p:sp>
          <p:nvSpPr>
            <p:cNvPr id="138" name="Rectangle 39"/>
            <p:cNvSpPr>
              <a:spLocks noChangeArrowheads="1"/>
            </p:cNvSpPr>
            <p:nvPr/>
          </p:nvSpPr>
          <p:spPr bwMode="auto">
            <a:xfrm>
              <a:off x="1259632" y="4365104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2000" b="0" dirty="0" err="1">
                  <a:latin typeface="Calibri" panose="020F0502020204030204" pitchFamily="34" charset="0"/>
                </a:rPr>
                <a:t>R</a:t>
              </a:r>
              <a:r>
                <a:rPr lang="es-ES_tradnl" altLang="es-CL" sz="2000" b="0" baseline="-25000" dirty="0" err="1">
                  <a:latin typeface="Calibri" panose="020F0502020204030204" pitchFamily="34" charset="0"/>
                </a:rPr>
                <a:t>Ay</a:t>
              </a:r>
              <a:endParaRPr lang="es-ES_tradnl" altLang="es-CL" sz="2000" b="0" dirty="0">
                <a:latin typeface="Calibri" panose="020F0502020204030204" pitchFamily="34" charset="0"/>
              </a:endParaRPr>
            </a:p>
          </p:txBody>
        </p:sp>
        <p:sp>
          <p:nvSpPr>
            <p:cNvPr id="63" name="Rectangle 39"/>
            <p:cNvSpPr>
              <a:spLocks noChangeArrowheads="1"/>
            </p:cNvSpPr>
            <p:nvPr/>
          </p:nvSpPr>
          <p:spPr bwMode="auto">
            <a:xfrm>
              <a:off x="1043608" y="3212976"/>
              <a:ext cx="603917" cy="5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6575" indent="-536575"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tabLst>
                  <a:tab pos="2684463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684463" algn="l"/>
                </a:tabLs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4463" algn="l"/>
                </a:tabLs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s-ES_tradnl" altLang="es-CL" sz="2000" b="0" dirty="0">
                  <a:latin typeface="Calibri" panose="020F0502020204030204" pitchFamily="34" charset="0"/>
                </a:rPr>
                <a:t>M</a:t>
              </a:r>
              <a:r>
                <a:rPr lang="es-ES_tradnl" altLang="es-CL" sz="2000" b="0" baseline="-25000" dirty="0">
                  <a:latin typeface="Calibri" panose="020F0502020204030204" pitchFamily="34" charset="0"/>
                </a:rPr>
                <a:t>A</a:t>
              </a:r>
              <a:endParaRPr lang="es-ES_tradnl" altLang="es-CL" sz="2000" b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 rot="13888715">
            <a:off x="1031791" y="3650400"/>
            <a:ext cx="147235" cy="110277"/>
            <a:chOff x="1258020" y="3280251"/>
            <a:chExt cx="147235" cy="110277"/>
          </a:xfrm>
        </p:grpSpPr>
        <p:cxnSp>
          <p:nvCxnSpPr>
            <p:cNvPr id="60" name="33 Conector recto"/>
            <p:cNvCxnSpPr>
              <a:cxnSpLocks noChangeShapeType="1"/>
            </p:cNvCxnSpPr>
            <p:nvPr/>
          </p:nvCxnSpPr>
          <p:spPr bwMode="auto">
            <a:xfrm flipV="1">
              <a:off x="1258020" y="3280251"/>
              <a:ext cx="73615" cy="110276"/>
            </a:xfrm>
            <a:prstGeom prst="lin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34 Conector recto"/>
            <p:cNvCxnSpPr>
              <a:cxnSpLocks noChangeShapeType="1"/>
            </p:cNvCxnSpPr>
            <p:nvPr/>
          </p:nvCxnSpPr>
          <p:spPr bwMode="auto">
            <a:xfrm flipH="1" flipV="1">
              <a:off x="1331640" y="3280252"/>
              <a:ext cx="73615" cy="110276"/>
            </a:xfrm>
            <a:prstGeom prst="lin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Arco 5"/>
          <p:cNvSpPr/>
          <p:nvPr/>
        </p:nvSpPr>
        <p:spPr bwMode="auto">
          <a:xfrm>
            <a:off x="971600" y="3645024"/>
            <a:ext cx="648072" cy="648072"/>
          </a:xfrm>
          <a:prstGeom prst="arc">
            <a:avLst>
              <a:gd name="adj1" fmla="val 13333821"/>
              <a:gd name="adj2" fmla="val 4085219"/>
            </a:avLst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53" name="Rectángulo 52"/>
          <p:cNvSpPr/>
          <p:nvPr/>
        </p:nvSpPr>
        <p:spPr bwMode="auto">
          <a:xfrm>
            <a:off x="4644008" y="1662113"/>
            <a:ext cx="1234182" cy="431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54" name="Rectángulo 53"/>
          <p:cNvSpPr/>
          <p:nvPr/>
        </p:nvSpPr>
        <p:spPr bwMode="auto">
          <a:xfrm>
            <a:off x="4613033" y="2885090"/>
            <a:ext cx="1234182" cy="431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55" name="Rectángulo 54"/>
          <p:cNvSpPr/>
          <p:nvPr/>
        </p:nvSpPr>
        <p:spPr bwMode="auto">
          <a:xfrm>
            <a:off x="4619662" y="4146832"/>
            <a:ext cx="1234182" cy="431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971600" y="188913"/>
            <a:ext cx="795655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L" sz="2200" b="1" dirty="0">
                <a:solidFill>
                  <a:srgbClr val="D67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ESFUERZOS INTERNOS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6469"/>
            <a:ext cx="76850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>
            <a:extLst>
              <a:ext uri="{FF2B5EF4-FFF2-40B4-BE49-F238E27FC236}">
                <a16:creationId xmlns:a16="http://schemas.microsoft.com/office/drawing/2014/main" id="{694FB675-3079-4956-9084-C8E114E42E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999" b="40001"/>
          <a:stretch/>
        </p:blipFill>
        <p:spPr bwMode="auto">
          <a:xfrm>
            <a:off x="467544" y="4306759"/>
            <a:ext cx="2304256" cy="41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32016DC6-19F5-46BF-9BED-26DD97BBDD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148" b="42762"/>
          <a:stretch/>
        </p:blipFill>
        <p:spPr bwMode="auto">
          <a:xfrm>
            <a:off x="1343112" y="5396223"/>
            <a:ext cx="2647819" cy="5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6FBE6997-01B0-46AC-B38D-6EC8E0A3A6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306" b="40001"/>
          <a:stretch/>
        </p:blipFill>
        <p:spPr bwMode="auto">
          <a:xfrm>
            <a:off x="5292080" y="5125455"/>
            <a:ext cx="1929277" cy="9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17E66D99-8919-43C1-B916-77BA0204BD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135" b="39109"/>
          <a:stretch/>
        </p:blipFill>
        <p:spPr bwMode="auto">
          <a:xfrm>
            <a:off x="6747179" y="4161107"/>
            <a:ext cx="1929277" cy="65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4">
            <a:extLst>
              <a:ext uri="{FF2B5EF4-FFF2-40B4-BE49-F238E27FC236}">
                <a16:creationId xmlns:a16="http://schemas.microsoft.com/office/drawing/2014/main" id="{581D91D5-9626-4C48-9C3D-63C7FB3732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688" b="41615"/>
          <a:stretch/>
        </p:blipFill>
        <p:spPr bwMode="auto">
          <a:xfrm>
            <a:off x="3487341" y="3871107"/>
            <a:ext cx="2058941" cy="107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572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5A36E74-6842-4375-BFD3-BD6E724D1E7B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PROPIEDADES DE LAS SECCIONES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7594452-D89F-4C2E-9814-13788905FE68}"/>
              </a:ext>
            </a:extLst>
          </p:cNvPr>
          <p:cNvSpPr txBox="1">
            <a:spLocks noChangeArrowheads="1"/>
          </p:cNvSpPr>
          <p:nvPr/>
        </p:nvSpPr>
        <p:spPr>
          <a:xfrm>
            <a:off x="2483768" y="1124744"/>
            <a:ext cx="1439863" cy="487362"/>
          </a:xfrm>
          <a:prstGeom prst="rect">
            <a:avLst/>
          </a:prstGeom>
        </p:spPr>
        <p:txBody>
          <a:bodyPr/>
          <a:lstStyle/>
          <a:p>
            <a:pPr marL="536575" indent="-536575" eaLnBrk="1" hangingPunct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b="1" kern="0" dirty="0">
                <a:latin typeface="Calibri" panose="020F0502020204030204" pitchFamily="34" charset="0"/>
                <a:cs typeface="Calibri" panose="020F0502020204030204" pitchFamily="34" charset="0"/>
              </a:rPr>
              <a:t>ÁREA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E9C22A9-BEB4-432E-A5C6-CDF8CD7197BA}"/>
              </a:ext>
            </a:extLst>
          </p:cNvPr>
          <p:cNvSpPr txBox="1">
            <a:spLocks noChangeArrowheads="1"/>
          </p:cNvSpPr>
          <p:nvPr/>
        </p:nvSpPr>
        <p:spPr>
          <a:xfrm>
            <a:off x="2483768" y="2077542"/>
            <a:ext cx="2663825" cy="487362"/>
          </a:xfrm>
          <a:prstGeom prst="rect">
            <a:avLst/>
          </a:prstGeom>
        </p:spPr>
        <p:txBody>
          <a:bodyPr/>
          <a:lstStyle/>
          <a:p>
            <a:pPr marL="536575" indent="-536575" eaLnBrk="1" hangingPunct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b="1" kern="0" dirty="0">
                <a:latin typeface="Calibri" panose="020F0502020204030204" pitchFamily="34" charset="0"/>
                <a:cs typeface="Calibri" panose="020F0502020204030204" pitchFamily="34" charset="0"/>
              </a:rPr>
              <a:t>CENTROIDE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55F9A6C-259F-4A50-BC5E-E39E96349416}"/>
              </a:ext>
            </a:extLst>
          </p:cNvPr>
          <p:cNvSpPr txBox="1">
            <a:spLocks noChangeArrowheads="1"/>
          </p:cNvSpPr>
          <p:nvPr/>
        </p:nvSpPr>
        <p:spPr>
          <a:xfrm>
            <a:off x="2483768" y="3157662"/>
            <a:ext cx="1656358" cy="487362"/>
          </a:xfrm>
          <a:prstGeom prst="rect">
            <a:avLst/>
          </a:prstGeom>
        </p:spPr>
        <p:txBody>
          <a:bodyPr/>
          <a:lstStyle/>
          <a:p>
            <a:pPr marL="536575" indent="-536575" eaLnBrk="1" hangingPunct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b="1" kern="0" dirty="0">
                <a:latin typeface="Calibri" panose="020F0502020204030204" pitchFamily="34" charset="0"/>
                <a:cs typeface="Calibri" panose="020F0502020204030204" pitchFamily="34" charset="0"/>
              </a:rPr>
              <a:t>INERCIA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9D272EC-CF0C-4436-8FE4-37C6257CBDD7}"/>
              </a:ext>
            </a:extLst>
          </p:cNvPr>
          <p:cNvSpPr txBox="1">
            <a:spLocks noChangeArrowheads="1"/>
          </p:cNvSpPr>
          <p:nvPr/>
        </p:nvSpPr>
        <p:spPr>
          <a:xfrm>
            <a:off x="2483768" y="5417840"/>
            <a:ext cx="2088232" cy="487362"/>
          </a:xfrm>
          <a:prstGeom prst="rect">
            <a:avLst/>
          </a:prstGeom>
        </p:spPr>
        <p:txBody>
          <a:bodyPr/>
          <a:lstStyle/>
          <a:p>
            <a:pPr marL="536575" indent="-536575" eaLnBrk="1" hangingPunct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b="1" kern="0" dirty="0">
                <a:latin typeface="Calibri" panose="020F0502020204030204" pitchFamily="34" charset="0"/>
                <a:cs typeface="Calibri" panose="020F0502020204030204" pitchFamily="34" charset="0"/>
              </a:rPr>
              <a:t>RADIO DE GIRO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FAFF37F-6BAE-4B2D-B931-7DD24AAC6D95}"/>
              </a:ext>
            </a:extLst>
          </p:cNvPr>
          <p:cNvGrpSpPr/>
          <p:nvPr/>
        </p:nvGrpSpPr>
        <p:grpSpPr>
          <a:xfrm>
            <a:off x="467544" y="2168999"/>
            <a:ext cx="1512168" cy="2820495"/>
            <a:chOff x="1907705" y="1628800"/>
            <a:chExt cx="1351062" cy="252000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A5E7D7D-9133-4AC5-8B0E-BF8C7C6D3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07705" y="1628800"/>
              <a:ext cx="1351062" cy="2520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C95538B-A3D9-46C0-8CA6-545E13A9A604}"/>
                </a:ext>
              </a:extLst>
            </p:cNvPr>
            <p:cNvSpPr txBox="1"/>
            <p:nvPr/>
          </p:nvSpPr>
          <p:spPr>
            <a:xfrm>
              <a:off x="2051721" y="3680888"/>
              <a:ext cx="91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1521EC4-4A53-4789-AD5E-18C05ED431D6}"/>
                </a:ext>
              </a:extLst>
            </p:cNvPr>
            <p:cNvSpPr txBox="1"/>
            <p:nvPr/>
          </p:nvSpPr>
          <p:spPr>
            <a:xfrm>
              <a:off x="2771801" y="2727217"/>
              <a:ext cx="415498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s-CL" b="0" dirty="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</a:p>
          </p:txBody>
        </p:sp>
      </p:grpSp>
      <p:graphicFrame>
        <p:nvGraphicFramePr>
          <p:cNvPr id="13" name="21 Objeto">
            <a:extLst>
              <a:ext uri="{FF2B5EF4-FFF2-40B4-BE49-F238E27FC236}">
                <a16:creationId xmlns:a16="http://schemas.microsoft.com/office/drawing/2014/main" id="{79C8EA0C-4B31-41F9-8256-60FEA8D30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96433"/>
              </p:ext>
            </p:extLst>
          </p:nvPr>
        </p:nvGraphicFramePr>
        <p:xfrm>
          <a:off x="4420543" y="1196752"/>
          <a:ext cx="81121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cuación" r:id="rId5" imgW="507960" imgH="177480" progId="Equation.3">
                  <p:embed/>
                </p:oleObj>
              </mc:Choice>
              <mc:Fallback>
                <p:oleObj name="Ecuación" r:id="rId5" imgW="507960" imgH="177480" progId="Equation.3">
                  <p:embed/>
                  <p:pic>
                    <p:nvPicPr>
                      <p:cNvPr id="45" name="21 Objeto">
                        <a:extLst>
                          <a:ext uri="{FF2B5EF4-FFF2-40B4-BE49-F238E27FC236}">
                            <a16:creationId xmlns:a16="http://schemas.microsoft.com/office/drawing/2014/main" id="{7EC32085-2BAA-418E-8966-CFF596B14D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543" y="1196752"/>
                        <a:ext cx="811213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22 Objeto">
            <a:extLst>
              <a:ext uri="{FF2B5EF4-FFF2-40B4-BE49-F238E27FC236}">
                <a16:creationId xmlns:a16="http://schemas.microsoft.com/office/drawing/2014/main" id="{4FD9EA56-3778-411F-A19F-DD96D3A66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55931"/>
              </p:ext>
            </p:extLst>
          </p:nvPr>
        </p:nvGraphicFramePr>
        <p:xfrm>
          <a:off x="4420543" y="2060848"/>
          <a:ext cx="87312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cuación" r:id="rId7" imgW="545760" imgH="203040" progId="Equation.3">
                  <p:embed/>
                </p:oleObj>
              </mc:Choice>
              <mc:Fallback>
                <p:oleObj name="Ecuación" r:id="rId7" imgW="545760" imgH="203040" progId="Equation.3">
                  <p:embed/>
                  <p:pic>
                    <p:nvPicPr>
                      <p:cNvPr id="46" name="22 Objeto">
                        <a:extLst>
                          <a:ext uri="{FF2B5EF4-FFF2-40B4-BE49-F238E27FC236}">
                            <a16:creationId xmlns:a16="http://schemas.microsoft.com/office/drawing/2014/main" id="{07C8F14D-0E75-4A19-BE5E-5CF2B39A3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543" y="2060848"/>
                        <a:ext cx="87312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23 Objeto">
            <a:extLst>
              <a:ext uri="{FF2B5EF4-FFF2-40B4-BE49-F238E27FC236}">
                <a16:creationId xmlns:a16="http://schemas.microsoft.com/office/drawing/2014/main" id="{986B06E5-76FA-4B73-83AC-AF59E1FD9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90542"/>
              </p:ext>
            </p:extLst>
          </p:nvPr>
        </p:nvGraphicFramePr>
        <p:xfrm>
          <a:off x="5716687" y="2060848"/>
          <a:ext cx="8715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cuación" r:id="rId9" imgW="545760" imgH="228600" progId="Equation.3">
                  <p:embed/>
                </p:oleObj>
              </mc:Choice>
              <mc:Fallback>
                <p:oleObj name="Ecuación" r:id="rId9" imgW="545760" imgH="228600" progId="Equation.3">
                  <p:embed/>
                  <p:pic>
                    <p:nvPicPr>
                      <p:cNvPr id="47" name="23 Objeto">
                        <a:extLst>
                          <a:ext uri="{FF2B5EF4-FFF2-40B4-BE49-F238E27FC236}">
                            <a16:creationId xmlns:a16="http://schemas.microsoft.com/office/drawing/2014/main" id="{2F1600CB-3A87-421C-9AA5-B74026ACE7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687" y="2060848"/>
                        <a:ext cx="87153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3 Objeto">
            <a:extLst>
              <a:ext uri="{FF2B5EF4-FFF2-40B4-BE49-F238E27FC236}">
                <a16:creationId xmlns:a16="http://schemas.microsoft.com/office/drawing/2014/main" id="{107CC2C5-F2D9-4EE2-BBF5-552718DDF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27795"/>
              </p:ext>
            </p:extLst>
          </p:nvPr>
        </p:nvGraphicFramePr>
        <p:xfrm>
          <a:off x="4420543" y="2996952"/>
          <a:ext cx="853056" cy="64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cuación" r:id="rId11" imgW="533160" imgH="406080" progId="Equation.3">
                  <p:embed/>
                </p:oleObj>
              </mc:Choice>
              <mc:Fallback>
                <p:oleObj name="Ecuación" r:id="rId11" imgW="533160" imgH="406080" progId="Equation.3">
                  <p:embed/>
                  <p:pic>
                    <p:nvPicPr>
                      <p:cNvPr id="49" name="3 Objeto">
                        <a:extLst>
                          <a:ext uri="{FF2B5EF4-FFF2-40B4-BE49-F238E27FC236}">
                            <a16:creationId xmlns:a16="http://schemas.microsoft.com/office/drawing/2014/main" id="{247FA64C-34FE-4965-A04D-9C480F3307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543" y="2996952"/>
                        <a:ext cx="853056" cy="649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23 Objeto">
            <a:extLst>
              <a:ext uri="{FF2B5EF4-FFF2-40B4-BE49-F238E27FC236}">
                <a16:creationId xmlns:a16="http://schemas.microsoft.com/office/drawing/2014/main" id="{6C4593ED-E2C1-48D1-82FD-0C3827D87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560998"/>
              </p:ext>
            </p:extLst>
          </p:nvPr>
        </p:nvGraphicFramePr>
        <p:xfrm>
          <a:off x="4420543" y="4094906"/>
          <a:ext cx="709612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cuación" r:id="rId13" imgW="444240" imgH="393480" progId="Equation.3">
                  <p:embed/>
                </p:oleObj>
              </mc:Choice>
              <mc:Fallback>
                <p:oleObj name="Ecuación" r:id="rId13" imgW="444240" imgH="393480" progId="Equation.3">
                  <p:embed/>
                  <p:pic>
                    <p:nvPicPr>
                      <p:cNvPr id="50" name="23 Objeto">
                        <a:extLst>
                          <a:ext uri="{FF2B5EF4-FFF2-40B4-BE49-F238E27FC236}">
                            <a16:creationId xmlns:a16="http://schemas.microsoft.com/office/drawing/2014/main" id="{A96E427B-90CC-4FBC-8AD7-4DBF6AB280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543" y="4094906"/>
                        <a:ext cx="709612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>
            <a:extLst>
              <a:ext uri="{FF2B5EF4-FFF2-40B4-BE49-F238E27FC236}">
                <a16:creationId xmlns:a16="http://schemas.microsoft.com/office/drawing/2014/main" id="{CACA3851-7015-4684-965D-EB3B331E660A}"/>
              </a:ext>
            </a:extLst>
          </p:cNvPr>
          <p:cNvSpPr txBox="1">
            <a:spLocks noChangeArrowheads="1"/>
          </p:cNvSpPr>
          <p:nvPr/>
        </p:nvSpPr>
        <p:spPr>
          <a:xfrm>
            <a:off x="2483768" y="4077072"/>
            <a:ext cx="2016224" cy="487362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kern="0" dirty="0">
                <a:latin typeface="Calibri" panose="020F0502020204030204" pitchFamily="34" charset="0"/>
                <a:cs typeface="Calibri" panose="020F0502020204030204" pitchFamily="34" charset="0"/>
              </a:rPr>
              <a:t>MOMENTO RESISTENTE</a:t>
            </a:r>
            <a:endParaRPr lang="es-ES_tradnl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23 Objeto">
            <a:extLst>
              <a:ext uri="{FF2B5EF4-FFF2-40B4-BE49-F238E27FC236}">
                <a16:creationId xmlns:a16="http://schemas.microsoft.com/office/drawing/2014/main" id="{A9F63252-F61A-4BEF-A0D7-BC55EEB6A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370815"/>
              </p:ext>
            </p:extLst>
          </p:nvPr>
        </p:nvGraphicFramePr>
        <p:xfrm>
          <a:off x="4427984" y="5257130"/>
          <a:ext cx="7096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cuación" r:id="rId15" imgW="444240" imgH="431640" progId="Equation.3">
                  <p:embed/>
                </p:oleObj>
              </mc:Choice>
              <mc:Fallback>
                <p:oleObj name="Ecuación" r:id="rId15" imgW="444240" imgH="431640" progId="Equation.3">
                  <p:embed/>
                  <p:pic>
                    <p:nvPicPr>
                      <p:cNvPr id="52" name="23 Objeto">
                        <a:extLst>
                          <a:ext uri="{FF2B5EF4-FFF2-40B4-BE49-F238E27FC236}">
                            <a16:creationId xmlns:a16="http://schemas.microsoft.com/office/drawing/2014/main" id="{29F9B952-ED0E-48AA-9AAE-6011CD55A5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5257130"/>
                        <a:ext cx="70961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>
            <a:extLst>
              <a:ext uri="{FF2B5EF4-FFF2-40B4-BE49-F238E27FC236}">
                <a16:creationId xmlns:a16="http://schemas.microsoft.com/office/drawing/2014/main" id="{C3335CA3-5B6E-4D59-927F-C7F37A7C0C1A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3789040"/>
            <a:ext cx="2952328" cy="487362"/>
          </a:xfrm>
          <a:prstGeom prst="rect">
            <a:avLst/>
          </a:prstGeom>
        </p:spPr>
        <p:txBody>
          <a:bodyPr/>
          <a:lstStyle/>
          <a:p>
            <a:pPr marL="536575" indent="-536575" eaLnBrk="1" hangingPunct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sz="1600" b="0" kern="0" dirty="0">
                <a:latin typeface="Calibri" panose="020F0502020204030204" pitchFamily="34" charset="0"/>
              </a:rPr>
              <a:t>para secciones rectangulares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E05F98A-5BC2-4CB7-AC31-61A4EE70D466}"/>
              </a:ext>
            </a:extLst>
          </p:cNvPr>
          <p:cNvSpPr txBox="1">
            <a:spLocks noChangeArrowheads="1"/>
          </p:cNvSpPr>
          <p:nvPr/>
        </p:nvSpPr>
        <p:spPr>
          <a:xfrm>
            <a:off x="5749256" y="4963916"/>
            <a:ext cx="2952328" cy="487362"/>
          </a:xfrm>
          <a:prstGeom prst="rect">
            <a:avLst/>
          </a:prstGeom>
        </p:spPr>
        <p:txBody>
          <a:bodyPr/>
          <a:lstStyle/>
          <a:p>
            <a:pPr marL="536575" indent="-536575" algn="r" eaLnBrk="1" hangingPunct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sz="1600" b="0" kern="0" dirty="0">
                <a:latin typeface="Calibri" panose="020F0502020204030204" pitchFamily="34" charset="0"/>
              </a:rPr>
              <a:t>para secciones rectangulares</a:t>
            </a:r>
          </a:p>
        </p:txBody>
      </p:sp>
      <p:graphicFrame>
        <p:nvGraphicFramePr>
          <p:cNvPr id="22" name="1 Objeto">
            <a:extLst>
              <a:ext uri="{FF2B5EF4-FFF2-40B4-BE49-F238E27FC236}">
                <a16:creationId xmlns:a16="http://schemas.microsoft.com/office/drawing/2014/main" id="{CDEDC168-9F22-43C3-B604-BA0016E4B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116097"/>
              </p:ext>
            </p:extLst>
          </p:nvPr>
        </p:nvGraphicFramePr>
        <p:xfrm>
          <a:off x="6122849" y="5307264"/>
          <a:ext cx="1908918" cy="62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cuación" r:id="rId17" imgW="1231560" imgH="406080" progId="Equation.3">
                  <p:embed/>
                </p:oleObj>
              </mc:Choice>
              <mc:Fallback>
                <p:oleObj name="Ecuación" r:id="rId17" imgW="1231560" imgH="406080" progId="Equation.3">
                  <p:embed/>
                  <p:pic>
                    <p:nvPicPr>
                      <p:cNvPr id="19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849" y="5307264"/>
                        <a:ext cx="1908918" cy="629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98">
            <a:extLst>
              <a:ext uri="{FF2B5EF4-FFF2-40B4-BE49-F238E27FC236}">
                <a16:creationId xmlns:a16="http://schemas.microsoft.com/office/drawing/2014/main" id="{40A08A93-6D7B-418B-B3C3-634C1769C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873090"/>
              </p:ext>
            </p:extLst>
          </p:nvPr>
        </p:nvGraphicFramePr>
        <p:xfrm>
          <a:off x="6152032" y="4113879"/>
          <a:ext cx="19462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cuación" r:id="rId19" imgW="1257120" imgH="419040" progId="Equation.3">
                  <p:embed/>
                </p:oleObj>
              </mc:Choice>
              <mc:Fallback>
                <p:oleObj name="Ecuación" r:id="rId19" imgW="1257120" imgH="419040" progId="Equation.3">
                  <p:embed/>
                  <p:pic>
                    <p:nvPicPr>
                      <p:cNvPr id="24050" name="Object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032" y="4113879"/>
                        <a:ext cx="19462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1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CB84038-1F1D-4CE4-8E62-11AF10B4437A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DE TRACCION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FABCDA1A-22DE-4AA6-943D-A8EAF09A0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97" y="3676054"/>
            <a:ext cx="4278911" cy="220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echa abajo 2">
            <a:extLst>
              <a:ext uri="{FF2B5EF4-FFF2-40B4-BE49-F238E27FC236}">
                <a16:creationId xmlns:a16="http://schemas.microsoft.com/office/drawing/2014/main" id="{534EAD17-0ECF-4271-8ACB-2BEEB7B64A85}"/>
              </a:ext>
            </a:extLst>
          </p:cNvPr>
          <p:cNvSpPr/>
          <p:nvPr/>
        </p:nvSpPr>
        <p:spPr bwMode="auto">
          <a:xfrm>
            <a:off x="5179211" y="1871762"/>
            <a:ext cx="360363" cy="50941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035165F2-C1BD-4EC9-BD01-5B1AB0DEFE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2821651"/>
            <a:ext cx="2016224" cy="301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1">
            <a:extLst>
              <a:ext uri="{FF2B5EF4-FFF2-40B4-BE49-F238E27FC236}">
                <a16:creationId xmlns:a16="http://schemas.microsoft.com/office/drawing/2014/main" id="{91D0F567-4C51-4082-932F-81776CF8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5877272"/>
            <a:ext cx="323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CL" alt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https://es.123rf.com/photo_8196487_las-personas-pequenas-3d--tirando-de-la-cuerda-imagen-3d-fondo-blanco-aislado.html</a:t>
            </a:r>
          </a:p>
        </p:txBody>
      </p:sp>
      <p:sp>
        <p:nvSpPr>
          <p:cNvPr id="10" name="Rectángulo 3">
            <a:extLst>
              <a:ext uri="{FF2B5EF4-FFF2-40B4-BE49-F238E27FC236}">
                <a16:creationId xmlns:a16="http://schemas.microsoft.com/office/drawing/2014/main" id="{AFC0EE2D-9A67-4561-9049-E04C648CB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877272"/>
            <a:ext cx="27924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s-CL" alt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http://puentes.galeon.com/images/traccycompr.jpg</a:t>
            </a:r>
          </a:p>
        </p:txBody>
      </p:sp>
      <p:sp>
        <p:nvSpPr>
          <p:cNvPr id="11" name="17 CuadroTexto">
            <a:extLst>
              <a:ext uri="{FF2B5EF4-FFF2-40B4-BE49-F238E27FC236}">
                <a16:creationId xmlns:a16="http://schemas.microsoft.com/office/drawing/2014/main" id="{6BA1A54A-B3FE-42A0-8B99-BDBAEE1F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836712"/>
            <a:ext cx="73448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s-CL" sz="1800" b="0" dirty="0">
                <a:latin typeface="Calibri" panose="020F0502020204030204" pitchFamily="34" charset="0"/>
                <a:cs typeface="Calibri" panose="020F0502020204030204" pitchFamily="34" charset="0"/>
              </a:rPr>
              <a:t>Generada por un par de fuerzas opuestas divergentes que actúan linealmente en un eje del elemento resistente.</a:t>
            </a:r>
          </a:p>
          <a:p>
            <a:pPr algn="just"/>
            <a:r>
              <a:rPr lang="es-CL" altLang="es-CL" sz="1800" b="0" dirty="0">
                <a:latin typeface="Calibri" panose="020F0502020204030204" pitchFamily="34" charset="0"/>
                <a:cs typeface="Calibri" panose="020F0502020204030204" pitchFamily="34" charset="0"/>
              </a:rPr>
              <a:t>En este estado las partículas  del material tienden a separarse</a:t>
            </a:r>
            <a:endParaRPr lang="es-ES_tradnl" altLang="es-CL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2B325345-074C-4A73-8084-1AA31F65AA95}"/>
              </a:ext>
            </a:extLst>
          </p:cNvPr>
          <p:cNvSpPr txBox="1">
            <a:spLocks/>
          </p:cNvSpPr>
          <p:nvPr/>
        </p:nvSpPr>
        <p:spPr bwMode="auto">
          <a:xfrm>
            <a:off x="3454530" y="2492896"/>
            <a:ext cx="3809726" cy="65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Alargamiento unitario</a:t>
            </a:r>
          </a:p>
          <a:p>
            <a:pPr algn="ctr"/>
            <a:r>
              <a:rPr lang="es-ES_tradnl" altLang="es-CL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Disminución de la sección transversal</a:t>
            </a:r>
            <a:endParaRPr lang="es-ES" altLang="es-CL" sz="16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5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8A6E09E-3729-4CA8-8ADD-98B5298ECF00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DE TRACCION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E40F18E-4F71-46C1-8B58-697DF374122F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853406"/>
            <a:ext cx="7920880" cy="487362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tabLst>
                <a:tab pos="2684463" algn="l"/>
              </a:tabLst>
              <a:defRPr/>
            </a:pPr>
            <a:r>
              <a:rPr lang="es-ES_tradnl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UNIONES</a:t>
            </a:r>
            <a:endParaRPr lang="es-ES_tradnl" sz="2000" b="1" u="sng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AC52CB24-36E6-4F7D-94CA-277C75800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0325"/>
            <a:ext cx="395922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o 22">
            <a:extLst>
              <a:ext uri="{FF2B5EF4-FFF2-40B4-BE49-F238E27FC236}">
                <a16:creationId xmlns:a16="http://schemas.microsoft.com/office/drawing/2014/main" id="{0B49120B-4119-4938-8DF6-8CAB2D67EA35}"/>
              </a:ext>
            </a:extLst>
          </p:cNvPr>
          <p:cNvGrpSpPr>
            <a:grpSpLocks/>
          </p:cNvGrpSpPr>
          <p:nvPr/>
        </p:nvGrpSpPr>
        <p:grpSpPr bwMode="auto">
          <a:xfrm>
            <a:off x="886147" y="3824883"/>
            <a:ext cx="7358063" cy="2484437"/>
            <a:chOff x="899592" y="3609272"/>
            <a:chExt cx="7358456" cy="2483444"/>
          </a:xfrm>
        </p:grpSpPr>
        <p:pic>
          <p:nvPicPr>
            <p:cNvPr id="18" name="Imagen 6">
              <a:extLst>
                <a:ext uri="{FF2B5EF4-FFF2-40B4-BE49-F238E27FC236}">
                  <a16:creationId xmlns:a16="http://schemas.microsoft.com/office/drawing/2014/main" id="{6E49A195-1F7C-4D7D-BEFF-D5AD890E2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609272"/>
              <a:ext cx="2277208" cy="22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ángulo 7">
              <a:extLst>
                <a:ext uri="{FF2B5EF4-FFF2-40B4-BE49-F238E27FC236}">
                  <a16:creationId xmlns:a16="http://schemas.microsoft.com/office/drawing/2014/main" id="{D287F201-7D22-4A39-9C3F-FA028032B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92" y="5877272"/>
              <a:ext cx="23042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CL" altLang="es-CL" sz="800" b="0">
                  <a:latin typeface="Calibri" panose="020F0502020204030204" pitchFamily="34" charset="0"/>
                </a:rPr>
                <a:t>http://e-ducativa.catedu.es</a:t>
              </a:r>
            </a:p>
          </p:txBody>
        </p:sp>
        <p:sp>
          <p:nvSpPr>
            <p:cNvPr id="20" name="Rectángulo 8">
              <a:extLst>
                <a:ext uri="{FF2B5EF4-FFF2-40B4-BE49-F238E27FC236}">
                  <a16:creationId xmlns:a16="http://schemas.microsoft.com/office/drawing/2014/main" id="{F302B9D9-4CB0-4C83-B9CF-FAF60CCC4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848" y="5877272"/>
              <a:ext cx="223224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CL" altLang="es-CL" sz="800" b="0">
                  <a:latin typeface="Calibri" panose="020F0502020204030204" pitchFamily="34" charset="0"/>
                </a:rPr>
                <a:t>http://www.ascensacion.com</a:t>
              </a:r>
            </a:p>
          </p:txBody>
        </p:sp>
        <p:pic>
          <p:nvPicPr>
            <p:cNvPr id="21" name="Imagen 9">
              <a:extLst>
                <a:ext uri="{FF2B5EF4-FFF2-40B4-BE49-F238E27FC236}">
                  <a16:creationId xmlns:a16="http://schemas.microsoft.com/office/drawing/2014/main" id="{63EF131E-B1A1-4E64-94B9-6B1BC0AD9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9" r="8156"/>
            <a:stretch>
              <a:fillRect/>
            </a:stretch>
          </p:blipFill>
          <p:spPr bwMode="auto">
            <a:xfrm>
              <a:off x="3203848" y="3609272"/>
              <a:ext cx="2268415" cy="22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ángulo 10">
              <a:extLst>
                <a:ext uri="{FF2B5EF4-FFF2-40B4-BE49-F238E27FC236}">
                  <a16:creationId xmlns:a16="http://schemas.microsoft.com/office/drawing/2014/main" id="{BD09E4AF-7D6B-460B-99E2-1769A659F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104" y="5877272"/>
              <a:ext cx="223224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CL" altLang="es-CL" sz="800" b="0" dirty="0">
                  <a:latin typeface="Calibri" panose="020F0502020204030204" pitchFamily="34" charset="0"/>
                </a:rPr>
                <a:t>http://easywood.cl</a:t>
              </a:r>
            </a:p>
          </p:txBody>
        </p:sp>
        <p:pic>
          <p:nvPicPr>
            <p:cNvPr id="23" name="Imagen 11">
              <a:extLst>
                <a:ext uri="{FF2B5EF4-FFF2-40B4-BE49-F238E27FC236}">
                  <a16:creationId xmlns:a16="http://schemas.microsoft.com/office/drawing/2014/main" id="{99FC9D98-E2D0-47C0-AE3A-CAF30021F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192" y="3609272"/>
              <a:ext cx="2762856" cy="22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6">
            <a:extLst>
              <a:ext uri="{FF2B5EF4-FFF2-40B4-BE49-F238E27FC236}">
                <a16:creationId xmlns:a16="http://schemas.microsoft.com/office/drawing/2014/main" id="{3324F6DA-82B3-4C7F-850C-C7EE6B10B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3286125"/>
            <a:ext cx="336512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s-CL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En la sección 2 existe concentración de tensiones por discontinuidad del material</a:t>
            </a:r>
          </a:p>
        </p:txBody>
      </p:sp>
      <p:pic>
        <p:nvPicPr>
          <p:cNvPr id="25" name="Imagen 23">
            <a:extLst>
              <a:ext uri="{FF2B5EF4-FFF2-40B4-BE49-F238E27FC236}">
                <a16:creationId xmlns:a16="http://schemas.microsoft.com/office/drawing/2014/main" id="{5DE33F9F-7A7D-41C6-A68B-9C4A75F07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29466"/>
            <a:ext cx="3168154" cy="232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096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7 CuadroTexto">
            <a:extLst>
              <a:ext uri="{FF2B5EF4-FFF2-40B4-BE49-F238E27FC236}">
                <a16:creationId xmlns:a16="http://schemas.microsoft.com/office/drawing/2014/main" id="{EF52B5FB-4BAA-411E-A8A8-48F71F48D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836712"/>
            <a:ext cx="7344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altLang="es-CL" sz="2000" dirty="0">
                <a:cs typeface="Calibri" panose="020F0502020204030204" pitchFamily="34" charset="0"/>
              </a:rPr>
              <a:t>PREDIMENSIONAMIENTO</a:t>
            </a:r>
            <a:endParaRPr lang="es-ES_tradnl" altLang="es-CL" sz="2000" dirty="0">
              <a:cs typeface="Calibri" panose="020F0502020204030204" pitchFamily="34" charset="0"/>
            </a:endParaRPr>
          </a:p>
        </p:txBody>
      </p:sp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5B3191B0-204E-49A0-A8BC-487F1E58A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62113"/>
              </p:ext>
            </p:extLst>
          </p:nvPr>
        </p:nvGraphicFramePr>
        <p:xfrm>
          <a:off x="1055688" y="1628775"/>
          <a:ext cx="114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cuación" r:id="rId4" imgW="571320" imgH="215640" progId="Equation.3">
                  <p:embed/>
                </p:oleObj>
              </mc:Choice>
              <mc:Fallback>
                <p:oleObj name="Ecuación" r:id="rId4" imgW="571320" imgH="215640" progId="Equation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1628775"/>
                        <a:ext cx="1143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>
            <a:extLst>
              <a:ext uri="{FF2B5EF4-FFF2-40B4-BE49-F238E27FC236}">
                <a16:creationId xmlns:a16="http://schemas.microsoft.com/office/drawing/2014/main" id="{9298CF86-D623-4D97-9EB0-8CEEDEF93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570217"/>
              </p:ext>
            </p:extLst>
          </p:nvPr>
        </p:nvGraphicFramePr>
        <p:xfrm>
          <a:off x="2928938" y="1412875"/>
          <a:ext cx="106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cuación" r:id="rId6" imgW="533160" imgH="393480" progId="Equation.3">
                  <p:embed/>
                </p:oleObj>
              </mc:Choice>
              <mc:Fallback>
                <p:oleObj name="Ecuación" r:id="rId6" imgW="533160" imgH="393480" progId="Equation.3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412875"/>
                        <a:ext cx="1066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>
            <a:extLst>
              <a:ext uri="{FF2B5EF4-FFF2-40B4-BE49-F238E27FC236}">
                <a16:creationId xmlns:a16="http://schemas.microsoft.com/office/drawing/2014/main" id="{6ECD296C-6586-472E-8829-9AF209C92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348329"/>
              </p:ext>
            </p:extLst>
          </p:nvPr>
        </p:nvGraphicFramePr>
        <p:xfrm>
          <a:off x="4788024" y="1628800"/>
          <a:ext cx="1854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cuación" r:id="rId8" imgW="927000" imgH="241200" progId="Equation.3">
                  <p:embed/>
                </p:oleObj>
              </mc:Choice>
              <mc:Fallback>
                <p:oleObj name="Ecuación" r:id="rId8" imgW="927000" imgH="241200" progId="Equation.3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628800"/>
                        <a:ext cx="1854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>
            <a:extLst>
              <a:ext uri="{FF2B5EF4-FFF2-40B4-BE49-F238E27FC236}">
                <a16:creationId xmlns:a16="http://schemas.microsoft.com/office/drawing/2014/main" id="{AC36C44C-7DCF-41E5-8D3D-0C974A272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700302"/>
              </p:ext>
            </p:extLst>
          </p:nvPr>
        </p:nvGraphicFramePr>
        <p:xfrm>
          <a:off x="2555776" y="2780928"/>
          <a:ext cx="20313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cuación" r:id="rId10" imgW="812520" imgH="393480" progId="Equation.3">
                  <p:embed/>
                </p:oleObj>
              </mc:Choice>
              <mc:Fallback>
                <p:oleObj name="Ecuación" r:id="rId10" imgW="812520" imgH="393480" progId="Equation.3">
                  <p:embed/>
                  <p:pic>
                    <p:nvPicPr>
                      <p:cNvPr id="1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780928"/>
                        <a:ext cx="2031300" cy="98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D62C3355-9D6D-4835-9A46-415C918E7C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08720"/>
            <a:ext cx="1359654" cy="4104456"/>
          </a:xfrm>
          <a:prstGeom prst="rect">
            <a:avLst/>
          </a:prstGeom>
        </p:spPr>
      </p:pic>
      <p:sp>
        <p:nvSpPr>
          <p:cNvPr id="21" name="Rectangle 6">
            <a:extLst>
              <a:ext uri="{FF2B5EF4-FFF2-40B4-BE49-F238E27FC236}">
                <a16:creationId xmlns:a16="http://schemas.microsoft.com/office/drawing/2014/main" id="{13B868F6-B448-4747-A4A4-6A083B501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63538"/>
            <a:ext cx="7344816" cy="192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87425" indent="-987425" algn="just">
              <a:tabLst>
                <a:tab pos="539750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Siendo</a:t>
            </a:r>
          </a:p>
          <a:p>
            <a:pPr marL="806450" indent="-806450" algn="just"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+mn-cs"/>
              </a:rPr>
              <a:t>	</a:t>
            </a:r>
            <a:r>
              <a:rPr lang="es-CL" sz="1600" b="0" dirty="0" err="1">
                <a:latin typeface="Calibri" panose="020F0502020204030204" pitchFamily="34" charset="0"/>
              </a:rPr>
              <a:t>f</a:t>
            </a:r>
            <a:r>
              <a:rPr lang="es-CL" sz="1600" b="0" baseline="-25000" dirty="0" err="1">
                <a:latin typeface="Calibri" panose="020F0502020204030204" pitchFamily="34" charset="0"/>
              </a:rPr>
              <a:t>adm</a:t>
            </a:r>
            <a:r>
              <a:rPr lang="es-CL" sz="1600" b="0" dirty="0">
                <a:latin typeface="Calibri" panose="020F0502020204030204" pitchFamily="34" charset="0"/>
              </a:rPr>
              <a:t> 	tensión admisible del material en kg/cm</a:t>
            </a:r>
            <a:r>
              <a:rPr lang="es-CL" sz="1600" b="0" baseline="30000" dirty="0">
                <a:latin typeface="Calibri" panose="020F0502020204030204" pitchFamily="34" charset="0"/>
              </a:rPr>
              <a:t>2</a:t>
            </a:r>
            <a:r>
              <a:rPr lang="es-CL" sz="1600" b="0" dirty="0">
                <a:latin typeface="Calibri" panose="020F0502020204030204" pitchFamily="34" charset="0"/>
              </a:rPr>
              <a:t>. </a:t>
            </a:r>
          </a:p>
          <a:p>
            <a:pPr marL="806450" indent="-806450" algn="just"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</a:rPr>
              <a:t>    </a:t>
            </a:r>
            <a:r>
              <a:rPr lang="es-CL" sz="1600" b="0" dirty="0" err="1">
                <a:latin typeface="Calibri" panose="020F0502020204030204" pitchFamily="34" charset="0"/>
              </a:rPr>
              <a:t>k</a:t>
            </a:r>
            <a:r>
              <a:rPr lang="es-CL" sz="1600" b="0" baseline="-25000" dirty="0" err="1">
                <a:latin typeface="Calibri" panose="020F0502020204030204" pitchFamily="34" charset="0"/>
              </a:rPr>
              <a:t>ct</a:t>
            </a:r>
            <a:r>
              <a:rPr lang="es-CL" sz="1600" b="0" dirty="0">
                <a:latin typeface="Calibri" panose="020F0502020204030204" pitchFamily="34" charset="0"/>
              </a:rPr>
              <a:t>       	factor de reducción por concentración de tensiones</a:t>
            </a:r>
          </a:p>
          <a:p>
            <a:pPr marL="806450" indent="-806450" algn="just"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+mn-cs"/>
              </a:rPr>
              <a:t>    </a:t>
            </a:r>
            <a:r>
              <a:rPr lang="es-CL" sz="1600" b="0" dirty="0" err="1">
                <a:latin typeface="Calibri" panose="020F0502020204030204" pitchFamily="34" charset="0"/>
                <a:cs typeface="+mn-cs"/>
              </a:rPr>
              <a:t>f</a:t>
            </a:r>
            <a:r>
              <a:rPr lang="es-CL" sz="1600" b="0" baseline="-25000" dirty="0" err="1">
                <a:latin typeface="Calibri" panose="020F0502020204030204" pitchFamily="34" charset="0"/>
                <a:cs typeface="+mn-cs"/>
              </a:rPr>
              <a:t>dis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 	tensión de diseño del material en kg/cm</a:t>
            </a:r>
            <a:r>
              <a:rPr lang="es-CL" sz="1600" b="0" baseline="30000" dirty="0">
                <a:latin typeface="Calibri" panose="020F0502020204030204" pitchFamily="34" charset="0"/>
                <a:cs typeface="+mn-cs"/>
              </a:rPr>
              <a:t>2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. </a:t>
            </a: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ea typeface="Times New Roman" pitchFamily="18" charset="0"/>
              </a:rPr>
              <a:t>	</a:t>
            </a:r>
            <a:r>
              <a:rPr lang="es-CL" sz="1600" b="0" dirty="0" err="1">
                <a:latin typeface="Calibri" panose="020F0502020204030204" pitchFamily="34" charset="0"/>
                <a:ea typeface="Times New Roman" pitchFamily="18" charset="0"/>
              </a:rPr>
              <a:t>f</a:t>
            </a:r>
            <a:r>
              <a:rPr lang="es-CL" sz="1600" b="0" baseline="-25000" dirty="0" err="1">
                <a:latin typeface="Calibri" panose="020F0502020204030204" pitchFamily="34" charset="0"/>
                <a:ea typeface="Times New Roman" pitchFamily="18" charset="0"/>
              </a:rPr>
              <a:t>trab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 	tensión de trabajo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 en kg/cm</a:t>
            </a:r>
            <a:r>
              <a:rPr lang="es-CL" sz="1600" b="0" baseline="30000" dirty="0">
                <a:latin typeface="Calibri" panose="020F0502020204030204" pitchFamily="34" charset="0"/>
                <a:cs typeface="+mn-cs"/>
              </a:rPr>
              <a:t>2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. </a:t>
            </a: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	N 	esfuerzo normal que se transmite a través de la sección transversal </a:t>
            </a:r>
            <a:r>
              <a:rPr lang="es-CL" sz="1600" b="0" dirty="0">
                <a:latin typeface="Calibri" panose="020F0502020204030204" pitchFamily="34" charset="0"/>
                <a:cs typeface="+mn-cs"/>
              </a:rPr>
              <a:t>en kg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s-CL" sz="1600" b="0" dirty="0">
              <a:latin typeface="Calibri" panose="020F0502020204030204" pitchFamily="34" charset="0"/>
              <a:cs typeface="+mn-cs"/>
            </a:endParaRP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	A 	área en de la sección transversal en cm</a:t>
            </a:r>
            <a:r>
              <a:rPr lang="es-CL" sz="1600" b="0" baseline="30000" dirty="0">
                <a:latin typeface="Calibri" panose="020F0502020204030204" pitchFamily="34" charset="0"/>
                <a:cs typeface="Times New Roman" pitchFamily="18" charset="0"/>
              </a:rPr>
              <a:t>2</a:t>
            </a:r>
            <a:r>
              <a:rPr lang="es-CL" sz="16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22CC1F2-1E14-4ABA-AA66-D5ED93C49DB5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DE TRACCION</a:t>
            </a:r>
          </a:p>
        </p:txBody>
      </p:sp>
    </p:spTree>
    <p:extLst>
      <p:ext uri="{BB962C8B-B14F-4D97-AF65-F5344CB8AC3E}">
        <p14:creationId xmlns:p14="http://schemas.microsoft.com/office/powerpoint/2010/main" val="369673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1D62B6-6B4F-4810-A70E-31703C089B7C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DE </a:t>
            </a:r>
            <a:r>
              <a:rPr lang="es-CL" sz="2200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COMPRES</a:t>
            </a:r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ION</a:t>
            </a:r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id="{80A6F75E-FD9C-41A1-9D3D-2EA330C84D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6485" y="2780928"/>
            <a:ext cx="1873250" cy="307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60905A63-38E7-4BE7-8CDB-EDEA89D31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870105"/>
              </p:ext>
            </p:extLst>
          </p:nvPr>
        </p:nvGraphicFramePr>
        <p:xfrm>
          <a:off x="3694757" y="3429000"/>
          <a:ext cx="476567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Image" r:id="rId4" imgW="2633477" imgH="1202438" progId="Photoshop.Image.8">
                  <p:embed/>
                </p:oleObj>
              </mc:Choice>
              <mc:Fallback>
                <p:oleObj name="Image" r:id="rId4" imgW="2633477" imgH="1202438" progId="Photoshop.Image.8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37FF6097-6BBD-445B-A73D-B69167F42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757" y="3429000"/>
                        <a:ext cx="4765675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17 CuadroTexto">
            <a:extLst>
              <a:ext uri="{FF2B5EF4-FFF2-40B4-BE49-F238E27FC236}">
                <a16:creationId xmlns:a16="http://schemas.microsoft.com/office/drawing/2014/main" id="{929D36C1-DD1D-4CCD-A2BD-D257EF9C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836713"/>
            <a:ext cx="73448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s-CL" sz="1800" b="0" dirty="0">
                <a:latin typeface="Calibri" panose="020F0502020204030204" pitchFamily="34" charset="0"/>
              </a:rPr>
              <a:t>Generada por un par de fuerzas opuestas convergentes que actúan linealmente en un eje del elemento resistente.</a:t>
            </a:r>
          </a:p>
          <a:p>
            <a:pPr algn="just"/>
            <a:r>
              <a:rPr lang="es-CL" altLang="es-CL" sz="1800" b="0" dirty="0">
                <a:latin typeface="Calibri" panose="020F0502020204030204" pitchFamily="34" charset="0"/>
              </a:rPr>
              <a:t>En este estado  de tensión las partículas  del material tienden a apretarse entre sí. </a:t>
            </a:r>
            <a:endParaRPr lang="es-ES_tradnl" altLang="es-CL" sz="1800" b="0" dirty="0">
              <a:latin typeface="Calibri" panose="020F0502020204030204" pitchFamily="34" charset="0"/>
            </a:endParaRPr>
          </a:p>
        </p:txBody>
      </p:sp>
      <p:sp>
        <p:nvSpPr>
          <p:cNvPr id="7" name="Flecha abajo 21">
            <a:extLst>
              <a:ext uri="{FF2B5EF4-FFF2-40B4-BE49-F238E27FC236}">
                <a16:creationId xmlns:a16="http://schemas.microsoft.com/office/drawing/2014/main" id="{A4602518-F8B3-4F63-937A-5B409261848F}"/>
              </a:ext>
            </a:extLst>
          </p:cNvPr>
          <p:cNvSpPr/>
          <p:nvPr/>
        </p:nvSpPr>
        <p:spPr bwMode="auto">
          <a:xfrm>
            <a:off x="5517048" y="1951777"/>
            <a:ext cx="360362" cy="4524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8F77B821-5D46-41B7-99DC-B2C63614E655}"/>
              </a:ext>
            </a:extLst>
          </p:cNvPr>
          <p:cNvSpPr txBox="1">
            <a:spLocks/>
          </p:cNvSpPr>
          <p:nvPr/>
        </p:nvSpPr>
        <p:spPr bwMode="auto">
          <a:xfrm>
            <a:off x="3766765" y="2492896"/>
            <a:ext cx="3860928" cy="62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600" b="0" dirty="0">
                <a:solidFill>
                  <a:srgbClr val="FF0000"/>
                </a:solidFill>
                <a:latin typeface="Calibri" panose="020F0502020204030204" pitchFamily="34" charset="0"/>
              </a:rPr>
              <a:t>Acortamiento unitario</a:t>
            </a:r>
          </a:p>
          <a:p>
            <a:pPr algn="ctr"/>
            <a:r>
              <a:rPr lang="es-ES_tradnl" altLang="es-CL" sz="1600" b="0" dirty="0">
                <a:solidFill>
                  <a:srgbClr val="FF0000"/>
                </a:solidFill>
                <a:latin typeface="Calibri" panose="020F0502020204030204" pitchFamily="34" charset="0"/>
              </a:rPr>
              <a:t>Aumento de la sección transversal</a:t>
            </a:r>
            <a:endParaRPr lang="es-ES" altLang="es-CL" sz="1600" b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12">
            <a:extLst>
              <a:ext uri="{FF2B5EF4-FFF2-40B4-BE49-F238E27FC236}">
                <a16:creationId xmlns:a16="http://schemas.microsoft.com/office/drawing/2014/main" id="{7D7D4E66-0AFD-4CD0-8603-501D904B2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49" y="5805264"/>
            <a:ext cx="1439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L" alt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Fuente: Euclides Guzmán</a:t>
            </a:r>
          </a:p>
        </p:txBody>
      </p:sp>
      <p:sp>
        <p:nvSpPr>
          <p:cNvPr id="10" name="Rectángulo 13">
            <a:extLst>
              <a:ext uri="{FF2B5EF4-FFF2-40B4-BE49-F238E27FC236}">
                <a16:creationId xmlns:a16="http://schemas.microsoft.com/office/drawing/2014/main" id="{DB60DECC-E58B-40EB-BE8F-4D0C21E8F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870" y="5808061"/>
            <a:ext cx="2389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L" alt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http://puentes.galeon.com/images/traccycompr.jpg</a:t>
            </a:r>
          </a:p>
        </p:txBody>
      </p:sp>
    </p:spTree>
    <p:extLst>
      <p:ext uri="{BB962C8B-B14F-4D97-AF65-F5344CB8AC3E}">
        <p14:creationId xmlns:p14="http://schemas.microsoft.com/office/powerpoint/2010/main" val="181594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ANATOMIA DEL EDIFICIO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0D77F35-BC5C-4E64-893A-B04F6F31CF7A}"/>
              </a:ext>
            </a:extLst>
          </p:cNvPr>
          <p:cNvGrpSpPr/>
          <p:nvPr/>
        </p:nvGrpSpPr>
        <p:grpSpPr>
          <a:xfrm>
            <a:off x="2928085" y="1018666"/>
            <a:ext cx="3300099" cy="4502035"/>
            <a:chOff x="2928085" y="1018666"/>
            <a:chExt cx="3300099" cy="4502035"/>
          </a:xfrm>
        </p:grpSpPr>
        <p:pic>
          <p:nvPicPr>
            <p:cNvPr id="17" name="Picture 9" descr="Untitled-2 copy">
              <a:extLst>
                <a:ext uri="{FF2B5EF4-FFF2-40B4-BE49-F238E27FC236}">
                  <a16:creationId xmlns:a16="http://schemas.microsoft.com/office/drawing/2014/main" id="{69C8F42A-191F-409F-8643-C320EDF932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06"/>
            <a:stretch/>
          </p:blipFill>
          <p:spPr bwMode="auto">
            <a:xfrm>
              <a:off x="2928085" y="2260074"/>
              <a:ext cx="3055890" cy="32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Untitled-4 copy">
              <a:extLst>
                <a:ext uri="{FF2B5EF4-FFF2-40B4-BE49-F238E27FC236}">
                  <a16:creationId xmlns:a16="http://schemas.microsoft.com/office/drawing/2014/main" id="{30B0B580-67DE-459F-8386-1B4AC8E43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9"/>
            <a:stretch>
              <a:fillRect/>
            </a:stretch>
          </p:blipFill>
          <p:spPr bwMode="auto">
            <a:xfrm>
              <a:off x="4087229" y="1018666"/>
              <a:ext cx="2140955" cy="186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7BE77B1-A9E3-4C0A-95B4-3D2913EB0A12}"/>
              </a:ext>
            </a:extLst>
          </p:cNvPr>
          <p:cNvSpPr/>
          <p:nvPr/>
        </p:nvSpPr>
        <p:spPr>
          <a:xfrm>
            <a:off x="3347864" y="5589240"/>
            <a:ext cx="2376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800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Allen, E. (1995). </a:t>
            </a:r>
            <a:r>
              <a:rPr lang="es-CL" sz="800" b="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Cómo funciona un edificio</a:t>
            </a:r>
            <a:r>
              <a:rPr lang="es-CL" sz="800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45D6637B-8D26-4CE1-8B6B-915989A6F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1866310"/>
            <a:ext cx="195963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54013" indent="-354013" eaLnBrk="1" hangingPunct="1">
              <a:spcBef>
                <a:spcPct val="0"/>
              </a:spcBef>
              <a:buFontTx/>
              <a:buNone/>
            </a:pPr>
            <a:r>
              <a:rPr lang="es-ES" altLang="es-CL" sz="1700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c) 	INSTALACIONES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3B444619-FB65-4630-B47D-8DCADD60D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442374"/>
            <a:ext cx="174156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54013" indent="-354013" eaLnBrk="1" hangingPunct="1">
              <a:spcBef>
                <a:spcPct val="0"/>
              </a:spcBef>
              <a:buFontTx/>
              <a:buNone/>
            </a:pPr>
            <a:r>
              <a:rPr lang="es-ES" altLang="es-CL" sz="1700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a) 	ESTRUCTURA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18B8A683-2462-4B16-976D-C5E2658B3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4653136"/>
            <a:ext cx="216059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54013" indent="-354013" eaLnBrk="1" hangingPunct="1">
              <a:spcBef>
                <a:spcPct val="0"/>
              </a:spcBef>
              <a:buFontTx/>
              <a:buNone/>
            </a:pPr>
            <a:r>
              <a:rPr lang="es-ES" altLang="es-CL" sz="1700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d) 	EMPLAZAMIENTO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DD6626A8-7A97-4684-AB70-9C1C23852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4140369"/>
            <a:ext cx="18722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54013" indent="-354013" algn="just" eaLnBrk="1" hangingPunct="1">
              <a:spcBef>
                <a:spcPct val="0"/>
              </a:spcBef>
              <a:buFontTx/>
              <a:buNone/>
            </a:pPr>
            <a:r>
              <a:rPr lang="es-ES" altLang="es-CL" sz="1700" b="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b) 	ENVOLVENTE Y PARTICIONES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1331640" y="2060848"/>
            <a:ext cx="2304256" cy="108012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22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31EA180-47DC-4232-A4B0-01FE009CD3EB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DE </a:t>
            </a:r>
            <a:r>
              <a:rPr lang="es-CL" sz="2200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COMPRES</a:t>
            </a:r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ION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D73DD09-2074-4234-A5ED-131A836BF17F}"/>
              </a:ext>
            </a:extLst>
          </p:cNvPr>
          <p:cNvGrpSpPr/>
          <p:nvPr/>
        </p:nvGrpSpPr>
        <p:grpSpPr>
          <a:xfrm>
            <a:off x="1331640" y="836712"/>
            <a:ext cx="2686294" cy="2340000"/>
            <a:chOff x="1331640" y="1089000"/>
            <a:chExt cx="2686294" cy="23400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CA5A6DF-89D2-4992-B330-CAB8EE3B7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1089000"/>
              <a:ext cx="2686294" cy="2340000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0E67000-756C-4E3B-8085-29A8804D5109}"/>
                </a:ext>
              </a:extLst>
            </p:cNvPr>
            <p:cNvSpPr/>
            <p:nvPr/>
          </p:nvSpPr>
          <p:spPr bwMode="auto">
            <a:xfrm>
              <a:off x="1331640" y="1124744"/>
              <a:ext cx="216024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680B60E6-349C-425A-9D9D-B60E68C6C522}"/>
                </a:ext>
              </a:extLst>
            </p:cNvPr>
            <p:cNvSpPr/>
            <p:nvPr/>
          </p:nvSpPr>
          <p:spPr bwMode="auto">
            <a:xfrm>
              <a:off x="2123728" y="1124744"/>
              <a:ext cx="288032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DDFA515-D0CD-4BF7-BD25-5CA31BE4BDCF}"/>
                </a:ext>
              </a:extLst>
            </p:cNvPr>
            <p:cNvSpPr/>
            <p:nvPr/>
          </p:nvSpPr>
          <p:spPr bwMode="auto">
            <a:xfrm>
              <a:off x="3059832" y="1124744"/>
              <a:ext cx="216024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pic>
        <p:nvPicPr>
          <p:cNvPr id="19" name="Imagen 8">
            <a:extLst>
              <a:ext uri="{FF2B5EF4-FFF2-40B4-BE49-F238E27FC236}">
                <a16:creationId xmlns:a16="http://schemas.microsoft.com/office/drawing/2014/main" id="{529D831E-FDF8-431D-A4F5-50A781CEA4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3184"/>
            <a:ext cx="3605684" cy="183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7 CuadroTexto">
            <a:extLst>
              <a:ext uri="{FF2B5EF4-FFF2-40B4-BE49-F238E27FC236}">
                <a16:creationId xmlns:a16="http://schemas.microsoft.com/office/drawing/2014/main" id="{7C2579FE-B6B1-46FA-8840-BC049FE97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836712"/>
            <a:ext cx="7344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dirty="0">
                <a:cs typeface="Calibri" panose="020F0502020204030204" pitchFamily="34" charset="0"/>
              </a:rPr>
              <a:t>PANDEO</a:t>
            </a:r>
            <a:endParaRPr lang="es-ES_tradnl" altLang="es-CL" dirty="0">
              <a:cs typeface="Calibri" panose="020F0502020204030204" pitchFamily="34" charset="0"/>
            </a:endParaRPr>
          </a:p>
        </p:txBody>
      </p:sp>
      <p:sp>
        <p:nvSpPr>
          <p:cNvPr id="21" name="CuadroTexto 12">
            <a:extLst>
              <a:ext uri="{FF2B5EF4-FFF2-40B4-BE49-F238E27FC236}">
                <a16:creationId xmlns:a16="http://schemas.microsoft.com/office/drawing/2014/main" id="{F71046F5-D776-4A07-9CA8-BDFB17848AD8}"/>
              </a:ext>
            </a:extLst>
          </p:cNvPr>
          <p:cNvSpPr txBox="1"/>
          <p:nvPr/>
        </p:nvSpPr>
        <p:spPr>
          <a:xfrm>
            <a:off x="1043608" y="2996952"/>
            <a:ext cx="2522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>
                <a:latin typeface="Calibri" panose="020F0502020204030204" pitchFamily="34" charset="0"/>
              </a:rPr>
              <a:t>Fuente: Euclides Guzmán</a:t>
            </a:r>
          </a:p>
        </p:txBody>
      </p:sp>
      <p:sp>
        <p:nvSpPr>
          <p:cNvPr id="23" name="7 Rectángulo">
            <a:extLst>
              <a:ext uri="{FF2B5EF4-FFF2-40B4-BE49-F238E27FC236}">
                <a16:creationId xmlns:a16="http://schemas.microsoft.com/office/drawing/2014/main" id="{F2859985-6D4C-4906-AB67-0BDAE29B326B}"/>
              </a:ext>
            </a:extLst>
          </p:cNvPr>
          <p:cNvSpPr/>
          <p:nvPr/>
        </p:nvSpPr>
        <p:spPr>
          <a:xfrm>
            <a:off x="6372200" y="4797152"/>
            <a:ext cx="14766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>
                <a:latin typeface="Calibri" panose="020F0502020204030204" pitchFamily="34" charset="0"/>
              </a:rPr>
              <a:t>Fuente: CHING, Francis (1997).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D92F4EF6-1F4B-4F51-AA41-A8DBBFFBD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06315"/>
            <a:ext cx="73448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L" b="0" dirty="0">
                <a:latin typeface="Calibri" panose="020F0502020204030204" pitchFamily="34" charset="0"/>
                <a:cs typeface="+mn-cs"/>
              </a:rPr>
              <a:t>Además de la longitud y sección, el pandeo también depende del tipo de apoyo del pilar, tanto superior como inferior  e intermedios. Un pilar con doble empotramiento en los extremos puede resistir el doble que uno con doble apoyo simple.</a:t>
            </a:r>
          </a:p>
        </p:txBody>
      </p:sp>
      <p:pic>
        <p:nvPicPr>
          <p:cNvPr id="25" name="Picture 23" descr="I:\FAU\2017\Morfología\clases\pandeo.jpg">
            <a:extLst>
              <a:ext uri="{FF2B5EF4-FFF2-40B4-BE49-F238E27FC236}">
                <a16:creationId xmlns:a16="http://schemas.microsoft.com/office/drawing/2014/main" id="{1229D52E-0965-42F2-82D7-A4F141363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9936" y="1052736"/>
            <a:ext cx="3450712" cy="416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16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7 CuadroTexto">
            <a:extLst>
              <a:ext uri="{FF2B5EF4-FFF2-40B4-BE49-F238E27FC236}">
                <a16:creationId xmlns:a16="http://schemas.microsoft.com/office/drawing/2014/main" id="{F80F4372-693A-404C-B310-59B0A7A06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836712"/>
            <a:ext cx="7344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dirty="0">
                <a:cs typeface="Calibri" panose="020F0502020204030204" pitchFamily="34" charset="0"/>
              </a:rPr>
              <a:t>PREDIMENSIONAMIENTO</a:t>
            </a:r>
            <a:endParaRPr lang="es-ES_tradnl" altLang="es-CL" dirty="0"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17812DB-B5E2-4FE6-8AAC-E02CDBA1B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81176"/>
            <a:ext cx="1270489" cy="4032000"/>
          </a:xfrm>
          <a:prstGeom prst="rect">
            <a:avLst/>
          </a:prstGeom>
        </p:spPr>
      </p:pic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6D5D92A1-9918-4561-8D94-E177E308D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814925"/>
              </p:ext>
            </p:extLst>
          </p:nvPr>
        </p:nvGraphicFramePr>
        <p:xfrm>
          <a:off x="1055688" y="1628775"/>
          <a:ext cx="114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cuación" r:id="rId4" imgW="571320" imgH="215640" progId="Equation.3">
                  <p:embed/>
                </p:oleObj>
              </mc:Choice>
              <mc:Fallback>
                <p:oleObj name="Ecuación" r:id="rId4" imgW="571320" imgH="215640" progId="Equation.3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1628775"/>
                        <a:ext cx="1143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43C6FD54-51D5-45FB-8F64-2B389EA67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763747"/>
            <a:ext cx="7344816" cy="225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87425" indent="-987425" algn="just">
              <a:tabLst>
                <a:tab pos="539750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Siendo</a:t>
            </a:r>
          </a:p>
          <a:p>
            <a:pPr marL="806450" indent="-806450" algn="just">
              <a:tabLst>
                <a:tab pos="174625" algn="l"/>
                <a:tab pos="180975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cs typeface="+mn-cs"/>
              </a:rPr>
              <a:t>	</a:t>
            </a:r>
            <a:r>
              <a:rPr lang="es-CL" sz="1400" b="0" dirty="0" err="1">
                <a:latin typeface="Calibri" panose="020F0502020204030204" pitchFamily="34" charset="0"/>
                <a:cs typeface="+mn-cs"/>
              </a:rPr>
              <a:t>f</a:t>
            </a:r>
            <a:r>
              <a:rPr lang="es-CL" sz="1400" b="0" baseline="-25000" dirty="0" err="1">
                <a:latin typeface="Calibri" panose="020F0502020204030204" pitchFamily="34" charset="0"/>
                <a:cs typeface="+mn-cs"/>
              </a:rPr>
              <a:t>dis</a:t>
            </a:r>
            <a:r>
              <a:rPr lang="es-CL" sz="1400" b="0" baseline="-25000" dirty="0">
                <a:latin typeface="Calibri" panose="020F0502020204030204" pitchFamily="34" charset="0"/>
                <a:cs typeface="+mn-cs"/>
              </a:rPr>
              <a:t> </a:t>
            </a:r>
            <a:r>
              <a:rPr lang="es-CL" sz="1400" b="0" baseline="-2500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</a:t>
            </a:r>
            <a:r>
              <a:rPr lang="es-CL" sz="1400" b="0" dirty="0">
                <a:latin typeface="Calibri" panose="020F0502020204030204" pitchFamily="34" charset="0"/>
                <a:cs typeface="+mn-cs"/>
              </a:rPr>
              <a:t> 	tensión de diseño del material en compresión según esbeltez, en kg/cm</a:t>
            </a:r>
            <a:r>
              <a:rPr lang="es-CL" sz="1400" b="0" baseline="30000" dirty="0">
                <a:latin typeface="Calibri" panose="020F0502020204030204" pitchFamily="34" charset="0"/>
                <a:cs typeface="+mn-cs"/>
              </a:rPr>
              <a:t>2</a:t>
            </a:r>
            <a:r>
              <a:rPr lang="es-CL" sz="1400" b="0" dirty="0">
                <a:latin typeface="Calibri" panose="020F0502020204030204" pitchFamily="34" charset="0"/>
                <a:cs typeface="+mn-cs"/>
              </a:rPr>
              <a:t>. </a:t>
            </a: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ea typeface="Times New Roman" pitchFamily="18" charset="0"/>
              </a:rPr>
              <a:t>	</a:t>
            </a:r>
            <a:r>
              <a:rPr lang="es-CL" sz="1400" b="0" dirty="0" err="1">
                <a:latin typeface="Calibri" panose="020F0502020204030204" pitchFamily="34" charset="0"/>
                <a:ea typeface="Times New Roman" pitchFamily="18" charset="0"/>
              </a:rPr>
              <a:t>f</a:t>
            </a:r>
            <a:r>
              <a:rPr lang="es-CL" sz="1400" b="0" baseline="-25000" dirty="0" err="1">
                <a:latin typeface="Calibri" panose="020F0502020204030204" pitchFamily="34" charset="0"/>
                <a:ea typeface="Times New Roman" pitchFamily="18" charset="0"/>
              </a:rPr>
              <a:t>trab</a:t>
            </a: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 	tensión de trabajo</a:t>
            </a:r>
            <a:r>
              <a:rPr lang="es-CL" sz="1400" b="0" dirty="0">
                <a:latin typeface="Calibri" panose="020F0502020204030204" pitchFamily="34" charset="0"/>
                <a:cs typeface="+mn-cs"/>
              </a:rPr>
              <a:t> en kg/cm</a:t>
            </a:r>
            <a:r>
              <a:rPr lang="es-CL" sz="1400" b="0" baseline="30000" dirty="0">
                <a:latin typeface="Calibri" panose="020F0502020204030204" pitchFamily="34" charset="0"/>
                <a:cs typeface="+mn-cs"/>
              </a:rPr>
              <a:t>2</a:t>
            </a:r>
            <a:r>
              <a:rPr lang="es-CL" sz="1400" b="0" dirty="0">
                <a:latin typeface="Calibri" panose="020F0502020204030204" pitchFamily="34" charset="0"/>
                <a:cs typeface="+mn-cs"/>
              </a:rPr>
              <a:t>. </a:t>
            </a: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cs typeface="+mn-cs"/>
              </a:rPr>
              <a:t>	</a:t>
            </a:r>
            <a:r>
              <a:rPr lang="es-CL" sz="1400" b="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	esbeltez del elemento estructural.</a:t>
            </a: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	k	factor que define la longitud efectiva de pandeo.</a:t>
            </a: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	L	Largo del elemento estructural</a:t>
            </a: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 en cm</a:t>
            </a:r>
            <a:r>
              <a:rPr lang="es-CL" sz="1400" b="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.</a:t>
            </a: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cs typeface="+mn-cs"/>
                <a:sym typeface="Symbol" panose="05050102010706020507" pitchFamily="18" charset="2"/>
              </a:rPr>
              <a:t>	i 	radio de giro de la sección </a:t>
            </a: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transversal en cm.</a:t>
            </a:r>
            <a:endParaRPr lang="es-CL" sz="1400" b="0" dirty="0">
              <a:latin typeface="Calibri" panose="020F0502020204030204" pitchFamily="34" charset="0"/>
              <a:cs typeface="+mn-cs"/>
            </a:endParaRP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	N 	esfuerzo normal que se transmite a través de la sección transversal </a:t>
            </a:r>
            <a:r>
              <a:rPr lang="es-CL" sz="1400" b="0" dirty="0">
                <a:latin typeface="Calibri" panose="020F0502020204030204" pitchFamily="34" charset="0"/>
                <a:cs typeface="+mn-cs"/>
              </a:rPr>
              <a:t>en kg</a:t>
            </a: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s-CL" sz="1400" b="0" dirty="0">
              <a:latin typeface="Calibri" panose="020F0502020204030204" pitchFamily="34" charset="0"/>
              <a:cs typeface="+mn-cs"/>
            </a:endParaRP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	A 	área en de la sección transversal en cm</a:t>
            </a:r>
            <a:r>
              <a:rPr lang="es-CL" sz="1400" b="0" baseline="30000" dirty="0">
                <a:latin typeface="Calibri" panose="020F0502020204030204" pitchFamily="34" charset="0"/>
                <a:cs typeface="Times New Roman" pitchFamily="18" charset="0"/>
              </a:rPr>
              <a:t>2</a:t>
            </a: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4FAA6C52-CF04-415B-8EAF-43A5E7457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53042"/>
              </p:ext>
            </p:extLst>
          </p:nvPr>
        </p:nvGraphicFramePr>
        <p:xfrm>
          <a:off x="2640013" y="1412875"/>
          <a:ext cx="106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cuación" r:id="rId6" imgW="533160" imgH="393480" progId="Equation.3">
                  <p:embed/>
                </p:oleObj>
              </mc:Choice>
              <mc:Fallback>
                <p:oleObj name="Ecuación" r:id="rId6" imgW="533160" imgH="393480" progId="Equation.3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1412875"/>
                        <a:ext cx="1066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>
            <a:extLst>
              <a:ext uri="{FF2B5EF4-FFF2-40B4-BE49-F238E27FC236}">
                <a16:creationId xmlns:a16="http://schemas.microsoft.com/office/drawing/2014/main" id="{DB498246-6C62-44E1-BC90-9D606DEF3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047264"/>
              </p:ext>
            </p:extLst>
          </p:nvPr>
        </p:nvGraphicFramePr>
        <p:xfrm>
          <a:off x="5292080" y="1556792"/>
          <a:ext cx="2133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cuación" r:id="rId8" imgW="1066680" imgH="279360" progId="Equation.3">
                  <p:embed/>
                </p:oleObj>
              </mc:Choice>
              <mc:Fallback>
                <p:oleObj name="Ecuación" r:id="rId8" imgW="1066680" imgH="2793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556792"/>
                        <a:ext cx="2133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>
            <a:extLst>
              <a:ext uri="{FF2B5EF4-FFF2-40B4-BE49-F238E27FC236}">
                <a16:creationId xmlns:a16="http://schemas.microsoft.com/office/drawing/2014/main" id="{15310670-FAB5-4226-BD5D-AC25DE85C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397004"/>
              </p:ext>
            </p:extLst>
          </p:nvPr>
        </p:nvGraphicFramePr>
        <p:xfrm>
          <a:off x="2987824" y="2564904"/>
          <a:ext cx="13968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cuación" r:id="rId10" imgW="558720" imgH="393480" progId="Equation.3">
                  <p:embed/>
                </p:oleObj>
              </mc:Choice>
              <mc:Fallback>
                <p:oleObj name="Ecuación" r:id="rId10" imgW="558720" imgH="393480" progId="Equation.3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564904"/>
                        <a:ext cx="1396800" cy="98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>
            <a:extLst>
              <a:ext uri="{FF2B5EF4-FFF2-40B4-BE49-F238E27FC236}">
                <a16:creationId xmlns:a16="http://schemas.microsoft.com/office/drawing/2014/main" id="{E7C3FF70-AC52-4F84-9E4B-8B6CAEE89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411604"/>
              </p:ext>
            </p:extLst>
          </p:nvPr>
        </p:nvGraphicFramePr>
        <p:xfrm>
          <a:off x="4067944" y="1484784"/>
          <a:ext cx="86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cuación" r:id="rId12" imgW="431640" imgH="393480" progId="Equation.3">
                  <p:embed/>
                </p:oleObj>
              </mc:Choice>
              <mc:Fallback>
                <p:oleObj name="Ecuación" r:id="rId12" imgW="431640" imgH="393480" progId="Equation.3">
                  <p:embed/>
                  <p:pic>
                    <p:nvPicPr>
                      <p:cNvPr id="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484784"/>
                        <a:ext cx="863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64A6FA3F-59CE-479E-97D8-3E5B96D61DB2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DE </a:t>
            </a:r>
            <a:r>
              <a:rPr lang="es-CL" sz="2200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COMPRES</a:t>
            </a:r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ION</a:t>
            </a:r>
          </a:p>
        </p:txBody>
      </p:sp>
    </p:spTree>
    <p:extLst>
      <p:ext uri="{BB962C8B-B14F-4D97-AF65-F5344CB8AC3E}">
        <p14:creationId xmlns:p14="http://schemas.microsoft.com/office/powerpoint/2010/main" val="3462134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DA762BD-EA8D-4393-89C0-38E133EBAB3D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DE FLEXION</a:t>
            </a:r>
          </a:p>
        </p:txBody>
      </p:sp>
      <p:sp>
        <p:nvSpPr>
          <p:cNvPr id="12" name="17 CuadroTexto">
            <a:extLst>
              <a:ext uri="{FF2B5EF4-FFF2-40B4-BE49-F238E27FC236}">
                <a16:creationId xmlns:a16="http://schemas.microsoft.com/office/drawing/2014/main" id="{604D0594-30C7-46E3-AA44-9CADFB88C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836712"/>
            <a:ext cx="73448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b="0" dirty="0">
                <a:cs typeface="Calibri" panose="020F0502020204030204" pitchFamily="34" charset="0"/>
              </a:rPr>
              <a:t>Es el esfuerzo generado por fuerzas que actúan forma perpendicular al eje del elemento resistente, </a:t>
            </a:r>
            <a:r>
              <a:rPr lang="es-CL" altLang="es-CL" b="0" dirty="0">
                <a:cs typeface="Calibri" panose="020F0502020204030204" pitchFamily="34" charset="0"/>
              </a:rPr>
              <a:t>combinando la compresión y tracción en diferentes fibras de un mismo elemento. </a:t>
            </a:r>
            <a:r>
              <a:rPr lang="es-CL" b="0" dirty="0"/>
              <a:t>Las flexiones excesivas conllevan la curvatura  como modelo de deformación previo a la rotura.</a:t>
            </a:r>
          </a:p>
        </p:txBody>
      </p:sp>
      <p:sp>
        <p:nvSpPr>
          <p:cNvPr id="13" name="Flecha abajo 23">
            <a:extLst>
              <a:ext uri="{FF2B5EF4-FFF2-40B4-BE49-F238E27FC236}">
                <a16:creationId xmlns:a16="http://schemas.microsoft.com/office/drawing/2014/main" id="{D4DFEA25-8C7A-46AC-973E-2D306E8581D5}"/>
              </a:ext>
            </a:extLst>
          </p:cNvPr>
          <p:cNvSpPr/>
          <p:nvPr/>
        </p:nvSpPr>
        <p:spPr bwMode="auto">
          <a:xfrm>
            <a:off x="5184700" y="2235442"/>
            <a:ext cx="358775" cy="3476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1A1077B8-ECE7-4EA7-B38F-3F022193F6DE}"/>
              </a:ext>
            </a:extLst>
          </p:cNvPr>
          <p:cNvSpPr txBox="1">
            <a:spLocks/>
          </p:cNvSpPr>
          <p:nvPr/>
        </p:nvSpPr>
        <p:spPr bwMode="auto">
          <a:xfrm>
            <a:off x="4117163" y="2664069"/>
            <a:ext cx="2496177" cy="4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600" b="0" dirty="0">
                <a:solidFill>
                  <a:srgbClr val="FF0000"/>
                </a:solidFill>
                <a:latin typeface="Calibri" panose="020F0502020204030204" pitchFamily="34" charset="0"/>
              </a:rPr>
              <a:t>Deflexión / Flecha</a:t>
            </a:r>
            <a:endParaRPr lang="es-ES" altLang="es-CL" sz="1600" b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5" name="Grupo 8">
            <a:extLst>
              <a:ext uri="{FF2B5EF4-FFF2-40B4-BE49-F238E27FC236}">
                <a16:creationId xmlns:a16="http://schemas.microsoft.com/office/drawing/2014/main" id="{9513944E-055C-4AF1-837D-7BACBF1E20F6}"/>
              </a:ext>
            </a:extLst>
          </p:cNvPr>
          <p:cNvGrpSpPr>
            <a:grpSpLocks/>
          </p:cNvGrpSpPr>
          <p:nvPr/>
        </p:nvGrpSpPr>
        <p:grpSpPr bwMode="auto">
          <a:xfrm>
            <a:off x="5184700" y="3922161"/>
            <a:ext cx="3600400" cy="1791593"/>
            <a:chOff x="4788413" y="4247434"/>
            <a:chExt cx="4724400" cy="2255838"/>
          </a:xfrm>
        </p:grpSpPr>
        <p:graphicFrame>
          <p:nvGraphicFramePr>
            <p:cNvPr id="16" name="Object 3">
              <a:extLst>
                <a:ext uri="{FF2B5EF4-FFF2-40B4-BE49-F238E27FC236}">
                  <a16:creationId xmlns:a16="http://schemas.microsoft.com/office/drawing/2014/main" id="{3E48A408-5BE9-4621-9E0F-A61C931576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0369396"/>
                </p:ext>
              </p:extLst>
            </p:nvPr>
          </p:nvGraphicFramePr>
          <p:xfrm>
            <a:off x="4788413" y="4247434"/>
            <a:ext cx="4724400" cy="2255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Image" r:id="rId3" imgW="2679197" imgH="1280163" progId="Photoshop.Image.8">
                    <p:embed/>
                  </p:oleObj>
                </mc:Choice>
                <mc:Fallback>
                  <p:oleObj name="Image" r:id="rId3" imgW="2679197" imgH="1280163" progId="Photoshop.Image.8">
                    <p:embed/>
                    <p:pic>
                      <p:nvPicPr>
                        <p:cNvPr id="34" name="Object 3">
                          <a:extLst>
                            <a:ext uri="{FF2B5EF4-FFF2-40B4-BE49-F238E27FC236}">
                              <a16:creationId xmlns:a16="http://schemas.microsoft.com/office/drawing/2014/main" id="{FF3F1ED8-7E25-4A00-9614-BE3B91017E0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8413" y="4247434"/>
                          <a:ext cx="4724400" cy="2255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uadroTexto 2">
              <a:extLst>
                <a:ext uri="{FF2B5EF4-FFF2-40B4-BE49-F238E27FC236}">
                  <a16:creationId xmlns:a16="http://schemas.microsoft.com/office/drawing/2014/main" id="{03944EF2-7704-434C-933B-2BE78FC46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5" y="5154104"/>
              <a:ext cx="1178602" cy="310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CL" altLang="es-CL" sz="10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Compresión</a:t>
              </a:r>
            </a:p>
          </p:txBody>
        </p: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3C8FFA45-4860-4C1D-90E8-5A47270754B6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6143657" y="5464127"/>
              <a:ext cx="84450" cy="1163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9">
              <a:extLst>
                <a:ext uri="{FF2B5EF4-FFF2-40B4-BE49-F238E27FC236}">
                  <a16:creationId xmlns:a16="http://schemas.microsoft.com/office/drawing/2014/main" id="{A31C1508-3D04-4150-85B3-985F17DF3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2269" y="5970107"/>
              <a:ext cx="832939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CL" altLang="es-CL" sz="10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Tracción</a:t>
              </a:r>
            </a:p>
          </p:txBody>
        </p: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DC2A5A99-3DF6-4826-824E-67F49860DA34}"/>
                </a:ext>
              </a:extLst>
            </p:cNvPr>
            <p:cNvCxnSpPr/>
            <p:nvPr/>
          </p:nvCxnSpPr>
          <p:spPr>
            <a:xfrm flipV="1">
              <a:off x="6111245" y="5879440"/>
              <a:ext cx="129138" cy="1392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40" descr="I:\FAU\2017\Morfología\clases\viga flexión.jpg">
            <a:extLst>
              <a:ext uri="{FF2B5EF4-FFF2-40B4-BE49-F238E27FC236}">
                <a16:creationId xmlns:a16="http://schemas.microsoft.com/office/drawing/2014/main" id="{23A8C6B3-D0AE-4295-9D1D-2DC1928C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8749"/>
            <a:ext cx="4392488" cy="22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8 Rectángulo">
            <a:extLst>
              <a:ext uri="{FF2B5EF4-FFF2-40B4-BE49-F238E27FC236}">
                <a16:creationId xmlns:a16="http://schemas.microsoft.com/office/drawing/2014/main" id="{70FF0149-C15D-49CC-B0DD-1D6963F05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5877272"/>
            <a:ext cx="14558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L" alt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Fuente: CHING, Francis (1997).</a:t>
            </a:r>
          </a:p>
        </p:txBody>
      </p:sp>
      <p:sp>
        <p:nvSpPr>
          <p:cNvPr id="23" name="CuadroTexto 12">
            <a:extLst>
              <a:ext uri="{FF2B5EF4-FFF2-40B4-BE49-F238E27FC236}">
                <a16:creationId xmlns:a16="http://schemas.microsoft.com/office/drawing/2014/main" id="{B37EF791-EC8E-4F26-911F-8153960E9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908" y="5857770"/>
            <a:ext cx="1439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L" alt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Fuente: Euclides Guzmán</a:t>
            </a:r>
          </a:p>
        </p:txBody>
      </p:sp>
    </p:spTree>
    <p:extLst>
      <p:ext uri="{BB962C8B-B14F-4D97-AF65-F5344CB8AC3E}">
        <p14:creationId xmlns:p14="http://schemas.microsoft.com/office/powerpoint/2010/main" val="2780261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>
            <a:extLst>
              <a:ext uri="{FF2B5EF4-FFF2-40B4-BE49-F238E27FC236}">
                <a16:creationId xmlns:a16="http://schemas.microsoft.com/office/drawing/2014/main" id="{C2F27925-36B7-429B-99FC-49B432CAD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836712"/>
            <a:ext cx="7344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CL" dirty="0">
                <a:cs typeface="Calibri" panose="020F0502020204030204" pitchFamily="34" charset="0"/>
              </a:rPr>
              <a:t>PREDIMENSIONAMIENTO</a:t>
            </a:r>
            <a:endParaRPr lang="es-ES_tradnl" altLang="es-CL" dirty="0">
              <a:cs typeface="Calibri" panose="020F0502020204030204" pitchFamily="34" charset="0"/>
            </a:endParaRP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9CE5F13-9191-46E3-B166-9A244D84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84984"/>
            <a:ext cx="4241397" cy="17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7">
            <a:extLst>
              <a:ext uri="{FF2B5EF4-FFF2-40B4-BE49-F238E27FC236}">
                <a16:creationId xmlns:a16="http://schemas.microsoft.com/office/drawing/2014/main" id="{AD6DEFF6-E816-4CBD-8A21-C3B102D09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948840"/>
              </p:ext>
            </p:extLst>
          </p:nvPr>
        </p:nvGraphicFramePr>
        <p:xfrm>
          <a:off x="1128713" y="1773238"/>
          <a:ext cx="11414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cuación" r:id="rId5" imgW="571320" imgH="215640" progId="Equation.3">
                  <p:embed/>
                </p:oleObj>
              </mc:Choice>
              <mc:Fallback>
                <p:oleObj name="Ecuación" r:id="rId5" imgW="571320" imgH="215640" progId="Equation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773238"/>
                        <a:ext cx="114141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6">
            <a:extLst>
              <a:ext uri="{FF2B5EF4-FFF2-40B4-BE49-F238E27FC236}">
                <a16:creationId xmlns:a16="http://schemas.microsoft.com/office/drawing/2014/main" id="{E19EA8A8-028B-4CC9-BFA5-F2103A026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610771"/>
            <a:ext cx="7344816" cy="126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87425" indent="-987425" algn="just">
              <a:tabLst>
                <a:tab pos="539750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Siendo</a:t>
            </a:r>
          </a:p>
          <a:p>
            <a:pPr marL="806450" indent="-806450" algn="just">
              <a:tabLst>
                <a:tab pos="174625" algn="l"/>
                <a:tab pos="180975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cs typeface="+mn-cs"/>
              </a:rPr>
              <a:t>	</a:t>
            </a:r>
            <a:r>
              <a:rPr lang="es-CL" sz="1400" b="0" dirty="0" err="1">
                <a:latin typeface="Calibri" panose="020F0502020204030204" pitchFamily="34" charset="0"/>
                <a:cs typeface="+mn-cs"/>
              </a:rPr>
              <a:t>f</a:t>
            </a:r>
            <a:r>
              <a:rPr lang="es-CL" sz="1400" b="0" baseline="-25000" dirty="0" err="1">
                <a:latin typeface="Calibri" panose="020F0502020204030204" pitchFamily="34" charset="0"/>
                <a:cs typeface="+mn-cs"/>
              </a:rPr>
              <a:t>dis</a:t>
            </a:r>
            <a:r>
              <a:rPr lang="es-CL" sz="1400" b="0" dirty="0">
                <a:latin typeface="Calibri" panose="020F0502020204030204" pitchFamily="34" charset="0"/>
                <a:cs typeface="+mn-cs"/>
              </a:rPr>
              <a:t> 	tensión de diseño en flexión del material en kg/cm</a:t>
            </a:r>
            <a:r>
              <a:rPr lang="es-CL" sz="1400" b="0" baseline="30000" dirty="0">
                <a:latin typeface="Calibri" panose="020F0502020204030204" pitchFamily="34" charset="0"/>
                <a:cs typeface="+mn-cs"/>
              </a:rPr>
              <a:t>2</a:t>
            </a:r>
            <a:r>
              <a:rPr lang="es-CL" sz="1400" b="0" dirty="0">
                <a:latin typeface="Calibri" panose="020F0502020204030204" pitchFamily="34" charset="0"/>
                <a:cs typeface="+mn-cs"/>
              </a:rPr>
              <a:t>. </a:t>
            </a: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ea typeface="Times New Roman" pitchFamily="18" charset="0"/>
              </a:rPr>
              <a:t>	</a:t>
            </a:r>
            <a:r>
              <a:rPr lang="es-CL" sz="1400" b="0" dirty="0" err="1">
                <a:latin typeface="Calibri" panose="020F0502020204030204" pitchFamily="34" charset="0"/>
                <a:ea typeface="Times New Roman" pitchFamily="18" charset="0"/>
              </a:rPr>
              <a:t>f</a:t>
            </a:r>
            <a:r>
              <a:rPr lang="es-CL" sz="1400" b="0" baseline="-25000" dirty="0" err="1">
                <a:latin typeface="Calibri" panose="020F0502020204030204" pitchFamily="34" charset="0"/>
                <a:ea typeface="Times New Roman" pitchFamily="18" charset="0"/>
              </a:rPr>
              <a:t>trab</a:t>
            </a: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 	tensión de trabajo</a:t>
            </a:r>
            <a:r>
              <a:rPr lang="es-CL" sz="1400" b="0" dirty="0">
                <a:latin typeface="Calibri" panose="020F0502020204030204" pitchFamily="34" charset="0"/>
                <a:cs typeface="+mn-cs"/>
              </a:rPr>
              <a:t> en kg/cm</a:t>
            </a:r>
            <a:r>
              <a:rPr lang="es-CL" sz="1400" b="0" baseline="30000" dirty="0">
                <a:latin typeface="Calibri" panose="020F0502020204030204" pitchFamily="34" charset="0"/>
                <a:cs typeface="+mn-cs"/>
              </a:rPr>
              <a:t>2</a:t>
            </a:r>
            <a:r>
              <a:rPr lang="es-CL" sz="1400" b="0" dirty="0">
                <a:latin typeface="Calibri" panose="020F0502020204030204" pitchFamily="34" charset="0"/>
                <a:cs typeface="+mn-cs"/>
              </a:rPr>
              <a:t>. </a:t>
            </a: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cs typeface="+mn-cs"/>
              </a:rPr>
              <a:t>	</a:t>
            </a: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	M 	momento flector </a:t>
            </a:r>
            <a:r>
              <a:rPr lang="es-CL" sz="1400" b="0" dirty="0">
                <a:latin typeface="Calibri" panose="020F0502020204030204" pitchFamily="34" charset="0"/>
                <a:cs typeface="+mn-cs"/>
              </a:rPr>
              <a:t>en </a:t>
            </a:r>
            <a:r>
              <a:rPr lang="es-CL" sz="1400" b="0" dirty="0" err="1">
                <a:latin typeface="Calibri" panose="020F0502020204030204" pitchFamily="34" charset="0"/>
                <a:cs typeface="+mn-cs"/>
              </a:rPr>
              <a:t>kgcm</a:t>
            </a: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s-CL" sz="1400" b="0" dirty="0">
              <a:latin typeface="Calibri" panose="020F0502020204030204" pitchFamily="34" charset="0"/>
              <a:cs typeface="+mn-cs"/>
            </a:endParaRPr>
          </a:p>
          <a:p>
            <a:pPr marL="806450" indent="-806450" algn="just">
              <a:lnSpc>
                <a:spcPct val="85000"/>
              </a:lnSpc>
              <a:spcBef>
                <a:spcPct val="30000"/>
              </a:spcBef>
              <a:tabLst>
                <a:tab pos="174625" algn="l"/>
                <a:tab pos="180975" algn="l"/>
              </a:tabLst>
              <a:defRPr/>
            </a:pP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	W	momento resistente de la sección transversal en cm</a:t>
            </a:r>
            <a:r>
              <a:rPr lang="es-CL" sz="1400" b="0" baseline="30000" dirty="0">
                <a:latin typeface="Calibri" panose="020F0502020204030204" pitchFamily="34" charset="0"/>
                <a:cs typeface="Times New Roman" pitchFamily="18" charset="0"/>
              </a:rPr>
              <a:t>3</a:t>
            </a:r>
            <a:r>
              <a:rPr lang="es-CL" sz="14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334683D9-224A-4D29-A271-464B17019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822892"/>
              </p:ext>
            </p:extLst>
          </p:nvPr>
        </p:nvGraphicFramePr>
        <p:xfrm>
          <a:off x="2699792" y="1628800"/>
          <a:ext cx="1109448" cy="74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cuación" r:id="rId7" imgW="583920" imgH="393480" progId="Equation.3">
                  <p:embed/>
                </p:oleObj>
              </mc:Choice>
              <mc:Fallback>
                <p:oleObj name="Ecuación" r:id="rId7" imgW="583920" imgH="393480" progId="Equation.3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628800"/>
                        <a:ext cx="1109448" cy="74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>
            <a:extLst>
              <a:ext uri="{FF2B5EF4-FFF2-40B4-BE49-F238E27FC236}">
                <a16:creationId xmlns:a16="http://schemas.microsoft.com/office/drawing/2014/main" id="{CB730DD2-F24A-402E-81CE-031C978956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486021"/>
              </p:ext>
            </p:extLst>
          </p:nvPr>
        </p:nvGraphicFramePr>
        <p:xfrm>
          <a:off x="1619672" y="3140968"/>
          <a:ext cx="13644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cuación" r:id="rId9" imgW="545760" imgH="393480" progId="Equation.3">
                  <p:embed/>
                </p:oleObj>
              </mc:Choice>
              <mc:Fallback>
                <p:oleObj name="Ecuación" r:id="rId9" imgW="545760" imgH="393480" progId="Equation.3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140968"/>
                        <a:ext cx="1364400" cy="98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Imagen 26">
            <a:extLst>
              <a:ext uri="{FF2B5EF4-FFF2-40B4-BE49-F238E27FC236}">
                <a16:creationId xmlns:a16="http://schemas.microsoft.com/office/drawing/2014/main" id="{B300392C-79D8-4D59-8C2B-58D7ECB0C59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636" y="836712"/>
            <a:ext cx="3611764" cy="1701459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6C907CDE-9053-4A62-A55D-501C2C12AD79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ESFUERZO DE FLEXION</a:t>
            </a:r>
          </a:p>
        </p:txBody>
      </p:sp>
    </p:spTree>
    <p:extLst>
      <p:ext uri="{BB962C8B-B14F-4D97-AF65-F5344CB8AC3E}">
        <p14:creationId xmlns:p14="http://schemas.microsoft.com/office/powerpoint/2010/main" val="685177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185F2335-80B4-49D4-A4A3-38E29C91A8B2}"/>
              </a:ext>
            </a:extLst>
          </p:cNvPr>
          <p:cNvSpPr txBox="1">
            <a:spLocks/>
          </p:cNvSpPr>
          <p:nvPr/>
        </p:nvSpPr>
        <p:spPr>
          <a:xfrm>
            <a:off x="894945" y="188640"/>
            <a:ext cx="7349464" cy="484187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D67F00"/>
                </a:solidFill>
                <a:latin typeface="Calibri" panose="020F0502020204030204" pitchFamily="34" charset="0"/>
              </a:rPr>
              <a:t>CLASIFICACIÓN DE LOS SISTEMAS ESTRUCTURALES</a:t>
            </a:r>
            <a:endParaRPr lang="es-ES" sz="2200" b="1" dirty="0">
              <a:solidFill>
                <a:srgbClr val="D67F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BE3751C-A605-457F-9655-3F5E759B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120"/>
            <a:ext cx="1728000" cy="172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0CADC3C-0A3C-49C4-BB9D-516C61DB04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>
          <a:xfrm>
            <a:off x="6948264" y="2636912"/>
            <a:ext cx="1728000" cy="1728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9E01A02-8B6E-4278-91B5-11470D381B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544" y="764704"/>
            <a:ext cx="1727912" cy="1727912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88166882"/>
              </p:ext>
            </p:extLst>
          </p:nvPr>
        </p:nvGraphicFramePr>
        <p:xfrm>
          <a:off x="323528" y="908720"/>
          <a:ext cx="7200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73516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C8633382-F61E-4623-BA42-7BD9C69FA0AD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PILAR Y VIGA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94EE4E0-0AEA-4658-ACE2-ECBD15D08C6F}"/>
              </a:ext>
            </a:extLst>
          </p:cNvPr>
          <p:cNvSpPr txBox="1"/>
          <p:nvPr/>
        </p:nvSpPr>
        <p:spPr bwMode="auto">
          <a:xfrm>
            <a:off x="8172400" y="3068960"/>
            <a:ext cx="307777" cy="282575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b="0" dirty="0">
                <a:latin typeface="Calibri" panose="020F0502020204030204" pitchFamily="34" charset="0"/>
                <a:cs typeface="+mn-cs"/>
              </a:rPr>
              <a:t>Neue National Gallery Berlín, Mies van der Rohe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C636DA0-9AB2-4B1A-B7D4-D103BD87100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448000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8">
            <a:extLst>
              <a:ext uri="{FF2B5EF4-FFF2-40B4-BE49-F238E27FC236}">
                <a16:creationId xmlns:a16="http://schemas.microsoft.com/office/drawing/2014/main" id="{AE161230-A3F9-4B61-9D5E-41605BC6149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3348000" y="3429000"/>
            <a:ext cx="2448000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4">
            <a:extLst>
              <a:ext uri="{FF2B5EF4-FFF2-40B4-BE49-F238E27FC236}">
                <a16:creationId xmlns:a16="http://schemas.microsoft.com/office/drawing/2014/main" id="{A44A03A0-8F9E-4C00-B416-B7F930DFE240}"/>
              </a:ext>
            </a:extLst>
          </p:cNvPr>
          <p:cNvSpPr txBox="1"/>
          <p:nvPr/>
        </p:nvSpPr>
        <p:spPr bwMode="auto">
          <a:xfrm>
            <a:off x="683568" y="2996952"/>
            <a:ext cx="307777" cy="287552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800" b="0" dirty="0">
                <a:latin typeface="Calibri" panose="020F0502020204030204" pitchFamily="34" charset="0"/>
                <a:cs typeface="+mn-cs"/>
              </a:rPr>
              <a:t>Pórtico de acceso vivienda unifamiliar</a:t>
            </a:r>
          </a:p>
        </p:txBody>
      </p:sp>
      <p:pic>
        <p:nvPicPr>
          <p:cNvPr id="27" name="Imagen 5">
            <a:extLst>
              <a:ext uri="{FF2B5EF4-FFF2-40B4-BE49-F238E27FC236}">
                <a16:creationId xmlns:a16="http://schemas.microsoft.com/office/drawing/2014/main" id="{09E02905-7F97-453E-AC6E-B7527DECCB2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272"/>
            <a:ext cx="2448000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17 CuadroTexto">
            <a:extLst>
              <a:ext uri="{FF2B5EF4-FFF2-40B4-BE49-F238E27FC236}">
                <a16:creationId xmlns:a16="http://schemas.microsoft.com/office/drawing/2014/main" id="{99C1F4AF-03C7-45E9-9B2B-27C813B2B651}"/>
              </a:ext>
            </a:extLst>
          </p:cNvPr>
          <p:cNvSpPr txBox="1"/>
          <p:nvPr/>
        </p:nvSpPr>
        <p:spPr>
          <a:xfrm>
            <a:off x="899592" y="836712"/>
            <a:ext cx="3744416" cy="25442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algn="just">
              <a:defRPr sz="1400"/>
            </a:lvl1pPr>
          </a:lstStyle>
          <a:p>
            <a:pPr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s-CL" altLang="es-CL" sz="1800" dirty="0">
                <a:latin typeface="Calibri" panose="020F0502020204030204" pitchFamily="34" charset="0"/>
                <a:cs typeface="+mn-cs"/>
              </a:rPr>
              <a:t>CARACTERÍSTICAS: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550" b="0" dirty="0">
                <a:latin typeface="Calibri" panose="020F0502020204030204" pitchFamily="34" charset="0"/>
                <a:cs typeface="+mn-cs"/>
              </a:rPr>
              <a:t>Estructura compuesta de elementos lineales (barras), de igual o diferente materialidad.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550" b="0" dirty="0">
                <a:latin typeface="Calibri" panose="020F0502020204030204" pitchFamily="34" charset="0"/>
                <a:cs typeface="+mn-cs"/>
              </a:rPr>
              <a:t>Uniones articuladas entre pilares y vigas.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550" b="0" dirty="0">
                <a:latin typeface="Calibri" panose="020F0502020204030204" pitchFamily="34" charset="0"/>
                <a:cs typeface="+mn-cs"/>
              </a:rPr>
              <a:t>Pilares empotrados en la base. 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550" b="0" dirty="0">
                <a:latin typeface="Calibri" panose="020F0502020204030204" pitchFamily="34" charset="0"/>
                <a:cs typeface="+mn-cs"/>
              </a:rPr>
              <a:t>Modelo que permite una planta libre y flexibilidad espacial, pero no permite construcciones en altura.</a:t>
            </a:r>
            <a:endParaRPr lang="es-ES_tradnl" altLang="es-CL" sz="1550" b="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9" name="17 CuadroTexto">
            <a:extLst>
              <a:ext uri="{FF2B5EF4-FFF2-40B4-BE49-F238E27FC236}">
                <a16:creationId xmlns:a16="http://schemas.microsoft.com/office/drawing/2014/main" id="{885E6B74-34F1-484D-83E0-04F0AF599C8F}"/>
              </a:ext>
            </a:extLst>
          </p:cNvPr>
          <p:cNvSpPr txBox="1"/>
          <p:nvPr/>
        </p:nvSpPr>
        <p:spPr>
          <a:xfrm>
            <a:off x="5508104" y="901507"/>
            <a:ext cx="3456384" cy="20954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algn="just">
              <a:defRPr sz="1400"/>
            </a:lvl1pPr>
          </a:lstStyle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800" dirty="0">
                <a:latin typeface="Calibri" panose="020F0502020204030204" pitchFamily="34" charset="0"/>
              </a:rPr>
              <a:t>MATERIALES USUALES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800" dirty="0">
                <a:latin typeface="Calibri" panose="020F0502020204030204" pitchFamily="34" charset="0"/>
              </a:rPr>
              <a:t> </a:t>
            </a:r>
            <a:r>
              <a:rPr lang="es-CL" sz="1550" dirty="0">
                <a:latin typeface="Calibri" panose="020F0502020204030204" pitchFamily="34" charset="0"/>
              </a:rPr>
              <a:t>PILARES  	 	 VIGAS	</a:t>
            </a:r>
            <a:endParaRPr lang="es-CL" sz="1550" b="0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Acero		Acero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Madera		Madera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Hormigón armado      Hormigón armado   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Albañilerías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		</a:t>
            </a:r>
            <a:endParaRPr lang="es-ES_tradnl" altLang="es-CL" sz="1550" b="0" dirty="0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215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4">
            <a:extLst>
              <a:ext uri="{FF2B5EF4-FFF2-40B4-BE49-F238E27FC236}">
                <a16:creationId xmlns:a16="http://schemas.microsoft.com/office/drawing/2014/main" id="{8F204118-50FE-44B7-8812-098918B99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r="60683"/>
          <a:stretch>
            <a:fillRect/>
          </a:stretch>
        </p:blipFill>
        <p:spPr bwMode="auto">
          <a:xfrm>
            <a:off x="1331640" y="1988840"/>
            <a:ext cx="2304256" cy="17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722D320-B855-47A7-B229-BDCE18B18100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PILAR Y VIGA</a:t>
            </a:r>
          </a:p>
        </p:txBody>
      </p:sp>
      <p:sp>
        <p:nvSpPr>
          <p:cNvPr id="4" name="14 Rectángulo">
            <a:extLst>
              <a:ext uri="{FF2B5EF4-FFF2-40B4-BE49-F238E27FC236}">
                <a16:creationId xmlns:a16="http://schemas.microsoft.com/office/drawing/2014/main" id="{40D447E1-8BC9-4B76-95F0-CE1EC3F39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836712"/>
            <a:ext cx="3888432" cy="359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ESFUERZOS FRENTE A SOLICITACIONES</a:t>
            </a:r>
          </a:p>
          <a:p>
            <a:pPr marL="0" lvl="1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ESTÁTICAS: </a:t>
            </a: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0" lvl="2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▪ VIGAS: Corte y flexión. </a:t>
            </a:r>
          </a:p>
          <a:p>
            <a:pPr marL="158750" lvl="2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▪ PILARES: Compresión.</a:t>
            </a:r>
          </a:p>
          <a:p>
            <a:pPr marL="0" lvl="1">
              <a:spcBef>
                <a:spcPts val="400"/>
              </a:spcBef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DINÁMICAS:</a:t>
            </a: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</a:p>
          <a:p>
            <a:pPr marL="158750" lvl="2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▪ PILARES: Corte y flexión. 	   </a:t>
            </a:r>
          </a:p>
        </p:txBody>
      </p:sp>
      <p:pic>
        <p:nvPicPr>
          <p:cNvPr id="5" name="Imagen 23">
            <a:extLst>
              <a:ext uri="{FF2B5EF4-FFF2-40B4-BE49-F238E27FC236}">
                <a16:creationId xmlns:a16="http://schemas.microsoft.com/office/drawing/2014/main" id="{A7B71789-2686-44AC-8315-720025E6C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2458800" cy="154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403823-2495-4D8A-BAFD-2038547575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976" y="1766978"/>
            <a:ext cx="1435224" cy="33556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B6C214-60F8-49FB-9BFF-04878BAB7DBB}"/>
              </a:ext>
            </a:extLst>
          </p:cNvPr>
          <p:cNvSpPr txBox="1"/>
          <p:nvPr/>
        </p:nvSpPr>
        <p:spPr>
          <a:xfrm>
            <a:off x="4355976" y="5085184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/>
              <a:t>Fuente: Euclides Guzmán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62425D-FA7C-4231-975E-1D57D7EE1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35" y="1052736"/>
            <a:ext cx="1967219" cy="5040560"/>
          </a:xfrm>
          <a:prstGeom prst="rect">
            <a:avLst/>
          </a:prstGeom>
        </p:spPr>
      </p:pic>
      <p:pic>
        <p:nvPicPr>
          <p:cNvPr id="9" name="Imagen 24">
            <a:extLst>
              <a:ext uri="{FF2B5EF4-FFF2-40B4-BE49-F238E27FC236}">
                <a16:creationId xmlns:a16="http://schemas.microsoft.com/office/drawing/2014/main" id="{8F204118-50FE-44B7-8812-098918B993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73346"/>
            <a:ext cx="2411121" cy="164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435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1C5B7B51-8F70-464B-8659-BC3B5D0DAD29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ARRIOSTRADO</a:t>
            </a:r>
          </a:p>
        </p:txBody>
      </p:sp>
      <p:sp>
        <p:nvSpPr>
          <p:cNvPr id="12" name="17 CuadroTexto">
            <a:extLst>
              <a:ext uri="{FF2B5EF4-FFF2-40B4-BE49-F238E27FC236}">
                <a16:creationId xmlns:a16="http://schemas.microsoft.com/office/drawing/2014/main" id="{2E4CBA5B-8448-4C89-9E30-3B224179298A}"/>
              </a:ext>
            </a:extLst>
          </p:cNvPr>
          <p:cNvSpPr txBox="1"/>
          <p:nvPr/>
        </p:nvSpPr>
        <p:spPr>
          <a:xfrm>
            <a:off x="899592" y="836712"/>
            <a:ext cx="367240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algn="just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alt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CARACTERÍSTICAS: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Estructura compuesta por elementos </a:t>
            </a:r>
            <a:r>
              <a:rPr lang="es-CL" altLang="es-CL" sz="1600" b="0" spc="-30" dirty="0">
                <a:latin typeface="Calibri" panose="020F0502020204030204" pitchFamily="34" charset="0"/>
                <a:cs typeface="Calibri" panose="020F0502020204030204" pitchFamily="34" charset="0"/>
              </a:rPr>
              <a:t>lineales (barras) con uniones articuladas.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Utiliza diagonales para arriostrar y mantener la rigidez del sistema, frente a solicitaciones dinámicas (sísmicas, viento)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El sistema permite construcciones en altura.</a:t>
            </a:r>
            <a:endParaRPr lang="es-ES_tradnl" altLang="es-CL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17 CuadroTexto">
            <a:extLst>
              <a:ext uri="{FF2B5EF4-FFF2-40B4-BE49-F238E27FC236}">
                <a16:creationId xmlns:a16="http://schemas.microsoft.com/office/drawing/2014/main" id="{28062944-C0C3-4620-8976-60A8E9EC9945}"/>
              </a:ext>
            </a:extLst>
          </p:cNvPr>
          <p:cNvSpPr txBox="1"/>
          <p:nvPr/>
        </p:nvSpPr>
        <p:spPr>
          <a:xfrm>
            <a:off x="5327948" y="836712"/>
            <a:ext cx="3384376" cy="18056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algn="just">
              <a:defRPr sz="1400"/>
            </a:lvl1pPr>
          </a:lstStyle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800" dirty="0">
                <a:latin typeface="Calibri" panose="020F0502020204030204" pitchFamily="34" charset="0"/>
              </a:rPr>
              <a:t>MATERIALES USUALES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800" dirty="0">
                <a:latin typeface="Calibri" panose="020F0502020204030204" pitchFamily="34" charset="0"/>
              </a:rPr>
              <a:t> </a:t>
            </a:r>
            <a:r>
              <a:rPr lang="es-CL" sz="1550" dirty="0">
                <a:latin typeface="Calibri" panose="020F0502020204030204" pitchFamily="34" charset="0"/>
              </a:rPr>
              <a:t>PILARES          VIGAS          DIAGONALES</a:t>
            </a:r>
            <a:endParaRPr lang="es-CL" sz="1550" b="0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 Acero             </a:t>
            </a:r>
            <a:r>
              <a:rPr lang="es-CL" sz="1550" b="0" dirty="0" err="1">
                <a:latin typeface="Calibri" panose="020F0502020204030204" pitchFamily="34" charset="0"/>
              </a:rPr>
              <a:t>Acero</a:t>
            </a:r>
            <a:r>
              <a:rPr lang="es-CL" sz="1550" b="0" dirty="0">
                <a:latin typeface="Calibri" panose="020F0502020204030204" pitchFamily="34" charset="0"/>
              </a:rPr>
              <a:t>               </a:t>
            </a:r>
            <a:r>
              <a:rPr lang="es-CL" sz="1550" b="0" dirty="0" err="1">
                <a:latin typeface="Calibri" panose="020F0502020204030204" pitchFamily="34" charset="0"/>
              </a:rPr>
              <a:t>Acero</a:t>
            </a:r>
            <a:endParaRPr lang="es-CL" sz="1550" b="0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 Madera          </a:t>
            </a:r>
            <a:r>
              <a:rPr lang="es-CL" sz="1550" b="0" dirty="0" err="1">
                <a:latin typeface="Calibri" panose="020F0502020204030204" pitchFamily="34" charset="0"/>
              </a:rPr>
              <a:t>Madera</a:t>
            </a:r>
            <a:r>
              <a:rPr lang="es-CL" sz="1550" b="0" dirty="0">
                <a:latin typeface="Calibri" panose="020F0502020204030204" pitchFamily="34" charset="0"/>
              </a:rPr>
              <a:t>           </a:t>
            </a:r>
            <a:r>
              <a:rPr lang="es-CL" sz="1550" b="0" dirty="0" err="1">
                <a:latin typeface="Calibri" panose="020F0502020204030204" pitchFamily="34" charset="0"/>
              </a:rPr>
              <a:t>Madera</a:t>
            </a:r>
            <a:endParaRPr lang="es-CL" sz="1550" b="0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	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		</a:t>
            </a:r>
            <a:endParaRPr lang="es-ES_tradnl" altLang="es-CL" sz="1550" b="0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63FE97-C732-42D7-A2BC-13D7F846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864" y="3429000"/>
            <a:ext cx="2450745" cy="244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2013C69-7123-49ED-A120-C89EB711FA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3429000"/>
            <a:ext cx="2448000" cy="244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DE270C66-7CEC-422B-8586-DDF11BEEAB3E}"/>
              </a:ext>
            </a:extLst>
          </p:cNvPr>
          <p:cNvSpPr/>
          <p:nvPr/>
        </p:nvSpPr>
        <p:spPr>
          <a:xfrm>
            <a:off x="5796136" y="5877272"/>
            <a:ext cx="2448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https://www.via-arquitectura.net/05_prem/026/02-026.jpg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73B75EB-7D60-4608-866A-7EE26CAAD746}"/>
              </a:ext>
            </a:extLst>
          </p:cNvPr>
          <p:cNvSpPr/>
          <p:nvPr/>
        </p:nvSpPr>
        <p:spPr>
          <a:xfrm>
            <a:off x="3347864" y="5877272"/>
            <a:ext cx="2448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http://www.plataformaarquitectura.cl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51AEBF-FCB0-4850-B603-B927765F68A5}"/>
              </a:ext>
            </a:extLst>
          </p:cNvPr>
          <p:cNvSpPr/>
          <p:nvPr/>
        </p:nvSpPr>
        <p:spPr>
          <a:xfrm>
            <a:off x="827584" y="5877272"/>
            <a:ext cx="2448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http://www.caselemnbarat.ro/wp-content/uploads/constructii_case/caselemn_1602.jpg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29E13B2-F209-42BC-87FB-C624ED07B6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136" y="3429000"/>
            <a:ext cx="2448000" cy="24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67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EB70F60-3D7C-4031-A2EB-9195AAAEF6C9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ARRIOSTRADO</a:t>
            </a:r>
          </a:p>
        </p:txBody>
      </p:sp>
      <p:sp>
        <p:nvSpPr>
          <p:cNvPr id="24" name="14 Rectángulo">
            <a:extLst>
              <a:ext uri="{FF2B5EF4-FFF2-40B4-BE49-F238E27FC236}">
                <a16:creationId xmlns:a16="http://schemas.microsoft.com/office/drawing/2014/main" id="{CB0E3255-DC28-475D-9A2A-E93AFBF6F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836712"/>
            <a:ext cx="3888432" cy="359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ESFUERZOS FRENTE A SOLICITACIONES</a:t>
            </a:r>
          </a:p>
          <a:p>
            <a:pPr marL="0" lvl="1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ESTÁTICAS: </a:t>
            </a: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0" lvl="2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▪ VIGAS: Corte y flexión. </a:t>
            </a:r>
          </a:p>
          <a:p>
            <a:pPr marL="158750" lvl="2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▪ PILARES: Compresión.</a:t>
            </a: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DINÁMICAS:</a:t>
            </a: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</a:p>
          <a:p>
            <a:pPr marL="158750" lvl="2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▪ DIAGONALES: Tracción y/o compresión. 	   </a:t>
            </a:r>
          </a:p>
        </p:txBody>
      </p:sp>
      <p:pic>
        <p:nvPicPr>
          <p:cNvPr id="27" name="Imagen 16">
            <a:extLst>
              <a:ext uri="{FF2B5EF4-FFF2-40B4-BE49-F238E27FC236}">
                <a16:creationId xmlns:a16="http://schemas.microsoft.com/office/drawing/2014/main" id="{F5E7F376-8814-40A9-A699-FE20117CD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09" y="1988840"/>
            <a:ext cx="2585369" cy="172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n 5">
            <a:extLst>
              <a:ext uri="{FF2B5EF4-FFF2-40B4-BE49-F238E27FC236}">
                <a16:creationId xmlns:a16="http://schemas.microsoft.com/office/drawing/2014/main" id="{727BEB5D-3F77-415A-A3B7-52FBAC65C0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0301" y="4434348"/>
            <a:ext cx="2753627" cy="143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EB81BCD6-DA60-45F5-BA25-E29D91EF7F09}"/>
              </a:ext>
            </a:extLst>
          </p:cNvPr>
          <p:cNvGrpSpPr/>
          <p:nvPr/>
        </p:nvGrpSpPr>
        <p:grpSpPr>
          <a:xfrm>
            <a:off x="5868144" y="980728"/>
            <a:ext cx="2707670" cy="4864938"/>
            <a:chOff x="6040794" y="1683863"/>
            <a:chExt cx="2707670" cy="4864938"/>
          </a:xfrm>
        </p:grpSpPr>
        <p:graphicFrame>
          <p:nvGraphicFramePr>
            <p:cNvPr id="33" name="4 Objeto">
              <a:extLst>
                <a:ext uri="{FF2B5EF4-FFF2-40B4-BE49-F238E27FC236}">
                  <a16:creationId xmlns:a16="http://schemas.microsoft.com/office/drawing/2014/main" id="{69000A6F-C007-4C40-929B-56F9DA55A0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1118824"/>
                </p:ext>
              </p:extLst>
            </p:nvPr>
          </p:nvGraphicFramePr>
          <p:xfrm>
            <a:off x="6040794" y="1683863"/>
            <a:ext cx="2473325" cy="450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Image" r:id="rId5" imgW="2542037" imgH="4626873" progId="Photoshop.Image.8">
                    <p:embed/>
                  </p:oleObj>
                </mc:Choice>
                <mc:Fallback>
                  <p:oleObj name="Image" r:id="rId5" imgW="2542037" imgH="4626873" progId="Photoshop.Image.8">
                    <p:embed/>
                    <p:pic>
                      <p:nvPicPr>
                        <p:cNvPr id="62" name="4 Objeto">
                          <a:extLst>
                            <a:ext uri="{FF2B5EF4-FFF2-40B4-BE49-F238E27FC236}">
                              <a16:creationId xmlns:a16="http://schemas.microsoft.com/office/drawing/2014/main" id="{906AC88D-0034-43B6-A3CB-818E550465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0794" y="1683863"/>
                          <a:ext cx="2473325" cy="4503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9D9FC6F1-6862-47A2-9DCB-A64582650D2C}"/>
                </a:ext>
              </a:extLst>
            </p:cNvPr>
            <p:cNvSpPr txBox="1"/>
            <p:nvPr/>
          </p:nvSpPr>
          <p:spPr>
            <a:xfrm>
              <a:off x="6616858" y="6333357"/>
              <a:ext cx="21316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800" b="0" dirty="0"/>
                <a:t>Fuente: Euclides Guzmán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131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660F39B-9A75-4A3A-9EB4-893D181FD51E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APORTICADO</a:t>
            </a:r>
          </a:p>
        </p:txBody>
      </p:sp>
      <p:sp>
        <p:nvSpPr>
          <p:cNvPr id="3" name="17 CuadroTexto">
            <a:extLst>
              <a:ext uri="{FF2B5EF4-FFF2-40B4-BE49-F238E27FC236}">
                <a16:creationId xmlns:a16="http://schemas.microsoft.com/office/drawing/2014/main" id="{26D39CE9-321E-4E12-9B45-D497D1DA01B4}"/>
              </a:ext>
            </a:extLst>
          </p:cNvPr>
          <p:cNvSpPr txBox="1"/>
          <p:nvPr/>
        </p:nvSpPr>
        <p:spPr>
          <a:xfrm>
            <a:off x="899592" y="836712"/>
            <a:ext cx="4536504" cy="26366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algn="just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alt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CARACTERÍSTICAS: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Estructura compuesta por elementos lineales (barras) con uniones rígidas que permiten resistir solidariamente las distintas solicitaciones.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Los pilares en la base pueden estar empotrados o articulados.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Usualmente son de una materialidad continua.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Modelo que permite una planta libre y flexibilidad espacial. 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Usualmente se usa en construcciones en altura.</a:t>
            </a:r>
            <a:endParaRPr lang="es-ES_tradnl" altLang="es-CL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7 CuadroTexto">
            <a:extLst>
              <a:ext uri="{FF2B5EF4-FFF2-40B4-BE49-F238E27FC236}">
                <a16:creationId xmlns:a16="http://schemas.microsoft.com/office/drawing/2014/main" id="{C0DC03F8-2D75-4BC9-85B1-AAA658760CCA}"/>
              </a:ext>
            </a:extLst>
          </p:cNvPr>
          <p:cNvSpPr txBox="1"/>
          <p:nvPr/>
        </p:nvSpPr>
        <p:spPr>
          <a:xfrm>
            <a:off x="6156176" y="1078220"/>
            <a:ext cx="2448272" cy="15670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algn="just">
              <a:defRPr sz="1400"/>
            </a:lvl1pPr>
          </a:lstStyle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800" dirty="0">
                <a:latin typeface="Calibri" panose="020F0502020204030204" pitchFamily="34" charset="0"/>
              </a:rPr>
              <a:t>MATERIALES USUALES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800" dirty="0">
                <a:latin typeface="Calibri" panose="020F0502020204030204" pitchFamily="34" charset="0"/>
              </a:rPr>
              <a:t> </a:t>
            </a:r>
            <a:r>
              <a:rPr lang="es-CL" sz="1550" dirty="0">
                <a:latin typeface="Calibri" panose="020F0502020204030204" pitchFamily="34" charset="0"/>
              </a:rPr>
              <a:t>PILARES          VIGAS 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 Acero               </a:t>
            </a:r>
            <a:r>
              <a:rPr lang="es-CL" sz="1550" b="0" dirty="0" err="1">
                <a:latin typeface="Calibri" panose="020F0502020204030204" pitchFamily="34" charset="0"/>
              </a:rPr>
              <a:t>Acero</a:t>
            </a:r>
            <a:endParaRPr lang="es-CL" sz="1550" b="0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 Madera           </a:t>
            </a:r>
            <a:r>
              <a:rPr lang="es-CL" sz="1550" b="0" dirty="0" err="1">
                <a:latin typeface="Calibri" panose="020F0502020204030204" pitchFamily="34" charset="0"/>
              </a:rPr>
              <a:t>Madera</a:t>
            </a:r>
            <a:endParaRPr lang="es-CL" sz="1550" b="0" dirty="0">
              <a:latin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 H.A.                 H.A.</a:t>
            </a:r>
            <a:endParaRPr lang="es-ES_tradnl" altLang="es-CL" sz="1550" b="0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2F9F82-AD7E-4416-A091-F030DD4AD7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864" y="3573016"/>
            <a:ext cx="2448054" cy="244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852D25-CBE9-47F2-BFDA-00A636D3F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3573016"/>
            <a:ext cx="2447027" cy="244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6D8F84-F7ED-4CE8-AEF4-77FDEFC301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136" y="3573016"/>
            <a:ext cx="2447998" cy="244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4ED2033-1890-4170-9F78-E4A12068C16A}"/>
              </a:ext>
            </a:extLst>
          </p:cNvPr>
          <p:cNvSpPr/>
          <p:nvPr/>
        </p:nvSpPr>
        <p:spPr>
          <a:xfrm>
            <a:off x="5580112" y="6021288"/>
            <a:ext cx="2664296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http://www.zurtek.net/contenidos/2011/09/P10101031.jpg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38B0579-EECB-415A-8A95-5464D04552E1}"/>
              </a:ext>
            </a:extLst>
          </p:cNvPr>
          <p:cNvSpPr/>
          <p:nvPr/>
        </p:nvSpPr>
        <p:spPr>
          <a:xfrm>
            <a:off x="683568" y="6021288"/>
            <a:ext cx="2664296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http://www.plataformaarquitectura.cl</a:t>
            </a:r>
          </a:p>
        </p:txBody>
      </p:sp>
    </p:spTree>
    <p:extLst>
      <p:ext uri="{BB962C8B-B14F-4D97-AF65-F5344CB8AC3E}">
        <p14:creationId xmlns:p14="http://schemas.microsoft.com/office/powerpoint/2010/main" val="410645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3B6080-BD94-4652-8F4C-80EEF437C1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3429000"/>
            <a:ext cx="6407880" cy="289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E22802-FFE2-4F5F-8055-7E72D4F46B99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908720"/>
            <a:ext cx="727280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s-CL" sz="1800" b="0" dirty="0">
                <a:latin typeface="Calibri" panose="020F0502020204030204" pitchFamily="34" charset="0"/>
              </a:rPr>
              <a:t>Es el conjunto de elementos resistentes, convenientemente vinculados entre sí, que accionan y reaccionan bajo los efectos de las cargas. Su finalidad es resistir y transmitir las cargas del edificio a los apoyos manteniendo el espacio arquitectónico, sin sufrir deformaciones incompatibles.</a:t>
            </a:r>
          </a:p>
          <a:p>
            <a:pPr marL="0" indent="0" algn="just" eaLnBrk="1" hangingPunct="1">
              <a:buNone/>
            </a:pPr>
            <a:r>
              <a:rPr lang="es-ES" altLang="es-CL" sz="2000" dirty="0">
                <a:latin typeface="Calibri" panose="020F0502020204030204" pitchFamily="34" charset="0"/>
              </a:rPr>
              <a:t>Estructura Resistente</a:t>
            </a:r>
          </a:p>
          <a:p>
            <a:pPr marL="0" indent="0" algn="just" eaLnBrk="1" hangingPunct="1">
              <a:buNone/>
            </a:pPr>
            <a:r>
              <a:rPr lang="es-ES" altLang="es-CL" sz="1800" b="0" dirty="0">
                <a:latin typeface="Calibri" panose="020F0502020204030204" pitchFamily="34" charset="0"/>
              </a:rPr>
              <a:t>Conjunto de elementos que mantienen la estabilidad de una obra frente a las solicitaciones </a:t>
            </a:r>
            <a:r>
              <a:rPr lang="es-ES" altLang="es-CL" sz="1200" b="0" dirty="0">
                <a:latin typeface="Calibri" panose="020F0502020204030204" pitchFamily="34" charset="0"/>
              </a:rPr>
              <a:t>(</a:t>
            </a:r>
            <a:r>
              <a:rPr lang="es-ES" altLang="es-CL" sz="1200" b="0" dirty="0" err="1">
                <a:latin typeface="Calibri" panose="020F0502020204030204" pitchFamily="34" charset="0"/>
              </a:rPr>
              <a:t>NCh</a:t>
            </a:r>
            <a:r>
              <a:rPr lang="es-ES" altLang="es-CL" sz="1200" b="0" dirty="0">
                <a:latin typeface="Calibri" panose="020F0502020204030204" pitchFamily="34" charset="0"/>
              </a:rPr>
              <a:t> 433:96)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s-ES_tradnl" altLang="es-CL" sz="1800" b="1" kern="0" dirty="0">
              <a:latin typeface="Trebuchet MS" panose="020B0603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8796980-DA41-44E6-85F0-FD3FFB6E084E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DEFINICIÓN: ESTRUCTURA</a:t>
            </a:r>
          </a:p>
        </p:txBody>
      </p:sp>
    </p:spTree>
    <p:extLst>
      <p:ext uri="{BB962C8B-B14F-4D97-AF65-F5344CB8AC3E}">
        <p14:creationId xmlns:p14="http://schemas.microsoft.com/office/powerpoint/2010/main" val="1207999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AB3F88E-0AC8-4ED4-ACB3-6E5F5D7D2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36712"/>
            <a:ext cx="2103186" cy="511256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3F1A1B7-71FF-4A07-BA10-8D62E8C44CA8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APORTICADO</a:t>
            </a:r>
          </a:p>
        </p:txBody>
      </p:sp>
      <p:sp>
        <p:nvSpPr>
          <p:cNvPr id="14" name="14 Rectángulo">
            <a:extLst>
              <a:ext uri="{FF2B5EF4-FFF2-40B4-BE49-F238E27FC236}">
                <a16:creationId xmlns:a16="http://schemas.microsoft.com/office/drawing/2014/main" id="{662F63DC-B24C-4D42-8B11-E519ADE67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836712"/>
            <a:ext cx="3888432" cy="38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ESFUERZOS FRENTE A SOLICITACIONES</a:t>
            </a:r>
          </a:p>
          <a:p>
            <a:pPr marL="0" lvl="1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ESTÁTICAS: </a:t>
            </a: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0" lvl="2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▪ VIGAS: Corte y flexión. </a:t>
            </a:r>
          </a:p>
          <a:p>
            <a:pPr marL="158750" lvl="2">
              <a:spcBef>
                <a:spcPts val="2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▪ PILARES: Compresión, corte y flexión.</a:t>
            </a: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DINÁMICAS:</a:t>
            </a: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</a:p>
          <a:p>
            <a:pPr marL="158750" lvl="2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▪ VIGAS: Corte y flexión. </a:t>
            </a:r>
          </a:p>
          <a:p>
            <a:pPr marL="158750" lvl="2">
              <a:spcBef>
                <a:spcPts val="2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▪ PILARES: Corte y flexión. 	   </a:t>
            </a:r>
          </a:p>
        </p:txBody>
      </p:sp>
      <p:pic>
        <p:nvPicPr>
          <p:cNvPr id="16" name="Imagen 16">
            <a:extLst>
              <a:ext uri="{FF2B5EF4-FFF2-40B4-BE49-F238E27FC236}">
                <a16:creationId xmlns:a16="http://schemas.microsoft.com/office/drawing/2014/main" id="{92455BF2-5E5B-4C88-AEB0-E6E39ACF7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09" y="1988840"/>
            <a:ext cx="2585369" cy="172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42A4F5B-E33B-4060-9DCD-CF689433AFF2}"/>
              </a:ext>
            </a:extLst>
          </p:cNvPr>
          <p:cNvSpPr txBox="1"/>
          <p:nvPr/>
        </p:nvSpPr>
        <p:spPr>
          <a:xfrm>
            <a:off x="5508104" y="5949860"/>
            <a:ext cx="21316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Fuente: Euclides Guzmán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BF6A88F-222C-4957-8AB1-B8EF4A51BA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1988840"/>
            <a:ext cx="2736337" cy="183039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A866EFC-DA35-4F69-8C4F-E8D1B5397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4653136"/>
            <a:ext cx="2893309" cy="147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4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D5E0588-E5DC-45EB-BEF1-AB04C88BF9DC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ESTRUCTURAS MACIZAS</a:t>
            </a:r>
          </a:p>
        </p:txBody>
      </p:sp>
      <p:sp>
        <p:nvSpPr>
          <p:cNvPr id="3" name="17 CuadroTexto">
            <a:extLst>
              <a:ext uri="{FF2B5EF4-FFF2-40B4-BE49-F238E27FC236}">
                <a16:creationId xmlns:a16="http://schemas.microsoft.com/office/drawing/2014/main" id="{3D3A5750-EB0E-452B-B2C0-81C5985CC1E3}"/>
              </a:ext>
            </a:extLst>
          </p:cNvPr>
          <p:cNvSpPr txBox="1"/>
          <p:nvPr/>
        </p:nvSpPr>
        <p:spPr>
          <a:xfrm>
            <a:off x="899592" y="836712"/>
            <a:ext cx="4608512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algn="just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alt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CARACTERÍSTICAS: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Estructura compuesta por elementos </a:t>
            </a:r>
            <a:r>
              <a:rPr lang="es-CL" altLang="es-CL" sz="16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bidimensionales</a:t>
            </a: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, donde predomina el largo y alto sobre el espesor.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Los apoyos en su base son lineales y continuos considerándose  empotrados.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Requieren amarres superiores para trabajar de manera solidaria, de lo contrario trabajan como elementos aislados. 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Requieren un ordenamiento de </a:t>
            </a:r>
            <a:r>
              <a:rPr lang="es-CL" altLang="es-CL" sz="16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muros perpendiculares </a:t>
            </a: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entre ellos para asegurar su resistencia frente a </a:t>
            </a:r>
            <a:r>
              <a:rPr lang="es-CL" altLang="es-CL" sz="16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solicitaciones laterales</a:t>
            </a: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Estos sistemas generan espacios poco flexibles debido a la compartimentación del mismo.</a:t>
            </a:r>
          </a:p>
          <a:p>
            <a:pPr marL="285750" indent="-285750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En construcciones de gran altura se usa como </a:t>
            </a:r>
            <a:r>
              <a:rPr lang="es-CL" altLang="es-CL" sz="16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núcleo rígido </a:t>
            </a: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y zona de </a:t>
            </a:r>
            <a:r>
              <a:rPr lang="es-CL" altLang="es-CL" sz="16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seguridad</a:t>
            </a:r>
            <a:r>
              <a:rPr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17 CuadroTexto">
            <a:extLst>
              <a:ext uri="{FF2B5EF4-FFF2-40B4-BE49-F238E27FC236}">
                <a16:creationId xmlns:a16="http://schemas.microsoft.com/office/drawing/2014/main" id="{3D72988A-0D8B-4805-913D-616C8C7E9BC9}"/>
              </a:ext>
            </a:extLst>
          </p:cNvPr>
          <p:cNvSpPr txBox="1"/>
          <p:nvPr/>
        </p:nvSpPr>
        <p:spPr>
          <a:xfrm>
            <a:off x="6363671" y="908720"/>
            <a:ext cx="2448272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algn="just">
              <a:defRPr sz="1400"/>
            </a:lvl1pPr>
          </a:lstStyle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800" dirty="0">
                <a:latin typeface="Calibri" panose="020F0502020204030204" pitchFamily="34" charset="0"/>
              </a:rPr>
              <a:t>MATERIALES USUALES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800" dirty="0">
                <a:latin typeface="Calibri" panose="020F0502020204030204" pitchFamily="34" charset="0"/>
              </a:rPr>
              <a:t> </a:t>
            </a:r>
            <a:r>
              <a:rPr lang="es-CL" sz="1550" dirty="0">
                <a:latin typeface="Calibri" panose="020F0502020204030204" pitchFamily="34" charset="0"/>
              </a:rPr>
              <a:t>MUROS 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 Albañilería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 Adobe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s-CL" sz="1550" b="0" dirty="0">
                <a:latin typeface="Calibri" panose="020F0502020204030204" pitchFamily="34" charset="0"/>
              </a:rPr>
              <a:t>   Hormigón Armado.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endParaRPr lang="es-ES_tradnl" altLang="es-CL" sz="1550" b="0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CE26BFB5-D810-4FCD-949D-AD30469B9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063" y="3212976"/>
            <a:ext cx="2664409" cy="26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73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328486-6DBC-4B97-82DF-08ACEBC931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4149080"/>
            <a:ext cx="2678350" cy="175727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D32BF2-CD5E-47C4-B7B2-6FA2F82784DF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ESTRUCTURAS MACIZAS</a:t>
            </a:r>
          </a:p>
        </p:txBody>
      </p:sp>
      <p:sp>
        <p:nvSpPr>
          <p:cNvPr id="4" name="14 Rectángulo">
            <a:extLst>
              <a:ext uri="{FF2B5EF4-FFF2-40B4-BE49-F238E27FC236}">
                <a16:creationId xmlns:a16="http://schemas.microsoft.com/office/drawing/2014/main" id="{4F434A39-6705-4FC8-830D-B85C6D33A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836712"/>
            <a:ext cx="3888432" cy="383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ESFUERZOS FRENTE A SOLICITACIONES</a:t>
            </a:r>
          </a:p>
          <a:p>
            <a:pPr marL="0" lvl="1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ESTÁTICAS: </a:t>
            </a: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0" lvl="2">
              <a:spcBef>
                <a:spcPts val="2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▪ MUROS: Compresión.</a:t>
            </a: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endParaRPr lang="es-E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DINÁMICAS:</a:t>
            </a: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</a:p>
          <a:p>
            <a:pPr marL="158750" lvl="2">
              <a:spcBef>
                <a:spcPts val="4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▪ MUROS: Corte y flexión. </a:t>
            </a:r>
          </a:p>
          <a:p>
            <a:pPr marL="158750" lvl="2">
              <a:spcBef>
                <a:spcPts val="200"/>
              </a:spcBef>
            </a:pPr>
            <a:r>
              <a:rPr lang="es-ES" sz="1600" b="0" dirty="0">
                <a:latin typeface="Calibri" panose="020F0502020204030204" pitchFamily="34" charset="0"/>
                <a:cs typeface="Calibri" panose="020F0502020204030204" pitchFamily="34" charset="0"/>
              </a:rPr>
              <a:t>	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FDE6D8-92B3-4EBA-B89F-2FDCD959C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9923" y="1772816"/>
            <a:ext cx="2454846" cy="17572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D0B734-FD23-4DBB-959B-3F575AFAB5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37112"/>
            <a:ext cx="1567527" cy="1763468"/>
          </a:xfrm>
          <a:prstGeom prst="rect">
            <a:avLst/>
          </a:prstGeom>
        </p:spPr>
      </p:pic>
      <p:graphicFrame>
        <p:nvGraphicFramePr>
          <p:cNvPr id="7" name="7 Objeto">
            <a:extLst>
              <a:ext uri="{FF2B5EF4-FFF2-40B4-BE49-F238E27FC236}">
                <a16:creationId xmlns:a16="http://schemas.microsoft.com/office/drawing/2014/main" id="{03215261-543B-4935-94F2-C76CF363F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756411"/>
              </p:ext>
            </p:extLst>
          </p:nvPr>
        </p:nvGraphicFramePr>
        <p:xfrm>
          <a:off x="5004048" y="1916832"/>
          <a:ext cx="3096344" cy="256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Image" r:id="rId6" imgW="2651765" imgH="2194564" progId="Photoshop.Image.8">
                  <p:embed/>
                </p:oleObj>
              </mc:Choice>
              <mc:Fallback>
                <p:oleObj name="Image" r:id="rId6" imgW="2651765" imgH="2194564" progId="Photoshop.Image.8">
                  <p:embed/>
                  <p:pic>
                    <p:nvPicPr>
                      <p:cNvPr id="74" name="7 Objeto">
                        <a:extLst>
                          <a:ext uri="{FF2B5EF4-FFF2-40B4-BE49-F238E27FC236}">
                            <a16:creationId xmlns:a16="http://schemas.microsoft.com/office/drawing/2014/main" id="{5836BE51-1E7F-4E1B-98AE-DB59C225F0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916832"/>
                        <a:ext cx="3096344" cy="2562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27">
            <a:extLst>
              <a:ext uri="{FF2B5EF4-FFF2-40B4-BE49-F238E27FC236}">
                <a16:creationId xmlns:a16="http://schemas.microsoft.com/office/drawing/2014/main" id="{281E2285-DA6B-47D8-9B76-66F3A3C290F9}"/>
              </a:ext>
            </a:extLst>
          </p:cNvPr>
          <p:cNvSpPr txBox="1"/>
          <p:nvPr/>
        </p:nvSpPr>
        <p:spPr>
          <a:xfrm>
            <a:off x="6444208" y="4293096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Fuente: Euclides Guzmán</a:t>
            </a:r>
          </a:p>
        </p:txBody>
      </p:sp>
    </p:spTree>
    <p:extLst>
      <p:ext uri="{BB962C8B-B14F-4D97-AF65-F5344CB8AC3E}">
        <p14:creationId xmlns:p14="http://schemas.microsoft.com/office/powerpoint/2010/main" val="3000352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2D32BF2-CD5E-47C4-B7B2-6FA2F82784DF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RESUMEN SISTEMAS ESTRUCTURALES</a:t>
            </a:r>
          </a:p>
        </p:txBody>
      </p:sp>
      <p:pic>
        <p:nvPicPr>
          <p:cNvPr id="10" name="Imagen 23">
            <a:extLst>
              <a:ext uri="{FF2B5EF4-FFF2-40B4-BE49-F238E27FC236}">
                <a16:creationId xmlns:a16="http://schemas.microsoft.com/office/drawing/2014/main" id="{A7B71789-2686-44AC-8315-720025E6C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4" y="2490318"/>
            <a:ext cx="1800199" cy="137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24">
            <a:extLst>
              <a:ext uri="{FF2B5EF4-FFF2-40B4-BE49-F238E27FC236}">
                <a16:creationId xmlns:a16="http://schemas.microsoft.com/office/drawing/2014/main" id="{8F204118-50FE-44B7-8812-098918B99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2" y="1057770"/>
            <a:ext cx="1691041" cy="135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248949" y="4436016"/>
            <a:ext cx="1964602" cy="1140246"/>
            <a:chOff x="6156176" y="1484784"/>
            <a:chExt cx="1967219" cy="108012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B62425D-FA7C-4231-975E-1D57D7EE1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56176" y="1484784"/>
              <a:ext cx="1967219" cy="1080120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 bwMode="auto">
            <a:xfrm>
              <a:off x="6156176" y="2024844"/>
              <a:ext cx="216024" cy="1800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247017" y="5589240"/>
            <a:ext cx="2107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SISTEMA PILAR Y VIGA</a:t>
            </a:r>
            <a:endParaRPr lang="es-CL" sz="1600" dirty="0"/>
          </a:p>
        </p:txBody>
      </p:sp>
      <p:sp>
        <p:nvSpPr>
          <p:cNvPr id="16" name="Rectángulo 15"/>
          <p:cNvSpPr/>
          <p:nvPr/>
        </p:nvSpPr>
        <p:spPr>
          <a:xfrm>
            <a:off x="2480262" y="5589240"/>
            <a:ext cx="2240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SISTEMA ARRIOSTRADO</a:t>
            </a:r>
            <a:endParaRPr lang="es-CL" sz="16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5E7F376-8814-40A9-A699-FE20117CD7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18" y="983594"/>
            <a:ext cx="1738143" cy="135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5">
            <a:extLst>
              <a:ext uri="{FF2B5EF4-FFF2-40B4-BE49-F238E27FC236}">
                <a16:creationId xmlns:a16="http://schemas.microsoft.com/office/drawing/2014/main" id="{727BEB5D-3F77-415A-A3B7-52FBAC65C0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868" y="2670246"/>
            <a:ext cx="1842028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4818322" y="5612606"/>
            <a:ext cx="2129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SISTEMA APORTICADO</a:t>
            </a:r>
            <a:endParaRPr lang="es-CL" sz="160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BF6A88F-222C-4957-8AB1-B8EF4A51BA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364" y="997610"/>
            <a:ext cx="1757357" cy="135105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A866EFC-DA35-4F69-8C4F-E8D1B5397A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9111" y="2670246"/>
            <a:ext cx="1818546" cy="112774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662718" y="4356321"/>
            <a:ext cx="2156443" cy="1175474"/>
            <a:chOff x="5062610" y="4480354"/>
            <a:chExt cx="2211012" cy="1250247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2610" y="4480354"/>
              <a:ext cx="2211012" cy="1250247"/>
            </a:xfrm>
            <a:prstGeom prst="rect">
              <a:avLst/>
            </a:prstGeom>
          </p:spPr>
        </p:pic>
        <p:sp>
          <p:nvSpPr>
            <p:cNvPr id="28" name="Rectángulo 27"/>
            <p:cNvSpPr/>
            <p:nvPr/>
          </p:nvSpPr>
          <p:spPr bwMode="auto">
            <a:xfrm>
              <a:off x="5317422" y="5241202"/>
              <a:ext cx="25202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2545002" y="4285410"/>
            <a:ext cx="1834854" cy="1225912"/>
            <a:chOff x="5892208" y="2905478"/>
            <a:chExt cx="2103302" cy="1368152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0357" y="2905478"/>
              <a:ext cx="1479259" cy="1290896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92208" y="4028944"/>
              <a:ext cx="2103302" cy="244686"/>
            </a:xfrm>
            <a:prstGeom prst="rect">
              <a:avLst/>
            </a:prstGeom>
          </p:spPr>
        </p:pic>
      </p:grpSp>
      <p:sp>
        <p:nvSpPr>
          <p:cNvPr id="22" name="Rectángulo 21"/>
          <p:cNvSpPr/>
          <p:nvPr/>
        </p:nvSpPr>
        <p:spPr>
          <a:xfrm>
            <a:off x="7235340" y="5610855"/>
            <a:ext cx="1649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SISTEMA MUROS</a:t>
            </a:r>
            <a:endParaRPr lang="es-CL" sz="16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0328486-6DBC-4B97-82DF-08ACEBC9315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8192" y="2376833"/>
            <a:ext cx="1712095" cy="137812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1FDE6D8-92B3-4EBA-B89F-2FDCD959C75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6606" y="908720"/>
            <a:ext cx="1604584" cy="138927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914024" y="4356321"/>
            <a:ext cx="2028598" cy="1175474"/>
            <a:chOff x="6822275" y="4484590"/>
            <a:chExt cx="2156443" cy="1209163"/>
          </a:xfrm>
        </p:grpSpPr>
        <p:grpSp>
          <p:nvGrpSpPr>
            <p:cNvPr id="34" name="Grupo 33"/>
            <p:cNvGrpSpPr/>
            <p:nvPr/>
          </p:nvGrpSpPr>
          <p:grpSpPr>
            <a:xfrm>
              <a:off x="6822275" y="4484590"/>
              <a:ext cx="2156443" cy="1209163"/>
              <a:chOff x="5062610" y="4480354"/>
              <a:chExt cx="2211012" cy="1250247"/>
            </a:xfrm>
          </p:grpSpPr>
          <p:pic>
            <p:nvPicPr>
              <p:cNvPr id="35" name="Imagen 34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062610" y="4480354"/>
                <a:ext cx="2211012" cy="1250247"/>
              </a:xfrm>
              <a:prstGeom prst="rect">
                <a:avLst/>
              </a:prstGeom>
            </p:spPr>
          </p:pic>
          <p:sp>
            <p:nvSpPr>
              <p:cNvPr id="36" name="Rectángulo 35"/>
              <p:cNvSpPr/>
              <p:nvPr/>
            </p:nvSpPr>
            <p:spPr bwMode="auto">
              <a:xfrm>
                <a:off x="5317422" y="5241202"/>
                <a:ext cx="252028" cy="2160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" pitchFamily="34" charset="0"/>
                  <a:cs typeface="Arial" charset="0"/>
                </a:endParaRPr>
              </a:p>
            </p:txBody>
          </p:sp>
        </p:grpSp>
        <p:sp>
          <p:nvSpPr>
            <p:cNvPr id="4" name="Rectángulo 3"/>
            <p:cNvSpPr/>
            <p:nvPr/>
          </p:nvSpPr>
          <p:spPr bwMode="auto">
            <a:xfrm>
              <a:off x="7476200" y="4737176"/>
              <a:ext cx="1128248" cy="7131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19" name="Rectángulo 18"/>
          <p:cNvSpPr/>
          <p:nvPr/>
        </p:nvSpPr>
        <p:spPr bwMode="auto">
          <a:xfrm>
            <a:off x="271081" y="4460080"/>
            <a:ext cx="364543" cy="361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49" name="Rectángulo 48"/>
          <p:cNvSpPr/>
          <p:nvPr/>
        </p:nvSpPr>
        <p:spPr bwMode="auto">
          <a:xfrm>
            <a:off x="4911241" y="4436016"/>
            <a:ext cx="337398" cy="346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50" name="Rectángulo 49"/>
          <p:cNvSpPr/>
          <p:nvPr/>
        </p:nvSpPr>
        <p:spPr bwMode="auto">
          <a:xfrm>
            <a:off x="7116717" y="4468217"/>
            <a:ext cx="337398" cy="346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96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CuadroTexto">
            <a:extLst>
              <a:ext uri="{FF2B5EF4-FFF2-40B4-BE49-F238E27FC236}">
                <a16:creationId xmlns:a16="http://schemas.microsoft.com/office/drawing/2014/main" id="{C1A4ED2C-942D-4482-89D0-90AE7C7C2E99}"/>
              </a:ext>
            </a:extLst>
          </p:cNvPr>
          <p:cNvSpPr txBox="1"/>
          <p:nvPr/>
        </p:nvSpPr>
        <p:spPr>
          <a:xfrm>
            <a:off x="871533" y="924247"/>
            <a:ext cx="6508779" cy="480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kumimoji="1" lang="es-CL" alt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BAIXAS, Juan I. (2010). Formas Resistentes. Santiago: Ediciones ARQ.</a:t>
            </a:r>
            <a:endParaRPr lang="es-CL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CHING, Francis. (1997).Diccionario visual de arquitectura. Barcelona: Gustavo Gili.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CHING, Francis; Adams, </a:t>
            </a:r>
            <a:r>
              <a:rPr lang="es-CL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Cassandra</a:t>
            </a:r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. (2004). Guía de construcción ilustrada. México: </a:t>
            </a:r>
            <a:r>
              <a:rPr lang="es-CL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Limusa</a:t>
            </a:r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CL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ENGEL, </a:t>
            </a:r>
            <a:r>
              <a:rPr lang="es-CL" altLang="es-CL" sz="16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Heino</a:t>
            </a:r>
            <a:r>
              <a:rPr lang="es-CL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(2002). Sistemas estructurales. Madrid: </a:t>
            </a:r>
            <a:r>
              <a:rPr lang="es-CL" altLang="es-CL" sz="1600" b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Blume</a:t>
            </a:r>
            <a:r>
              <a:rPr lang="es-CL" altLang="es-CL" sz="16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Ediciones.</a:t>
            </a:r>
            <a:endParaRPr lang="es-CL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FUEYO, José; CABEZAS, José; DOMÍNGUEZ, Manuel; RUBIO, Manuel. (2010). Análisis Tensional de un Nudo de Esquina Rigidizado mediante barras Encoladas de un Pórtico </a:t>
            </a:r>
            <a:r>
              <a:rPr lang="es-CL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Triarticulado</a:t>
            </a:r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 de Madera. Información tecnológica, 21(6), 79-90. 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GUZMÁN, Euclides. (2005). Curso elemental de edificación. Santiago: FAU, Universidad de Chile.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HELLER, Robert; SALVADORI, Mario. (2005). Estructura para arquitectos. Buenos Aires, 3° Ed: NOBUKO</a:t>
            </a:r>
          </a:p>
          <a:p>
            <a:pPr marL="285750" lvl="1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TORROJA, Eduardo</a:t>
            </a:r>
            <a:r>
              <a:rPr lang="es-CL" sz="14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CL" sz="1600" b="0" dirty="0">
                <a:latin typeface="Calibri" panose="020F0502020204030204" pitchFamily="34" charset="0"/>
                <a:cs typeface="Calibri" panose="020F0502020204030204" pitchFamily="34" charset="0"/>
              </a:rPr>
              <a:t> (2008). Razón y ser de los tipos estructurales. Madrid: Consejo Superior De Investigaciones Científicas.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D95069B-F774-464E-B471-93035B7A049B}"/>
              </a:ext>
            </a:extLst>
          </p:cNvPr>
          <p:cNvSpPr/>
          <p:nvPr/>
        </p:nvSpPr>
        <p:spPr>
          <a:xfrm>
            <a:off x="899592" y="188640"/>
            <a:ext cx="8216728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4513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9B363B1-F9D4-4947-8BB3-02EA56F1DCC0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EXIGENCIA BASICA DE LA ESTRUCTURA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CCDDCA3-5BC1-44E1-867F-778E4AE37A2B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836712"/>
            <a:ext cx="7344816" cy="51125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85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s-ES_tradnl" altLang="es-CL" sz="2000" b="1" kern="0" dirty="0">
                <a:latin typeface="Trebuchet MS" panose="020B0603020202020204" pitchFamily="34" charset="0"/>
              </a:rPr>
              <a:t>Equilibrio</a:t>
            </a:r>
          </a:p>
          <a:p>
            <a:pPr marL="360363" lvl="1" indent="0" algn="just">
              <a:lnSpc>
                <a:spcPct val="85000"/>
              </a:lnSpc>
              <a:spcBef>
                <a:spcPts val="1800"/>
              </a:spcBef>
              <a:buFontTx/>
              <a:buNone/>
            </a:pPr>
            <a:r>
              <a:rPr lang="es-ES_tradnl" altLang="es-CL" sz="1700" b="0" kern="0" dirty="0">
                <a:latin typeface="Trebuchet MS" panose="020B0603020202020204" pitchFamily="34" charset="0"/>
              </a:rPr>
              <a:t>Condición en la cual la estructura al ser sometido a una serie de fuerzas y momentos exteriores, se mantiene en reposo o con un movimiento uniforme.</a:t>
            </a:r>
          </a:p>
          <a:p>
            <a:pPr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s-ES_tradnl" altLang="es-CL" sz="2000" b="1" kern="0" dirty="0">
                <a:latin typeface="Trebuchet MS" panose="020B0603020202020204" pitchFamily="34" charset="0"/>
              </a:rPr>
              <a:t>Estabilidad</a:t>
            </a:r>
          </a:p>
          <a:p>
            <a:pPr marL="360363" lvl="1" indent="0" algn="just">
              <a:spcBef>
                <a:spcPts val="1200"/>
              </a:spcBef>
              <a:buFontTx/>
              <a:buNone/>
            </a:pPr>
            <a:r>
              <a:rPr lang="es-ES_tradnl" altLang="es-CL" sz="1700" b="0" kern="0" dirty="0">
                <a:latin typeface="Trebuchet MS" panose="020B0603020202020204" pitchFamily="34" charset="0"/>
              </a:rPr>
              <a:t>El equilibrio no debe alterarse por la aparición, desaparición o modificación de cargas de servicio. No debe existir la posibilidad de movimientos inaceptables: movimiento o vuelcos.</a:t>
            </a:r>
          </a:p>
          <a:p>
            <a:pPr algn="just"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s-ES_tradnl" altLang="es-CL" sz="2000" b="1" kern="0" dirty="0">
                <a:latin typeface="Trebuchet MS" panose="020B0603020202020204" pitchFamily="34" charset="0"/>
              </a:rPr>
              <a:t>Resistencia</a:t>
            </a:r>
          </a:p>
          <a:p>
            <a:pPr marL="360363" lvl="1" indent="0" algn="just">
              <a:spcBef>
                <a:spcPts val="1200"/>
              </a:spcBef>
              <a:buFontTx/>
              <a:buNone/>
            </a:pPr>
            <a:r>
              <a:rPr lang="es-ES_tradnl" altLang="es-CL" sz="1700" b="0" kern="0" dirty="0">
                <a:latin typeface="Trebuchet MS" panose="020B0603020202020204" pitchFamily="34" charset="0"/>
              </a:rPr>
              <a:t>Integridad de la estructuras y de cada una de las partes. No debe existir peligro de fallas, para esto se debe usar un material en calidad y cantidad suficientes para soportar las solicitaciones a las que estará sometida, sin sufrir deformaciones.</a:t>
            </a:r>
            <a:endParaRPr lang="es-ES_tradnl" altLang="es-CL" sz="1700" b="1" kern="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8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CEC05DA-8B44-49D9-A1AC-90CFE222802D}"/>
              </a:ext>
            </a:extLst>
          </p:cNvPr>
          <p:cNvGrpSpPr/>
          <p:nvPr/>
        </p:nvGrpSpPr>
        <p:grpSpPr>
          <a:xfrm>
            <a:off x="5679827" y="842055"/>
            <a:ext cx="3212653" cy="5250661"/>
            <a:chOff x="5148064" y="842055"/>
            <a:chExt cx="3212653" cy="5250661"/>
          </a:xfrm>
        </p:grpSpPr>
        <p:sp>
          <p:nvSpPr>
            <p:cNvPr id="3" name="6 Rectángulo">
              <a:extLst>
                <a:ext uri="{FF2B5EF4-FFF2-40B4-BE49-F238E27FC236}">
                  <a16:creationId xmlns:a16="http://schemas.microsoft.com/office/drawing/2014/main" id="{AE823BA4-DE9E-44C6-9F12-BE9D7731B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463" y="5877272"/>
              <a:ext cx="26809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http://consulsteel.com/2013/conceptos_cargas/</a:t>
              </a:r>
            </a:p>
          </p:txBody>
        </p:sp>
        <p:grpSp>
          <p:nvGrpSpPr>
            <p:cNvPr id="4" name="11 Grupo">
              <a:extLst>
                <a:ext uri="{FF2B5EF4-FFF2-40B4-BE49-F238E27FC236}">
                  <a16:creationId xmlns:a16="http://schemas.microsoft.com/office/drawing/2014/main" id="{337163E5-3AE1-4791-A0E0-D55D19CE0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064" y="3501008"/>
              <a:ext cx="3212653" cy="2421556"/>
              <a:chOff x="6037996" y="4261559"/>
              <a:chExt cx="3067184" cy="2246561"/>
            </a:xfrm>
          </p:grpSpPr>
          <p:pic>
            <p:nvPicPr>
              <p:cNvPr id="5" name="Picture 23">
                <a:extLst>
                  <a:ext uri="{FF2B5EF4-FFF2-40B4-BE49-F238E27FC236}">
                    <a16:creationId xmlns:a16="http://schemas.microsoft.com/office/drawing/2014/main" id="{5EEA3057-A4CA-4E25-96F4-DFD49EBD21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7996" y="4365104"/>
                <a:ext cx="3067184" cy="2143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7 Rectángulo">
                <a:extLst>
                  <a:ext uri="{FF2B5EF4-FFF2-40B4-BE49-F238E27FC236}">
                    <a16:creationId xmlns:a16="http://schemas.microsoft.com/office/drawing/2014/main" id="{F9F166A9-16D3-49D2-A943-0420E6384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688" y="4365104"/>
                <a:ext cx="1008112" cy="43204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sz="16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36 Rectángulo">
                <a:extLst>
                  <a:ext uri="{FF2B5EF4-FFF2-40B4-BE49-F238E27FC236}">
                    <a16:creationId xmlns:a16="http://schemas.microsoft.com/office/drawing/2014/main" id="{71248CA6-031E-4876-83D4-17C6A1125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7068" y="4261559"/>
                <a:ext cx="1008112" cy="43204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sz="16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15 Flecha derecha">
              <a:extLst>
                <a:ext uri="{FF2B5EF4-FFF2-40B4-BE49-F238E27FC236}">
                  <a16:creationId xmlns:a16="http://schemas.microsoft.com/office/drawing/2014/main" id="{D6F68FE0-37CB-49C3-B905-BBE26F510939}"/>
                </a:ext>
              </a:extLst>
            </p:cNvPr>
            <p:cNvSpPr/>
            <p:nvPr/>
          </p:nvSpPr>
          <p:spPr bwMode="auto">
            <a:xfrm>
              <a:off x="5652120" y="4221088"/>
              <a:ext cx="432000" cy="137682"/>
            </a:xfrm>
            <a:prstGeom prst="rightArrow">
              <a:avLst/>
            </a:prstGeom>
            <a:solidFill>
              <a:srgbClr val="8C8CDA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L" sz="16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B9F3CB7-1D4A-4867-806D-4FA3607BF1C3}"/>
                </a:ext>
              </a:extLst>
            </p:cNvPr>
            <p:cNvGrpSpPr/>
            <p:nvPr/>
          </p:nvGrpSpPr>
          <p:grpSpPr>
            <a:xfrm>
              <a:off x="6228184" y="842055"/>
              <a:ext cx="2016000" cy="2777315"/>
              <a:chOff x="5580112" y="842055"/>
              <a:chExt cx="2696617" cy="3655939"/>
            </a:xfrm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0B357425-1E2A-47F0-9BA4-FAA8D74C52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2564904"/>
                <a:ext cx="2696617" cy="1933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C23670A3-7ADC-4F85-9F9D-AB7DFA4BD5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842055"/>
                <a:ext cx="2696617" cy="1690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C9B363B1-F9D4-4947-8BB3-02EA56F1DCC0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SOLICITACIONES EN LAS ESTRUCTURAS</a:t>
            </a:r>
          </a:p>
        </p:txBody>
      </p:sp>
      <p:graphicFrame>
        <p:nvGraphicFramePr>
          <p:cNvPr id="9" name="29 Tabla">
            <a:extLst>
              <a:ext uri="{FF2B5EF4-FFF2-40B4-BE49-F238E27FC236}">
                <a16:creationId xmlns:a16="http://schemas.microsoft.com/office/drawing/2014/main" id="{8B4F9A62-C025-4AC8-B34B-EF9E0507C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00674"/>
              </p:ext>
            </p:extLst>
          </p:nvPr>
        </p:nvGraphicFramePr>
        <p:xfrm>
          <a:off x="899592" y="1124744"/>
          <a:ext cx="5400675" cy="432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147">
                <a:tc rowSpan="6"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s-ES" sz="1600" b="1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Estáticas 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s-ES" sz="13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(Acción de la 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s-ES" sz="13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Fuerza</a:t>
                      </a:r>
                      <a:r>
                        <a:rPr lang="es-ES" sz="1300" b="0" kern="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3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Gravedad)</a:t>
                      </a:r>
                    </a:p>
                  </a:txBody>
                  <a:tcPr marL="91441" marR="91441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Permanentes</a:t>
                      </a:r>
                    </a:p>
                  </a:txBody>
                  <a:tcPr marL="91441" marR="91441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Peso propio (materiales)</a:t>
                      </a:r>
                      <a:r>
                        <a:rPr lang="es-ES" sz="1600" b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1441" marR="91441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147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Cargas fijas </a:t>
                      </a:r>
                    </a:p>
                  </a:txBody>
                  <a:tcPr marL="91441" marR="91441" marT="45727" marB="45727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147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Empujes</a:t>
                      </a:r>
                      <a:endParaRPr lang="es-ES" sz="1600" b="0" dirty="0"/>
                    </a:p>
                  </a:txBody>
                  <a:tcPr marL="91441" marR="91441" marT="45727" marB="45727" anchor="ctr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147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" sz="16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Variables </a:t>
                      </a: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27" marB="45727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Cargas de uso </a:t>
                      </a:r>
                    </a:p>
                  </a:txBody>
                  <a:tcPr marL="91441" marR="91441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147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Cargas de nieve</a:t>
                      </a:r>
                    </a:p>
                  </a:txBody>
                  <a:tcPr marL="91441" marR="91441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147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Cargas accidentales</a:t>
                      </a:r>
                    </a:p>
                  </a:txBody>
                  <a:tcPr marL="91441" marR="91441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147">
                <a:tc rowSpan="2"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s-ES" sz="1600" b="1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Dinámicas 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s-ES" sz="13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(Otro origen)</a:t>
                      </a:r>
                    </a:p>
                  </a:txBody>
                  <a:tcPr marL="91441" marR="91441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Directas</a:t>
                      </a:r>
                    </a:p>
                  </a:txBody>
                  <a:tcPr marL="91441" marR="91441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Viento </a:t>
                      </a:r>
                    </a:p>
                  </a:txBody>
                  <a:tcPr marL="91441" marR="91441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147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Indirectas</a:t>
                      </a:r>
                    </a:p>
                  </a:txBody>
                  <a:tcPr marL="91441" marR="91441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Sismo</a:t>
                      </a:r>
                    </a:p>
                  </a:txBody>
                  <a:tcPr marL="91441" marR="91441" marT="45727" marB="457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30 Abrir llave">
            <a:extLst>
              <a:ext uri="{FF2B5EF4-FFF2-40B4-BE49-F238E27FC236}">
                <a16:creationId xmlns:a16="http://schemas.microsoft.com/office/drawing/2014/main" id="{AE0BA82E-275E-410D-AE2F-69D8E7F2A7D0}"/>
              </a:ext>
            </a:extLst>
          </p:cNvPr>
          <p:cNvSpPr>
            <a:spLocks/>
          </p:cNvSpPr>
          <p:nvPr/>
        </p:nvSpPr>
        <p:spPr bwMode="auto">
          <a:xfrm>
            <a:off x="1980679" y="1593056"/>
            <a:ext cx="358775" cy="2339975"/>
          </a:xfrm>
          <a:prstGeom prst="leftBrace">
            <a:avLst>
              <a:gd name="adj1" fmla="val 8364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s-CL" sz="1800">
              <a:latin typeface="Lucida Sans" panose="020B0602030504020204" pitchFamily="34" charset="0"/>
            </a:endParaRPr>
          </a:p>
        </p:txBody>
      </p:sp>
      <p:sp>
        <p:nvSpPr>
          <p:cNvPr id="11" name="32 Abrir llave">
            <a:extLst>
              <a:ext uri="{FF2B5EF4-FFF2-40B4-BE49-F238E27FC236}">
                <a16:creationId xmlns:a16="http://schemas.microsoft.com/office/drawing/2014/main" id="{9F56E6A5-37FF-41A6-9649-B2211ADA0135}"/>
              </a:ext>
            </a:extLst>
          </p:cNvPr>
          <p:cNvSpPr>
            <a:spLocks/>
          </p:cNvSpPr>
          <p:nvPr/>
        </p:nvSpPr>
        <p:spPr bwMode="auto">
          <a:xfrm>
            <a:off x="1980679" y="4364831"/>
            <a:ext cx="358775" cy="1081088"/>
          </a:xfrm>
          <a:prstGeom prst="leftBrace">
            <a:avLst>
              <a:gd name="adj1" fmla="val 8370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s-CL" sz="1800">
              <a:latin typeface="Lucida Sans" panose="020B0602030504020204" pitchFamily="34" charset="0"/>
            </a:endParaRPr>
          </a:p>
        </p:txBody>
      </p:sp>
      <p:sp>
        <p:nvSpPr>
          <p:cNvPr id="12" name="40 Abrir llave">
            <a:extLst>
              <a:ext uri="{FF2B5EF4-FFF2-40B4-BE49-F238E27FC236}">
                <a16:creationId xmlns:a16="http://schemas.microsoft.com/office/drawing/2014/main" id="{2F7D95E7-B219-4C5B-809F-D844F57977FC}"/>
              </a:ext>
            </a:extLst>
          </p:cNvPr>
          <p:cNvSpPr>
            <a:spLocks/>
          </p:cNvSpPr>
          <p:nvPr/>
        </p:nvSpPr>
        <p:spPr bwMode="auto">
          <a:xfrm>
            <a:off x="3636442" y="1197769"/>
            <a:ext cx="360362" cy="1439862"/>
          </a:xfrm>
          <a:prstGeom prst="leftBrace">
            <a:avLst>
              <a:gd name="adj1" fmla="val 8324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s-CL" sz="1800">
              <a:latin typeface="Lucida Sans" panose="020B0602030504020204" pitchFamily="34" charset="0"/>
            </a:endParaRPr>
          </a:p>
        </p:txBody>
      </p:sp>
      <p:sp>
        <p:nvSpPr>
          <p:cNvPr id="13" name="41 Abrir llave">
            <a:extLst>
              <a:ext uri="{FF2B5EF4-FFF2-40B4-BE49-F238E27FC236}">
                <a16:creationId xmlns:a16="http://schemas.microsoft.com/office/drawing/2014/main" id="{263C69B8-1FB5-4147-B8D5-2130D1375C44}"/>
              </a:ext>
            </a:extLst>
          </p:cNvPr>
          <p:cNvSpPr>
            <a:spLocks/>
          </p:cNvSpPr>
          <p:nvPr/>
        </p:nvSpPr>
        <p:spPr bwMode="auto">
          <a:xfrm>
            <a:off x="3636442" y="2853531"/>
            <a:ext cx="360362" cy="1439863"/>
          </a:xfrm>
          <a:prstGeom prst="leftBrace">
            <a:avLst>
              <a:gd name="adj1" fmla="val 8324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s-CL" sz="1800">
              <a:latin typeface="Lucida Sans" panose="020B0602030504020204" pitchFamily="34" charset="0"/>
            </a:endParaRPr>
          </a:p>
        </p:txBody>
      </p:sp>
      <p:cxnSp>
        <p:nvCxnSpPr>
          <p:cNvPr id="14" name="44 Conector recto de flecha">
            <a:extLst>
              <a:ext uri="{FF2B5EF4-FFF2-40B4-BE49-F238E27FC236}">
                <a16:creationId xmlns:a16="http://schemas.microsoft.com/office/drawing/2014/main" id="{21F46850-64E8-4652-90BF-2CF54C6AE7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4029" y="4653756"/>
            <a:ext cx="6127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51 Conector recto de flecha">
            <a:extLst>
              <a:ext uri="{FF2B5EF4-FFF2-40B4-BE49-F238E27FC236}">
                <a16:creationId xmlns:a16="http://schemas.microsoft.com/office/drawing/2014/main" id="{8E06CC1F-4143-4DFD-AF82-204897906B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4029" y="5183981"/>
            <a:ext cx="61277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6052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8C74D6C-4077-4D8A-B7CE-22EC4D3BBF64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SOLICITACIONES EN LAS ESTRUCTURAS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38F2EA-DAD2-4AFC-AB5E-382D20B29D44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1412776"/>
            <a:ext cx="4752527" cy="4104456"/>
          </a:xfrm>
          <a:prstGeom prst="rect">
            <a:avLst/>
          </a:prstGeom>
        </p:spPr>
        <p:txBody>
          <a:bodyPr/>
          <a:lstStyle/>
          <a:p>
            <a:pPr marL="717550" indent="-630238">
              <a:lnSpc>
                <a:spcPct val="80000"/>
              </a:lnSpc>
              <a:spcBef>
                <a:spcPct val="80000"/>
              </a:spcBef>
              <a:buFont typeface="Monotype Sorts" pitchFamily="2" charset="2"/>
              <a:buNone/>
              <a:tabLst>
                <a:tab pos="717550" algn="l"/>
              </a:tabLst>
              <a:defRPr/>
            </a:pPr>
            <a:r>
              <a:rPr lang="es-ES" sz="1600" b="0" kern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NCh</a:t>
            </a:r>
            <a:r>
              <a:rPr lang="es-ES" sz="1600" b="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1537:2009</a:t>
            </a:r>
            <a:r>
              <a:rPr lang="es-ES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marL="93663" indent="-6350">
              <a:lnSpc>
                <a:spcPct val="80000"/>
              </a:lnSpc>
              <a:spcBef>
                <a:spcPts val="600"/>
              </a:spcBef>
              <a:buFont typeface="Monotype Sorts" pitchFamily="2" charset="2"/>
              <a:buNone/>
              <a:tabLst>
                <a:tab pos="722313" algn="l"/>
              </a:tabLst>
              <a:defRPr/>
            </a:pPr>
            <a:r>
              <a:rPr lang="es-ES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		Diseño estructural de edificios - </a:t>
            </a:r>
            <a:r>
              <a:rPr lang="es-E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Cargas 	permanentes y cargas de uso</a:t>
            </a:r>
          </a:p>
          <a:p>
            <a:pPr marL="717550" indent="-630238">
              <a:lnSpc>
                <a:spcPct val="80000"/>
              </a:lnSpc>
              <a:spcBef>
                <a:spcPct val="80000"/>
              </a:spcBef>
              <a:buFont typeface="Monotype Sorts" pitchFamily="2" charset="2"/>
              <a:buNone/>
              <a:tabLst>
                <a:tab pos="717550" algn="l"/>
              </a:tabLst>
              <a:defRPr/>
            </a:pPr>
            <a:r>
              <a:rPr lang="es-ES" sz="1600" b="0" kern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NCh</a:t>
            </a:r>
            <a:r>
              <a:rPr lang="es-ES" sz="1600" b="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431:2010</a:t>
            </a:r>
            <a:r>
              <a:rPr lang="es-ES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marL="717550" indent="-630238">
              <a:lnSpc>
                <a:spcPct val="80000"/>
              </a:lnSpc>
              <a:spcBef>
                <a:spcPts val="600"/>
              </a:spcBef>
              <a:buFont typeface="Monotype Sorts" pitchFamily="2" charset="2"/>
              <a:buNone/>
              <a:tabLst>
                <a:tab pos="722313" algn="l"/>
              </a:tabLst>
              <a:defRPr/>
            </a:pPr>
            <a:r>
              <a:rPr lang="es-ES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	Diseño estructural - </a:t>
            </a:r>
            <a:r>
              <a:rPr lang="es-E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Cargas de nieve</a:t>
            </a:r>
          </a:p>
          <a:p>
            <a:pPr marL="717550" indent="-630238">
              <a:lnSpc>
                <a:spcPct val="80000"/>
              </a:lnSpc>
              <a:spcBef>
                <a:spcPct val="80000"/>
              </a:spcBef>
              <a:buFont typeface="Monotype Sorts" pitchFamily="2" charset="2"/>
              <a:buNone/>
              <a:tabLst>
                <a:tab pos="717550" algn="l"/>
              </a:tabLst>
              <a:defRPr/>
            </a:pPr>
            <a:r>
              <a:rPr lang="es-ES" sz="1600" b="0" kern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NCh</a:t>
            </a:r>
            <a:r>
              <a:rPr lang="es-ES" sz="1600" b="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432:2010</a:t>
            </a:r>
            <a:r>
              <a:rPr lang="es-ES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marL="717550" indent="-630238">
              <a:lnSpc>
                <a:spcPct val="80000"/>
              </a:lnSpc>
              <a:spcBef>
                <a:spcPts val="600"/>
              </a:spcBef>
              <a:buFont typeface="Monotype Sorts" pitchFamily="2" charset="2"/>
              <a:buNone/>
              <a:tabLst>
                <a:tab pos="717550" algn="l"/>
              </a:tabLst>
              <a:defRPr/>
            </a:pPr>
            <a:r>
              <a:rPr lang="es-ES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	Diseño estructural - </a:t>
            </a:r>
            <a:r>
              <a:rPr lang="es-E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Cargas de viento</a:t>
            </a:r>
          </a:p>
          <a:p>
            <a:pPr marL="717550" indent="-630238">
              <a:lnSpc>
                <a:spcPct val="80000"/>
              </a:lnSpc>
              <a:spcBef>
                <a:spcPct val="80000"/>
              </a:spcBef>
              <a:tabLst>
                <a:tab pos="717550" algn="l"/>
              </a:tabLst>
              <a:defRPr/>
            </a:pPr>
            <a:r>
              <a:rPr lang="es-ES" sz="1600" b="0" kern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NCh</a:t>
            </a:r>
            <a:r>
              <a:rPr lang="es-ES" sz="1600" b="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433:1996 Mod.2009 	</a:t>
            </a:r>
          </a:p>
          <a:p>
            <a:pPr marL="717550" indent="-630238">
              <a:lnSpc>
                <a:spcPct val="80000"/>
              </a:lnSpc>
              <a:spcBef>
                <a:spcPts val="600"/>
              </a:spcBef>
              <a:tabLst>
                <a:tab pos="717550" algn="l"/>
              </a:tabLst>
              <a:defRPr/>
            </a:pPr>
            <a:r>
              <a:rPr lang="es-ES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	Diseño </a:t>
            </a:r>
            <a:r>
              <a:rPr lang="es-E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sísmico </a:t>
            </a:r>
            <a:r>
              <a:rPr lang="es-ES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de edificios</a:t>
            </a:r>
          </a:p>
          <a:p>
            <a:pPr marL="717550" indent="-630238">
              <a:lnSpc>
                <a:spcPct val="80000"/>
              </a:lnSpc>
              <a:spcBef>
                <a:spcPts val="600"/>
              </a:spcBef>
              <a:tabLst>
                <a:tab pos="717550" algn="l"/>
              </a:tabLst>
              <a:defRPr/>
            </a:pPr>
            <a:endParaRPr lang="es-ES" sz="1600" b="0" kern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7550" indent="-630238">
              <a:lnSpc>
                <a:spcPct val="80000"/>
              </a:lnSpc>
              <a:spcBef>
                <a:spcPts val="0"/>
              </a:spcBef>
              <a:buFont typeface="Monotype Sorts" pitchFamily="2" charset="2"/>
              <a:buNone/>
              <a:tabLst>
                <a:tab pos="717550" algn="l"/>
              </a:tabLst>
              <a:defRPr/>
            </a:pPr>
            <a:r>
              <a:rPr lang="es-ES" sz="1600" b="0" kern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OGUC_Ordenanza</a:t>
            </a:r>
            <a:r>
              <a:rPr lang="es-ES" sz="1600" b="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General de Urbanismo y Construcciones</a:t>
            </a:r>
          </a:p>
          <a:p>
            <a:pPr marL="717550" indent="-630238">
              <a:lnSpc>
                <a:spcPct val="80000"/>
              </a:lnSpc>
              <a:spcBef>
                <a:spcPts val="600"/>
              </a:spcBef>
              <a:buFont typeface="Monotype Sorts" pitchFamily="2" charset="2"/>
              <a:buNone/>
              <a:tabLst>
                <a:tab pos="717550" algn="l"/>
              </a:tabLst>
              <a:defRPr/>
            </a:pPr>
            <a:r>
              <a:rPr lang="es-ES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	Capítulo 4: </a:t>
            </a:r>
            <a:r>
              <a:rPr lang="es-E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Solicitaciones de las construcciones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7B8954-5C2E-48C1-AEA0-7D79B47BE0CB}"/>
              </a:ext>
            </a:extLst>
          </p:cNvPr>
          <p:cNvSpPr txBox="1">
            <a:spLocks noChangeArrowheads="1"/>
          </p:cNvSpPr>
          <p:nvPr/>
        </p:nvSpPr>
        <p:spPr>
          <a:xfrm>
            <a:off x="971601" y="816822"/>
            <a:ext cx="7344815" cy="487362"/>
          </a:xfrm>
          <a:prstGeom prst="rect">
            <a:avLst/>
          </a:prstGeom>
        </p:spPr>
        <p:txBody>
          <a:bodyPr/>
          <a:lstStyle/>
          <a:p>
            <a:pPr marL="536575" indent="-536575">
              <a:spcBef>
                <a:spcPct val="20000"/>
              </a:spcBef>
              <a:buFont typeface="Monotype Sorts" pitchFamily="2" charset="2"/>
              <a:buNone/>
              <a:tabLst>
                <a:tab pos="2684463" algn="l"/>
              </a:tabLst>
              <a:defRPr/>
            </a:pPr>
            <a:r>
              <a:rPr lang="es-ES_tradnl" kern="0" dirty="0">
                <a:latin typeface="Calibri" panose="020F0502020204030204" pitchFamily="34" charset="0"/>
                <a:cs typeface="Calibri" panose="020F0502020204030204" pitchFamily="34" charset="0"/>
              </a:rPr>
              <a:t>NORMATIVAS</a:t>
            </a:r>
          </a:p>
        </p:txBody>
      </p:sp>
      <p:pic>
        <p:nvPicPr>
          <p:cNvPr id="6" name="Picture 2" descr="http://www.industrias.usm.cl/www/images/fotos/instituto%20nacional%20normalizacion.jpg">
            <a:extLst>
              <a:ext uri="{FF2B5EF4-FFF2-40B4-BE49-F238E27FC236}">
                <a16:creationId xmlns:a16="http://schemas.microsoft.com/office/drawing/2014/main" id="{780B7454-F8B4-4680-957D-D65D697D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81" y="836712"/>
            <a:ext cx="2592000" cy="70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Rectángulo">
            <a:extLst>
              <a:ext uri="{FF2B5EF4-FFF2-40B4-BE49-F238E27FC236}">
                <a16:creationId xmlns:a16="http://schemas.microsoft.com/office/drawing/2014/main" id="{9C68532F-F068-41EB-9090-747A0FDDE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677" y="1484412"/>
            <a:ext cx="1728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L" altLang="es-CL" sz="1600" b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www.inn.cl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338FC83-8547-4BBF-8DE4-B6B60E0F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69" y="2173024"/>
            <a:ext cx="2592000" cy="37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81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9B363B1-F9D4-4947-8BB3-02EA56F1DCC0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FUERZAS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C5D2294-E4E6-4139-AC19-A33533D24971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836712"/>
            <a:ext cx="7344816" cy="411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 algn="just">
              <a:spcBef>
                <a:spcPts val="1200"/>
              </a:spcBef>
              <a:buNone/>
              <a:tabLst>
                <a:tab pos="2684463" algn="l"/>
              </a:tabLst>
              <a:defRPr/>
            </a:pPr>
            <a:r>
              <a:rPr kumimoji="1" lang="es-ES_tradnl" sz="1800" b="0" kern="0" dirty="0">
                <a:latin typeface="Calibri" panose="020F0502020204030204" pitchFamily="34" charset="0"/>
              </a:rPr>
              <a:t>Son todas las acciones que tienden a alterar el estado de reposo del cuerpo al cual se aplique. Dichas acciones pueden ser tanto externas como internas.</a:t>
            </a: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r>
              <a:rPr kumimoji="1" lang="es-ES_tradnl" sz="1800" b="0" kern="0" dirty="0">
                <a:latin typeface="Calibri" panose="020F0502020204030204" pitchFamily="34" charset="0"/>
              </a:rPr>
              <a:t>Las </a:t>
            </a:r>
            <a:r>
              <a:rPr kumimoji="1" lang="es-ES_tradnl" sz="1800" kern="0" dirty="0">
                <a:latin typeface="Calibri" panose="020F0502020204030204" pitchFamily="34" charset="0"/>
              </a:rPr>
              <a:t>fuerzas externas </a:t>
            </a:r>
            <a:r>
              <a:rPr kumimoji="1" lang="es-ES_tradnl" sz="1800" b="0" kern="0" dirty="0">
                <a:latin typeface="Calibri" panose="020F0502020204030204" pitchFamily="34" charset="0"/>
              </a:rPr>
              <a:t>representan la acción de otros cuerpos sobre el cuerpo rígido en consideración</a:t>
            </a: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r>
              <a:rPr kumimoji="1" lang="es-ES_tradnl" sz="1800" b="0" kern="0" dirty="0">
                <a:latin typeface="Calibri" panose="020F0502020204030204" pitchFamily="34" charset="0"/>
              </a:rPr>
              <a:t>Las </a:t>
            </a:r>
            <a:r>
              <a:rPr kumimoji="1" lang="es-ES_tradnl" sz="1800" kern="0" dirty="0">
                <a:latin typeface="Calibri" panose="020F0502020204030204" pitchFamily="34" charset="0"/>
              </a:rPr>
              <a:t>fuerzas internas </a:t>
            </a:r>
            <a:r>
              <a:rPr kumimoji="1" lang="es-ES_tradnl" sz="1800" b="0" kern="0" dirty="0">
                <a:latin typeface="Calibri" panose="020F0502020204030204" pitchFamily="34" charset="0"/>
              </a:rPr>
              <a:t>son las que mantienen unidas las partículas que forman el cuerpo rígido</a:t>
            </a:r>
          </a:p>
          <a:p>
            <a:pPr marL="715962" lvl="1" indent="0" algn="just">
              <a:buNone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</p:txBody>
      </p:sp>
      <p:grpSp>
        <p:nvGrpSpPr>
          <p:cNvPr id="4" name="24 Grupo">
            <a:extLst>
              <a:ext uri="{FF2B5EF4-FFF2-40B4-BE49-F238E27FC236}">
                <a16:creationId xmlns:a16="http://schemas.microsoft.com/office/drawing/2014/main" id="{2244F821-9191-45B1-A9A9-02D52F8ABC94}"/>
              </a:ext>
            </a:extLst>
          </p:cNvPr>
          <p:cNvGrpSpPr>
            <a:grpSpLocks/>
          </p:cNvGrpSpPr>
          <p:nvPr/>
        </p:nvGrpSpPr>
        <p:grpSpPr bwMode="auto">
          <a:xfrm>
            <a:off x="1259632" y="3501008"/>
            <a:ext cx="6264696" cy="1566175"/>
            <a:chOff x="1584325" y="4149080"/>
            <a:chExt cx="6838950" cy="1709738"/>
          </a:xfrm>
        </p:grpSpPr>
        <p:grpSp>
          <p:nvGrpSpPr>
            <p:cNvPr id="5" name="19 Grupo">
              <a:extLst>
                <a:ext uri="{FF2B5EF4-FFF2-40B4-BE49-F238E27FC236}">
                  <a16:creationId xmlns:a16="http://schemas.microsoft.com/office/drawing/2014/main" id="{C2AAB89F-4E1D-44F9-A68B-FD5664320B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325" y="4149080"/>
              <a:ext cx="6838950" cy="1709738"/>
              <a:chOff x="1584325" y="4149080"/>
              <a:chExt cx="6838950" cy="1709738"/>
            </a:xfrm>
          </p:grpSpPr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42FD4718-60E2-437E-9787-DF750AC10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66"/>
              <a:stretch>
                <a:fillRect/>
              </a:stretch>
            </p:blipFill>
            <p:spPr bwMode="auto">
              <a:xfrm>
                <a:off x="1584325" y="4149080"/>
                <a:ext cx="6838950" cy="1709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0" name="10 Conector recto de flecha">
                <a:extLst>
                  <a:ext uri="{FF2B5EF4-FFF2-40B4-BE49-F238E27FC236}">
                    <a16:creationId xmlns:a16="http://schemas.microsoft.com/office/drawing/2014/main" id="{EC316FD1-927B-4BCB-A5F3-7C7A6CD7A4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516216" y="4775522"/>
                <a:ext cx="72008" cy="216024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14 Conector recto de flecha">
                <a:extLst>
                  <a:ext uri="{FF2B5EF4-FFF2-40B4-BE49-F238E27FC236}">
                    <a16:creationId xmlns:a16="http://schemas.microsoft.com/office/drawing/2014/main" id="{7578BF45-74AC-44DD-8F9B-96C6166B4A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20272" y="4895937"/>
                <a:ext cx="0" cy="216024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16 Conector recto de flecha">
                <a:extLst>
                  <a:ext uri="{FF2B5EF4-FFF2-40B4-BE49-F238E27FC236}">
                    <a16:creationId xmlns:a16="http://schemas.microsoft.com/office/drawing/2014/main" id="{20F424E2-C90F-4350-9460-7B44CAEDB5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625139" y="4869160"/>
                <a:ext cx="43205" cy="216024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21 Conector recto de flecha">
                <a:extLst>
                  <a:ext uri="{FF2B5EF4-FFF2-40B4-BE49-F238E27FC236}">
                    <a16:creationId xmlns:a16="http://schemas.microsoft.com/office/drawing/2014/main" id="{E92AD3EC-8052-4070-B7DA-6D00B41B36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521139" y="4581513"/>
                <a:ext cx="72008" cy="216024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23 Conector recto de flecha">
                <a:extLst>
                  <a:ext uri="{FF2B5EF4-FFF2-40B4-BE49-F238E27FC236}">
                    <a16:creationId xmlns:a16="http://schemas.microsoft.com/office/drawing/2014/main" id="{1DDA17C3-0EF4-4B9B-9287-3F3F3D0BC74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984008" y="4673613"/>
                <a:ext cx="0" cy="209921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25 Conector recto de flecha">
                <a:extLst>
                  <a:ext uri="{FF2B5EF4-FFF2-40B4-BE49-F238E27FC236}">
                    <a16:creationId xmlns:a16="http://schemas.microsoft.com/office/drawing/2014/main" id="{87AF7BD0-3B42-4397-B665-D804A97ABB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668344" y="4673614"/>
                <a:ext cx="72008" cy="222323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20 Grupo">
              <a:extLst>
                <a:ext uri="{FF2B5EF4-FFF2-40B4-BE49-F238E27FC236}">
                  <a16:creationId xmlns:a16="http://schemas.microsoft.com/office/drawing/2014/main" id="{8260CF86-4CFA-411B-91B7-B68A8EFB7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3688" y="5301208"/>
              <a:ext cx="720080" cy="26792"/>
              <a:chOff x="1763688" y="5301208"/>
              <a:chExt cx="720080" cy="26792"/>
            </a:xfrm>
          </p:grpSpPr>
          <p:cxnSp>
            <p:nvCxnSpPr>
              <p:cNvPr id="7" name="28 Conector recto de flecha">
                <a:extLst>
                  <a:ext uri="{FF2B5EF4-FFF2-40B4-BE49-F238E27FC236}">
                    <a16:creationId xmlns:a16="http://schemas.microsoft.com/office/drawing/2014/main" id="{90AF480F-0845-4622-9027-44E57DF326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63688" y="5328000"/>
                <a:ext cx="720080" cy="0"/>
              </a:xfrm>
              <a:prstGeom prst="straightConnector1">
                <a:avLst/>
              </a:prstGeom>
              <a:noFill/>
              <a:ln w="38100" algn="ctr">
                <a:solidFill>
                  <a:srgbClr val="C0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3 Conector recto de flecha">
                <a:extLst>
                  <a:ext uri="{FF2B5EF4-FFF2-40B4-BE49-F238E27FC236}">
                    <a16:creationId xmlns:a16="http://schemas.microsoft.com/office/drawing/2014/main" id="{60F9EFB0-0043-41FE-89E4-FDA7552EAC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63688" y="5301208"/>
                <a:ext cx="720080" cy="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6" name="Rectangle 3">
            <a:extLst>
              <a:ext uri="{FF2B5EF4-FFF2-40B4-BE49-F238E27FC236}">
                <a16:creationId xmlns:a16="http://schemas.microsoft.com/office/drawing/2014/main" id="{8080D440-C401-4786-AD17-C731E787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37" y="5157192"/>
            <a:ext cx="806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ts val="1200"/>
              </a:spcBef>
              <a:tabLst>
                <a:tab pos="2684463" algn="l"/>
              </a:tabLst>
              <a:defRPr/>
            </a:pPr>
            <a:r>
              <a:rPr kumimoji="1" lang="es-ES_tradnl" sz="1400" kern="0" dirty="0">
                <a:latin typeface="Trebuchet MS" pitchFamily="34" charset="0"/>
              </a:rPr>
              <a:t>         FUERZAS EXTERNAS                                    FUERZAS INTERNAS</a:t>
            </a:r>
          </a:p>
          <a:p>
            <a:pPr marL="987425" lvl="1" indent="-271463" algn="just">
              <a:spcBef>
                <a:spcPct val="200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400" kern="0" dirty="0">
              <a:latin typeface="Trebuchet MS" pitchFamily="34" charset="0"/>
            </a:endParaRPr>
          </a:p>
          <a:p>
            <a:pPr marL="987425" lvl="1" indent="-271463" algn="just">
              <a:spcBef>
                <a:spcPct val="200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400" kern="0" dirty="0">
              <a:latin typeface="Trebuchet MS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CBCFB93-117E-4492-9510-E34970D23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5697438"/>
            <a:ext cx="273630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15962" lvl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kumimoji="1" lang="es-ES_tradnl" sz="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Fuente Imágenes: Elaboración  </a:t>
            </a:r>
            <a:r>
              <a:rPr kumimoji="1" lang="es-ES_tradnl" sz="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J.Ch.Lou</a:t>
            </a:r>
            <a:endParaRPr kumimoji="1" lang="es-ES_tradnl" sz="8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5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38" y="2034000"/>
            <a:ext cx="3127246" cy="1152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5" y="2060848"/>
            <a:ext cx="3236577" cy="1125306"/>
          </a:xfrm>
          <a:prstGeom prst="rect">
            <a:avLst/>
          </a:prstGeom>
        </p:spPr>
      </p:pic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899592" y="836712"/>
            <a:ext cx="7272808" cy="411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r>
              <a:rPr kumimoji="1" lang="es-ES_tradnl" sz="1800" b="0" kern="0" dirty="0">
                <a:latin typeface="Calibri" panose="020F0502020204030204" pitchFamily="34" charset="0"/>
              </a:rPr>
              <a:t>Las fuerzas pueden ser puntuales o repartidas</a:t>
            </a:r>
          </a:p>
          <a:p>
            <a:pPr marL="987425" lvl="1" indent="-271463" algn="just"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-36004" y="1268760"/>
            <a:ext cx="914399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spcBef>
                <a:spcPts val="1200"/>
              </a:spcBef>
              <a:tabLst>
                <a:tab pos="2684463" algn="l"/>
              </a:tabLst>
              <a:defRPr/>
            </a:pPr>
            <a:r>
              <a:rPr kumimoji="1" lang="es-ES_tradnl" sz="1400" kern="0" dirty="0">
                <a:latin typeface="Trebuchet MS" pitchFamily="34" charset="0"/>
              </a:rPr>
              <a:t>FUERZAS PUNTUALES (P)                                          FUERZAS REPARTIDAS (q)</a:t>
            </a:r>
          </a:p>
          <a:p>
            <a:pPr marL="0" lvl="1" algn="ctr">
              <a:spcBef>
                <a:spcPts val="1200"/>
              </a:spcBef>
              <a:tabLst>
                <a:tab pos="2684463" algn="l"/>
              </a:tabLst>
              <a:defRPr/>
            </a:pPr>
            <a:r>
              <a:rPr kumimoji="1" lang="es-ES_tradnl" sz="1400" kern="0" dirty="0">
                <a:latin typeface="Trebuchet MS" pitchFamily="34" charset="0"/>
              </a:rPr>
              <a:t>(</a:t>
            </a:r>
            <a:r>
              <a:rPr kumimoji="1" lang="es-ES_tradnl" sz="1400" kern="0" dirty="0" err="1">
                <a:latin typeface="Trebuchet MS" pitchFamily="34" charset="0"/>
              </a:rPr>
              <a:t>kgf</a:t>
            </a:r>
            <a:r>
              <a:rPr kumimoji="1" lang="es-ES_tradnl" sz="1400" kern="0" dirty="0">
                <a:latin typeface="Trebuchet MS" pitchFamily="34" charset="0"/>
              </a:rPr>
              <a:t>)	                       	(</a:t>
            </a:r>
            <a:r>
              <a:rPr kumimoji="1" lang="es-ES_tradnl" sz="1400" kern="0" dirty="0" err="1">
                <a:latin typeface="Trebuchet MS" pitchFamily="34" charset="0"/>
              </a:rPr>
              <a:t>kgf</a:t>
            </a:r>
            <a:r>
              <a:rPr kumimoji="1" lang="es-ES_tradnl" sz="1400" kern="0" dirty="0">
                <a:latin typeface="Trebuchet MS" pitchFamily="34" charset="0"/>
              </a:rPr>
              <a:t>/m)</a:t>
            </a:r>
          </a:p>
          <a:p>
            <a:pPr marL="987425" lvl="1" indent="-271463" algn="just">
              <a:spcBef>
                <a:spcPct val="200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400" kern="0" dirty="0">
              <a:latin typeface="Trebuchet MS" pitchFamily="34" charset="0"/>
            </a:endParaRPr>
          </a:p>
          <a:p>
            <a:pPr marL="987425" lvl="1" indent="-271463" algn="just">
              <a:spcBef>
                <a:spcPct val="200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400" kern="0" dirty="0">
              <a:latin typeface="Trebuchet MS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7584" y="5877272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800" b="0" dirty="0">
                <a:latin typeface="Calibri" panose="020F0502020204030204" pitchFamily="34" charset="0"/>
              </a:rPr>
              <a:t>https://s-media-cache-ak0.pinimg.com/originals/9b/3b/1e/9b3b1ed0913c30c686a0900e4be8ca4a.jpg</a:t>
            </a:r>
          </a:p>
        </p:txBody>
      </p:sp>
      <p:pic>
        <p:nvPicPr>
          <p:cNvPr id="9" name="Picture 2" descr="https://s-media-cache-ak0.pinimg.com/originals/9b/3b/1e/9b3b1ed0913c30c686a0900e4be8ca4a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0000" y="3357272"/>
            <a:ext cx="3677120" cy="25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4572000" y="5877272"/>
            <a:ext cx="36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L" sz="800" b="0" dirty="0">
                <a:latin typeface="Calibri" panose="020F0502020204030204" pitchFamily="34" charset="0"/>
              </a:rPr>
              <a:t>https://www.sotic.com.ar/static/gallery/DSC_7006_3.JPEG</a:t>
            </a:r>
          </a:p>
        </p:txBody>
      </p:sp>
      <p:pic>
        <p:nvPicPr>
          <p:cNvPr id="15" name="Picture 4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3356992"/>
            <a:ext cx="36720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BBB055D-8DCC-4063-BFFF-00BFEBC6CC7E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FUERZAS</a:t>
            </a:r>
          </a:p>
        </p:txBody>
      </p:sp>
    </p:spTree>
    <p:extLst>
      <p:ext uri="{BB962C8B-B14F-4D97-AF65-F5344CB8AC3E}">
        <p14:creationId xmlns:p14="http://schemas.microsoft.com/office/powerpoint/2010/main" val="64943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899592" y="836712"/>
            <a:ext cx="7272808" cy="338437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 algn="just">
              <a:spcBef>
                <a:spcPts val="1200"/>
              </a:spcBef>
              <a:buNone/>
              <a:tabLst>
                <a:tab pos="2684463" algn="l"/>
              </a:tabLst>
              <a:defRPr/>
            </a:pPr>
            <a:r>
              <a:rPr kumimoji="1" lang="es-ES_tradnl" sz="1800" b="0" kern="0" dirty="0">
                <a:latin typeface="Calibri" panose="020F0502020204030204" pitchFamily="34" charset="0"/>
              </a:rPr>
              <a:t>Los elementos estructurales, para poder transmitir las solicitaciones o cargas, deben estar vinculados convenientemente entre sí.  </a:t>
            </a:r>
          </a:p>
          <a:p>
            <a:pPr marL="0" lvl="1" indent="0" algn="just">
              <a:spcBef>
                <a:spcPts val="1200"/>
              </a:spcBef>
              <a:buNone/>
              <a:tabLst>
                <a:tab pos="2684463" algn="l"/>
              </a:tabLst>
              <a:defRPr/>
            </a:pPr>
            <a:r>
              <a:rPr kumimoji="1" lang="es-ES_tradnl" sz="1800" b="0" kern="0" dirty="0">
                <a:latin typeface="Calibri" panose="020F0502020204030204" pitchFamily="34" charset="0"/>
              </a:rPr>
              <a:t>Estos vínculos, también conocidos como apoyos, son los soportes sobre el cual descansa un elemento estructural y/o parte del sistema estructural que conforma dicho elemento.</a:t>
            </a:r>
          </a:p>
          <a:p>
            <a:pPr marL="0" lvl="1" indent="0" algn="just">
              <a:spcBef>
                <a:spcPts val="1200"/>
              </a:spcBef>
              <a:buNone/>
              <a:tabLst>
                <a:tab pos="2684463" algn="l"/>
              </a:tabLst>
              <a:defRPr/>
            </a:pPr>
            <a:r>
              <a:rPr kumimoji="1" lang="es-ES_tradnl" sz="1800" b="0" kern="0" dirty="0">
                <a:latin typeface="Calibri" panose="020F0502020204030204" pitchFamily="34" charset="0"/>
              </a:rPr>
              <a:t>Se clasifican según su grado de libertad ante los movimientos:</a:t>
            </a:r>
          </a:p>
          <a:p>
            <a:pPr marL="0" lvl="1" indent="0" algn="just">
              <a:spcBef>
                <a:spcPts val="1200"/>
              </a:spcBef>
              <a:buNone/>
              <a:tabLst>
                <a:tab pos="2684463" algn="l"/>
              </a:tabLst>
              <a:defRPr/>
            </a:pPr>
            <a:endParaRPr kumimoji="1" lang="es-ES_tradnl" sz="800" b="0" kern="0" dirty="0">
              <a:latin typeface="Calibri" panose="020F0502020204030204" pitchFamily="34" charset="0"/>
            </a:endParaRPr>
          </a:p>
          <a:p>
            <a:pPr marL="0" lvl="1" indent="0" algn="just">
              <a:spcBef>
                <a:spcPts val="1200"/>
              </a:spcBef>
              <a:buNone/>
              <a:tabLst>
                <a:tab pos="2684463" algn="l"/>
              </a:tabLst>
              <a:defRPr/>
            </a:pPr>
            <a:r>
              <a:rPr kumimoji="1" lang="es-ES_tradnl" sz="1600" kern="0" dirty="0">
                <a:latin typeface="Calibri" panose="020F0502020204030204" pitchFamily="34" charset="0"/>
              </a:rPr>
              <a:t>                 Articulación móvil                    Articulación fija                   Empotramiento</a:t>
            </a: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899592" y="188640"/>
            <a:ext cx="7344816" cy="4320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1200" indent="-711200" algn="just">
              <a:spcBef>
                <a:spcPts val="0"/>
              </a:spcBef>
              <a:buFont typeface="Monotype Sorts" pitchFamily="2" charset="2"/>
              <a:buNone/>
            </a:pPr>
            <a:r>
              <a:rPr lang="es-CL" altLang="es-CL" sz="2200" kern="0" dirty="0">
                <a:solidFill>
                  <a:srgbClr val="D67F00"/>
                </a:solidFill>
                <a:latin typeface="Calibri" panose="020F0502020204030204" pitchFamily="34" charset="0"/>
              </a:rPr>
              <a:t>VINCULOS  ó  APOYOS</a:t>
            </a:r>
            <a:endParaRPr lang="es-ES_tradnl" altLang="es-CL" sz="2200" b="1" kern="0" dirty="0">
              <a:solidFill>
                <a:srgbClr val="D67F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4EFC916-8EED-4D10-ABD5-9CA0A6BB2EA8}"/>
              </a:ext>
            </a:extLst>
          </p:cNvPr>
          <p:cNvGrpSpPr/>
          <p:nvPr/>
        </p:nvGrpSpPr>
        <p:grpSpPr>
          <a:xfrm>
            <a:off x="1115616" y="3645024"/>
            <a:ext cx="6552728" cy="2086823"/>
            <a:chOff x="683568" y="3573016"/>
            <a:chExt cx="7009370" cy="2232248"/>
          </a:xfrm>
        </p:grpSpPr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D867BB1C-E90E-4BDB-9929-E8CC09CD41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19672" y="3573016"/>
              <a:ext cx="1571625" cy="142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F52B0C8F-AC60-40F4-A0A8-7B801CDD3A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5936" y="3602348"/>
              <a:ext cx="1224136" cy="1460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4C0377FF-9CC0-45C9-AA42-237A46CBB454}"/>
                </a:ext>
              </a:extLst>
            </p:cNvPr>
            <p:cNvGrpSpPr/>
            <p:nvPr/>
          </p:nvGrpSpPr>
          <p:grpSpPr>
            <a:xfrm>
              <a:off x="6444208" y="3595158"/>
              <a:ext cx="1248730" cy="1467206"/>
              <a:chOff x="6444208" y="3451142"/>
              <a:chExt cx="1248730" cy="1467206"/>
            </a:xfrm>
          </p:grpSpPr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8029D08D-34EE-4619-AE13-FB12AD1D09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646892" y="3451142"/>
                <a:ext cx="796414" cy="1201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4">
                <a:extLst>
                  <a:ext uri="{FF2B5EF4-FFF2-40B4-BE49-F238E27FC236}">
                    <a16:creationId xmlns:a16="http://schemas.microsoft.com/office/drawing/2014/main" id="{B6DB648B-E152-4E73-A95F-B51D8AB831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444208" y="4572000"/>
                <a:ext cx="1248730" cy="346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AB5EA057-6593-42AD-98B6-E3F152FF01A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51720" y="4797152"/>
              <a:ext cx="0" cy="1008112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0033CC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51DED412-EF22-4043-A6B1-A3140526A09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58946" y="4797152"/>
              <a:ext cx="0" cy="1008112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0033CC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609E0198-BCFB-4E4A-9D6D-BB7A7E00F9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20272" y="4797152"/>
              <a:ext cx="0" cy="1008112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0033CC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cxnSp>
          <p:nvCxnSpPr>
            <p:cNvPr id="48" name="Conector recto de flecha 47">
              <a:extLst>
                <a:ext uri="{FF2B5EF4-FFF2-40B4-BE49-F238E27FC236}">
                  <a16:creationId xmlns:a16="http://schemas.microsoft.com/office/drawing/2014/main" id="{7016055C-60BE-46C5-8894-E5B0DB3A93D3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3635896" y="4149080"/>
              <a:ext cx="0" cy="1008112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0033CC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BF5E653E-34BD-46BD-9BB9-D147E2186A58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6300192" y="4149080"/>
              <a:ext cx="0" cy="1008112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0033CC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cxnSp>
          <p:nvCxnSpPr>
            <p:cNvPr id="50" name="Conector recto de flecha 49">
              <a:extLst>
                <a:ext uri="{FF2B5EF4-FFF2-40B4-BE49-F238E27FC236}">
                  <a16:creationId xmlns:a16="http://schemas.microsoft.com/office/drawing/2014/main" id="{BF4C5D3B-1AF5-40E8-B65C-BC12AE0B0F46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1187624" y="4149080"/>
              <a:ext cx="0" cy="1008112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99CCFF"/>
              </a:solidFill>
              <a:prstDash val="sysDash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9C9BEF8B-8F64-4F4B-BDE4-64D550F00B36}"/>
                </a:ext>
              </a:extLst>
            </p:cNvPr>
            <p:cNvSpPr/>
            <p:nvPr/>
          </p:nvSpPr>
          <p:spPr bwMode="auto">
            <a:xfrm>
              <a:off x="1547664" y="3861048"/>
              <a:ext cx="1152128" cy="1152128"/>
            </a:xfrm>
            <a:prstGeom prst="arc">
              <a:avLst>
                <a:gd name="adj1" fmla="val 11220169"/>
                <a:gd name="adj2" fmla="val 3775102"/>
              </a:avLst>
            </a:prstGeom>
            <a:noFill/>
            <a:ln w="34925" cap="flat" cmpd="sng" algn="ctr">
              <a:solidFill>
                <a:srgbClr val="99CCFF"/>
              </a:solidFill>
              <a:prstDash val="sysDash"/>
              <a:round/>
              <a:headEnd type="arrow" w="lg" len="lg"/>
              <a:tailEnd type="arrow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51" name="Arco 50">
              <a:extLst>
                <a:ext uri="{FF2B5EF4-FFF2-40B4-BE49-F238E27FC236}">
                  <a16:creationId xmlns:a16="http://schemas.microsoft.com/office/drawing/2014/main" id="{C61DFBC9-84D7-4AA8-9696-B7C7A17AEE71}"/>
                </a:ext>
              </a:extLst>
            </p:cNvPr>
            <p:cNvSpPr/>
            <p:nvPr/>
          </p:nvSpPr>
          <p:spPr bwMode="auto">
            <a:xfrm>
              <a:off x="3995936" y="3933056"/>
              <a:ext cx="1152128" cy="1152128"/>
            </a:xfrm>
            <a:prstGeom prst="arc">
              <a:avLst>
                <a:gd name="adj1" fmla="val 11139035"/>
                <a:gd name="adj2" fmla="val 4372197"/>
              </a:avLst>
            </a:prstGeom>
            <a:noFill/>
            <a:ln w="34925" cap="flat" cmpd="sng" algn="ctr">
              <a:solidFill>
                <a:srgbClr val="99CCFF"/>
              </a:solidFill>
              <a:prstDash val="sysDash"/>
              <a:round/>
              <a:headEnd type="arrow" w="lg" len="lg"/>
              <a:tailEnd type="arrow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52" name="Arco 51">
              <a:extLst>
                <a:ext uri="{FF2B5EF4-FFF2-40B4-BE49-F238E27FC236}">
                  <a16:creationId xmlns:a16="http://schemas.microsoft.com/office/drawing/2014/main" id="{805A8174-1094-4CD8-9BBF-054E7B598FE5}"/>
                </a:ext>
              </a:extLst>
            </p:cNvPr>
            <p:cNvSpPr/>
            <p:nvPr/>
          </p:nvSpPr>
          <p:spPr bwMode="auto">
            <a:xfrm>
              <a:off x="6444208" y="4005064"/>
              <a:ext cx="1152128" cy="1152128"/>
            </a:xfrm>
            <a:prstGeom prst="arc">
              <a:avLst>
                <a:gd name="adj1" fmla="val 11079502"/>
                <a:gd name="adj2" fmla="val 3793245"/>
              </a:avLst>
            </a:prstGeom>
            <a:noFill/>
            <a:ln w="34925" cap="flat" cmpd="sng" algn="ctr">
              <a:solidFill>
                <a:srgbClr val="0033CC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5CBCFB93-117E-4492-9510-E34970D23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556" y="6093296"/>
            <a:ext cx="273630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15962" lvl="1">
              <a:spcBef>
                <a:spcPct val="20000"/>
              </a:spcBef>
              <a:tabLst>
                <a:tab pos="2684463" algn="l"/>
              </a:tabLst>
              <a:defRPr/>
            </a:pPr>
            <a:r>
              <a:rPr kumimoji="1" lang="es-ES_tradnl" sz="800" b="0" kern="0" dirty="0">
                <a:latin typeface="Calibri" panose="020F0502020204030204" pitchFamily="34" charset="0"/>
                <a:cs typeface="Calibri" panose="020F0502020204030204" pitchFamily="34" charset="0"/>
              </a:rPr>
              <a:t>Fuente Imágenes: Elaboración  </a:t>
            </a:r>
            <a:r>
              <a:rPr kumimoji="1" lang="es-ES_tradnl" sz="8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J.Ch.Lou</a:t>
            </a:r>
            <a:endParaRPr kumimoji="1" lang="es-ES_tradnl" sz="8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7509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9414</TotalTime>
  <Words>2196</Words>
  <Application>Microsoft Office PowerPoint</Application>
  <PresentationFormat>Presentación en pantalla (4:3)</PresentationFormat>
  <Paragraphs>358</Paragraphs>
  <Slides>34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8" baseType="lpstr">
      <vt:lpstr>ＭＳ Ｐゴシック</vt:lpstr>
      <vt:lpstr>Arial</vt:lpstr>
      <vt:lpstr>Calibri</vt:lpstr>
      <vt:lpstr>Cambria Math</vt:lpstr>
      <vt:lpstr>Lucida Sans</vt:lpstr>
      <vt:lpstr>Monotype Sorts</vt:lpstr>
      <vt:lpstr>Symbol</vt:lpstr>
      <vt:lpstr>Times New Roman</vt:lpstr>
      <vt:lpstr>Trebuchet MS</vt:lpstr>
      <vt:lpstr>Verdana</vt:lpstr>
      <vt:lpstr>Wingdings</vt:lpstr>
      <vt:lpstr>Diseño predeterminado</vt:lpstr>
      <vt:lpstr>Ecuación</vt:lpstr>
      <vt:lpstr>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CHILE-ESPAÑA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 Ch Lou</dc:creator>
  <cp:lastModifiedBy>macav</cp:lastModifiedBy>
  <cp:revision>783</cp:revision>
  <cp:lastPrinted>2021-03-29T15:51:43Z</cp:lastPrinted>
  <dcterms:created xsi:type="dcterms:W3CDTF">2005-10-24T14:23:01Z</dcterms:created>
  <dcterms:modified xsi:type="dcterms:W3CDTF">2022-03-13T23:10:11Z</dcterms:modified>
</cp:coreProperties>
</file>