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1005" r:id="rId2"/>
    <p:sldId id="1129" r:id="rId3"/>
    <p:sldId id="1138" r:id="rId4"/>
    <p:sldId id="1118" r:id="rId5"/>
    <p:sldId id="1117" r:id="rId6"/>
    <p:sldId id="1122" r:id="rId7"/>
    <p:sldId id="1139" r:id="rId8"/>
    <p:sldId id="1140" r:id="rId9"/>
    <p:sldId id="1119" r:id="rId10"/>
    <p:sldId id="1137" r:id="rId11"/>
    <p:sldId id="1120" r:id="rId12"/>
    <p:sldId id="1121" r:id="rId13"/>
    <p:sldId id="1125" r:id="rId14"/>
    <p:sldId id="1127" r:id="rId15"/>
    <p:sldId id="1135" r:id="rId16"/>
  </p:sldIdLst>
  <p:sldSz cx="9144000" cy="6858000" type="screen4x3"/>
  <p:notesSz cx="7104063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Lucida San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DDE"/>
    <a:srgbClr val="BBE0E3"/>
    <a:srgbClr val="D7EBED"/>
    <a:srgbClr val="D67F00"/>
    <a:srgbClr val="E7F3F4"/>
    <a:srgbClr val="F3F9FA"/>
    <a:srgbClr val="FFC000"/>
    <a:srgbClr val="FFFF99"/>
    <a:srgbClr val="FFFF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40" autoAdjust="0"/>
    <p:restoredTop sz="93913" autoAdjust="0"/>
  </p:normalViewPr>
  <p:slideViewPr>
    <p:cSldViewPr>
      <p:cViewPr varScale="1">
        <p:scale>
          <a:sx n="77" d="100"/>
          <a:sy n="77" d="100"/>
        </p:scale>
        <p:origin x="117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>
        <p:scale>
          <a:sx n="190" d="100"/>
          <a:sy n="190" d="100"/>
        </p:scale>
        <p:origin x="438" y="-621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330" y="9723561"/>
            <a:ext cx="3078735" cy="51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2" tIns="49527" rIns="99052" bIns="49527" numCol="1" anchor="b" anchorCtr="0" compatLnSpc="1">
            <a:prstTxWarp prst="textNoShape">
              <a:avLst/>
            </a:prstTxWarp>
          </a:bodyPr>
          <a:lstStyle>
            <a:lvl1pPr algn="r" defTabSz="990697" eaLnBrk="1" hangingPunct="1">
              <a:spcAft>
                <a:spcPts val="615"/>
              </a:spcAft>
              <a:defRPr sz="1200">
                <a:latin typeface="+mj-lt"/>
              </a:defRPr>
            </a:lvl1pPr>
          </a:lstStyle>
          <a:p>
            <a:pPr>
              <a:defRPr/>
            </a:pPr>
            <a:fld id="{02222C26-5666-46E0-BDF8-1BC9C13F3AF1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35968"/>
              </p:ext>
            </p:extLst>
          </p:nvPr>
        </p:nvGraphicFramePr>
        <p:xfrm>
          <a:off x="0" y="9645719"/>
          <a:ext cx="7104063" cy="407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080">
                <a:tc>
                  <a:txBody>
                    <a:bodyPr/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ts val="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altLang="en-US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8801" marR="88801" marT="48693" marB="486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694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ts val="800"/>
                        </a:lnSpc>
                        <a:defRPr/>
                      </a:pPr>
                      <a:r>
                        <a:rPr lang="es-ES" altLang="en-US" sz="9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Profesores: De</a:t>
                      </a:r>
                      <a:r>
                        <a:rPr lang="es-ES" altLang="en-US" sz="9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La </a:t>
                      </a:r>
                      <a:r>
                        <a:rPr lang="es-ES" altLang="en-US" sz="900" b="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Maza</a:t>
                      </a:r>
                      <a:r>
                        <a:rPr lang="es-ES" altLang="en-US" sz="9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+Lou</a:t>
                      </a:r>
                      <a:r>
                        <a:rPr lang="es-ES" altLang="en-US" sz="9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s-ES" altLang="en-US" sz="9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Goldsack+Veas</a:t>
                      </a:r>
                      <a:r>
                        <a:rPr lang="es-ES" altLang="en-US" sz="9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s-ES" altLang="en-US" sz="900" b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Pfenniger</a:t>
                      </a:r>
                      <a:r>
                        <a:rPr lang="es-ES" altLang="en-US" sz="900" b="0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+Muñoz</a:t>
                      </a:r>
                      <a:endParaRPr lang="es-ES" altLang="en-US" sz="9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8801" marR="88801" marT="48693" marB="48693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848230"/>
              </p:ext>
            </p:extLst>
          </p:nvPr>
        </p:nvGraphicFramePr>
        <p:xfrm>
          <a:off x="0" y="280912"/>
          <a:ext cx="7104063" cy="440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4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785">
                <a:tc>
                  <a:txBody>
                    <a:bodyPr/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ts val="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Universidad de Chile</a:t>
                      </a:r>
                      <a:r>
                        <a:rPr lang="es-ES" altLang="en-US" sz="10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- </a:t>
                      </a:r>
                      <a:r>
                        <a:rPr lang="es-ES" alt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Facultad de Arquitectura y Urbanismo -</a:t>
                      </a:r>
                      <a:r>
                        <a:rPr lang="es-ES" altLang="en-US" sz="10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s-ES" altLang="en-US" sz="10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Departamento de Arquitectura </a:t>
                      </a:r>
                    </a:p>
                  </a:txBody>
                  <a:tcPr marL="88801" marR="88801" marT="48896" marB="48896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73">
                <a:tc>
                  <a:txBody>
                    <a:bodyPr/>
                    <a:lstStyle/>
                    <a:p>
                      <a:pPr marL="0" marR="0" indent="0" algn="ctr" defTabSz="914400" rtl="0" eaLnBrk="0" fontAlgn="base" latinLnBrk="0" hangingPunct="0">
                        <a:lnSpc>
                          <a:spcPts val="1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n-US" sz="13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CURSO DISEÑO</a:t>
                      </a:r>
                      <a:r>
                        <a:rPr lang="es-ES" altLang="en-US" sz="13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Y MATERIALIZACIÓN</a:t>
                      </a:r>
                      <a:endParaRPr lang="es-ES" altLang="en-US" sz="13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88801" marR="88801" marT="48896" marB="48896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382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078736" cy="511053"/>
          </a:xfrm>
          <a:prstGeom prst="rect">
            <a:avLst/>
          </a:prstGeom>
        </p:spPr>
        <p:txBody>
          <a:bodyPr vert="horz" lIns="93701" tIns="46851" rIns="93701" bIns="46851" rtlCol="0"/>
          <a:lstStyle>
            <a:lvl1pPr algn="l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788" y="3"/>
            <a:ext cx="3078736" cy="511053"/>
          </a:xfrm>
          <a:prstGeom prst="rect">
            <a:avLst/>
          </a:prstGeom>
        </p:spPr>
        <p:txBody>
          <a:bodyPr vert="horz" lIns="93701" tIns="46851" rIns="93701" bIns="46851" rtlCol="0"/>
          <a:lstStyle>
            <a:lvl1pPr algn="r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fld id="{E93D9AE2-10F8-408E-97F2-195094F230F6}" type="datetimeFigureOut">
              <a:rPr lang="es-ES"/>
              <a:pPr>
                <a:defRPr/>
              </a:pPr>
              <a:t>23/08/2024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01" tIns="46851" rIns="93701" bIns="46851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717" y="4860089"/>
            <a:ext cx="5682633" cy="4606253"/>
          </a:xfrm>
          <a:prstGeom prst="rect">
            <a:avLst/>
          </a:prstGeom>
        </p:spPr>
        <p:txBody>
          <a:bodyPr vert="horz" lIns="93701" tIns="46851" rIns="93701" bIns="46851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721871"/>
            <a:ext cx="3078736" cy="511053"/>
          </a:xfrm>
          <a:prstGeom prst="rect">
            <a:avLst/>
          </a:prstGeom>
        </p:spPr>
        <p:txBody>
          <a:bodyPr vert="horz" lIns="93701" tIns="46851" rIns="93701" bIns="46851" rtlCol="0" anchor="b"/>
          <a:lstStyle>
            <a:lvl1pPr algn="l" eaLnBrk="1" hangingPunct="1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788" y="9721871"/>
            <a:ext cx="3078736" cy="511053"/>
          </a:xfrm>
          <a:prstGeom prst="rect">
            <a:avLst/>
          </a:prstGeom>
        </p:spPr>
        <p:txBody>
          <a:bodyPr vert="horz" wrap="square" lIns="93701" tIns="46851" rIns="93701" bIns="468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93EA0701-7C82-4DFF-A1F4-8751A5E66BE8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705527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 userDrawn="1"/>
        </p:nvSpPr>
        <p:spPr>
          <a:xfrm>
            <a:off x="0" y="188640"/>
            <a:ext cx="9144000" cy="54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34000">
                <a:schemeClr val="bg1">
                  <a:lumMod val="95000"/>
                  <a:shade val="67500"/>
                  <a:satMod val="115000"/>
                </a:schemeClr>
              </a:gs>
              <a:gs pos="67000">
                <a:srgbClr val="DFDFDF"/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1800" b="1" dirty="0"/>
          </a:p>
        </p:txBody>
      </p:sp>
    </p:spTree>
    <p:extLst>
      <p:ext uri="{BB962C8B-B14F-4D97-AF65-F5344CB8AC3E}">
        <p14:creationId xmlns:p14="http://schemas.microsoft.com/office/powerpoint/2010/main" val="413913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02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01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 userDrawn="1"/>
        </p:nvSpPr>
        <p:spPr>
          <a:xfrm>
            <a:off x="0" y="188640"/>
            <a:ext cx="9144000" cy="46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34000">
                <a:schemeClr val="bg1">
                  <a:lumMod val="95000"/>
                  <a:shade val="67500"/>
                  <a:satMod val="115000"/>
                </a:schemeClr>
              </a:gs>
              <a:gs pos="67000">
                <a:srgbClr val="DFDFDF"/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1800" b="1" dirty="0"/>
          </a:p>
        </p:txBody>
      </p:sp>
      <p:sp>
        <p:nvSpPr>
          <p:cNvPr id="12" name="Text Box 2"/>
          <p:cNvSpPr txBox="1">
            <a:spLocks noChangeArrowheads="1"/>
          </p:cNvSpPr>
          <p:nvPr userDrawn="1"/>
        </p:nvSpPr>
        <p:spPr bwMode="auto">
          <a:xfrm>
            <a:off x="0" y="6402388"/>
            <a:ext cx="4572000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Universidad de Chile</a:t>
            </a:r>
            <a:r>
              <a:rPr lang="es-ES" altLang="en-US" sz="900" b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es-ES" altLang="en-US" sz="9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Facultad de Arquitectura y Urbanismo</a:t>
            </a:r>
          </a:p>
          <a:p>
            <a:pPr eaLnBrk="1" hangingPunct="1">
              <a:defRPr/>
            </a:pPr>
            <a:r>
              <a:rPr lang="es-ES" alt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Departamento de Arquitectura </a:t>
            </a:r>
            <a:r>
              <a:rPr lang="es-ES" altLang="en-US" sz="800" b="1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s-ES" altLang="en-US" sz="800" b="0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Curso</a:t>
            </a:r>
            <a:r>
              <a:rPr lang="es-ES" altLang="en-US" sz="800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Diseño y Materialización</a:t>
            </a:r>
            <a:endParaRPr lang="es-ES" altLang="en-US" sz="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defRPr/>
            </a:pPr>
            <a:r>
              <a:rPr lang="es-ES" altLang="en-US" sz="800" b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Profesores:  </a:t>
            </a:r>
            <a:r>
              <a:rPr lang="es-ES" altLang="en-US" sz="800" b="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Pfenniger+Veas</a:t>
            </a:r>
            <a:r>
              <a:rPr lang="es-ES" altLang="en-US" sz="800" b="0" baseline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Aguilera</a:t>
            </a:r>
            <a:endParaRPr lang="es-ES" altLang="en-US" sz="800" b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 userDrawn="1"/>
        </p:nvSpPr>
        <p:spPr bwMode="auto">
          <a:xfrm>
            <a:off x="4499991" y="6396038"/>
            <a:ext cx="4644000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altLang="en-US" sz="9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DISEÑO PORTICOS EN ACERO</a:t>
            </a:r>
          </a:p>
          <a:p>
            <a:pPr algn="r" eaLnBrk="1" hangingPunct="1">
              <a:defRPr/>
            </a:pPr>
            <a:endParaRPr lang="es-ES" altLang="en-US" sz="9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endParaRPr lang="es-ES" altLang="en-US" sz="9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90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0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1008012" y="5301208"/>
            <a:ext cx="7344000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200" dirty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Verdana"/>
              </a:rPr>
              <a:t>DISEÑO ESTRUCTURAL DE PÓRTICOS EN </a:t>
            </a:r>
            <a:r>
              <a:rPr lang="es-CL" sz="2200" dirty="0" smtClean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Verdana"/>
              </a:rPr>
              <a:t>ACERO</a:t>
            </a:r>
            <a:endParaRPr lang="es-CL" sz="2200" dirty="0">
              <a:solidFill>
                <a:srgbClr val="C00000"/>
              </a:solidFill>
              <a:latin typeface="Calibri" panose="020F0502020204030204" pitchFamily="34" charset="0"/>
              <a:ea typeface="ＭＳ Ｐゴシック" charset="0"/>
              <a:cs typeface="Verdana"/>
            </a:endParaRPr>
          </a:p>
        </p:txBody>
      </p:sp>
      <p:sp>
        <p:nvSpPr>
          <p:cNvPr id="7" name="Rectángulo 1"/>
          <p:cNvSpPr>
            <a:spLocks noChangeArrowheads="1"/>
          </p:cNvSpPr>
          <p:nvPr/>
        </p:nvSpPr>
        <p:spPr bwMode="auto">
          <a:xfrm>
            <a:off x="7561413" y="450000"/>
            <a:ext cx="1547091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>
              <a:lnSpc>
                <a:spcPct val="110000"/>
              </a:lnSpc>
            </a:pPr>
            <a:r>
              <a:rPr lang="es-CL" sz="1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Verdana" charset="0"/>
              </a:rPr>
              <a:t>Semestre </a:t>
            </a:r>
            <a:r>
              <a:rPr lang="es-CL" sz="12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Verdana" charset="0"/>
              </a:rPr>
              <a:t>otoño 2023</a:t>
            </a:r>
            <a:endParaRPr lang="es-CL" sz="12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Verdana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67744" y="162000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altLang="es-CL" sz="2400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DISEÑO  Y  MATERIALIZACIÓN</a:t>
            </a:r>
            <a:r>
              <a:rPr lang="es-ES" sz="2400" spc="15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1200" b="0" spc="5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DESIGN AND REALIZATION</a:t>
            </a:r>
            <a:endParaRPr lang="es-CL" sz="1200" b="0" spc="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27" y="0"/>
            <a:ext cx="1449638" cy="10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9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804" t="18977" r="29900" b="40964"/>
          <a:stretch/>
        </p:blipFill>
        <p:spPr>
          <a:xfrm>
            <a:off x="611560" y="692696"/>
            <a:ext cx="5688632" cy="28803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3845" t="25894" r="6228" b="30122"/>
          <a:stretch/>
        </p:blipFill>
        <p:spPr>
          <a:xfrm>
            <a:off x="611560" y="3573017"/>
            <a:ext cx="5724128" cy="2880319"/>
          </a:xfrm>
          <a:prstGeom prst="rect">
            <a:avLst/>
          </a:prstGeom>
        </p:spPr>
      </p:pic>
      <p:sp>
        <p:nvSpPr>
          <p:cNvPr id="4" name="Flecha abajo 3"/>
          <p:cNvSpPr/>
          <p:nvPr/>
        </p:nvSpPr>
        <p:spPr bwMode="auto">
          <a:xfrm>
            <a:off x="7327728" y="1484784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5" name="Flecha abajo 4"/>
          <p:cNvSpPr/>
          <p:nvPr/>
        </p:nvSpPr>
        <p:spPr bwMode="auto">
          <a:xfrm rot="5400000">
            <a:off x="7296863" y="4262232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27168ED-26C5-47F7-9F7E-A2161A1E0939}"/>
              </a:ext>
            </a:extLst>
          </p:cNvPr>
          <p:cNvSpPr/>
          <p:nvPr/>
        </p:nvSpPr>
        <p:spPr>
          <a:xfrm>
            <a:off x="6553766" y="5301208"/>
            <a:ext cx="22927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SÍSMICO </a:t>
            </a:r>
          </a:p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(CASO 2)</a:t>
            </a:r>
          </a:p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GRÁFICO MOMENTOS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1B97515-71ED-4BE1-8DFA-A63848EACDE9}"/>
              </a:ext>
            </a:extLst>
          </p:cNvPr>
          <p:cNvSpPr/>
          <p:nvPr/>
        </p:nvSpPr>
        <p:spPr>
          <a:xfrm>
            <a:off x="6580339" y="2608456"/>
            <a:ext cx="229274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</a:t>
            </a:r>
          </a:p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(CASO 1)</a:t>
            </a:r>
          </a:p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GRÁFICO MOMENTOS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6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372" t="10500" r="3143" b="29263"/>
          <a:stretch/>
        </p:blipFill>
        <p:spPr>
          <a:xfrm>
            <a:off x="91771" y="744578"/>
            <a:ext cx="5557581" cy="345638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2E7FAEC-3B7F-443C-9CDE-DC539921B8A5}"/>
              </a:ext>
            </a:extLst>
          </p:cNvPr>
          <p:cNvSpPr/>
          <p:nvPr/>
        </p:nvSpPr>
        <p:spPr>
          <a:xfrm flipH="1">
            <a:off x="755576" y="25135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GRÁFICO MOMENTOS EJE  B (COMBINACIÓN DE CARGAS)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51B770F-FAE6-46C3-9B4F-80EA5B4B0BE2}"/>
                  </a:ext>
                </a:extLst>
              </p:cNvPr>
              <p:cNvSpPr txBox="1"/>
              <p:nvPr/>
            </p:nvSpPr>
            <p:spPr>
              <a:xfrm>
                <a:off x="1547664" y="4437112"/>
                <a:ext cx="892873" cy="509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s-CL" b="0" i="0" baseline="-25000" smtClean="0">
                          <a:latin typeface="Calibri" panose="020F0502020204030204" pitchFamily="34" charset="0"/>
                        </a:rPr>
                        <m:t>dis</m:t>
                      </m:r>
                      <m:r>
                        <m:rPr>
                          <m:nor/>
                        </m:rPr>
                        <a:rPr lang="es-CL" b="1" i="0" baseline="-25000" smtClean="0">
                          <a:latin typeface="Calibri" panose="020F0502020204030204" pitchFamily="34" charset="0"/>
                        </a:rPr>
                        <m:t>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W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51B770F-FAE6-46C3-9B4F-80EA5B4B0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437112"/>
                <a:ext cx="892873" cy="509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D461C6C-6D24-4484-BADF-62434843BA90}"/>
                  </a:ext>
                </a:extLst>
              </p:cNvPr>
              <p:cNvSpPr txBox="1"/>
              <p:nvPr/>
            </p:nvSpPr>
            <p:spPr>
              <a:xfrm>
                <a:off x="899592" y="5085184"/>
                <a:ext cx="2739533" cy="565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1.440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565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.684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kgcm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324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i="0" baseline="3000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BD461C6C-6D24-4484-BADF-62434843B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085184"/>
                <a:ext cx="2739533" cy="5652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144020C-ABF3-445C-BADB-0A92C906084B}"/>
                  </a:ext>
                </a:extLst>
              </p:cNvPr>
              <p:cNvSpPr txBox="1"/>
              <p:nvPr/>
            </p:nvSpPr>
            <p:spPr>
              <a:xfrm>
                <a:off x="899592" y="5784809"/>
                <a:ext cx="2614498" cy="522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1.440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≱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  <a:ea typeface="Cambria Math" panose="02040503050406030204" pitchFamily="18" charset="0"/>
                        </a:rPr>
                        <m:t>1.745,93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i="0" baseline="3000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144020C-ABF3-445C-BADB-0A92C9060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784809"/>
                <a:ext cx="2614498" cy="5221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ángulo 7">
            <a:extLst>
              <a:ext uri="{FF2B5EF4-FFF2-40B4-BE49-F238E27FC236}">
                <a16:creationId xmlns:a16="http://schemas.microsoft.com/office/drawing/2014/main" id="{7B972A01-AE2C-4DB5-ADDF-B38152CE2E6F}"/>
              </a:ext>
            </a:extLst>
          </p:cNvPr>
          <p:cNvSpPr/>
          <p:nvPr/>
        </p:nvSpPr>
        <p:spPr>
          <a:xfrm>
            <a:off x="5649352" y="692696"/>
            <a:ext cx="345915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+ SÍSMICO</a:t>
            </a:r>
          </a:p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(COMBINACIÓN)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Verificación viga IPE 240 por resistencia</a:t>
            </a:r>
          </a:p>
        </p:txBody>
      </p:sp>
      <p:sp>
        <p:nvSpPr>
          <p:cNvPr id="9" name="Multiplicar 8"/>
          <p:cNvSpPr/>
          <p:nvPr/>
        </p:nvSpPr>
        <p:spPr bwMode="auto">
          <a:xfrm>
            <a:off x="3851920" y="5877272"/>
            <a:ext cx="504056" cy="50405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667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779" t="9721" r="36666" b="9723"/>
          <a:stretch/>
        </p:blipFill>
        <p:spPr>
          <a:xfrm>
            <a:off x="5004048" y="676889"/>
            <a:ext cx="4032448" cy="570443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6FAE12-4212-481E-9EB7-E4703C8BC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0" t="13804" r="8640" b="29724"/>
          <a:stretch/>
        </p:blipFill>
        <p:spPr>
          <a:xfrm>
            <a:off x="20241" y="699272"/>
            <a:ext cx="4860033" cy="324036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E0D372C-244E-4497-9F33-62A69C9904FD}"/>
              </a:ext>
            </a:extLst>
          </p:cNvPr>
          <p:cNvSpPr/>
          <p:nvPr/>
        </p:nvSpPr>
        <p:spPr>
          <a:xfrm>
            <a:off x="213779" y="4509120"/>
            <a:ext cx="447295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+ SÍSMICO</a:t>
            </a:r>
          </a:p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(COMBINACIÓN)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Verificación viga por resistencia a partir de tabla de 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tensiones resultantes en software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2E9A6CE-A352-45A5-AAC1-D7803396FBC2}"/>
              </a:ext>
            </a:extLst>
          </p:cNvPr>
          <p:cNvSpPr/>
          <p:nvPr/>
        </p:nvSpPr>
        <p:spPr bwMode="auto">
          <a:xfrm>
            <a:off x="7236296" y="4797152"/>
            <a:ext cx="648072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6" name="Multiplicar 5"/>
          <p:cNvSpPr/>
          <p:nvPr/>
        </p:nvSpPr>
        <p:spPr bwMode="auto">
          <a:xfrm>
            <a:off x="3707904" y="5720148"/>
            <a:ext cx="504056" cy="504056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1DC7DAD-48DB-4E63-B7CA-7592446DB34E}"/>
              </a:ext>
            </a:extLst>
          </p:cNvPr>
          <p:cNvSpPr/>
          <p:nvPr/>
        </p:nvSpPr>
        <p:spPr>
          <a:xfrm flipH="1">
            <a:off x="755576" y="25135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GRÁFICO MOMENTOS EJE  B (COMBINACIÓN DE CARGAS)</a:t>
            </a:r>
          </a:p>
        </p:txBody>
      </p:sp>
    </p:spTree>
    <p:extLst>
      <p:ext uri="{BB962C8B-B14F-4D97-AF65-F5344CB8AC3E}">
        <p14:creationId xmlns:p14="http://schemas.microsoft.com/office/powerpoint/2010/main" val="1030506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0256" r="26154" b="28205"/>
          <a:stretch/>
        </p:blipFill>
        <p:spPr>
          <a:xfrm>
            <a:off x="0" y="620688"/>
            <a:ext cx="5184576" cy="345638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EC7F02C-E9B0-4EA5-88DE-BAE2E77B5681}"/>
              </a:ext>
            </a:extLst>
          </p:cNvPr>
          <p:cNvSpPr/>
          <p:nvPr/>
        </p:nvSpPr>
        <p:spPr>
          <a:xfrm>
            <a:off x="5680248" y="692696"/>
            <a:ext cx="3029291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+ SÍSMICO</a:t>
            </a:r>
          </a:p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(COMB.)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Verificación viga por resistencia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VIGA IPE 270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PILARES HEB 200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71BE7A-5B8D-4B21-AAC9-0920A52E1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98" r="54414" b="43806"/>
          <a:stretch/>
        </p:blipFill>
        <p:spPr>
          <a:xfrm>
            <a:off x="5166513" y="3284984"/>
            <a:ext cx="3956440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47CE188-9823-450C-B787-02BEE20A6481}"/>
                  </a:ext>
                </a:extLst>
              </p:cNvPr>
              <p:cNvSpPr txBox="1"/>
              <p:nvPr/>
            </p:nvSpPr>
            <p:spPr>
              <a:xfrm>
                <a:off x="694371" y="5584845"/>
                <a:ext cx="2497479" cy="522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1.440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  <a:ea typeface="Cambria Math" panose="02040503050406030204" pitchFamily="18" charset="0"/>
                        </a:rPr>
                        <m:t>1.329,6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i="0" baseline="3000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447CE188-9823-450C-B787-02BEE20A6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1" y="5584845"/>
                <a:ext cx="2497479" cy="5221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9895953-5FE6-4A39-8383-44F3BAA17D44}"/>
                  </a:ext>
                </a:extLst>
              </p:cNvPr>
              <p:cNvSpPr txBox="1"/>
              <p:nvPr/>
            </p:nvSpPr>
            <p:spPr>
              <a:xfrm>
                <a:off x="1342443" y="4212750"/>
                <a:ext cx="892873" cy="509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s-CL" b="0" i="0" baseline="-25000" smtClean="0">
                          <a:latin typeface="Calibri" panose="020F0502020204030204" pitchFamily="34" charset="0"/>
                        </a:rPr>
                        <m:t>dis</m:t>
                      </m:r>
                      <m:r>
                        <m:rPr>
                          <m:nor/>
                        </m:rPr>
                        <a:rPr lang="es-CL" b="1" i="0" baseline="-25000" smtClean="0">
                          <a:latin typeface="Calibri" panose="020F0502020204030204" pitchFamily="34" charset="0"/>
                        </a:rPr>
                        <m:t>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W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9895953-5FE6-4A39-8383-44F3BAA17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443" y="4212750"/>
                <a:ext cx="892873" cy="5094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FD19E7EB-E659-422B-8E29-1EB9DC484812}"/>
                  </a:ext>
                </a:extLst>
              </p:cNvPr>
              <p:cNvSpPr txBox="1"/>
              <p:nvPr/>
            </p:nvSpPr>
            <p:spPr>
              <a:xfrm>
                <a:off x="694371" y="4860822"/>
                <a:ext cx="2739533" cy="565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1.440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570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.400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kgcm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429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i="0" baseline="3000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FD19E7EB-E659-422B-8E29-1EB9DC484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71" y="4860822"/>
                <a:ext cx="2739533" cy="5652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o 10">
            <a:extLst>
              <a:ext uri="{FF2B5EF4-FFF2-40B4-BE49-F238E27FC236}">
                <a16:creationId xmlns:a16="http://schemas.microsoft.com/office/drawing/2014/main" id="{54B7C0DF-D226-47F2-A7EB-8D228A53267F}"/>
              </a:ext>
            </a:extLst>
          </p:cNvPr>
          <p:cNvGrpSpPr/>
          <p:nvPr/>
        </p:nvGrpSpPr>
        <p:grpSpPr>
          <a:xfrm>
            <a:off x="5276231" y="2307833"/>
            <a:ext cx="3827228" cy="905143"/>
            <a:chOff x="5281279" y="1354996"/>
            <a:chExt cx="3827228" cy="90514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53FC544-C2C7-4094-9163-2AF81B223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295" t="34498" r="15154" b="51088"/>
            <a:stretch/>
          </p:blipFill>
          <p:spPr>
            <a:xfrm>
              <a:off x="5281279" y="1354996"/>
              <a:ext cx="3827228" cy="561836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09B5851-730A-48F2-9108-240989255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295" t="86009" r="15154" b="4904"/>
            <a:stretch/>
          </p:blipFill>
          <p:spPr>
            <a:xfrm>
              <a:off x="5281279" y="1905943"/>
              <a:ext cx="3827228" cy="354196"/>
            </a:xfrm>
            <a:prstGeom prst="rect">
              <a:avLst/>
            </a:prstGeom>
          </p:spPr>
        </p:pic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3105DDFE-94B2-4CAD-A583-B9D3046FECEE}"/>
              </a:ext>
            </a:extLst>
          </p:cNvPr>
          <p:cNvSpPr/>
          <p:nvPr/>
        </p:nvSpPr>
        <p:spPr bwMode="auto">
          <a:xfrm>
            <a:off x="7380312" y="4556814"/>
            <a:ext cx="648072" cy="1654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2E7FAEC-3B7F-443C-9CDE-DC539921B8A5}"/>
              </a:ext>
            </a:extLst>
          </p:cNvPr>
          <p:cNvSpPr/>
          <p:nvPr/>
        </p:nvSpPr>
        <p:spPr>
          <a:xfrm flipH="1">
            <a:off x="755576" y="25135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CAMBIO A VIGA IPE 270      GRÁFICO MOMENTOS EJE  2 (COMB.)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9455A96-48E6-41D9-B684-5C2AB16DFF84}"/>
              </a:ext>
            </a:extLst>
          </p:cNvPr>
          <p:cNvSpPr/>
          <p:nvPr/>
        </p:nvSpPr>
        <p:spPr bwMode="auto">
          <a:xfrm>
            <a:off x="5267425" y="3068960"/>
            <a:ext cx="3844839" cy="1440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2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94D28FC-FA24-4F80-A0F8-BBF83C977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6" r="26154" b="41026"/>
          <a:stretch/>
        </p:blipFill>
        <p:spPr>
          <a:xfrm>
            <a:off x="94412" y="3933056"/>
            <a:ext cx="5308903" cy="243324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FC0D6D5-C38D-4D34-BEB7-45CFF606D898}"/>
              </a:ext>
            </a:extLst>
          </p:cNvPr>
          <p:cNvSpPr/>
          <p:nvPr/>
        </p:nvSpPr>
        <p:spPr>
          <a:xfrm>
            <a:off x="5403315" y="692696"/>
            <a:ext cx="358316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+ SÍSMICO</a:t>
            </a:r>
          </a:p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(COMBINACIÓN)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Verificación pilar HEB 200 por resistencia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A210509-D7AD-47F2-934A-9562A8CE09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6" y="703700"/>
            <a:ext cx="4616051" cy="318435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F636264-13EE-4DC6-9DCF-3D170E649F10}"/>
              </a:ext>
            </a:extLst>
          </p:cNvPr>
          <p:cNvSpPr/>
          <p:nvPr/>
        </p:nvSpPr>
        <p:spPr bwMode="auto">
          <a:xfrm>
            <a:off x="870817" y="1412776"/>
            <a:ext cx="1324919" cy="1179132"/>
          </a:xfrm>
          <a:prstGeom prst="rect">
            <a:avLst/>
          </a:prstGeom>
          <a:solidFill>
            <a:srgbClr val="BBE0E3">
              <a:alpha val="50980"/>
            </a:srgbClr>
          </a:solidFill>
          <a:ln w="9525" cap="flat" cmpd="sng" algn="ctr">
            <a:solidFill>
              <a:srgbClr val="BBE0E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163BEC6-29DD-43BB-9E2B-9DE40EFBB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159" y="1844824"/>
            <a:ext cx="324036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VIGA IPE 270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PILARES HEB 200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el cálculo de cargas sísmicas considerar el 50% de carga uso</a:t>
            </a:r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Carga + carga uso:  210 kg/m</a:t>
            </a:r>
            <a:r>
              <a:rPr lang="es-ES_tradnl" altLang="es-CL" sz="1600" b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algn="just"/>
            <a:endParaRPr lang="es-ES_tradnl" altLang="es-CL" sz="1600" b="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N : </a:t>
            </a:r>
            <a:r>
              <a:rPr lang="es-ES_tradnl" altLang="es-CL" sz="1600" b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4,5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es-ES_tradnl" altLang="es-CL" sz="1600" b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*4,0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m* 210 kg/m</a:t>
            </a:r>
            <a:r>
              <a:rPr lang="es-ES_tradnl" altLang="es-CL" sz="1600" b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* 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      = </a:t>
            </a:r>
            <a:r>
              <a:rPr lang="es-ES_tradnl" altLang="es-CL" sz="1600" b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3.780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kg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s-ES_tradnl" altLang="es-CL" sz="1600" b="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TOTAL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s-ES_tradnl" altLang="es-CL" sz="1600" b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3.780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kg * 2 pisos = </a:t>
            </a:r>
            <a:r>
              <a:rPr lang="es-ES_tradnl" altLang="es-CL" sz="1600" b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7.560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kg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_tradnl" altLang="es-CL" sz="1600" b="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BASE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: 2546,47 </a:t>
            </a:r>
            <a:r>
              <a:rPr lang="es-ES_tradnl" altLang="es-CL" sz="1600" b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kgm</a:t>
            </a:r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baseline="30000" dirty="0">
              <a:solidFill>
                <a:srgbClr val="29292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83E7001-14D8-490A-A2E0-30C66A2BB377}"/>
              </a:ext>
            </a:extLst>
          </p:cNvPr>
          <p:cNvSpPr/>
          <p:nvPr/>
        </p:nvSpPr>
        <p:spPr>
          <a:xfrm flipH="1">
            <a:off x="755576" y="25135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GRÁFICO MOMENTOS EJE  B (COMBINACIÓN DE CARGAS)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57DDB66-098C-4470-AF75-1C103E7E3255}"/>
              </a:ext>
            </a:extLst>
          </p:cNvPr>
          <p:cNvSpPr/>
          <p:nvPr/>
        </p:nvSpPr>
        <p:spPr bwMode="auto">
          <a:xfrm>
            <a:off x="870816" y="2636912"/>
            <a:ext cx="1324919" cy="587066"/>
          </a:xfrm>
          <a:prstGeom prst="rect">
            <a:avLst/>
          </a:prstGeom>
          <a:solidFill>
            <a:srgbClr val="E1BDDE">
              <a:alpha val="34902"/>
            </a:srgbClr>
          </a:solidFill>
          <a:ln w="9525" cap="flat" cmpd="sng" algn="ctr">
            <a:solidFill>
              <a:srgbClr val="E1BD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2E5ED88-205F-438A-8E36-88A616D0B297}"/>
              </a:ext>
            </a:extLst>
          </p:cNvPr>
          <p:cNvSpPr/>
          <p:nvPr/>
        </p:nvSpPr>
        <p:spPr bwMode="auto">
          <a:xfrm>
            <a:off x="870817" y="886944"/>
            <a:ext cx="1324918" cy="504056"/>
          </a:xfrm>
          <a:prstGeom prst="rect">
            <a:avLst/>
          </a:prstGeom>
          <a:solidFill>
            <a:srgbClr val="E1BDDE">
              <a:alpha val="34902"/>
            </a:srgbClr>
          </a:solidFill>
          <a:ln w="9525" cap="flat" cmpd="sng" algn="ctr">
            <a:solidFill>
              <a:srgbClr val="E1BDD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02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5 Tabla">
            <a:extLst>
              <a:ext uri="{FF2B5EF4-FFF2-40B4-BE49-F238E27FC236}">
                <a16:creationId xmlns:a16="http://schemas.microsoft.com/office/drawing/2014/main" id="{EE907FD4-434F-4889-B49F-5D0E4DD15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893313"/>
              </p:ext>
            </p:extLst>
          </p:nvPr>
        </p:nvGraphicFramePr>
        <p:xfrm>
          <a:off x="3695951" y="2250306"/>
          <a:ext cx="5446804" cy="1848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5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51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KL/i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1440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1437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1434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1432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1429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1426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1423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1420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1417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1414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1411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1408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1405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1401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1398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1394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1391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1387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1384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1380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1376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1372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1368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1364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1360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1356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1352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1348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1343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1339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1335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1330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1326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1321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1316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1312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1307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1302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1297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1292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1287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1282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1277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1272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1267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1262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1256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1251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1246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1240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1235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1229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1223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1218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1212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1206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1201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1195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1189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1183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1177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1171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1165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1159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1152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1146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1140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1134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1127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1121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1114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1108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1101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1095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1088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1081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1074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1068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1061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1054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8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1047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1040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1033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1026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1019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1012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1004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997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990</a:t>
                      </a:r>
                      <a:endParaRPr lang="es-C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982</a:t>
                      </a:r>
                      <a:endParaRPr lang="es-C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4" marR="4445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878192" y="5940376"/>
            <a:ext cx="2070884" cy="43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032250" algn="l"/>
              </a:tabLst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35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</a:pPr>
            <a:r>
              <a:rPr lang="es-ES" altLang="es-CL" sz="1700" b="0" dirty="0">
                <a:solidFill>
                  <a:srgbClr val="FF0000"/>
                </a:solidFill>
                <a:latin typeface="Calibri" panose="020F0502020204030204" pitchFamily="34" charset="0"/>
              </a:rPr>
              <a:t>Es factible.</a:t>
            </a:r>
            <a:r>
              <a:rPr lang="es-ES" altLang="es-CL" sz="1700" b="0" dirty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35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</a:pPr>
            <a:endParaRPr lang="es-ES" altLang="es-CL" sz="17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/>
              <p:cNvSpPr txBox="1"/>
              <p:nvPr/>
            </p:nvSpPr>
            <p:spPr>
              <a:xfrm>
                <a:off x="533675" y="1295122"/>
                <a:ext cx="2579232" cy="5497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s-ES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s-CL" b="1" i="0" baseline="-25000" smtClean="0">
                          <a:latin typeface="Calibri" panose="020F0502020204030204" pitchFamily="34" charset="0"/>
                        </a:rPr>
                        <m:t>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1,20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0 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06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s-C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s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71</m:t>
                      </m:r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Cuadro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75" y="1295122"/>
                <a:ext cx="2579232" cy="5497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649797" y="4582256"/>
                <a:ext cx="3523016" cy="1020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d>
                        <m:dPr>
                          <m:begChr m:val="["/>
                          <m:endChr m:val="]"/>
                          <m:ctrlPr>
                            <a:rPr lang="es-CL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s-C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</m:t>
                                  </m:r>
                                  <m:r>
                                    <m:rPr>
                                      <m:nor/>
                                    </m:rPr>
                                    <a:rPr lang="es-E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.52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kg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78,1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cm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baseline="3000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s-CL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1.</m:t>
                              </m:r>
                              <m:r>
                                <m:rPr>
                                  <m:nor/>
                                </m:rPr>
                                <a:rPr lang="es-E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108</m:t>
                              </m:r>
                              <m:r>
                                <m:rPr>
                                  <m:nor/>
                                </m:rPr>
                                <a:rPr lang="es-CL" b="0" i="0" smtClean="0">
                                  <a:latin typeface="Calibri" panose="020F0502020204030204" pitchFamily="34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s-C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kg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cm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baseline="3000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  <m: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s-C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s-C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254.647 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kgcm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570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cm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baseline="3000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s-CL" b="0" i="0" smtClean="0">
                                  <a:latin typeface="Calibri" panose="020F0502020204030204" pitchFamily="34" charset="0"/>
                                  <a:ea typeface="Cambria Math" panose="02040503050406030204" pitchFamily="18" charset="0"/>
                                </a:rPr>
                                <m:t>1.440 </m:t>
                              </m:r>
                              <m:f>
                                <m:fPr>
                                  <m:ctrlPr>
                                    <a:rPr lang="es-C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kg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s-CL" b="0" i="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cm</m:t>
                                  </m:r>
                                  <m:r>
                                    <m:rPr>
                                      <m:nor/>
                                    </m:rPr>
                                    <a:rPr lang="es-CL" b="0" i="0" baseline="30000" smtClean="0">
                                      <a:latin typeface="Calibri" panose="020F0502020204030204" pitchFamily="34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</m:e>
                      </m:d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97" y="4582256"/>
                <a:ext cx="3523016" cy="10204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721667" y="5950699"/>
                <a:ext cx="20883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0,08  +  0,31  </m:t>
                          </m:r>
                        </m:e>
                      </m:d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67" y="5950699"/>
                <a:ext cx="2088392" cy="276999"/>
              </a:xfrm>
              <a:prstGeom prst="rect">
                <a:avLst/>
              </a:prstGeom>
              <a:blipFill>
                <a:blip r:embed="rId5"/>
                <a:stretch>
                  <a:fillRect l="-2041" b="-2391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436108" y="2235321"/>
                <a:ext cx="2891817" cy="522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seg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ú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tabla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fdis</m:t>
                      </m:r>
                      <m:r>
                        <m:rPr>
                          <m:sty m:val="p"/>
                        </m:rPr>
                        <a:rPr lang="el-GR" b="0" i="1" baseline="-2500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 = </m:t>
                      </m:r>
                      <m:r>
                        <a:rPr lang="es-CL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108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08" y="2235321"/>
                <a:ext cx="2891817" cy="5221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275211" y="5022426"/>
            <a:ext cx="5372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N = </a:t>
            </a:r>
            <a:r>
              <a:rPr lang="es-ES_tradnl" altLang="es-CL" sz="1600" b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7.520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kg</a:t>
            </a:r>
            <a:endParaRPr lang="es-ES_tradnl" altLang="es-CL" sz="1600" b="0" baseline="30000" dirty="0">
              <a:solidFill>
                <a:srgbClr val="29292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275211" y="5350964"/>
            <a:ext cx="5372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M = 2.546,47 </a:t>
            </a:r>
            <a:r>
              <a:rPr lang="es-ES_tradnl" altLang="es-CL" sz="1600" b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kgm</a:t>
            </a:r>
            <a:endParaRPr lang="es-ES_tradnl" altLang="es-CL" sz="1600" b="0" baseline="30000" dirty="0">
              <a:solidFill>
                <a:srgbClr val="29292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4204012"/>
            <a:ext cx="844798" cy="2177316"/>
          </a:xfrm>
          <a:prstGeom prst="rect">
            <a:avLst/>
          </a:prstGeom>
        </p:spPr>
      </p:pic>
      <p:graphicFrame>
        <p:nvGraphicFramePr>
          <p:cNvPr id="2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090258"/>
              </p:ext>
            </p:extLst>
          </p:nvPr>
        </p:nvGraphicFramePr>
        <p:xfrm>
          <a:off x="726227" y="3406735"/>
          <a:ext cx="2194128" cy="1051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cuación" r:id="rId8" imgW="1218960" imgH="583920" progId="Equation.3">
                  <p:embed/>
                </p:oleObj>
              </mc:Choice>
              <mc:Fallback>
                <p:oleObj name="Ecuación" r:id="rId8" imgW="1218960" imgH="583920" progId="Equation.3">
                  <p:embed/>
                  <p:pic>
                    <p:nvPicPr>
                      <p:cNvPr id="2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227" y="3406735"/>
                        <a:ext cx="2194128" cy="1051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3FC0D6D5-C38D-4D34-BEB7-45CFF606D898}"/>
              </a:ext>
            </a:extLst>
          </p:cNvPr>
          <p:cNvSpPr/>
          <p:nvPr/>
        </p:nvSpPr>
        <p:spPr>
          <a:xfrm>
            <a:off x="499881" y="189449"/>
            <a:ext cx="8359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+ SÍSMICO (COMBINACIÓN)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Verificación pilar HEB 200 por resistencia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0"/>
          <a:srcRect l="8066" t="26375" r="24013" b="50573"/>
          <a:stretch/>
        </p:blipFill>
        <p:spPr>
          <a:xfrm>
            <a:off x="4788024" y="701955"/>
            <a:ext cx="4209323" cy="114286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DD7AD2A-B6D5-4AEA-B539-51A8A138DBAE}"/>
              </a:ext>
            </a:extLst>
          </p:cNvPr>
          <p:cNvSpPr/>
          <p:nvPr/>
        </p:nvSpPr>
        <p:spPr bwMode="auto">
          <a:xfrm>
            <a:off x="4817763" y="1691461"/>
            <a:ext cx="4179584" cy="1412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BE4F69-C9F6-4392-A6B3-5F67A037E063}"/>
              </a:ext>
            </a:extLst>
          </p:cNvPr>
          <p:cNvSpPr txBox="1">
            <a:spLocks noChangeArrowheads="1"/>
          </p:cNvSpPr>
          <p:nvPr/>
        </p:nvSpPr>
        <p:spPr>
          <a:xfrm>
            <a:off x="3637519" y="1855518"/>
            <a:ext cx="5832649" cy="52806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Monotype Sorts" pitchFamily="2" charset="2"/>
              <a:buNone/>
              <a:tabLst>
                <a:tab pos="0" algn="l"/>
                <a:tab pos="4032250" algn="l"/>
              </a:tabLst>
            </a:pPr>
            <a:r>
              <a:rPr lang="es-ES" altLang="es-CL" sz="1000" kern="0" dirty="0"/>
              <a:t>TABLA DE TENSIONES DE DISEÑO EN COMPRESION SEGÚN ESBELTEZ (kg/cm</a:t>
            </a:r>
            <a:r>
              <a:rPr lang="es-ES" altLang="es-CL" sz="1000" kern="0" baseline="30000" dirty="0"/>
              <a:t>2</a:t>
            </a:r>
            <a:r>
              <a:rPr lang="es-ES" altLang="es-CL" sz="1000" kern="0" dirty="0"/>
              <a:t>)</a:t>
            </a:r>
          </a:p>
          <a:p>
            <a:pPr marL="0" indent="0">
              <a:spcBef>
                <a:spcPts val="0"/>
              </a:spcBef>
              <a:buFont typeface="Monotype Sorts" pitchFamily="2" charset="2"/>
              <a:buNone/>
              <a:tabLst>
                <a:tab pos="0" algn="l"/>
                <a:tab pos="4032250" algn="l"/>
              </a:tabLst>
            </a:pPr>
            <a:r>
              <a:rPr lang="es-ES" altLang="es-CL" sz="1000" b="0" kern="0" dirty="0"/>
              <a:t>PARA ELEMENTOS DE ACERO A240ES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3CA5B6-D8C0-484F-BE99-4E1D1BA8CA6C}"/>
              </a:ext>
            </a:extLst>
          </p:cNvPr>
          <p:cNvSpPr/>
          <p:nvPr/>
        </p:nvSpPr>
        <p:spPr bwMode="auto">
          <a:xfrm>
            <a:off x="4706697" y="3717032"/>
            <a:ext cx="484758" cy="2160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6" y="773986"/>
            <a:ext cx="4673600" cy="3301365"/>
          </a:xfrm>
          <a:prstGeom prst="rect">
            <a:avLst/>
          </a:prstGeom>
        </p:spPr>
      </p:pic>
      <p:pic>
        <p:nvPicPr>
          <p:cNvPr id="3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5" b="22527"/>
          <a:stretch/>
        </p:blipFill>
        <p:spPr>
          <a:xfrm>
            <a:off x="412410" y="4293096"/>
            <a:ext cx="4629190" cy="19988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48064" y="981219"/>
            <a:ext cx="367240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  <a:tab pos="1981200" algn="l"/>
              </a:tabLst>
            </a:pPr>
            <a:r>
              <a:rPr kumimoji="0" lang="es-CL" altLang="es-CL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Pesos:</a:t>
            </a: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  <a:tab pos="1981200" algn="l"/>
              </a:tabLst>
            </a:pP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Carga de uso = 300 kg/m², para el cálculo de cargas sísmicas considerar el 50% 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  <a:tab pos="1981200" algn="l"/>
              </a:tabLst>
            </a:pP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Envigado de piso= 60 kg/m²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  <a:tab pos="1981200" algn="l"/>
              </a:tabLst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940152" y="2551857"/>
            <a:ext cx="334786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es-CL" altLang="es-CL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Materiales:</a:t>
            </a: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Acero A240ES	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es-CL" altLang="es-CL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kumimoji="0" lang="es-CL" altLang="es-CL" sz="1600" b="1" i="0" u="none" strike="noStrike" cap="none" normalizeH="0" baseline="-30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1.440 kg/cm²   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es-CL" altLang="es-CL" sz="1600" b="1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2.100.000 kg/cm²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es-CL" altLang="es-CL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es-CL" altLang="es-CL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Coef</a:t>
            </a: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Sísmico:	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1° piso C= 0,116		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2° piso C= 0,231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lang="es-CL" altLang="es-CL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lang="es-CL" altLang="es-CL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kumimoji="0" lang="es-CL" altLang="es-CL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CL" altLang="es-CL" sz="1600" i="0" u="none" strike="noStrike" cap="none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kumimoji="0" lang="es-CL" altLang="es-CL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norma = L/300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lang="es-CL" altLang="es-CL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s-CL" altLang="es-CL" sz="16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s-CL" altLang="es-CL" sz="16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es-CL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 = 0,002h</a:t>
            </a:r>
            <a:endParaRPr kumimoji="0" lang="es-CL" altLang="es-CL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55776" y="23354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073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6" y="773986"/>
            <a:ext cx="4673600" cy="330136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48064" y="981219"/>
            <a:ext cx="367240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09625" algn="l"/>
                <a:tab pos="1981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  <a:tab pos="1981200" algn="l"/>
              </a:tabLst>
            </a:pPr>
            <a:r>
              <a:rPr kumimoji="0" lang="es-CL" altLang="es-CL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Pesos:</a:t>
            </a: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  <a:tab pos="1981200" algn="l"/>
              </a:tabLst>
            </a:pP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Carga de uso = 300 kg/m², para el cálculo de cargas sísmicas considerar el 50% 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  <a:tab pos="1981200" algn="l"/>
              </a:tabLst>
            </a:pPr>
            <a:r>
              <a:rPr kumimoji="0" lang="es-CL" altLang="es-CL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Envigado de piso= 60 kg/m²</a:t>
            </a:r>
            <a:endParaRPr kumimoji="0" lang="es-CL" altLang="es-C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  <a:tab pos="1981200" algn="l"/>
              </a:tabLst>
            </a:pPr>
            <a:endParaRPr kumimoji="0" lang="es-CL" altLang="es-C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55776" y="23354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FBAC637-A92C-48D3-B1EA-E20A8ECE7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44400" r="53937" b="24693"/>
          <a:stretch/>
        </p:blipFill>
        <p:spPr>
          <a:xfrm>
            <a:off x="450315" y="4075351"/>
            <a:ext cx="2448272" cy="216196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FF584E5-FC95-4C08-AE4F-8D266C5F105B}"/>
              </a:ext>
            </a:extLst>
          </p:cNvPr>
          <p:cNvSpPr/>
          <p:nvPr/>
        </p:nvSpPr>
        <p:spPr bwMode="auto">
          <a:xfrm>
            <a:off x="3131840" y="967884"/>
            <a:ext cx="432048" cy="1152128"/>
          </a:xfrm>
          <a:prstGeom prst="rect">
            <a:avLst/>
          </a:prstGeom>
          <a:solidFill>
            <a:srgbClr val="BBE0E3">
              <a:alpha val="50980"/>
            </a:srgbClr>
          </a:solidFill>
          <a:ln w="9525" cap="flat" cmpd="sng" algn="ctr">
            <a:solidFill>
              <a:srgbClr val="BBE0E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F8305DE-F410-4EF6-BC88-F4DBE705D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2792636"/>
            <a:ext cx="3456384" cy="315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</a:t>
            </a:r>
            <a:r>
              <a:rPr lang="es-ES_tradnl" altLang="es-CL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(CASO </a:t>
            </a:r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1)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VIGA IPE 240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PILARES HEB 200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Carga + carga uso:  360 kg/m</a:t>
            </a:r>
            <a:r>
              <a:rPr lang="es-ES_tradnl" altLang="es-CL" sz="1600" b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algn="just"/>
            <a:endParaRPr lang="es-ES_tradnl" altLang="es-CL" sz="1600" b="0" baseline="30000" dirty="0">
              <a:solidFill>
                <a:srgbClr val="29292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q :  360 kg/m</a:t>
            </a:r>
            <a:r>
              <a:rPr lang="es-ES_tradnl" altLang="es-CL" sz="1600" b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* 1,25 m = 450 kg/m</a:t>
            </a:r>
          </a:p>
          <a:p>
            <a:pPr algn="just"/>
            <a:endParaRPr lang="es-ES_tradnl" altLang="es-CL" sz="1600" b="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baseline="30000" dirty="0">
              <a:solidFill>
                <a:srgbClr val="29292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4D8223D-1140-4461-B30A-9FE558FDDB30}"/>
              </a:ext>
            </a:extLst>
          </p:cNvPr>
          <p:cNvCxnSpPr/>
          <p:nvPr/>
        </p:nvCxnSpPr>
        <p:spPr bwMode="auto">
          <a:xfrm>
            <a:off x="3419872" y="4372555"/>
            <a:ext cx="15841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ADCBAAAE-AC14-4409-B5BD-4807579AB1A4}"/>
              </a:ext>
            </a:extLst>
          </p:cNvPr>
          <p:cNvCxnSpPr/>
          <p:nvPr/>
        </p:nvCxnSpPr>
        <p:spPr bwMode="auto">
          <a:xfrm>
            <a:off x="3419872" y="4941168"/>
            <a:ext cx="15841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5553AB9-8616-4222-9D16-974C7D2F7952}"/>
              </a:ext>
            </a:extLst>
          </p:cNvPr>
          <p:cNvCxnSpPr/>
          <p:nvPr/>
        </p:nvCxnSpPr>
        <p:spPr bwMode="auto">
          <a:xfrm>
            <a:off x="3419872" y="4372555"/>
            <a:ext cx="0" cy="12886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BB2C2499-1479-4896-A308-591771637F8C}"/>
              </a:ext>
            </a:extLst>
          </p:cNvPr>
          <p:cNvCxnSpPr/>
          <p:nvPr/>
        </p:nvCxnSpPr>
        <p:spPr bwMode="auto">
          <a:xfrm>
            <a:off x="4208880" y="4372554"/>
            <a:ext cx="0" cy="12886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A35F79A-9074-47E5-AF11-CBABFCC6EAA8}"/>
              </a:ext>
            </a:extLst>
          </p:cNvPr>
          <p:cNvCxnSpPr/>
          <p:nvPr/>
        </p:nvCxnSpPr>
        <p:spPr bwMode="auto">
          <a:xfrm>
            <a:off x="4982014" y="4372554"/>
            <a:ext cx="0" cy="12886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3B3146C-E5BA-47E1-86C5-3BBEEE257736}"/>
              </a:ext>
            </a:extLst>
          </p:cNvPr>
          <p:cNvSpPr/>
          <p:nvPr/>
        </p:nvSpPr>
        <p:spPr bwMode="auto">
          <a:xfrm>
            <a:off x="4208880" y="4221088"/>
            <a:ext cx="773133" cy="1514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275E0B0-42F7-4C04-B984-4E93C74055FF}"/>
              </a:ext>
            </a:extLst>
          </p:cNvPr>
          <p:cNvSpPr/>
          <p:nvPr/>
        </p:nvSpPr>
        <p:spPr bwMode="auto">
          <a:xfrm>
            <a:off x="4199508" y="4788768"/>
            <a:ext cx="773133" cy="1514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D7B8D10-8524-4C15-A607-1CF6C8F344AE}"/>
              </a:ext>
            </a:extLst>
          </p:cNvPr>
          <p:cNvCxnSpPr/>
          <p:nvPr/>
        </p:nvCxnSpPr>
        <p:spPr bwMode="auto">
          <a:xfrm>
            <a:off x="3347864" y="5661247"/>
            <a:ext cx="2084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3A6F2804-4E23-4C2A-9192-AAB69B124244}"/>
              </a:ext>
            </a:extLst>
          </p:cNvPr>
          <p:cNvCxnSpPr/>
          <p:nvPr/>
        </p:nvCxnSpPr>
        <p:spPr bwMode="auto">
          <a:xfrm>
            <a:off x="4119582" y="5661247"/>
            <a:ext cx="2084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920AD4BB-6BA2-410B-8618-ACBD19D5221F}"/>
              </a:ext>
            </a:extLst>
          </p:cNvPr>
          <p:cNvCxnSpPr/>
          <p:nvPr/>
        </p:nvCxnSpPr>
        <p:spPr bwMode="auto">
          <a:xfrm>
            <a:off x="4877779" y="5659504"/>
            <a:ext cx="2084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86AFC75-E232-42DD-B677-8AF14A59FDB3}"/>
              </a:ext>
            </a:extLst>
          </p:cNvPr>
          <p:cNvSpPr/>
          <p:nvPr/>
        </p:nvSpPr>
        <p:spPr>
          <a:xfrm flipH="1">
            <a:off x="755575" y="169485"/>
            <a:ext cx="428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D. C. L.  EJE  </a:t>
            </a:r>
            <a:r>
              <a:rPr lang="es-CL" dirty="0" smtClean="0"/>
              <a:t>B  </a:t>
            </a:r>
            <a:r>
              <a:rPr lang="es-CL" dirty="0"/>
              <a:t>(CASO </a:t>
            </a:r>
            <a:r>
              <a:rPr lang="es-CL" dirty="0" smtClean="0"/>
              <a:t>1)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4345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7262CDFF-F814-4981-9CF8-7C23E6C2B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640" y="2420888"/>
            <a:ext cx="3240360" cy="422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Lucida Sans" panose="020B0602030504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SÍSMICO (CASO 2)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VIGA IPE 240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PILARES HEB 200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 el cálculo de cargas sísmicas considerar el 50% de carga uso</a:t>
            </a:r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Carga + carga uso:  210 kg/m</a:t>
            </a:r>
            <a:r>
              <a:rPr lang="es-ES_tradnl" altLang="es-CL" sz="1600" b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algn="just"/>
            <a:endParaRPr lang="es-ES_tradnl" altLang="es-CL" sz="1600" b="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P :  (3,0 m * 8,0 m + 2,5 m * 4,0 m)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      * 210 kg/m</a:t>
            </a:r>
            <a:r>
              <a:rPr lang="es-ES_tradnl" altLang="es-CL" sz="1600" b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* = 7.140 kg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ES_tradnl" altLang="es-CL" sz="1600" b="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 : 0,116 * 1,0 * 7.140 kg = 1.142 kg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s-ES_tradnl" altLang="es-CL" sz="1600" b="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 : 0,231 * 1,0 * 7.140 kg = 1.649 kg</a:t>
            </a:r>
          </a:p>
          <a:p>
            <a:pPr algn="just"/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baseline="30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_tradnl" altLang="es-CL" sz="1600" b="0" baseline="30000" dirty="0">
              <a:solidFill>
                <a:srgbClr val="29292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1D4929B-D04E-484C-BBF8-292445D00F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6" y="703699"/>
            <a:ext cx="4673600" cy="330136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FD260DA5-7F29-4E9C-AEBC-88978858D7B1}"/>
              </a:ext>
            </a:extLst>
          </p:cNvPr>
          <p:cNvSpPr/>
          <p:nvPr/>
        </p:nvSpPr>
        <p:spPr bwMode="auto">
          <a:xfrm>
            <a:off x="2267743" y="908720"/>
            <a:ext cx="871763" cy="2376264"/>
          </a:xfrm>
          <a:prstGeom prst="rect">
            <a:avLst/>
          </a:prstGeom>
          <a:solidFill>
            <a:srgbClr val="BBE0E3">
              <a:alpha val="50980"/>
            </a:srgbClr>
          </a:solidFill>
          <a:ln w="9525" cap="flat" cmpd="sng" algn="ctr">
            <a:solidFill>
              <a:srgbClr val="BBE0E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7D69B36-F9E0-4F09-AC42-1B2F97334BA6}"/>
              </a:ext>
            </a:extLst>
          </p:cNvPr>
          <p:cNvSpPr/>
          <p:nvPr/>
        </p:nvSpPr>
        <p:spPr bwMode="auto">
          <a:xfrm>
            <a:off x="3139507" y="843984"/>
            <a:ext cx="792088" cy="1205861"/>
          </a:xfrm>
          <a:prstGeom prst="rect">
            <a:avLst/>
          </a:prstGeom>
          <a:solidFill>
            <a:srgbClr val="BBE0E3">
              <a:alpha val="50980"/>
            </a:srgbClr>
          </a:solidFill>
          <a:ln w="9525" cap="flat" cmpd="sng" algn="ctr">
            <a:solidFill>
              <a:srgbClr val="BBE0E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CD0BE44-A5F5-4D9E-87CC-12470F0046EA}"/>
              </a:ext>
            </a:extLst>
          </p:cNvPr>
          <p:cNvSpPr/>
          <p:nvPr/>
        </p:nvSpPr>
        <p:spPr>
          <a:xfrm>
            <a:off x="6084168" y="8439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tabLst>
                <a:tab pos="809625" algn="l"/>
              </a:tabLst>
            </a:pPr>
            <a:r>
              <a:rPr lang="es-CL" altLang="es-CL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Coef</a:t>
            </a: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Sísmico:	</a:t>
            </a:r>
            <a:endParaRPr lang="es-CL" altLang="es-CL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tabLst>
                <a:tab pos="809625" algn="l"/>
              </a:tabLst>
            </a:pP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1° piso C= 0,116		</a:t>
            </a:r>
            <a:endParaRPr lang="es-CL" altLang="es-CL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tabLst>
                <a:tab pos="809625" algn="l"/>
              </a:tabLst>
            </a:pP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2° piso C= 0,231</a:t>
            </a:r>
          </a:p>
          <a:p>
            <a:pPr lvl="0">
              <a:tabLst>
                <a:tab pos="809625" algn="l"/>
              </a:tabLst>
            </a:pPr>
            <a:endParaRPr lang="es-ES" altLang="es-CL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tabLst>
                <a:tab pos="809625" algn="l"/>
              </a:tabLst>
            </a:pPr>
            <a:r>
              <a:rPr lang="es-ES" altLang="es-C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 = C * I * P</a:t>
            </a:r>
            <a:endParaRPr lang="es-CL" altLang="es-CL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86AFC75-E232-42DD-B677-8AF14A59FDB3}"/>
              </a:ext>
            </a:extLst>
          </p:cNvPr>
          <p:cNvSpPr/>
          <p:nvPr/>
        </p:nvSpPr>
        <p:spPr>
          <a:xfrm flipH="1">
            <a:off x="755575" y="169485"/>
            <a:ext cx="4286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D. C. L.  EJE  </a:t>
            </a:r>
            <a:r>
              <a:rPr lang="es-CL" dirty="0" smtClean="0"/>
              <a:t>B  </a:t>
            </a:r>
            <a:r>
              <a:rPr lang="es-CL" dirty="0"/>
              <a:t>(CASO 2)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1E8355BE-D2C2-41CC-980E-90E7AD9492D9}"/>
              </a:ext>
            </a:extLst>
          </p:cNvPr>
          <p:cNvCxnSpPr/>
          <p:nvPr/>
        </p:nvCxnSpPr>
        <p:spPr bwMode="auto">
          <a:xfrm>
            <a:off x="3419872" y="4372555"/>
            <a:ext cx="15841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54F20C4-1E3C-47D5-9252-1F60DB7AA047}"/>
              </a:ext>
            </a:extLst>
          </p:cNvPr>
          <p:cNvCxnSpPr/>
          <p:nvPr/>
        </p:nvCxnSpPr>
        <p:spPr bwMode="auto">
          <a:xfrm>
            <a:off x="3419872" y="4941168"/>
            <a:ext cx="15841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0B59E1F-C36A-4CBC-819D-3BCA78C39123}"/>
              </a:ext>
            </a:extLst>
          </p:cNvPr>
          <p:cNvCxnSpPr/>
          <p:nvPr/>
        </p:nvCxnSpPr>
        <p:spPr bwMode="auto">
          <a:xfrm>
            <a:off x="3419872" y="4372555"/>
            <a:ext cx="0" cy="12886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F668929-53CB-4F4F-8CA6-921C8C798C6A}"/>
              </a:ext>
            </a:extLst>
          </p:cNvPr>
          <p:cNvCxnSpPr/>
          <p:nvPr/>
        </p:nvCxnSpPr>
        <p:spPr bwMode="auto">
          <a:xfrm>
            <a:off x="4208880" y="4372554"/>
            <a:ext cx="0" cy="12886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AB077C8-1FA1-40E5-922A-08AA8D4D7A44}"/>
              </a:ext>
            </a:extLst>
          </p:cNvPr>
          <p:cNvCxnSpPr/>
          <p:nvPr/>
        </p:nvCxnSpPr>
        <p:spPr bwMode="auto">
          <a:xfrm>
            <a:off x="4982014" y="4372554"/>
            <a:ext cx="0" cy="12886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20229F9-81B4-4002-90C4-6B3A49774027}"/>
              </a:ext>
            </a:extLst>
          </p:cNvPr>
          <p:cNvCxnSpPr/>
          <p:nvPr/>
        </p:nvCxnSpPr>
        <p:spPr bwMode="auto">
          <a:xfrm>
            <a:off x="3347864" y="5661247"/>
            <a:ext cx="2084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EF838584-8568-44B2-A645-7658CC834E4F}"/>
              </a:ext>
            </a:extLst>
          </p:cNvPr>
          <p:cNvCxnSpPr/>
          <p:nvPr/>
        </p:nvCxnSpPr>
        <p:spPr bwMode="auto">
          <a:xfrm>
            <a:off x="4119582" y="5661247"/>
            <a:ext cx="2084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F8E12AEF-52E6-49C2-A736-367E86C32C4E}"/>
              </a:ext>
            </a:extLst>
          </p:cNvPr>
          <p:cNvCxnSpPr/>
          <p:nvPr/>
        </p:nvCxnSpPr>
        <p:spPr bwMode="auto">
          <a:xfrm>
            <a:off x="4877779" y="5659504"/>
            <a:ext cx="2084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56EE9ADE-B006-4DEF-96E1-6ABBCDE3E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44400" r="53937" b="24693"/>
          <a:stretch/>
        </p:blipFill>
        <p:spPr>
          <a:xfrm>
            <a:off x="450315" y="4075351"/>
            <a:ext cx="2448272" cy="2161959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BF2FBFB-6F36-44DB-AF9D-7AA178B54DCA}"/>
              </a:ext>
            </a:extLst>
          </p:cNvPr>
          <p:cNvCxnSpPr/>
          <p:nvPr/>
        </p:nvCxnSpPr>
        <p:spPr bwMode="auto">
          <a:xfrm flipH="1">
            <a:off x="4982014" y="4372554"/>
            <a:ext cx="38207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322F509-B1D7-43B5-9404-C8ED1A8E87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982014" y="4942503"/>
            <a:ext cx="23805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9887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A2D4E17-F72D-4815-A3EC-E0AA0551091A}"/>
                  </a:ext>
                </a:extLst>
              </p:cNvPr>
              <p:cNvSpPr txBox="1"/>
              <p:nvPr/>
            </p:nvSpPr>
            <p:spPr>
              <a:xfrm>
                <a:off x="1547664" y="4221088"/>
                <a:ext cx="892873" cy="509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s-CL" b="0" i="0" baseline="-25000" smtClean="0">
                          <a:latin typeface="Calibri" panose="020F0502020204030204" pitchFamily="34" charset="0"/>
                        </a:rPr>
                        <m:t>dis</m:t>
                      </m:r>
                      <m:r>
                        <m:rPr>
                          <m:nor/>
                        </m:rPr>
                        <a:rPr lang="es-CL" b="1" i="0" baseline="-25000" smtClean="0">
                          <a:latin typeface="Calibri" panose="020F0502020204030204" pitchFamily="34" charset="0"/>
                        </a:rPr>
                        <m:t>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W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7A2D4E17-F72D-4815-A3EC-E0AA05510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221088"/>
                <a:ext cx="892873" cy="5094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>
            <a:extLst>
              <a:ext uri="{FF2B5EF4-FFF2-40B4-BE49-F238E27FC236}">
                <a16:creationId xmlns:a16="http://schemas.microsoft.com/office/drawing/2014/main" id="{B0E40918-9C58-403D-A455-8A20DADA0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5" t="34497" r="15154" b="10082"/>
          <a:stretch/>
        </p:blipFill>
        <p:spPr>
          <a:xfrm>
            <a:off x="5299161" y="4221088"/>
            <a:ext cx="3827228" cy="2160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BF33C41-EB22-411A-B4E5-E1B7B4A025C8}"/>
                  </a:ext>
                </a:extLst>
              </p:cNvPr>
              <p:cNvSpPr txBox="1"/>
              <p:nvPr/>
            </p:nvSpPr>
            <p:spPr>
              <a:xfrm>
                <a:off x="899592" y="4869160"/>
                <a:ext cx="2644955" cy="565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1.440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E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58294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kgcm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324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i="0" baseline="3000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BF33C41-EB22-411A-B4E5-E1B7B4A02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869160"/>
                <a:ext cx="2644955" cy="565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FB1CB7BD-473F-4EC5-BBCB-83DD4523A873}"/>
                  </a:ext>
                </a:extLst>
              </p:cNvPr>
              <p:cNvSpPr txBox="1"/>
              <p:nvPr/>
            </p:nvSpPr>
            <p:spPr>
              <a:xfrm>
                <a:off x="899592" y="5568785"/>
                <a:ext cx="2375650" cy="522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1.440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s-ES" b="0" i="0" smtClean="0">
                          <a:latin typeface="Calibri" panose="020F0502020204030204" pitchFamily="34" charset="0"/>
                          <a:ea typeface="Cambria Math" panose="02040503050406030204" pitchFamily="18" charset="0"/>
                        </a:rPr>
                        <m:t>79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s-ES" b="0" i="0" smtClean="0">
                          <a:latin typeface="Calibri" panose="020F0502020204030204" pitchFamily="34" charset="0"/>
                          <a:ea typeface="Cambria Math" panose="02040503050406030204" pitchFamily="18" charset="0"/>
                        </a:rPr>
                        <m:t>9 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i="0" baseline="3000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FB1CB7BD-473F-4EC5-BBCB-83DD4523A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5568785"/>
                <a:ext cx="2375650" cy="5221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728487B5-9D1E-44F5-8176-AA87A4EA957E}"/>
              </a:ext>
            </a:extLst>
          </p:cNvPr>
          <p:cNvSpPr/>
          <p:nvPr/>
        </p:nvSpPr>
        <p:spPr>
          <a:xfrm>
            <a:off x="539782" y="3409256"/>
            <a:ext cx="345915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(CASO 1)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Verificación viga IPE 240 por resistencia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DA9CD1-95D9-4F84-B31E-D973DFE35BC3}"/>
              </a:ext>
            </a:extLst>
          </p:cNvPr>
          <p:cNvSpPr/>
          <p:nvPr/>
        </p:nvSpPr>
        <p:spPr>
          <a:xfrm flipH="1">
            <a:off x="755576" y="169485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GRÁFICO MOMENTOS EJE  B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3321531-2DC2-4969-BB41-85CB429CCC1A}"/>
              </a:ext>
            </a:extLst>
          </p:cNvPr>
          <p:cNvSpPr/>
          <p:nvPr/>
        </p:nvSpPr>
        <p:spPr bwMode="auto">
          <a:xfrm>
            <a:off x="5299161" y="6237312"/>
            <a:ext cx="3844839" cy="1440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3631354-725F-4A15-922A-90F183D58A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488" t="29000" r="27950" b="27600"/>
          <a:stretch/>
        </p:blipFill>
        <p:spPr>
          <a:xfrm>
            <a:off x="323528" y="797030"/>
            <a:ext cx="2520280" cy="22322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1DC14E-1039-4E6E-B026-30DABCD7F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13" t="31333" r="46063" b="38800"/>
          <a:stretch/>
        </p:blipFill>
        <p:spPr>
          <a:xfrm>
            <a:off x="3047904" y="787946"/>
            <a:ext cx="324036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14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655AE31-6A08-43DF-9DFB-AE37F2A886EA}"/>
              </a:ext>
            </a:extLst>
          </p:cNvPr>
          <p:cNvSpPr/>
          <p:nvPr/>
        </p:nvSpPr>
        <p:spPr>
          <a:xfrm>
            <a:off x="1115616" y="5445224"/>
            <a:ext cx="206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809625" algn="l"/>
              </a:tabLst>
            </a:pP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CL" altLang="es-CL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norma = L/300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1537CC-A171-47CF-A027-22431E66E561}"/>
              </a:ext>
            </a:extLst>
          </p:cNvPr>
          <p:cNvSpPr/>
          <p:nvPr/>
        </p:nvSpPr>
        <p:spPr>
          <a:xfrm>
            <a:off x="4788024" y="5445224"/>
            <a:ext cx="3732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809625" algn="l"/>
              </a:tabLst>
            </a:pP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s-CL" altLang="es-CL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norma = 400 cm / 300 = 1,33 cm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1B97515-71ED-4BE1-8DFA-A63848EACDE9}"/>
              </a:ext>
            </a:extLst>
          </p:cNvPr>
          <p:cNvSpPr/>
          <p:nvPr/>
        </p:nvSpPr>
        <p:spPr>
          <a:xfrm>
            <a:off x="827584" y="4489375"/>
            <a:ext cx="363336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ESTÁTICO (CASO 1)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Verificación viga IPE 240 por deformación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7B051B2-1199-4987-8D71-2C0E7E9C2964}"/>
              </a:ext>
            </a:extLst>
          </p:cNvPr>
          <p:cNvSpPr/>
          <p:nvPr/>
        </p:nvSpPr>
        <p:spPr>
          <a:xfrm flipH="1">
            <a:off x="755576" y="169485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GRÁFICO DEFORMACIÓN  EJE  B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57A9AB-969E-4DD7-A6A7-3CAEDC35F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6200" r="19288" b="20600"/>
          <a:stretch/>
        </p:blipFill>
        <p:spPr>
          <a:xfrm>
            <a:off x="768963" y="764704"/>
            <a:ext cx="614531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9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B71F76-8225-4A03-9892-00835BB96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36000" r="36612" b="33200"/>
          <a:stretch/>
        </p:blipFill>
        <p:spPr>
          <a:xfrm>
            <a:off x="1443441" y="980728"/>
            <a:ext cx="2448272" cy="15841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6274304-5CAE-4E47-8F19-9E4C30EC1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88" t="31800" r="40550" b="37400"/>
          <a:stretch/>
        </p:blipFill>
        <p:spPr>
          <a:xfrm>
            <a:off x="5360299" y="980728"/>
            <a:ext cx="2520280" cy="15841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C4B14B-E7C1-4A0E-AEB8-4838102B5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74" t="32200" r="44876" b="34200"/>
          <a:stretch/>
        </p:blipFill>
        <p:spPr>
          <a:xfrm>
            <a:off x="1443441" y="4149080"/>
            <a:ext cx="2592288" cy="172819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BAC0347-D37D-4EB5-8CEB-100E11BDA4B3}"/>
              </a:ext>
            </a:extLst>
          </p:cNvPr>
          <p:cNvSpPr/>
          <p:nvPr/>
        </p:nvSpPr>
        <p:spPr>
          <a:xfrm>
            <a:off x="5187857" y="3566626"/>
            <a:ext cx="2480487" cy="2893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809625" algn="l"/>
              </a:tabLst>
            </a:pP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s-CL" altLang="es-CL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s-CL" altLang="es-CL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 = 0,002h</a:t>
            </a:r>
          </a:p>
          <a:p>
            <a:pPr>
              <a:tabLst>
                <a:tab pos="809625" algn="l"/>
              </a:tabLst>
            </a:pPr>
            <a:endParaRPr lang="es-CL" altLang="es-C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s-CL" altLang="es-CL" sz="1600" b="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s-CL" altLang="es-CL" sz="16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 = 0,002*300cm</a:t>
            </a:r>
          </a:p>
          <a:p>
            <a:pPr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= 0,6 cm</a:t>
            </a:r>
          </a:p>
          <a:p>
            <a:pPr>
              <a:tabLst>
                <a:tab pos="809625" algn="l"/>
              </a:tabLst>
            </a:pPr>
            <a:endParaRPr lang="es-CL" altLang="es-CL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s-CL" altLang="es-CL" sz="16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s-CL" altLang="es-CL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0,35 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 ≤ 0,6 cm</a:t>
            </a:r>
          </a:p>
          <a:p>
            <a:pPr lvl="0">
              <a:tabLst>
                <a:tab pos="809625" algn="l"/>
              </a:tabLst>
            </a:pPr>
            <a:endParaRPr lang="es-CL" altLang="es-CL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s-CL" altLang="es-CL" sz="16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s-CL" altLang="es-CL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0,71 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 - </a:t>
            </a:r>
            <a:r>
              <a:rPr lang="es-CL" altLang="es-CL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0,35 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</a:p>
          <a:p>
            <a:pPr lvl="0"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= </a:t>
            </a:r>
            <a:r>
              <a:rPr lang="es-CL" altLang="es-CL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0,36 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 ≤ 0,6 cm</a:t>
            </a:r>
          </a:p>
          <a:p>
            <a:pPr>
              <a:tabLst>
                <a:tab pos="809625" algn="l"/>
              </a:tabLst>
            </a:pPr>
            <a:endParaRPr lang="es-CL" altLang="es-CL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tabLst>
                <a:tab pos="809625" algn="l"/>
              </a:tabLst>
            </a:pPr>
            <a:endParaRPr lang="es-CL" alt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1B97515-71ED-4BE1-8DFA-A63848EACDE9}"/>
              </a:ext>
            </a:extLst>
          </p:cNvPr>
          <p:cNvSpPr/>
          <p:nvPr/>
        </p:nvSpPr>
        <p:spPr>
          <a:xfrm>
            <a:off x="1443441" y="3258849"/>
            <a:ext cx="281192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</a:t>
            </a:r>
            <a:r>
              <a:rPr lang="es-ES_tradnl" altLang="es-CL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SíSMICO</a:t>
            </a:r>
            <a:r>
              <a:rPr lang="es-ES_tradnl" altLang="es-CL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(CASO </a:t>
            </a:r>
            <a:r>
              <a:rPr lang="es-ES_tradnl" altLang="es-CL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2)</a:t>
            </a:r>
            <a:endParaRPr lang="es-ES_tradnl" altLang="es-CL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ES_tradnl" altLang="es-CL" sz="1600" b="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Verificacióndesplazamiento</a:t>
            </a:r>
            <a:endParaRPr lang="es-ES_tradnl" altLang="es-CL" sz="1600" b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86AFC75-E232-42DD-B677-8AF14A59FDB3}"/>
              </a:ext>
            </a:extLst>
          </p:cNvPr>
          <p:cNvSpPr/>
          <p:nvPr/>
        </p:nvSpPr>
        <p:spPr>
          <a:xfrm flipH="1">
            <a:off x="755574" y="169485"/>
            <a:ext cx="7776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ANÁLISIS SÍSMICO EJE  B  (sin </a:t>
            </a:r>
            <a:r>
              <a:rPr lang="es-CL" dirty="0" err="1" smtClean="0"/>
              <a:t>arriostramiento</a:t>
            </a:r>
            <a:r>
              <a:rPr lang="es-CL" dirty="0" smtClean="0"/>
              <a:t>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7488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7247D9-6C01-475F-8597-ADCD35A9F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32478" r="43700" b="38800"/>
          <a:stretch/>
        </p:blipFill>
        <p:spPr>
          <a:xfrm>
            <a:off x="6183607" y="969446"/>
            <a:ext cx="2958329" cy="2092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7A2D4E17-F72D-4815-A3EC-E0AA0551091A}"/>
                  </a:ext>
                </a:extLst>
              </p:cNvPr>
              <p:cNvSpPr txBox="1"/>
              <p:nvPr/>
            </p:nvSpPr>
            <p:spPr>
              <a:xfrm>
                <a:off x="1719277" y="4456856"/>
                <a:ext cx="892873" cy="509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f</m:t>
                      </m:r>
                      <m:r>
                        <m:rPr>
                          <m:nor/>
                        </m:rPr>
                        <a:rPr lang="es-CL" b="0" i="0" baseline="-25000" smtClean="0">
                          <a:latin typeface="Calibri" panose="020F0502020204030204" pitchFamily="34" charset="0"/>
                        </a:rPr>
                        <m:t>dis</m:t>
                      </m:r>
                      <m:r>
                        <m:rPr>
                          <m:nor/>
                        </m:rPr>
                        <a:rPr lang="es-CL" b="1" i="0" baseline="-25000" smtClean="0">
                          <a:latin typeface="Calibri" panose="020F0502020204030204" pitchFamily="34" charset="0"/>
                        </a:rPr>
                        <m:t>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W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7A2D4E17-F72D-4815-A3EC-E0AA05510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277" y="4456856"/>
                <a:ext cx="892873" cy="5094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BF33C41-EB22-411A-B4E5-E1B7B4A025C8}"/>
                  </a:ext>
                </a:extLst>
              </p:cNvPr>
              <p:cNvSpPr txBox="1"/>
              <p:nvPr/>
            </p:nvSpPr>
            <p:spPr>
              <a:xfrm>
                <a:off x="1071205" y="5104928"/>
                <a:ext cx="2715487" cy="5652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1.440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175453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kgcm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324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i="0" baseline="3000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BF33C41-EB22-411A-B4E5-E1B7B4A02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05" y="5104928"/>
                <a:ext cx="2715487" cy="5652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FB1CB7BD-473F-4EC5-BBCB-83DD4523A873}"/>
                  </a:ext>
                </a:extLst>
              </p:cNvPr>
              <p:cNvSpPr txBox="1"/>
              <p:nvPr/>
            </p:nvSpPr>
            <p:spPr>
              <a:xfrm>
                <a:off x="1071205" y="5804553"/>
                <a:ext cx="2234586" cy="5221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CL" b="0" i="0" smtClean="0">
                          <a:latin typeface="Calibri" panose="020F0502020204030204" pitchFamily="34" charset="0"/>
                        </a:rPr>
                        <m:t>1.440</m:t>
                      </m:r>
                      <m:f>
                        <m:fPr>
                          <m:ctrlPr>
                            <a:rPr lang="es-CL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baseline="3000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CL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s-CL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s-CL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541</m:t>
                      </m:r>
                      <m:r>
                        <m:rPr>
                          <m:nor/>
                        </m:rPr>
                        <a:rPr lang="es-ES" b="0" i="0" smtClean="0">
                          <a:latin typeface="Calibri" panose="020F0502020204030204" pitchFamily="34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C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kg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s-CL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cm</m:t>
                          </m:r>
                          <m:r>
                            <m:rPr>
                              <m:nor/>
                            </m:rPr>
                            <a:rPr lang="es-CL" b="0" i="0" baseline="3000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CL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FB1CB7BD-473F-4EC5-BBCB-83DD4523A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05" y="5804553"/>
                <a:ext cx="2234586" cy="5221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>
            <a:extLst>
              <a:ext uri="{FF2B5EF4-FFF2-40B4-BE49-F238E27FC236}">
                <a16:creationId xmlns:a16="http://schemas.microsoft.com/office/drawing/2014/main" id="{728487B5-9D1E-44F5-8176-AA87A4EA957E}"/>
              </a:ext>
            </a:extLst>
          </p:cNvPr>
          <p:cNvSpPr/>
          <p:nvPr/>
        </p:nvSpPr>
        <p:spPr>
          <a:xfrm>
            <a:off x="711398" y="3645024"/>
            <a:ext cx="3459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sz="1600" b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COMBINACIÓN DE CARGAS</a:t>
            </a:r>
          </a:p>
          <a:p>
            <a:pPr algn="just"/>
            <a:r>
              <a:rPr lang="es-ES_tradnl" altLang="es-CL" sz="1600" b="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Verificación </a:t>
            </a:r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viga IPE 240 por resistencia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86AFC75-E232-42DD-B677-8AF14A59FDB3}"/>
              </a:ext>
            </a:extLst>
          </p:cNvPr>
          <p:cNvSpPr/>
          <p:nvPr/>
        </p:nvSpPr>
        <p:spPr>
          <a:xfrm flipH="1">
            <a:off x="755574" y="169485"/>
            <a:ext cx="7776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ANÁLISIS SÍSMICO EJE  B  (sin </a:t>
            </a:r>
            <a:r>
              <a:rPr lang="es-CL" dirty="0" err="1" smtClean="0"/>
              <a:t>arriostramiento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1DC14E-1039-4E6E-B026-30DABCD7FC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13" t="31333" r="46063" b="38800"/>
          <a:stretch/>
        </p:blipFill>
        <p:spPr>
          <a:xfrm>
            <a:off x="281455" y="994950"/>
            <a:ext cx="3024336" cy="21506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6274304-5CAE-4E47-8F19-9E4C30EC1E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888" t="31800" r="40550" b="37948"/>
          <a:stretch/>
        </p:blipFill>
        <p:spPr>
          <a:xfrm>
            <a:off x="3404101" y="1228179"/>
            <a:ext cx="2748267" cy="169676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71205" y="3145589"/>
            <a:ext cx="963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600" dirty="0" smtClean="0"/>
              <a:t>CASO 1</a:t>
            </a:r>
            <a:endParaRPr lang="es-CL" sz="1600" dirty="0"/>
          </a:p>
        </p:txBody>
      </p:sp>
      <p:sp>
        <p:nvSpPr>
          <p:cNvPr id="11" name="Rectángulo 10"/>
          <p:cNvSpPr/>
          <p:nvPr/>
        </p:nvSpPr>
        <p:spPr>
          <a:xfrm>
            <a:off x="4355976" y="3148295"/>
            <a:ext cx="963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600" dirty="0" smtClean="0"/>
              <a:t>CASO 2</a:t>
            </a:r>
            <a:endParaRPr lang="es-CL" sz="1600" dirty="0"/>
          </a:p>
        </p:txBody>
      </p:sp>
      <p:sp>
        <p:nvSpPr>
          <p:cNvPr id="12" name="Rectángulo 11"/>
          <p:cNvSpPr/>
          <p:nvPr/>
        </p:nvSpPr>
        <p:spPr>
          <a:xfrm>
            <a:off x="6948264" y="3145589"/>
            <a:ext cx="17283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600" dirty="0" smtClean="0"/>
              <a:t>COMBINACION</a:t>
            </a:r>
            <a:endParaRPr lang="es-CL" sz="1600" dirty="0"/>
          </a:p>
        </p:txBody>
      </p:sp>
      <p:sp>
        <p:nvSpPr>
          <p:cNvPr id="13" name="Más 12"/>
          <p:cNvSpPr/>
          <p:nvPr/>
        </p:nvSpPr>
        <p:spPr bwMode="auto">
          <a:xfrm>
            <a:off x="3261902" y="2011776"/>
            <a:ext cx="186089" cy="188992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  <p:sp>
        <p:nvSpPr>
          <p:cNvPr id="14" name="Igual que 13"/>
          <p:cNvSpPr/>
          <p:nvPr/>
        </p:nvSpPr>
        <p:spPr bwMode="auto">
          <a:xfrm>
            <a:off x="6012160" y="2011776"/>
            <a:ext cx="219832" cy="188992"/>
          </a:xfrm>
          <a:prstGeom prst="mathEqual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0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845" t="25894" r="6228" b="30122"/>
          <a:stretch/>
        </p:blipFill>
        <p:spPr>
          <a:xfrm>
            <a:off x="0" y="692696"/>
            <a:ext cx="5724128" cy="28803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760FBC-C973-45AA-8DC8-ED070542B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9" t="21875" r="29767" b="39923"/>
          <a:stretch/>
        </p:blipFill>
        <p:spPr>
          <a:xfrm>
            <a:off x="0" y="3645023"/>
            <a:ext cx="5724128" cy="273630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BAC0347-D37D-4EB5-8CEB-100E11BDA4B3}"/>
              </a:ext>
            </a:extLst>
          </p:cNvPr>
          <p:cNvSpPr/>
          <p:nvPr/>
        </p:nvSpPr>
        <p:spPr>
          <a:xfrm>
            <a:off x="6228184" y="3717032"/>
            <a:ext cx="2480487" cy="2893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809625" algn="l"/>
              </a:tabLst>
            </a:pP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s-CL" altLang="es-CL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s-CL" altLang="es-CL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es-CL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 = 0,002h</a:t>
            </a:r>
          </a:p>
          <a:p>
            <a:pPr>
              <a:tabLst>
                <a:tab pos="809625" algn="l"/>
              </a:tabLst>
            </a:pPr>
            <a:endParaRPr lang="es-CL" altLang="es-CL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s-CL" altLang="es-CL" sz="1600" b="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s-CL" altLang="es-CL" sz="16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 = 0,002*300cm</a:t>
            </a:r>
          </a:p>
          <a:p>
            <a:pPr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= 0,6 cm</a:t>
            </a:r>
          </a:p>
          <a:p>
            <a:pPr>
              <a:tabLst>
                <a:tab pos="809625" algn="l"/>
              </a:tabLst>
            </a:pPr>
            <a:endParaRPr lang="es-CL" altLang="es-CL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s-CL" altLang="es-CL" sz="16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0,46 cm ≤ 0,6 cm</a:t>
            </a:r>
          </a:p>
          <a:p>
            <a:pPr lvl="0">
              <a:tabLst>
                <a:tab pos="809625" algn="l"/>
              </a:tabLst>
            </a:pPr>
            <a:endParaRPr lang="es-CL" altLang="es-CL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lang="es-CL" altLang="es-CL" sz="16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1,01 cm - 0,46 cm</a:t>
            </a:r>
          </a:p>
          <a:p>
            <a:pPr lvl="0">
              <a:tabLst>
                <a:tab pos="809625" algn="l"/>
              </a:tabLst>
            </a:pPr>
            <a:r>
              <a:rPr lang="es-CL" altLang="es-CL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= 0,55 cm ≤ 0,6 cm</a:t>
            </a:r>
          </a:p>
          <a:p>
            <a:pPr>
              <a:tabLst>
                <a:tab pos="809625" algn="l"/>
              </a:tabLst>
            </a:pPr>
            <a:endParaRPr lang="es-CL" altLang="es-CL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tabLst>
                <a:tab pos="809625" algn="l"/>
              </a:tabLst>
            </a:pPr>
            <a:endParaRPr lang="es-CL" alt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5C833A3-B5E8-42E2-98E0-080C0A131E89}"/>
              </a:ext>
            </a:extLst>
          </p:cNvPr>
          <p:cNvSpPr/>
          <p:nvPr/>
        </p:nvSpPr>
        <p:spPr>
          <a:xfrm flipH="1">
            <a:off x="755576" y="251356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GRÁFICOS MOMENTOS  Y DESPLAZAMIENTO EJE  </a:t>
            </a:r>
            <a:r>
              <a:rPr lang="es-CL" dirty="0" smtClean="0"/>
              <a:t>2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B0771EF-5CF3-4950-9B6F-06FDC814E48B}"/>
              </a:ext>
            </a:extLst>
          </p:cNvPr>
          <p:cNvSpPr/>
          <p:nvPr/>
        </p:nvSpPr>
        <p:spPr>
          <a:xfrm>
            <a:off x="5971944" y="911042"/>
            <a:ext cx="28167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ES_tradnl" altLang="es-CL" dirty="0">
                <a:latin typeface="Calibri" panose="020F0502020204030204" pitchFamily="34" charset="0"/>
                <a:cs typeface="Times New Roman" panose="02020603050405020304" pitchFamily="18" charset="0"/>
              </a:rPr>
              <a:t>ANÁLISIS SÍSMICO (CASO 2)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Verificación pilar HEB 200 </a:t>
            </a:r>
          </a:p>
          <a:p>
            <a:pPr algn="just"/>
            <a:r>
              <a:rPr lang="es-ES_tradnl" altLang="es-CL" sz="1600" b="0" dirty="0">
                <a:latin typeface="Calibri" panose="020F0502020204030204" pitchFamily="34" charset="0"/>
                <a:cs typeface="Times New Roman" panose="02020603050405020304" pitchFamily="18" charset="0"/>
              </a:rPr>
              <a:t>por desplazamiento</a:t>
            </a:r>
          </a:p>
        </p:txBody>
      </p:sp>
    </p:spTree>
    <p:extLst>
      <p:ext uri="{BB962C8B-B14F-4D97-AF65-F5344CB8AC3E}">
        <p14:creationId xmlns:p14="http://schemas.microsoft.com/office/powerpoint/2010/main" val="20996255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cs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10764</TotalTime>
  <Words>1001</Words>
  <Application>Microsoft Office PowerPoint</Application>
  <PresentationFormat>Presentación en pantalla (4:3)</PresentationFormat>
  <Paragraphs>269</Paragraphs>
  <Slides>15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ＭＳ Ｐゴシック</vt:lpstr>
      <vt:lpstr>Arial</vt:lpstr>
      <vt:lpstr>Calibri</vt:lpstr>
      <vt:lpstr>Cambria Math</vt:lpstr>
      <vt:lpstr>Lucida Sans</vt:lpstr>
      <vt:lpstr>Monotype Sorts</vt:lpstr>
      <vt:lpstr>Times New Roman</vt:lpstr>
      <vt:lpstr>Verdana</vt:lpstr>
      <vt:lpstr>Diseño predeterminado</vt:lpstr>
      <vt:lpstr>Ecuación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CHILE-ESPAÑA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 Ch Lou</dc:creator>
  <cp:lastModifiedBy>macav</cp:lastModifiedBy>
  <cp:revision>881</cp:revision>
  <cp:lastPrinted>2020-07-15T15:39:05Z</cp:lastPrinted>
  <dcterms:created xsi:type="dcterms:W3CDTF">2005-10-24T14:23:01Z</dcterms:created>
  <dcterms:modified xsi:type="dcterms:W3CDTF">2024-08-24T00:29:42Z</dcterms:modified>
</cp:coreProperties>
</file>