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005" r:id="rId2"/>
    <p:sldId id="1065" r:id="rId3"/>
    <p:sldId id="1066" r:id="rId4"/>
    <p:sldId id="1043" r:id="rId5"/>
    <p:sldId id="1086" r:id="rId6"/>
    <p:sldId id="1087" r:id="rId7"/>
    <p:sldId id="1089" r:id="rId8"/>
    <p:sldId id="1088" r:id="rId9"/>
    <p:sldId id="1077" r:id="rId10"/>
    <p:sldId id="1070" r:id="rId11"/>
    <p:sldId id="1075" r:id="rId12"/>
    <p:sldId id="1082" r:id="rId13"/>
    <p:sldId id="1083" r:id="rId14"/>
    <p:sldId id="1067" r:id="rId15"/>
    <p:sldId id="1068" r:id="rId16"/>
    <p:sldId id="1084" r:id="rId17"/>
    <p:sldId id="1069" r:id="rId18"/>
    <p:sldId id="1072" r:id="rId19"/>
    <p:sldId id="1090" r:id="rId20"/>
    <p:sldId id="1085" r:id="rId21"/>
    <p:sldId id="1091" r:id="rId22"/>
    <p:sldId id="1081" r:id="rId23"/>
    <p:sldId id="1092" r:id="rId24"/>
    <p:sldId id="1093" r:id="rId25"/>
    <p:sldId id="1096" r:id="rId26"/>
    <p:sldId id="1094" r:id="rId27"/>
    <p:sldId id="1095" r:id="rId28"/>
    <p:sldId id="1078" r:id="rId29"/>
  </p:sldIdLst>
  <p:sldSz cx="9144000" cy="6858000" type="screen4x3"/>
  <p:notesSz cx="7104063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F00"/>
    <a:srgbClr val="FFC000"/>
    <a:srgbClr val="0033CC"/>
    <a:srgbClr val="99CCFF"/>
    <a:srgbClr val="CCECFF"/>
    <a:srgbClr val="6699FF"/>
    <a:srgbClr val="8C8CDA"/>
    <a:srgbClr val="E6E6E6"/>
    <a:srgbClr val="FF66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5" autoAdjust="0"/>
    <p:restoredTop sz="94016" autoAdjust="0"/>
  </p:normalViewPr>
  <p:slideViewPr>
    <p:cSldViewPr>
      <p:cViewPr varScale="1">
        <p:scale>
          <a:sx n="77" d="100"/>
          <a:sy n="77" d="100"/>
        </p:scale>
        <p:origin x="1752" y="50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32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4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39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328" y="9723560"/>
            <a:ext cx="3078735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Aft>
                <a:spcPts val="600"/>
              </a:spcAft>
              <a:defRPr sz="1100">
                <a:latin typeface="+mj-lt"/>
              </a:defRPr>
            </a:lvl1pPr>
          </a:lstStyle>
          <a:p>
            <a:pPr>
              <a:defRPr/>
            </a:pPr>
            <a:fld id="{02222C26-5666-46E0-BDF8-1BC9C13F3AF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82382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736" cy="51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786" y="0"/>
            <a:ext cx="3078736" cy="51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E93D9AE2-10F8-408E-97F2-195094F230F6}" type="datetimeFigureOut">
              <a:rPr lang="es-ES"/>
              <a:pPr>
                <a:defRPr/>
              </a:pPr>
              <a:t>30/04/2022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715" y="4860088"/>
            <a:ext cx="5682634" cy="460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8736" cy="511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786" y="9721868"/>
            <a:ext cx="3078736" cy="51105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3EA0701-7C82-4DFF-A1F4-8751A5E66BE8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705527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2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647451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14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94257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3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71051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4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55932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5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80753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9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034334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10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12843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11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868231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12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644232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EA0701-7C82-4DFF-A1F4-8751A5E66BE8}" type="slidenum">
              <a:rPr lang="es-ES" altLang="es-CL" smtClean="0"/>
              <a:pPr>
                <a:defRPr/>
              </a:pPr>
              <a:t>13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26241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 userDrawn="1"/>
        </p:nvSpPr>
        <p:spPr>
          <a:xfrm>
            <a:off x="0" y="188640"/>
            <a:ext cx="9144000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34000">
                <a:schemeClr val="bg1">
                  <a:lumMod val="95000"/>
                  <a:shade val="67500"/>
                  <a:satMod val="115000"/>
                </a:schemeClr>
              </a:gs>
              <a:gs pos="67000">
                <a:srgbClr val="DFDFDF"/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413913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2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2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 userDrawn="1"/>
        </p:nvSpPr>
        <p:spPr>
          <a:xfrm>
            <a:off x="899592" y="836712"/>
            <a:ext cx="7344000" cy="50405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987425" lvl="1" indent="-271463" algn="just">
              <a:buFont typeface="Wingdings" pitchFamily="2" charset="2"/>
              <a:buChar char="§"/>
              <a:tabLst>
                <a:tab pos="2684463" algn="l"/>
              </a:tabLst>
              <a:defRPr/>
            </a:pPr>
            <a:endParaRPr kumimoji="1" lang="es-ES_tradnl" sz="1800" b="0" kern="0" dirty="0">
              <a:latin typeface="Calibri" panose="020F0502020204030204" pitchFamily="34" charset="0"/>
            </a:endParaRPr>
          </a:p>
          <a:p>
            <a:pPr marL="355600" lvl="1" indent="-355600" algn="just">
              <a:spcBef>
                <a:spcPts val="1200"/>
              </a:spcBef>
              <a:buFont typeface="Wingdings" pitchFamily="2" charset="2"/>
              <a:buChar char="§"/>
              <a:tabLst>
                <a:tab pos="2684463" algn="l"/>
              </a:tabLst>
              <a:defRPr/>
            </a:pPr>
            <a:endParaRPr kumimoji="1" lang="es-ES_tradnl" sz="1800" b="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13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 flipH="1">
            <a:off x="793905" y="764704"/>
            <a:ext cx="7550499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F052FE-2D8E-468A-86BE-8784D07CC27A}"/>
              </a:ext>
            </a:extLst>
          </p:cNvPr>
          <p:cNvSpPr/>
          <p:nvPr userDrawn="1"/>
        </p:nvSpPr>
        <p:spPr bwMode="auto">
          <a:xfrm>
            <a:off x="683568" y="764704"/>
            <a:ext cx="7776864" cy="5400600"/>
          </a:xfrm>
          <a:prstGeom prst="rect">
            <a:avLst/>
          </a:prstGeom>
          <a:solidFill>
            <a:schemeClr val="bg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6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8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1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5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75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 userDrawn="1"/>
        </p:nvSpPr>
        <p:spPr>
          <a:xfrm>
            <a:off x="0" y="188640"/>
            <a:ext cx="9144000" cy="432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34000">
                <a:schemeClr val="bg1">
                  <a:lumMod val="95000"/>
                  <a:shade val="67500"/>
                  <a:satMod val="115000"/>
                </a:schemeClr>
              </a:gs>
              <a:gs pos="67000">
                <a:srgbClr val="DFDFDF"/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1800" b="1" dirty="0"/>
          </a:p>
        </p:txBody>
      </p:sp>
      <p:sp>
        <p:nvSpPr>
          <p:cNvPr id="12" name="Text Box 2"/>
          <p:cNvSpPr txBox="1">
            <a:spLocks noChangeArrowheads="1"/>
          </p:cNvSpPr>
          <p:nvPr userDrawn="1"/>
        </p:nvSpPr>
        <p:spPr bwMode="auto">
          <a:xfrm>
            <a:off x="0" y="6381384"/>
            <a:ext cx="4572000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Universidad de Chile</a:t>
            </a:r>
            <a:r>
              <a:rPr lang="es-ES" altLang="en-US" sz="900" b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s-ES" alt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Facultad de Arquitectura y Urbanismo</a:t>
            </a:r>
          </a:p>
          <a:p>
            <a:pPr eaLnBrk="1" hangingPunct="1">
              <a:defRPr/>
            </a:pPr>
            <a:r>
              <a:rPr lang="es-ES" alt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Departamento de Arquitectura </a:t>
            </a:r>
            <a:r>
              <a:rPr lang="es-ES" altLang="en-US" sz="800" b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s-ES" altLang="en-US" sz="800" b="0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  <a:r>
              <a:rPr lang="es-ES" altLang="en-US" sz="800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Diseño y Materialización</a:t>
            </a:r>
            <a:endParaRPr lang="es-ES" altLang="en-US" sz="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es-ES" altLang="en-US" sz="800" b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Profesores:  </a:t>
            </a:r>
            <a:r>
              <a:rPr lang="es-ES" altLang="en-US" sz="800" b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Pfenniger</a:t>
            </a:r>
            <a:r>
              <a:rPr lang="es-ES" altLang="en-US" sz="800" b="0" baseline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+Veas+Aguilera</a:t>
            </a:r>
            <a:endParaRPr lang="es-ES" altLang="en-US" sz="800" b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4532650" y="6381328"/>
            <a:ext cx="4600575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alt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DISEÑO</a:t>
            </a:r>
            <a:r>
              <a:rPr lang="es-ES" altLang="en-US" sz="900" b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EN HA – FLEXIÓN SIMPLE</a:t>
            </a:r>
            <a:endParaRPr lang="es-ES" altLang="en-US" sz="9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endParaRPr lang="es-ES" altLang="en-US" sz="9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endParaRPr lang="es-ES" altLang="en-US" sz="9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rct=j&amp;q=hormig%C3%B3n+armado&amp;source=images&amp;cd=&amp;cad=rja&amp;docid=XimpgeWkFjMFPM&amp;tbnid=4HnkqZAg9HphiM:&amp;ved=0CAUQjRw&amp;url=http://proyectodorrego946.blogspot.com/&amp;ei=C5ZxUdy2LJO89gTm2oHYDg&amp;bvm=bv.45373924,d.eWU&amp;psig=AFQjCNH_nlDJvQGKn8W81nbWs3SG6upGig&amp;ust=136648479920989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microsoft.com/office/2007/relationships/hdphoto" Target="../media/hdphoto5.wdp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image" Target="../media/image31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6.wmf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45.wmf"/><Relationship Id="rId26" Type="http://schemas.openxmlformats.org/officeDocument/2006/relationships/image" Target="../media/image49.wmf"/><Relationship Id="rId3" Type="http://schemas.openxmlformats.org/officeDocument/2006/relationships/image" Target="../media/image50.png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10.bin"/><Relationship Id="rId25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wmf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48.wmf"/><Relationship Id="rId5" Type="http://schemas.openxmlformats.org/officeDocument/2006/relationships/image" Target="../media/image39.wmf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41.wmf"/><Relationship Id="rId19" Type="http://schemas.openxmlformats.org/officeDocument/2006/relationships/oleObject" Target="../embeddings/oleObject11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3.wmf"/><Relationship Id="rId22" Type="http://schemas.openxmlformats.org/officeDocument/2006/relationships/image" Target="../media/image4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49.wmf"/><Relationship Id="rId3" Type="http://schemas.openxmlformats.org/officeDocument/2006/relationships/oleObject" Target="../embeddings/oleObject15.bin"/><Relationship Id="rId7" Type="http://schemas.openxmlformats.org/officeDocument/2006/relationships/image" Target="../media/image58.png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52.png"/><Relationship Id="rId4" Type="http://schemas.openxmlformats.org/officeDocument/2006/relationships/image" Target="../media/image53.wmf"/><Relationship Id="rId9" Type="http://schemas.openxmlformats.org/officeDocument/2006/relationships/image" Target="../media/image55.wmf"/><Relationship Id="rId14" Type="http://schemas.openxmlformats.org/officeDocument/2006/relationships/image" Target="../media/image5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58.png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1079612" y="5733256"/>
            <a:ext cx="7200800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400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Verdana"/>
              </a:rPr>
              <a:t> DISEÑO EN HA – FLEXIÓN SIMPLE</a:t>
            </a:r>
            <a:endParaRPr lang="es-CL" sz="2400" b="1" dirty="0">
              <a:solidFill>
                <a:srgbClr val="C00000"/>
              </a:solidFill>
              <a:latin typeface="Calibri" panose="020F0502020204030204" pitchFamily="34" charset="0"/>
              <a:ea typeface="ＭＳ Ｐゴシック" charset="0"/>
              <a:cs typeface="Verdana"/>
            </a:endParaRPr>
          </a:p>
        </p:txBody>
      </p:sp>
      <p:cxnSp>
        <p:nvCxnSpPr>
          <p:cNvPr id="5" name="Conector recto 20"/>
          <p:cNvCxnSpPr>
            <a:cxnSpLocks noChangeShapeType="1"/>
          </p:cNvCxnSpPr>
          <p:nvPr/>
        </p:nvCxnSpPr>
        <p:spPr bwMode="auto">
          <a:xfrm>
            <a:off x="0" y="1268760"/>
            <a:ext cx="9144000" cy="0"/>
          </a:xfrm>
          <a:prstGeom prst="line">
            <a:avLst/>
          </a:prstGeom>
          <a:noFill/>
          <a:ln w="41275">
            <a:solidFill>
              <a:srgbClr val="ADB9C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" name="Conector recto 20"/>
          <p:cNvCxnSpPr>
            <a:cxnSpLocks noChangeShapeType="1"/>
          </p:cNvCxnSpPr>
          <p:nvPr/>
        </p:nvCxnSpPr>
        <p:spPr bwMode="auto">
          <a:xfrm>
            <a:off x="0" y="1268760"/>
            <a:ext cx="9144000" cy="0"/>
          </a:xfrm>
          <a:prstGeom prst="line">
            <a:avLst/>
          </a:prstGeom>
          <a:noFill/>
          <a:ln w="41275">
            <a:solidFill>
              <a:srgbClr val="ADB9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7500093" y="450000"/>
            <a:ext cx="154709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>
              <a:lnSpc>
                <a:spcPct val="110000"/>
              </a:lnSpc>
            </a:pPr>
            <a:r>
              <a:rPr lang="es-CL" sz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Verdana" charset="0"/>
              </a:rPr>
              <a:t>Semestre </a:t>
            </a:r>
            <a:r>
              <a:rPr lang="es-CL" sz="12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Verdana" charset="0"/>
              </a:rPr>
              <a:t>otoño</a:t>
            </a:r>
            <a:r>
              <a:rPr lang="es-CL" sz="12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Verdana" charset="0"/>
              </a:rPr>
              <a:t> 2022</a:t>
            </a:r>
            <a:endParaRPr lang="es-CL" sz="12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Verdana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67744" y="16200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s-CL" sz="2400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DISEÑO  Y  MATERIALIZACIÓN</a:t>
            </a:r>
            <a:r>
              <a:rPr lang="es-ES" sz="2400" spc="15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1200" b="0" spc="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DESIGN AND REALIZATION</a:t>
            </a:r>
            <a:endParaRPr lang="es-CL" sz="1200" b="0" spc="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27" y="0"/>
            <a:ext cx="1449638" cy="102600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633665" y="1802186"/>
            <a:ext cx="6239335" cy="3888433"/>
            <a:chOff x="1664656" y="1663967"/>
            <a:chExt cx="6239335" cy="388843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4656" y="1663967"/>
              <a:ext cx="6030712" cy="3840165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 rot="16200000">
              <a:off x="6111147" y="3759557"/>
              <a:ext cx="337024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b="0" dirty="0"/>
                <a:t>https://procaconstrucciones.wordpress.com/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99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Elementos de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72764" y="814712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VIGAS Flexión simple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4894"/>
          <a:stretch/>
        </p:blipFill>
        <p:spPr>
          <a:xfrm>
            <a:off x="6012160" y="2728586"/>
            <a:ext cx="3131840" cy="2759934"/>
          </a:xfrm>
          <a:prstGeom prst="rect">
            <a:avLst/>
          </a:prstGeom>
        </p:spPr>
      </p:pic>
      <p:pic>
        <p:nvPicPr>
          <p:cNvPr id="9" name="9 Imagen" descr="obra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734097"/>
            <a:ext cx="2756878" cy="275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http://1.bp.blogspot.com/_JwB7PaDUvfQ/TPnoNGLRM9I/AAAAAAAADH0/J2EoExq4R9Y/s1600/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" y="2747563"/>
            <a:ext cx="2766137" cy="27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9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Elementos de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346" y="1048122"/>
            <a:ext cx="3365997" cy="25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6 Imagen" descr="importadora-big-dan_0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9" y="2420888"/>
            <a:ext cx="4274194" cy="368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2764" y="753459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LOS</a:t>
            </a:r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AS Flexión simple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5429"/>
          <a:stretch/>
        </p:blipFill>
        <p:spPr>
          <a:xfrm>
            <a:off x="5779346" y="3868487"/>
            <a:ext cx="3364653" cy="22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76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Elementos de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72764" y="814712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PILARE</a:t>
            </a:r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 Flexión compuesta</a:t>
            </a:r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043" y="1520092"/>
            <a:ext cx="3598033" cy="479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58637"/>
            <a:ext cx="2483768" cy="218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9 Imagen" descr="obra0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1979712" cy="24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5 Imagen" descr="12febrero%2000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3203" y="1520092"/>
            <a:ext cx="2140767" cy="238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www.hellopro.es/images/produit-2/7/9/2/serie-ligera-enconfrado-para-pilares-32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203" y="4185361"/>
            <a:ext cx="2156753" cy="21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Elementos de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72764" y="814712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MURO</a:t>
            </a:r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 Flexión compuesta</a:t>
            </a:r>
          </a:p>
        </p:txBody>
      </p:sp>
      <p:pic>
        <p:nvPicPr>
          <p:cNvPr id="19458" name="Picture 2" descr="Resultado de imagen para EDIFICIOS DE HORMIGON ARMAD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6" y="2204864"/>
            <a:ext cx="2677943" cy="34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0126" y="5623141"/>
            <a:ext cx="26779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900" b="0" dirty="0">
                <a:latin typeface="Calibri" panose="020F0502020204030204" pitchFamily="34" charset="0"/>
                <a:cs typeface="Calibri" panose="020F0502020204030204" pitchFamily="34" charset="0"/>
              </a:rPr>
              <a:t>http://www.cimbras.com/</a:t>
            </a:r>
          </a:p>
        </p:txBody>
      </p:sp>
      <p:pic>
        <p:nvPicPr>
          <p:cNvPr id="19460" name="Picture 4" descr="Resultado de imagen para EDIFICIOS DE HORMIGON ARMADO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70" t="1274" r="3863" b="12228"/>
          <a:stretch/>
        </p:blipFill>
        <p:spPr bwMode="auto">
          <a:xfrm>
            <a:off x="3440404" y="2204864"/>
            <a:ext cx="5704685" cy="33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605712" y="561141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CL" sz="900" b="0" dirty="0">
                <a:latin typeface="Calibri" panose="020F0502020204030204" pitchFamily="34" charset="0"/>
                <a:cs typeface="Calibri" panose="020F0502020204030204" pitchFamily="34" charset="0"/>
              </a:rPr>
              <a:t>http://groupagr.com/</a:t>
            </a:r>
          </a:p>
        </p:txBody>
      </p:sp>
    </p:spTree>
    <p:extLst>
      <p:ext uri="{BB962C8B-B14F-4D97-AF65-F5344CB8AC3E}">
        <p14:creationId xmlns:p14="http://schemas.microsoft.com/office/powerpoint/2010/main" val="2504860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 Elástico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72764" y="814712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HIPÓTESIS BÁSICAS DE CÁLCULO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954832" y="1551850"/>
            <a:ext cx="4769296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1" lang="es-ES" sz="18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1.- Tensiones admisibles</a:t>
            </a:r>
          </a:p>
          <a:p>
            <a:pPr marL="357188" algn="just">
              <a:defRPr/>
            </a:pPr>
            <a:r>
              <a:rPr kumimoji="1" lang="es-ES" sz="17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máxima compresión del hormigón y la máxima tracción del acero están limitadas por las correspondientes tensiones admisibles.</a:t>
            </a:r>
          </a:p>
          <a:p>
            <a:pPr algn="just">
              <a:defRPr/>
            </a:pPr>
            <a:endParaRPr kumimoji="1" lang="es-ES" sz="180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kumimoji="1" lang="es-ES" sz="18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2.- Comportamiento lineal elástico</a:t>
            </a:r>
          </a:p>
          <a:p>
            <a:pPr marL="357188" algn="just">
              <a:defRPr/>
            </a:pPr>
            <a:r>
              <a:rPr kumimoji="1" lang="es-ES" sz="17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admite un diagrama tensión – deformación lineal que obedece a la Ley de </a:t>
            </a:r>
            <a:r>
              <a:rPr kumimoji="1" lang="es-ES" sz="17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Hooke</a:t>
            </a:r>
            <a:r>
              <a:rPr kumimoji="1" lang="es-ES" sz="17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defRPr/>
            </a:pPr>
            <a:endParaRPr kumimoji="1" lang="es-ES" sz="180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indent="-363538" algn="just">
              <a:defRPr/>
            </a:pPr>
            <a:r>
              <a:rPr kumimoji="1" lang="es-ES" sz="18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3.- Se admite la hipótesis de que las secciones planas </a:t>
            </a:r>
            <a:r>
              <a:rPr kumimoji="1" lang="es-ES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permanecen planas luego de ocurrida la flexión.</a:t>
            </a:r>
          </a:p>
          <a:p>
            <a:pPr algn="just">
              <a:defRPr/>
            </a:pPr>
            <a:endParaRPr kumimoji="1" lang="es-ES" sz="180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kumimoji="1" lang="es-ES" sz="18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4.- El hormigón no trabaja a la tracción.</a:t>
            </a:r>
            <a:r>
              <a:rPr kumimoji="1" lang="es-ES" sz="18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Picture 11" descr="http://3.bp.blogspot.com/-9sAJrcZpOgI/TVVLfSECv-I/AAAAAAAAACY/BtHn-TLO4aw/s1600/DSC0777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714" y="3429000"/>
            <a:ext cx="3169832" cy="252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5997954" y="906907"/>
            <a:ext cx="3186018" cy="2341093"/>
            <a:chOff x="6347328" y="2388795"/>
            <a:chExt cx="2821414" cy="207318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7328" y="2388795"/>
              <a:ext cx="2794340" cy="1872208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6360430" y="4246531"/>
              <a:ext cx="28083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900" b="0" dirty="0">
                  <a:latin typeface="Calibri" panose="020F0502020204030204" pitchFamily="34" charset="0"/>
                  <a:cs typeface="Calibri" panose="020F0502020204030204" pitchFamily="34" charset="0"/>
                </a:rPr>
                <a:t>https://konkretarmiert.jimdo.com/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85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692763"/>
              </p:ext>
            </p:extLst>
          </p:nvPr>
        </p:nvGraphicFramePr>
        <p:xfrm>
          <a:off x="2668588" y="3227264"/>
          <a:ext cx="1001712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cuación" r:id="rId3" imgW="545863" imgH="330057" progId="Equation.3">
                  <p:embed/>
                </p:oleObj>
              </mc:Choice>
              <mc:Fallback>
                <p:oleObj name="Ecuación" r:id="rId3" imgW="545863" imgH="330057" progId="Equation.3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8" y="3227264"/>
                        <a:ext cx="1001712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561652"/>
              </p:ext>
            </p:extLst>
          </p:nvPr>
        </p:nvGraphicFramePr>
        <p:xfrm>
          <a:off x="4668838" y="3216151"/>
          <a:ext cx="700087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cuación" r:id="rId5" imgW="380835" imgH="342751" progId="Equation.3">
                  <p:embed/>
                </p:oleObj>
              </mc:Choice>
              <mc:Fallback>
                <p:oleObj name="Ecuación" r:id="rId5" imgW="380835" imgH="342751" progId="Equation.3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8" y="3216151"/>
                        <a:ext cx="700087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416584"/>
              </p:ext>
            </p:extLst>
          </p:nvPr>
        </p:nvGraphicFramePr>
        <p:xfrm>
          <a:off x="6405563" y="3212976"/>
          <a:ext cx="7461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cuación" r:id="rId7" imgW="406048" imgH="342603" progId="Equation.3">
                  <p:embed/>
                </p:oleObj>
              </mc:Choice>
              <mc:Fallback>
                <p:oleObj name="Ecuación" r:id="rId7" imgW="406048" imgH="342603" progId="Equation.3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3" y="3212976"/>
                        <a:ext cx="746125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2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962" y="1297335"/>
            <a:ext cx="4005262" cy="174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1268760"/>
            <a:ext cx="1857375" cy="179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Flexión simple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72764" y="781397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MATERIAL HOMOGÉNEO / Madera - Acero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425" y="4079486"/>
            <a:ext cx="2936195" cy="2157259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513156" y="4046455"/>
            <a:ext cx="3103750" cy="2224997"/>
            <a:chOff x="4860032" y="4156330"/>
            <a:chExt cx="3103750" cy="2224997"/>
          </a:xfrm>
        </p:grpSpPr>
        <p:pic>
          <p:nvPicPr>
            <p:cNvPr id="14372" name="Picture 36" descr="Resultado de imagen para vigas madera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156330"/>
              <a:ext cx="2882751" cy="2157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 rot="16200000">
              <a:off x="6742238" y="5159784"/>
              <a:ext cx="22122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900" b="0" dirty="0">
                  <a:latin typeface="Calibri" panose="020F0502020204030204" pitchFamily="34" charset="0"/>
                  <a:cs typeface="Calibri" panose="020F0502020204030204" pitchFamily="34" charset="0"/>
                </a:rPr>
                <a:t>http://www.maderascastellar.es/</a:t>
              </a:r>
            </a:p>
          </p:txBody>
        </p:sp>
      </p:grpSp>
      <p:pic>
        <p:nvPicPr>
          <p:cNvPr id="21" name="Picture 9">
            <a:extLst>
              <a:ext uri="{FF2B5EF4-FFF2-40B4-BE49-F238E27FC236}">
                <a16:creationId xmlns:a16="http://schemas.microsoft.com/office/drawing/2014/main" id="{F0EA7544-5D47-496E-8BCE-83D5053B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5" y="2059369"/>
            <a:ext cx="1951589" cy="100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08196CB9-F78B-4192-A7D0-57D0B237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5" y="1292782"/>
            <a:ext cx="1951589" cy="6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519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627" y="1484784"/>
            <a:ext cx="5689178" cy="173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Flexión simple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47686" y="1010345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MATERIAL HETEROGÉNEO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059832" y="3573016"/>
            <a:ext cx="3610345" cy="2602199"/>
            <a:chOff x="2699793" y="3611667"/>
            <a:chExt cx="3610345" cy="2602199"/>
          </a:xfrm>
        </p:grpSpPr>
        <p:pic>
          <p:nvPicPr>
            <p:cNvPr id="20482" name="Picture 2" descr="Resultado de imagen para edificio hormigon armad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3" y="3611667"/>
              <a:ext cx="3384376" cy="2538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 rot="16200000">
              <a:off x="5186610" y="5090338"/>
              <a:ext cx="201622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900" b="0" dirty="0">
                  <a:latin typeface="Calibri" panose="020F0502020204030204" pitchFamily="34" charset="0"/>
                  <a:cs typeface="Calibri" panose="020F0502020204030204" pitchFamily="34" charset="0"/>
                </a:rPr>
                <a:t>http://www.chileagenda.cl/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458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242" y="3861048"/>
            <a:ext cx="209819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972764" y="1663291"/>
            <a:ext cx="4824413" cy="388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542925" indent="-542925"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  <a:tab pos="5429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ancho de viga de sección rectangular.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altura de viga de sección rectangular.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distancia entre el eje neutro y la fibra extrema comprimida de elementos sometido a flexión.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distancia desde la fibra extrema en compresión al </a:t>
            </a:r>
            <a:r>
              <a:rPr lang="es-ES" altLang="es-CL" sz="15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centroide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armadura en tracción.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distancia desde el centro de compresiones hasta el centro de gravedad de las armaduras </a:t>
            </a:r>
            <a:r>
              <a:rPr lang="es-ES" altLang="es-CL" sz="15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traccionadas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distancia desde el </a:t>
            </a:r>
            <a:r>
              <a:rPr lang="es-ES" altLang="es-CL" sz="15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centroide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s-ES" altLang="es-CL" sz="15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enfierradura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borde del elemento.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s-ES" altLang="es-CL" sz="1800" b="0" baseline="-2500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fuerza de tracción de la armadura.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s-ES" altLang="es-CL" sz="1800" b="0" baseline="-2500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fuerza de compresión del hormigón.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altLang="es-CL" sz="1800" b="0" baseline="-250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área de armadura </a:t>
            </a:r>
            <a:r>
              <a:rPr lang="es-ES" altLang="es-CL" sz="1500" b="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traccionada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ES" altLang="es-CL" sz="1800" b="0" baseline="-250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altLang="es-CL" sz="16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:	</a:t>
            </a:r>
            <a:r>
              <a:rPr lang="es-ES" altLang="es-CL" sz="15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área de hormigón comprimido.</a:t>
            </a: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236" y="1088628"/>
            <a:ext cx="2215899" cy="219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Flexión simple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2764" y="853405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TERMINOLOGÍA</a:t>
            </a:r>
            <a:endParaRPr lang="es-ES" altLang="es-CL" b="1" dirty="0">
              <a:solidFill>
                <a:srgbClr val="FF9900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5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Flexión simple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MÉTODO APROXIMADO</a:t>
            </a:r>
            <a:endParaRPr lang="es-ES" altLang="es-CL" b="1" dirty="0">
              <a:solidFill>
                <a:srgbClr val="FF9900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5296" y="1263747"/>
            <a:ext cx="2917775" cy="23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902886"/>
              </p:ext>
            </p:extLst>
          </p:nvPr>
        </p:nvGraphicFramePr>
        <p:xfrm>
          <a:off x="4405313" y="1762956"/>
          <a:ext cx="1052512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cuación" r:id="rId4" imgW="596641" imgH="177723" progId="Equation.3">
                  <p:embed/>
                </p:oleObj>
              </mc:Choice>
              <mc:Fallback>
                <p:oleObj name="Ecuación" r:id="rId4" imgW="596641" imgH="177723" progId="Equation.3">
                  <p:embed/>
                  <p:pic>
                    <p:nvPicPr>
                      <p:cNvPr id="0" name="Picture 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313" y="1762956"/>
                        <a:ext cx="1052512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295" y="3952365"/>
            <a:ext cx="4247776" cy="19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661503"/>
              </p:ext>
            </p:extLst>
          </p:nvPr>
        </p:nvGraphicFramePr>
        <p:xfrm>
          <a:off x="1997827" y="1690716"/>
          <a:ext cx="1333455" cy="333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cuación" r:id="rId7" imgW="761669" imgH="190417" progId="Equation.3">
                  <p:embed/>
                </p:oleObj>
              </mc:Choice>
              <mc:Fallback>
                <p:oleObj name="Ecuación" r:id="rId7" imgW="761669" imgH="190417" progId="Equation.3">
                  <p:embed/>
                  <p:pic>
                    <p:nvPicPr>
                      <p:cNvPr id="0" name="Picture 3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827" y="1690716"/>
                        <a:ext cx="1333455" cy="3332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478820"/>
              </p:ext>
            </p:extLst>
          </p:nvPr>
        </p:nvGraphicFramePr>
        <p:xfrm>
          <a:off x="1475656" y="1197010"/>
          <a:ext cx="1088603" cy="421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cuación" r:id="rId9" imgW="622030" imgH="241195" progId="Equation.3">
                  <p:embed/>
                </p:oleObj>
              </mc:Choice>
              <mc:Fallback>
                <p:oleObj name="Ecuación" r:id="rId9" imgW="622030" imgH="241195" progId="Equation.3">
                  <p:embed/>
                  <p:pic>
                    <p:nvPicPr>
                      <p:cNvPr id="0" name="Picture 4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197010"/>
                        <a:ext cx="1088603" cy="4219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971719"/>
              </p:ext>
            </p:extLst>
          </p:nvPr>
        </p:nvGraphicFramePr>
        <p:xfrm>
          <a:off x="1996414" y="2122996"/>
          <a:ext cx="1711267" cy="33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cuación" r:id="rId11" imgW="977900" imgH="190500" progId="Equation.3">
                  <p:embed/>
                </p:oleObj>
              </mc:Choice>
              <mc:Fallback>
                <p:oleObj name="Ecuación" r:id="rId11" imgW="977900" imgH="190500" progId="Equation.3">
                  <p:embed/>
                  <p:pic>
                    <p:nvPicPr>
                      <p:cNvPr id="0" name="Picture 4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414" y="2122996"/>
                        <a:ext cx="1711267" cy="3316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498462"/>
              </p:ext>
            </p:extLst>
          </p:nvPr>
        </p:nvGraphicFramePr>
        <p:xfrm>
          <a:off x="1992919" y="2555044"/>
          <a:ext cx="1066764" cy="644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cuación" r:id="rId13" imgW="609600" imgH="368300" progId="Equation.3">
                  <p:embed/>
                </p:oleObj>
              </mc:Choice>
              <mc:Fallback>
                <p:oleObj name="Ecuación" r:id="rId13" imgW="609600" imgH="368300" progId="Equation.3">
                  <p:embed/>
                  <p:pic>
                    <p:nvPicPr>
                      <p:cNvPr id="0" name="Picture 4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919" y="2555044"/>
                        <a:ext cx="1066764" cy="6442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45685"/>
              </p:ext>
            </p:extLst>
          </p:nvPr>
        </p:nvGraphicFramePr>
        <p:xfrm>
          <a:off x="1992066" y="3887693"/>
          <a:ext cx="1355533" cy="33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cuación" r:id="rId15" imgW="774364" imgH="190417" progId="Equation.3">
                  <p:embed/>
                </p:oleObj>
              </mc:Choice>
              <mc:Fallback>
                <p:oleObj name="Ecuación" r:id="rId15" imgW="774364" imgH="190417" progId="Equation.3">
                  <p:embed/>
                  <p:pic>
                    <p:nvPicPr>
                      <p:cNvPr id="0" name="Picture 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066" y="3887693"/>
                        <a:ext cx="1355533" cy="3333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939522"/>
              </p:ext>
            </p:extLst>
          </p:nvPr>
        </p:nvGraphicFramePr>
        <p:xfrm>
          <a:off x="1475656" y="3438923"/>
          <a:ext cx="1088486" cy="42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cuación" r:id="rId17" imgW="622030" imgH="241195" progId="Equation.3">
                  <p:embed/>
                </p:oleObj>
              </mc:Choice>
              <mc:Fallback>
                <p:oleObj name="Ecuación" r:id="rId17" imgW="622030" imgH="241195" progId="Equation.3">
                  <p:embed/>
                  <p:pic>
                    <p:nvPicPr>
                      <p:cNvPr id="0" name="Picture 4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438923"/>
                        <a:ext cx="1088486" cy="42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1604"/>
              </p:ext>
            </p:extLst>
          </p:nvPr>
        </p:nvGraphicFramePr>
        <p:xfrm>
          <a:off x="2001837" y="4363284"/>
          <a:ext cx="1777748" cy="577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cuación" r:id="rId19" imgW="1016000" imgH="330200" progId="Equation.3">
                  <p:embed/>
                </p:oleObj>
              </mc:Choice>
              <mc:Fallback>
                <p:oleObj name="Ecuación" r:id="rId19" imgW="1016000" imgH="330200" progId="Equation.3">
                  <p:embed/>
                  <p:pic>
                    <p:nvPicPr>
                      <p:cNvPr id="0" name="Picture 4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837" y="4363284"/>
                        <a:ext cx="1777748" cy="577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323684"/>
              </p:ext>
            </p:extLst>
          </p:nvPr>
        </p:nvGraphicFramePr>
        <p:xfrm>
          <a:off x="1990280" y="5011356"/>
          <a:ext cx="1933301" cy="577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cuación" r:id="rId21" imgW="1104900" imgH="330200" progId="Equation.3">
                  <p:embed/>
                </p:oleObj>
              </mc:Choice>
              <mc:Fallback>
                <p:oleObj name="Ecuación" r:id="rId21" imgW="1104900" imgH="330200" progId="Equation.3">
                  <p:embed/>
                  <p:pic>
                    <p:nvPicPr>
                      <p:cNvPr id="0" name="Picture 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280" y="5011356"/>
                        <a:ext cx="1933301" cy="577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122188"/>
              </p:ext>
            </p:extLst>
          </p:nvPr>
        </p:nvGraphicFramePr>
        <p:xfrm>
          <a:off x="1943926" y="5661248"/>
          <a:ext cx="1244424" cy="60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cuación" r:id="rId23" imgW="710891" imgH="342751" progId="Equation.3">
                  <p:embed/>
                </p:oleObj>
              </mc:Choice>
              <mc:Fallback>
                <p:oleObj name="Ecuación" r:id="rId23" imgW="710891" imgH="342751" progId="Equation.3">
                  <p:embed/>
                  <p:pic>
                    <p:nvPicPr>
                      <p:cNvPr id="0" name="Picture 4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926" y="5661248"/>
                        <a:ext cx="1244424" cy="6001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400107"/>
              </p:ext>
            </p:extLst>
          </p:nvPr>
        </p:nvGraphicFramePr>
        <p:xfrm>
          <a:off x="4422775" y="1402222"/>
          <a:ext cx="94138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Ecuación" r:id="rId25" imgW="532937" imgH="177646" progId="Equation.3">
                  <p:embed/>
                </p:oleObj>
              </mc:Choice>
              <mc:Fallback>
                <p:oleObj name="Ecuación" r:id="rId25" imgW="532937" imgH="177646" progId="Equation.3">
                  <p:embed/>
                  <p:pic>
                    <p:nvPicPr>
                      <p:cNvPr id="0" name="Picture 4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1402222"/>
                        <a:ext cx="941388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211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76AFEB-9A1E-4E5C-802A-DFAA30D3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1800" r="25588" b="26200"/>
          <a:stretch/>
        </p:blipFill>
        <p:spPr>
          <a:xfrm>
            <a:off x="694171" y="1628800"/>
            <a:ext cx="7863274" cy="3024336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F545420-DDD6-4DCA-92FD-43C9E4C40236}"/>
              </a:ext>
            </a:extLst>
          </p:cNvPr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TABLAS DE BARRAS DE ACERO</a:t>
            </a:r>
          </a:p>
        </p:txBody>
      </p:sp>
    </p:spTree>
    <p:extLst>
      <p:ext uri="{BB962C8B-B14F-4D97-AF65-F5344CB8AC3E}">
        <p14:creationId xmlns:p14="http://schemas.microsoft.com/office/powerpoint/2010/main" val="427572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 Estructural en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72765" y="1239887"/>
            <a:ext cx="7199312" cy="8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CL" sz="1800" b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 heterogéneo formado por hormigón de cemento y barras de acero con resaltes dispuestos de manera que trabajan en forma mancomunada para resistir las solicitaciones.</a:t>
            </a:r>
          </a:p>
        </p:txBody>
      </p:sp>
      <p:pic>
        <p:nvPicPr>
          <p:cNvPr id="11" name="4 Imagen" descr="imagen-a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940" y="2276872"/>
            <a:ext cx="3022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5 Imagen" descr="hormigon aramad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022" y="2276872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72764" y="814712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HORMIGÓN ARMADO</a:t>
            </a:r>
          </a:p>
        </p:txBody>
      </p:sp>
    </p:spTree>
    <p:extLst>
      <p:ext uri="{BB962C8B-B14F-4D97-AF65-F5344CB8AC3E}">
        <p14:creationId xmlns:p14="http://schemas.microsoft.com/office/powerpoint/2010/main" val="2190318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</a:p>
        </p:txBody>
      </p:sp>
      <p:graphicFrame>
        <p:nvGraphicFramePr>
          <p:cNvPr id="3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517852"/>
              </p:ext>
            </p:extLst>
          </p:nvPr>
        </p:nvGraphicFramePr>
        <p:xfrm>
          <a:off x="5250807" y="1879097"/>
          <a:ext cx="2850295" cy="541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cuación" r:id="rId3" imgW="2273040" imgH="431640" progId="Equation.3">
                  <p:embed/>
                </p:oleObj>
              </mc:Choice>
              <mc:Fallback>
                <p:oleObj name="Ecuación" r:id="rId3" imgW="2273040" imgH="431640" progId="Equation.3">
                  <p:embed/>
                  <p:pic>
                    <p:nvPicPr>
                      <p:cNvPr id="0" name="Picture 3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0807" y="1879097"/>
                        <a:ext cx="2850295" cy="5417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757798"/>
              </p:ext>
            </p:extLst>
          </p:nvPr>
        </p:nvGraphicFramePr>
        <p:xfrm>
          <a:off x="5292081" y="2533697"/>
          <a:ext cx="2680381" cy="319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cuación" r:id="rId5" imgW="2031840" imgH="241200" progId="Equation.3">
                  <p:embed/>
                </p:oleObj>
              </mc:Choice>
              <mc:Fallback>
                <p:oleObj name="Ecuación" r:id="rId5" imgW="2031840" imgH="241200" progId="Equation.3">
                  <p:embed/>
                  <p:pic>
                    <p:nvPicPr>
                      <p:cNvPr id="0" name="Picture 3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1" y="2533697"/>
                        <a:ext cx="2680381" cy="319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VIGA HA 20/60</a:t>
            </a:r>
            <a:endParaRPr lang="es-ES" altLang="es-CL" b="1" dirty="0">
              <a:solidFill>
                <a:srgbClr val="FF9900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1579665"/>
            <a:ext cx="3816424" cy="425273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A76C3CF1-4DDC-4702-BDD2-DD7BC2A772EC}"/>
              </a:ext>
            </a:extLst>
          </p:cNvPr>
          <p:cNvGrpSpPr/>
          <p:nvPr/>
        </p:nvGrpSpPr>
        <p:grpSpPr>
          <a:xfrm>
            <a:off x="4752601" y="1016025"/>
            <a:ext cx="4334882" cy="4206115"/>
            <a:chOff x="4738430" y="997262"/>
            <a:chExt cx="4334882" cy="4206115"/>
          </a:xfrm>
        </p:grpSpPr>
        <p:graphicFrame>
          <p:nvGraphicFramePr>
            <p:cNvPr id="47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184377"/>
                </p:ext>
              </p:extLst>
            </p:nvPr>
          </p:nvGraphicFramePr>
          <p:xfrm>
            <a:off x="5292080" y="997262"/>
            <a:ext cx="1042987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Ecuación" r:id="rId8" imgW="583947" imgH="342751" progId="Equation.3">
                    <p:embed/>
                  </p:oleObj>
                </mc:Choice>
                <mc:Fallback>
                  <p:oleObj name="Ecuación" r:id="rId8" imgW="583947" imgH="342751" progId="Equation.3">
                    <p:embed/>
                    <p:pic>
                      <p:nvPicPr>
                        <p:cNvPr id="0" name="Picture 3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2080" y="997262"/>
                          <a:ext cx="1042987" cy="612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C7F0F9C1-26AB-4B58-AA07-9543A733B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988" t="31801" r="53150" b="35297"/>
            <a:stretch/>
          </p:blipFill>
          <p:spPr>
            <a:xfrm>
              <a:off x="4738430" y="2834173"/>
              <a:ext cx="4334882" cy="2369204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29F7045-9976-4B40-A6AF-6AA339EE6010}"/>
                </a:ext>
              </a:extLst>
            </p:cNvPr>
            <p:cNvSpPr/>
            <p:nvPr/>
          </p:nvSpPr>
          <p:spPr bwMode="auto">
            <a:xfrm>
              <a:off x="6876256" y="4346341"/>
              <a:ext cx="792088" cy="21602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L" sz="1800" b="1" i="0" u="none" strike="noStrike" cap="none" normalizeH="0" baseline="0">
                <a:ln w="28575">
                  <a:solidFill>
                    <a:srgbClr val="FF0000"/>
                  </a:solidFill>
                </a:ln>
                <a:noFill/>
                <a:effectLst/>
                <a:latin typeface="Lucida Sans" pitchFamily="34" charset="0"/>
                <a:cs typeface="Arial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E10A2B6-C787-4EBB-AEE6-BEF7EC2562A8}"/>
                </a:ext>
              </a:extLst>
            </p:cNvPr>
            <p:cNvSpPr/>
            <p:nvPr/>
          </p:nvSpPr>
          <p:spPr bwMode="auto">
            <a:xfrm>
              <a:off x="7596336" y="4130317"/>
              <a:ext cx="792088" cy="21602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L" sz="1800" b="1" i="0" u="none" strike="noStrike" cap="none" normalizeH="0" baseline="0">
                <a:ln w="28575">
                  <a:solidFill>
                    <a:srgbClr val="FF0000"/>
                  </a:solidFill>
                </a:ln>
                <a:noFill/>
                <a:effectLst/>
                <a:latin typeface="Lucida Sans" pitchFamily="34" charset="0"/>
                <a:cs typeface="Arial" charset="0"/>
              </a:endParaRPr>
            </a:p>
          </p:txBody>
        </p:sp>
      </p:grpSp>
      <p:graphicFrame>
        <p:nvGraphicFramePr>
          <p:cNvPr id="19" name="Object 6">
            <a:extLst>
              <a:ext uri="{FF2B5EF4-FFF2-40B4-BE49-F238E27FC236}">
                <a16:creationId xmlns:a16="http://schemas.microsoft.com/office/drawing/2014/main" id="{8922F0EB-91E7-41C7-BC8B-DD541562A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158173"/>
              </p:ext>
            </p:extLst>
          </p:nvPr>
        </p:nvGraphicFramePr>
        <p:xfrm>
          <a:off x="5297284" y="5335557"/>
          <a:ext cx="2854027" cy="54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cuación" r:id="rId11" imgW="2273040" imgH="431640" progId="Equation.3">
                  <p:embed/>
                </p:oleObj>
              </mc:Choice>
              <mc:Fallback>
                <p:oleObj name="Ecuación" r:id="rId11" imgW="2273040" imgH="431640" progId="Equation.3">
                  <p:embed/>
                  <p:pic>
                    <p:nvPicPr>
                      <p:cNvPr id="4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7284" y="5335557"/>
                        <a:ext cx="2854027" cy="5417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52751749-06E9-4C85-98BB-7140FDFAC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959626"/>
              </p:ext>
            </p:extLst>
          </p:nvPr>
        </p:nvGraphicFramePr>
        <p:xfrm>
          <a:off x="5292081" y="5971746"/>
          <a:ext cx="2520279" cy="33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cuación" r:id="rId13" imgW="1803240" imgH="241200" progId="Equation.3">
                  <p:embed/>
                </p:oleObj>
              </mc:Choice>
              <mc:Fallback>
                <p:oleObj name="Ecuación" r:id="rId13" imgW="1803240" imgH="241200" progId="Equation.3">
                  <p:embed/>
                  <p:pic>
                    <p:nvPicPr>
                      <p:cNvPr id="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1" y="5971746"/>
                        <a:ext cx="2520279" cy="337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896880C6-E6ED-4513-B3EF-C849BB342BC3}"/>
              </a:ext>
            </a:extLst>
          </p:cNvPr>
          <p:cNvSpPr/>
          <p:nvPr/>
        </p:nvSpPr>
        <p:spPr>
          <a:xfrm>
            <a:off x="4788024" y="611396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Determinar área de acero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A91AEB-5FB9-4BD3-B4F7-D24C55BDD1E8}"/>
              </a:ext>
            </a:extLst>
          </p:cNvPr>
          <p:cNvSpPr/>
          <p:nvPr/>
        </p:nvSpPr>
        <p:spPr>
          <a:xfrm>
            <a:off x="3143168" y="740210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>
                <a:latin typeface="Trebuchet MS" pitchFamily="34" charset="0"/>
              </a:rPr>
              <a:t>A440-280H</a:t>
            </a:r>
            <a:endParaRPr lang="en-US" dirty="0">
              <a:latin typeface="Trebuchet MS" pitchFamily="34" charset="0"/>
            </a:endParaRPr>
          </a:p>
        </p:txBody>
      </p:sp>
      <p:graphicFrame>
        <p:nvGraphicFramePr>
          <p:cNvPr id="18" name="Object 12">
            <a:extLst>
              <a:ext uri="{FF2B5EF4-FFF2-40B4-BE49-F238E27FC236}">
                <a16:creationId xmlns:a16="http://schemas.microsoft.com/office/drawing/2014/main" id="{4B0047FA-7594-413B-9B72-C49998F13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113890"/>
              </p:ext>
            </p:extLst>
          </p:nvPr>
        </p:nvGraphicFramePr>
        <p:xfrm>
          <a:off x="6687840" y="1316063"/>
          <a:ext cx="1052512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cuación" r:id="rId15" imgW="596641" imgH="177723" progId="Equation.3">
                  <p:embed/>
                </p:oleObj>
              </mc:Choice>
              <mc:Fallback>
                <p:oleObj name="Ecuación" r:id="rId15" imgW="596641" imgH="177723" progId="Equation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7840" y="1316063"/>
                        <a:ext cx="1052512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>
            <a:extLst>
              <a:ext uri="{FF2B5EF4-FFF2-40B4-BE49-F238E27FC236}">
                <a16:creationId xmlns:a16="http://schemas.microsoft.com/office/drawing/2014/main" id="{FAB5283F-31F6-4D46-95D5-8E6AF9D24F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303113"/>
              </p:ext>
            </p:extLst>
          </p:nvPr>
        </p:nvGraphicFramePr>
        <p:xfrm>
          <a:off x="6705302" y="955329"/>
          <a:ext cx="94138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cuación" r:id="rId17" imgW="532937" imgH="177646" progId="Equation.3">
                  <p:embed/>
                </p:oleObj>
              </mc:Choice>
              <mc:Fallback>
                <p:oleObj name="Ecuación" r:id="rId17" imgW="532937" imgH="177646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302" y="955329"/>
                        <a:ext cx="941388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171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</a:p>
        </p:txBody>
      </p:sp>
      <p:graphicFrame>
        <p:nvGraphicFramePr>
          <p:cNvPr id="2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286758"/>
              </p:ext>
            </p:extLst>
          </p:nvPr>
        </p:nvGraphicFramePr>
        <p:xfrm>
          <a:off x="5296769" y="4713157"/>
          <a:ext cx="3346319" cy="533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cuación" r:id="rId3" imgW="2628720" imgH="419040" progId="Equation.3">
                  <p:embed/>
                </p:oleObj>
              </mc:Choice>
              <mc:Fallback>
                <p:oleObj name="Ecuación" r:id="rId3" imgW="2628720" imgH="419040" progId="Equation.3">
                  <p:embed/>
                  <p:pic>
                    <p:nvPicPr>
                      <p:cNvPr id="24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69" y="4713157"/>
                        <a:ext cx="3346319" cy="533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02875"/>
              </p:ext>
            </p:extLst>
          </p:nvPr>
        </p:nvGraphicFramePr>
        <p:xfrm>
          <a:off x="5292080" y="5462995"/>
          <a:ext cx="1569591" cy="31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cuación" r:id="rId5" imgW="1193760" imgH="241200" progId="Equation.3">
                  <p:embed/>
                </p:oleObj>
              </mc:Choice>
              <mc:Fallback>
                <p:oleObj name="Ecuación" r:id="rId5" imgW="1193760" imgH="241200" progId="Equation.3">
                  <p:embed/>
                  <p:pic>
                    <p:nvPicPr>
                      <p:cNvPr id="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462995"/>
                        <a:ext cx="1569591" cy="3165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772060"/>
              </p:ext>
            </p:extLst>
          </p:nvPr>
        </p:nvGraphicFramePr>
        <p:xfrm>
          <a:off x="5292080" y="4005064"/>
          <a:ext cx="12049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cuación" r:id="rId7" imgW="685502" imgH="317362" progId="Equation.3">
                  <p:embed/>
                </p:oleObj>
              </mc:Choice>
              <mc:Fallback>
                <p:oleObj name="Ecuación" r:id="rId7" imgW="685502" imgH="317362" progId="Equation.3">
                  <p:embed/>
                  <p:pic>
                    <p:nvPicPr>
                      <p:cNvPr id="4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005064"/>
                        <a:ext cx="120491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VIGA HA 20/60</a:t>
            </a:r>
            <a:endParaRPr lang="es-ES" altLang="es-CL" b="1" dirty="0">
              <a:solidFill>
                <a:srgbClr val="FF9900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884931"/>
              </p:ext>
            </p:extLst>
          </p:nvPr>
        </p:nvGraphicFramePr>
        <p:xfrm>
          <a:off x="7150100" y="5435197"/>
          <a:ext cx="119221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cuación" r:id="rId9" imgW="850680" imgH="228600" progId="Equation.3">
                  <p:embed/>
                </p:oleObj>
              </mc:Choice>
              <mc:Fallback>
                <p:oleObj name="Ecuación" r:id="rId9" imgW="850680" imgH="228600" progId="Equation.3">
                  <p:embed/>
                  <p:pic>
                    <p:nvPicPr>
                      <p:cNvPr id="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5435197"/>
                        <a:ext cx="119221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938379"/>
              </p:ext>
            </p:extLst>
          </p:nvPr>
        </p:nvGraphicFramePr>
        <p:xfrm>
          <a:off x="8441600" y="5482527"/>
          <a:ext cx="539699" cy="27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cuación" r:id="rId11" imgW="406080" imgH="203040" progId="Equation.3">
                  <p:embed/>
                </p:oleObj>
              </mc:Choice>
              <mc:Fallback>
                <p:oleObj name="Ecuación" r:id="rId11" imgW="406080" imgH="20304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1600" y="5482527"/>
                        <a:ext cx="539699" cy="2731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76" y="1579665"/>
            <a:ext cx="3816424" cy="425273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952888D-D8A8-4D2F-92F7-58185414A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0" t="3990" b="61350"/>
          <a:stretch/>
        </p:blipFill>
        <p:spPr bwMode="auto">
          <a:xfrm>
            <a:off x="5796136" y="1124744"/>
            <a:ext cx="1224136" cy="140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8354086-0F8B-479A-9DDA-265103C1D3DF}"/>
              </a:ext>
            </a:extLst>
          </p:cNvPr>
          <p:cNvCxnSpPr/>
          <p:nvPr/>
        </p:nvCxnSpPr>
        <p:spPr bwMode="auto">
          <a:xfrm>
            <a:off x="1043608" y="4797152"/>
            <a:ext cx="30243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B88A0468-983A-4A97-A256-9F2E848E40AF}"/>
              </a:ext>
            </a:extLst>
          </p:cNvPr>
          <p:cNvCxnSpPr/>
          <p:nvPr/>
        </p:nvCxnSpPr>
        <p:spPr bwMode="auto">
          <a:xfrm>
            <a:off x="1043608" y="5013176"/>
            <a:ext cx="30243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2A5743E-30C7-406E-A840-66ADF96FB357}"/>
              </a:ext>
            </a:extLst>
          </p:cNvPr>
          <p:cNvCxnSpPr>
            <a:cxnSpLocks/>
          </p:cNvCxnSpPr>
          <p:nvPr/>
        </p:nvCxnSpPr>
        <p:spPr bwMode="auto">
          <a:xfrm>
            <a:off x="1043608" y="4941168"/>
            <a:ext cx="22322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" name="Picture 7">
            <a:extLst>
              <a:ext uri="{FF2B5EF4-FFF2-40B4-BE49-F238E27FC236}">
                <a16:creationId xmlns:a16="http://schemas.microsoft.com/office/drawing/2014/main" id="{8C8F3189-4398-4731-9C3A-06E16820E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t="6358" r="2500" b="90229"/>
          <a:stretch/>
        </p:blipFill>
        <p:spPr bwMode="auto">
          <a:xfrm>
            <a:off x="1763688" y="5085184"/>
            <a:ext cx="720080" cy="1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B1A226C-96AE-4DD2-BFB4-BF8372F0BCC3}"/>
              </a:ext>
            </a:extLst>
          </p:cNvPr>
          <p:cNvSpPr/>
          <p:nvPr/>
        </p:nvSpPr>
        <p:spPr>
          <a:xfrm>
            <a:off x="1688659" y="5179145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L" sz="12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+S.I. 1ǿ12</a:t>
            </a:r>
            <a:endParaRPr lang="es-CL" sz="1200" dirty="0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F20A89FC-CBF9-4F67-BDA0-9163BBF23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t="6358" r="2500" b="90229"/>
          <a:stretch/>
        </p:blipFill>
        <p:spPr bwMode="auto">
          <a:xfrm>
            <a:off x="6354266" y="2337960"/>
            <a:ext cx="720080" cy="1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D12F1246-B9FE-46D7-8384-5D235F36CEAC}"/>
              </a:ext>
            </a:extLst>
          </p:cNvPr>
          <p:cNvSpPr/>
          <p:nvPr/>
        </p:nvSpPr>
        <p:spPr>
          <a:xfrm>
            <a:off x="6279237" y="2431921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L" sz="12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+S.I. 1ǿ12</a:t>
            </a:r>
            <a:endParaRPr lang="es-CL" sz="1200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A95B75B0-8AC3-4D49-82BE-902C08CC583A}"/>
              </a:ext>
            </a:extLst>
          </p:cNvPr>
          <p:cNvSpPr/>
          <p:nvPr/>
        </p:nvSpPr>
        <p:spPr>
          <a:xfrm>
            <a:off x="4940424" y="763796"/>
            <a:ext cx="3231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Destacado transversal de la viga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4116B7F-D76F-4368-BBEF-9FC548AC9979}"/>
              </a:ext>
            </a:extLst>
          </p:cNvPr>
          <p:cNvSpPr/>
          <p:nvPr/>
        </p:nvSpPr>
        <p:spPr>
          <a:xfrm>
            <a:off x="881112" y="5976410"/>
            <a:ext cx="3330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Destacado longitudinal de la viga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7BD7046-EE77-4B1B-B787-F45D50627C02}"/>
              </a:ext>
            </a:extLst>
          </p:cNvPr>
          <p:cNvSpPr/>
          <p:nvPr/>
        </p:nvSpPr>
        <p:spPr>
          <a:xfrm>
            <a:off x="4934998" y="3439034"/>
            <a:ext cx="26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Verificación del hormigón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CDE80F3-6B57-42F1-8381-5F0586C52182}"/>
              </a:ext>
            </a:extLst>
          </p:cNvPr>
          <p:cNvCxnSpPr/>
          <p:nvPr/>
        </p:nvCxnSpPr>
        <p:spPr bwMode="auto">
          <a:xfrm>
            <a:off x="5580112" y="1484784"/>
            <a:ext cx="0" cy="9223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AC5111B-4933-4321-9AA4-768321F0E93B}"/>
              </a:ext>
            </a:extLst>
          </p:cNvPr>
          <p:cNvCxnSpPr/>
          <p:nvPr/>
        </p:nvCxnSpPr>
        <p:spPr bwMode="auto">
          <a:xfrm>
            <a:off x="5508104" y="1628800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4A12210D-B47B-4BF4-923F-0C251C7C6FE5}"/>
              </a:ext>
            </a:extLst>
          </p:cNvPr>
          <p:cNvCxnSpPr/>
          <p:nvPr/>
        </p:nvCxnSpPr>
        <p:spPr bwMode="auto">
          <a:xfrm>
            <a:off x="5508104" y="2276872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775A68CB-4317-417E-B74A-49BB0E9691F9}"/>
              </a:ext>
            </a:extLst>
          </p:cNvPr>
          <p:cNvCxnSpPr>
            <a:cxnSpLocks/>
          </p:cNvCxnSpPr>
          <p:nvPr/>
        </p:nvCxnSpPr>
        <p:spPr bwMode="auto">
          <a:xfrm>
            <a:off x="5868144" y="2708920"/>
            <a:ext cx="48612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AC8C5403-CF6F-4D09-8E61-261CDBF27EF2}"/>
              </a:ext>
            </a:extLst>
          </p:cNvPr>
          <p:cNvCxnSpPr>
            <a:cxnSpLocks/>
          </p:cNvCxnSpPr>
          <p:nvPr/>
        </p:nvCxnSpPr>
        <p:spPr bwMode="auto">
          <a:xfrm>
            <a:off x="5940152" y="2636912"/>
            <a:ext cx="0" cy="1622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D5CA4756-BC65-4F87-91C2-88827C65D3C8}"/>
              </a:ext>
            </a:extLst>
          </p:cNvPr>
          <p:cNvCxnSpPr>
            <a:cxnSpLocks/>
          </p:cNvCxnSpPr>
          <p:nvPr/>
        </p:nvCxnSpPr>
        <p:spPr bwMode="auto">
          <a:xfrm>
            <a:off x="6300192" y="2636912"/>
            <a:ext cx="0" cy="1622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666A6D8D-092E-4F22-BB4F-AD9D1B3EEE08}"/>
              </a:ext>
            </a:extLst>
          </p:cNvPr>
          <p:cNvSpPr/>
          <p:nvPr/>
        </p:nvSpPr>
        <p:spPr>
          <a:xfrm>
            <a:off x="5958432" y="249289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b="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066A00B-5504-4FA7-93A2-373A1E4043AB}"/>
              </a:ext>
            </a:extLst>
          </p:cNvPr>
          <p:cNvSpPr/>
          <p:nvPr/>
        </p:nvSpPr>
        <p:spPr>
          <a:xfrm>
            <a:off x="5256832" y="181433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b="0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99562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 descr="vhaha1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99" y="2901218"/>
            <a:ext cx="3539035" cy="34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6" descr="vlongha1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29" y="1171746"/>
            <a:ext cx="8362177" cy="160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7" descr="v2ha1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901218"/>
            <a:ext cx="3207507" cy="334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Planos de elementos de HA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dirty="0">
                <a:solidFill>
                  <a:srgbClr val="FF9900"/>
                </a:solidFill>
                <a:cs typeface="Arial" panose="020B0604020202020204" pitchFamily="34" charset="0"/>
              </a:rPr>
              <a:t>VIGAS</a:t>
            </a:r>
            <a:endParaRPr lang="es-ES" altLang="es-CL" b="1" dirty="0">
              <a:solidFill>
                <a:srgbClr val="FF9900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3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BE5EC576-7A19-44B9-8733-B9ABD2A7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3" t="34441" r="20013" b="15260"/>
          <a:stretch>
            <a:fillRect/>
          </a:stretch>
        </p:blipFill>
        <p:spPr bwMode="auto">
          <a:xfrm>
            <a:off x="1183333" y="1124744"/>
            <a:ext cx="3354387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7F011183-E1CD-4166-BADF-601E80FEE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DIAFRAGMAS HORIZONTALES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68F1DCA-5879-4682-A7F1-E6A44360C4B1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737267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SUPERFICIES LINEALES O UNIDIRECCIONALES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B3E87D-583F-4C0A-AF5D-5403DEFBD2FA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3716337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SUPERFICIES BIDIRECCIONALES</a:t>
            </a:r>
          </a:p>
        </p:txBody>
      </p:sp>
      <p:pic>
        <p:nvPicPr>
          <p:cNvPr id="7" name="7 Imagen" descr="ee2g.jpg">
            <a:extLst>
              <a:ext uri="{FF2B5EF4-FFF2-40B4-BE49-F238E27FC236}">
                <a16:creationId xmlns:a16="http://schemas.microsoft.com/office/drawing/2014/main" id="{6D807549-D38C-4342-BA5F-52FE3BF66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78188"/>
            <a:ext cx="29273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 descr="P09.jpg">
            <a:extLst>
              <a:ext uri="{FF2B5EF4-FFF2-40B4-BE49-F238E27FC236}">
                <a16:creationId xmlns:a16="http://schemas.microsoft.com/office/drawing/2014/main" id="{E5B227FA-167D-4E47-89D1-0CB70D92F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620688"/>
            <a:ext cx="283686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36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6DF5DE-5A54-412A-AC89-FA8D428BD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37800" r="16138" b="7601"/>
          <a:stretch/>
        </p:blipFill>
        <p:spPr>
          <a:xfrm>
            <a:off x="323528" y="764704"/>
            <a:ext cx="3718567" cy="27363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31F086-4772-41FA-9375-ADBED969A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19201" r="18500" b="12200"/>
          <a:stretch/>
        </p:blipFill>
        <p:spPr>
          <a:xfrm>
            <a:off x="5148064" y="692696"/>
            <a:ext cx="3816424" cy="328078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1CA947E-3434-4221-B258-C10919BE1D79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05333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SUPERFICIES LINEALES O UNIDIRECCIONALES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F15852A-CD32-4886-AF40-806C1D1ABE33}"/>
              </a:ext>
            </a:extLst>
          </p:cNvPr>
          <p:cNvSpPr/>
          <p:nvPr/>
        </p:nvSpPr>
        <p:spPr bwMode="auto">
          <a:xfrm>
            <a:off x="4932040" y="692696"/>
            <a:ext cx="115212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pic>
        <p:nvPicPr>
          <p:cNvPr id="4098" name="Picture 2" descr="Reportaje-vibraciones-de-suelo">
            <a:extLst>
              <a:ext uri="{FF2B5EF4-FFF2-40B4-BE49-F238E27FC236}">
                <a16:creationId xmlns:a16="http://schemas.microsoft.com/office/drawing/2014/main" id="{D6F78B25-4AAD-430A-93CD-EB400AD1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72" y="4117499"/>
            <a:ext cx="4232274" cy="17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9D62A17-D3F4-47C4-B438-C66C8CF9B16F}"/>
              </a:ext>
            </a:extLst>
          </p:cNvPr>
          <p:cNvSpPr txBox="1"/>
          <p:nvPr/>
        </p:nvSpPr>
        <p:spPr>
          <a:xfrm>
            <a:off x="4619324" y="5893233"/>
            <a:ext cx="4659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700" b="0" dirty="0"/>
              <a:t>https://www.madera21.cl/vibraciones-en-suelos-de-madera-la-configuracion-perfecta-para-controlarlas</a:t>
            </a:r>
            <a:r>
              <a:rPr lang="es-CL" sz="700" dirty="0"/>
              <a:t>/</a:t>
            </a:r>
          </a:p>
        </p:txBody>
      </p:sp>
      <p:pic>
        <p:nvPicPr>
          <p:cNvPr id="14" name="Picture 4" descr="Foto: Estructura Ligera y Cubierta de Handasa Pc, Sa de Cv #131246 -  Habitissimo">
            <a:extLst>
              <a:ext uri="{FF2B5EF4-FFF2-40B4-BE49-F238E27FC236}">
                <a16:creationId xmlns:a16="http://schemas.microsoft.com/office/drawing/2014/main" id="{AEDE69AB-A770-48AF-B6EE-7CF7F833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2744"/>
            <a:ext cx="3073524" cy="23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76311E1-977F-4ACF-AC34-8079076B4E45}"/>
              </a:ext>
            </a:extLst>
          </p:cNvPr>
          <p:cNvSpPr txBox="1"/>
          <p:nvPr/>
        </p:nvSpPr>
        <p:spPr>
          <a:xfrm>
            <a:off x="755576" y="6015734"/>
            <a:ext cx="307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700" b="0" dirty="0"/>
              <a:t>https://fotos.habitissimo.com.mx/foto/estructura-ligera-y-cubierta_131246</a:t>
            </a:r>
          </a:p>
        </p:txBody>
      </p:sp>
    </p:spTree>
    <p:extLst>
      <p:ext uri="{BB962C8B-B14F-4D97-AF65-F5344CB8AC3E}">
        <p14:creationId xmlns:p14="http://schemas.microsoft.com/office/powerpoint/2010/main" val="3833635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D5BDE86-B48A-4CFF-86B2-FD6393D23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7" y="980728"/>
            <a:ext cx="4896544" cy="265479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1CA947E-3434-4221-B258-C10919BE1D79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05333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SUPERFICIES LINEALES O UNIDIRECCIONALES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F15852A-CD32-4886-AF40-806C1D1ABE33}"/>
              </a:ext>
            </a:extLst>
          </p:cNvPr>
          <p:cNvSpPr/>
          <p:nvPr/>
        </p:nvSpPr>
        <p:spPr bwMode="auto">
          <a:xfrm>
            <a:off x="4932040" y="692696"/>
            <a:ext cx="115212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440A6F0-6298-4E78-8229-80E2F565E3D3}"/>
              </a:ext>
            </a:extLst>
          </p:cNvPr>
          <p:cNvSpPr/>
          <p:nvPr/>
        </p:nvSpPr>
        <p:spPr>
          <a:xfrm>
            <a:off x="5269362" y="1773304"/>
            <a:ext cx="292388" cy="4392488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s-CL" sz="700" b="0" dirty="0">
                <a:latin typeface="Calibri" panose="020F0502020204030204" pitchFamily="34" charset="0"/>
              </a:rPr>
              <a:t>http://www.catalogoarquitectura.cl/placa-colaborante-p-c-6-acerline/</a:t>
            </a:r>
          </a:p>
        </p:txBody>
      </p:sp>
      <p:pic>
        <p:nvPicPr>
          <p:cNvPr id="10" name="Picture 12" descr="PC6.4">
            <a:extLst>
              <a:ext uri="{FF2B5EF4-FFF2-40B4-BE49-F238E27FC236}">
                <a16:creationId xmlns:a16="http://schemas.microsoft.com/office/drawing/2014/main" id="{84933223-9A97-47CF-B5B1-56A4AFB1A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5472" y="1917320"/>
            <a:ext cx="3546250" cy="424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00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8E2C3D-9A88-4874-8E7D-C46337EF0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1" y="1424131"/>
            <a:ext cx="5646897" cy="400973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681AF59-7505-4A03-AFBA-296A05F7A49F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05333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SUPERFICIES BIDIRECCIONALES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09B1F-207C-4CFD-8518-B1A1978A2E93}"/>
              </a:ext>
            </a:extLst>
          </p:cNvPr>
          <p:cNvSpPr txBox="1"/>
          <p:nvPr/>
        </p:nvSpPr>
        <p:spPr>
          <a:xfrm>
            <a:off x="343677" y="754209"/>
            <a:ext cx="7559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1" lang="es-ES" sz="18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LOSA TRADICIONAL CON ENFIERRADURA CRUZADA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1AE015E-2CE3-4145-A515-7AAB71B0A1DF}"/>
              </a:ext>
            </a:extLst>
          </p:cNvPr>
          <p:cNvSpPr/>
          <p:nvPr/>
        </p:nvSpPr>
        <p:spPr>
          <a:xfrm>
            <a:off x="5362926" y="5734458"/>
            <a:ext cx="363009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700" b="0" dirty="0">
                <a:latin typeface="Calibri" panose="020F0502020204030204" pitchFamily="34" charset="0"/>
                <a:cs typeface="Calibri" panose="020F0502020204030204" pitchFamily="34" charset="0"/>
              </a:rPr>
              <a:t>http://www.pitagora.cl/admin/muestra_img.php?id=469</a:t>
            </a:r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28E737FE-2370-47C8-BDAB-91860F3E3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772"/>
          <a:stretch/>
        </p:blipFill>
        <p:spPr bwMode="auto">
          <a:xfrm>
            <a:off x="6544744" y="774575"/>
            <a:ext cx="2448272" cy="248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>
            <a:extLst>
              <a:ext uri="{FF2B5EF4-FFF2-40B4-BE49-F238E27FC236}">
                <a16:creationId xmlns:a16="http://schemas.microsoft.com/office/drawing/2014/main" id="{863DD622-B5DE-4E87-BE4F-EE1E2B65F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99" r="33773"/>
          <a:stretch/>
        </p:blipFill>
        <p:spPr bwMode="auto">
          <a:xfrm>
            <a:off x="6544744" y="3258121"/>
            <a:ext cx="2448273" cy="248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648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>
            <a:extLst>
              <a:ext uri="{FF2B5EF4-FFF2-40B4-BE49-F238E27FC236}">
                <a16:creationId xmlns:a16="http://schemas.microsoft.com/office/drawing/2014/main" id="{DBBAE5AC-C4FC-4E75-92E2-38576D74BECA}"/>
              </a:ext>
            </a:extLst>
          </p:cNvPr>
          <p:cNvGrpSpPr/>
          <p:nvPr/>
        </p:nvGrpSpPr>
        <p:grpSpPr>
          <a:xfrm>
            <a:off x="107504" y="692696"/>
            <a:ext cx="5646897" cy="4009737"/>
            <a:chOff x="1619672" y="1268760"/>
            <a:chExt cx="5646897" cy="4009737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1B6AD51-9475-4E26-8955-FD377FCD0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1268760"/>
              <a:ext cx="5646897" cy="4009737"/>
            </a:xfrm>
            <a:prstGeom prst="rect">
              <a:avLst/>
            </a:prstGeom>
          </p:spPr>
        </p:pic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25AD047B-3A4C-46C3-BD57-0130D60C0EFC}"/>
                </a:ext>
              </a:extLst>
            </p:cNvPr>
            <p:cNvGrpSpPr/>
            <p:nvPr/>
          </p:nvGrpSpPr>
          <p:grpSpPr>
            <a:xfrm>
              <a:off x="2411760" y="1484784"/>
              <a:ext cx="1620180" cy="1296144"/>
              <a:chOff x="2411760" y="1484784"/>
              <a:chExt cx="1620180" cy="1296144"/>
            </a:xfrm>
          </p:grpSpPr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54ED5658-755D-4741-B351-50DDBA3843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11760" y="1484784"/>
                <a:ext cx="540060" cy="6635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" name="Conector recto 4">
                <a:extLst>
                  <a:ext uri="{FF2B5EF4-FFF2-40B4-BE49-F238E27FC236}">
                    <a16:creationId xmlns:a16="http://schemas.microsoft.com/office/drawing/2014/main" id="{4ECDF44B-FF24-4D5B-8725-ABB8981822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91880" y="2132856"/>
                <a:ext cx="540060" cy="6480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Conector recto 5">
                <a:extLst>
                  <a:ext uri="{FF2B5EF4-FFF2-40B4-BE49-F238E27FC236}">
                    <a16:creationId xmlns:a16="http://schemas.microsoft.com/office/drawing/2014/main" id="{478DB95E-259C-4A35-89F3-FA79BC5D3C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91880" y="1484784"/>
                <a:ext cx="540060" cy="6480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Conector recto 6">
                <a:extLst>
                  <a:ext uri="{FF2B5EF4-FFF2-40B4-BE49-F238E27FC236}">
                    <a16:creationId xmlns:a16="http://schemas.microsoft.com/office/drawing/2014/main" id="{7CA072A1-FFC4-4710-830C-86B5AB1B91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11760" y="2132856"/>
                <a:ext cx="540060" cy="64807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8">
                <a:extLst>
                  <a:ext uri="{FF2B5EF4-FFF2-40B4-BE49-F238E27FC236}">
                    <a16:creationId xmlns:a16="http://schemas.microsoft.com/office/drawing/2014/main" id="{A7078ED1-72FC-4ABD-8295-8FEED5AF7D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51820" y="2132856"/>
                <a:ext cx="54006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D3B7584-63EC-4694-9AF3-EBC575DD4D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11760" y="2911248"/>
              <a:ext cx="1584176" cy="16043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430FCD4-D24F-49C3-9F44-1F25859973C8}"/>
                </a:ext>
              </a:extLst>
            </p:cNvPr>
            <p:cNvCxnSpPr/>
            <p:nvPr/>
          </p:nvCxnSpPr>
          <p:spPr bwMode="auto">
            <a:xfrm flipV="1">
              <a:off x="2411760" y="2911248"/>
              <a:ext cx="1656184" cy="16043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680BD3DD-7BFC-4376-915B-B7CABD133A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91960" y="2911247"/>
              <a:ext cx="768072" cy="8021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A1679310-B357-4D2D-98BE-70D9517F1E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25120" y="3713405"/>
              <a:ext cx="734912" cy="8021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212D0917-394B-4076-8756-5F8650F7CD7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71828" y="2911246"/>
              <a:ext cx="758928" cy="8021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34D1FBBE-B0DB-4EE2-A706-2C4BF08352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6083" y="2882355"/>
              <a:ext cx="618205" cy="6186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F858FED5-36C1-4731-9B1C-8817447536C9}"/>
                </a:ext>
              </a:extLst>
            </p:cNvPr>
            <p:cNvGrpSpPr/>
            <p:nvPr/>
          </p:nvGrpSpPr>
          <p:grpSpPr>
            <a:xfrm>
              <a:off x="4126272" y="1502763"/>
              <a:ext cx="1620180" cy="1296144"/>
              <a:chOff x="2411760" y="1484784"/>
              <a:chExt cx="1620180" cy="1296144"/>
            </a:xfrm>
          </p:grpSpPr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54F09A80-0F6A-422C-AFDC-530F3169A3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11760" y="1484784"/>
                <a:ext cx="540060" cy="6635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ector recto 36">
                <a:extLst>
                  <a:ext uri="{FF2B5EF4-FFF2-40B4-BE49-F238E27FC236}">
                    <a16:creationId xmlns:a16="http://schemas.microsoft.com/office/drawing/2014/main" id="{64A935F9-8D53-4F6E-8DBC-C707CDDAC8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91880" y="2132856"/>
                <a:ext cx="540060" cy="6480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0AE1C324-EB88-4DFB-A819-16CD7BCC4E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91880" y="1484784"/>
                <a:ext cx="540060" cy="6480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827D7ABB-0810-4954-A4F6-E6B023552E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11760" y="2132856"/>
                <a:ext cx="540060" cy="64807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>
                <a:extLst>
                  <a:ext uri="{FF2B5EF4-FFF2-40B4-BE49-F238E27FC236}">
                    <a16:creationId xmlns:a16="http://schemas.microsoft.com/office/drawing/2014/main" id="{1CB11E41-A8F3-4E69-BCE9-1CAF6B2165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51820" y="2132856"/>
                <a:ext cx="54006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719168C4-0D22-4953-BB5E-00BB305E00F1}"/>
                </a:ext>
              </a:extLst>
            </p:cNvPr>
            <p:cNvCxnSpPr/>
            <p:nvPr/>
          </p:nvCxnSpPr>
          <p:spPr bwMode="auto">
            <a:xfrm>
              <a:off x="4860032" y="3713405"/>
              <a:ext cx="81179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0DCC910F-F7D6-4AA1-AB52-F2399E4E6E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71828" y="3713405"/>
              <a:ext cx="772380" cy="7957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6F1AF040-67CA-43DA-843B-2A28421076A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46083" y="3861048"/>
              <a:ext cx="618205" cy="6545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4" name="Imagen 53">
            <a:extLst>
              <a:ext uri="{FF2B5EF4-FFF2-40B4-BE49-F238E27FC236}">
                <a16:creationId xmlns:a16="http://schemas.microsoft.com/office/drawing/2014/main" id="{9BA0E26F-44E3-437A-A823-B2D0ECD50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5" t="38800" r="61420" b="45728"/>
          <a:stretch/>
        </p:blipFill>
        <p:spPr>
          <a:xfrm>
            <a:off x="6081455" y="734628"/>
            <a:ext cx="2908760" cy="1236385"/>
          </a:xfrm>
          <a:prstGeom prst="rect">
            <a:avLst/>
          </a:prstGeom>
        </p:spPr>
      </p:pic>
      <p:sp>
        <p:nvSpPr>
          <p:cNvPr id="57" name="Rectangle 4">
            <a:extLst>
              <a:ext uri="{FF2B5EF4-FFF2-40B4-BE49-F238E27FC236}">
                <a16:creationId xmlns:a16="http://schemas.microsoft.com/office/drawing/2014/main" id="{5DECCF1F-9882-4985-951D-EA41C538E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850" y="4842352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q</a:t>
            </a:r>
            <a:r>
              <a:rPr lang="es-ES_tradnl" altLang="es-CL" sz="1600" b="0" baseline="-25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</a:t>
            </a: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0,2 m * 0,45 m * 2500 kg/m</a:t>
            </a:r>
            <a:r>
              <a:rPr lang="es-ES_tradnl" altLang="es-CL" sz="1600" b="0" baseline="30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3</a:t>
            </a: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225 kg/m</a:t>
            </a:r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8B960C5B-96A3-49D6-B26F-4A566B0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609" y="5391075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0,15 m * 2,0 m * 2500 kg/m</a:t>
            </a:r>
            <a:r>
              <a:rPr lang="es-ES_tradnl" altLang="es-CL" sz="1600" b="0" baseline="30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3</a:t>
            </a: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750 kg/m</a:t>
            </a:r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D0F63B8D-590D-4438-9AA7-9F662820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8257" y="5713150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2,0 m * 200 kg/m</a:t>
            </a:r>
            <a:r>
              <a:rPr lang="es-ES_tradnl" altLang="es-CL" sz="1600" b="0" baseline="30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400 kg/m</a:t>
            </a:r>
          </a:p>
        </p:txBody>
      </p:sp>
      <p:sp>
        <p:nvSpPr>
          <p:cNvPr id="60" name="Rectangle 4">
            <a:extLst>
              <a:ext uri="{FF2B5EF4-FFF2-40B4-BE49-F238E27FC236}">
                <a16:creationId xmlns:a16="http://schemas.microsoft.com/office/drawing/2014/main" id="{D60B08E8-EFB3-4DF2-ABB7-8E97EF0F6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329" y="6029684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q</a:t>
            </a:r>
            <a:r>
              <a:rPr lang="es-ES_tradnl" altLang="es-CL" sz="1600" b="0" baseline="-25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1150 kg/m</a:t>
            </a:r>
          </a:p>
        </p:txBody>
      </p:sp>
      <p:sp>
        <p:nvSpPr>
          <p:cNvPr id="61" name="Rectangle 4">
            <a:extLst>
              <a:ext uri="{FF2B5EF4-FFF2-40B4-BE49-F238E27FC236}">
                <a16:creationId xmlns:a16="http://schemas.microsoft.com/office/drawing/2014/main" id="{0DC8F3E4-D61C-4186-B865-D5EC89A2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216" y="2397707"/>
            <a:ext cx="5256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6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DCL  VHA 20/45   EJE A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9EA01BEE-3481-4F88-959B-A111B533DDB4}"/>
              </a:ext>
            </a:extLst>
          </p:cNvPr>
          <p:cNvGrpSpPr/>
          <p:nvPr/>
        </p:nvGrpSpPr>
        <p:grpSpPr>
          <a:xfrm>
            <a:off x="6330465" y="2795886"/>
            <a:ext cx="2490007" cy="1213408"/>
            <a:chOff x="6546489" y="2891341"/>
            <a:chExt cx="2490007" cy="1213408"/>
          </a:xfrm>
        </p:grpSpPr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851965AA-0E9C-4C21-9CFE-5D96C00B8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388" t="26200" r="11413" b="46728"/>
            <a:stretch/>
          </p:blipFill>
          <p:spPr>
            <a:xfrm>
              <a:off x="6709807" y="2891341"/>
              <a:ext cx="2326689" cy="1213408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AC1A8991-4D8E-49C5-8814-40AF0D893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347" t="46966" r="39038" b="48214"/>
            <a:stretch/>
          </p:blipFill>
          <p:spPr>
            <a:xfrm>
              <a:off x="6546489" y="3825044"/>
              <a:ext cx="288031" cy="216024"/>
            </a:xfrm>
            <a:prstGeom prst="rect">
              <a:avLst/>
            </a:prstGeom>
          </p:spPr>
        </p:pic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0EE4C5F0-FEC2-4BFD-9FC6-51AB532513B5}"/>
              </a:ext>
            </a:extLst>
          </p:cNvPr>
          <p:cNvSpPr/>
          <p:nvPr/>
        </p:nvSpPr>
        <p:spPr bwMode="auto">
          <a:xfrm>
            <a:off x="7380312" y="2996952"/>
            <a:ext cx="9242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556CB5F1-6E2A-4BFB-8512-DA299145DD55}"/>
              </a:ext>
            </a:extLst>
          </p:cNvPr>
          <p:cNvSpPr/>
          <p:nvPr/>
        </p:nvSpPr>
        <p:spPr bwMode="auto">
          <a:xfrm>
            <a:off x="8005339" y="3127942"/>
            <a:ext cx="9242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4" name="Rectangle 4">
            <a:extLst>
              <a:ext uri="{FF2B5EF4-FFF2-40B4-BE49-F238E27FC236}">
                <a16:creationId xmlns:a16="http://schemas.microsoft.com/office/drawing/2014/main" id="{252BDA7B-D99E-4C2B-AF9F-AB81658A1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020" y="2942752"/>
            <a:ext cx="158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4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q</a:t>
            </a:r>
            <a:r>
              <a:rPr lang="es-ES_tradnl" altLang="es-CL" sz="1400" b="0" baseline="-25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  <a:r>
              <a:rPr lang="es-ES_tradnl" altLang="es-CL" sz="14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1150 kg/m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3DDC4E1B-164A-4AD7-B473-9EA3BAEFBD9E}"/>
              </a:ext>
            </a:extLst>
          </p:cNvPr>
          <p:cNvSpPr/>
          <p:nvPr/>
        </p:nvSpPr>
        <p:spPr bwMode="auto">
          <a:xfrm>
            <a:off x="8157739" y="3280342"/>
            <a:ext cx="9242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9CB85D7-FF7E-4242-AD4E-796A32ED2B14}"/>
              </a:ext>
            </a:extLst>
          </p:cNvPr>
          <p:cNvSpPr/>
          <p:nvPr/>
        </p:nvSpPr>
        <p:spPr bwMode="auto">
          <a:xfrm>
            <a:off x="6027195" y="3088909"/>
            <a:ext cx="92423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23A04411-96CE-43F8-8C88-FC78B7FC5C5C}"/>
              </a:ext>
            </a:extLst>
          </p:cNvPr>
          <p:cNvSpPr/>
          <p:nvPr/>
        </p:nvSpPr>
        <p:spPr bwMode="auto">
          <a:xfrm>
            <a:off x="6635321" y="3776779"/>
            <a:ext cx="1370017" cy="3160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25C294C8-BC31-4251-865E-DC6D12A40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960" y="3178273"/>
            <a:ext cx="14062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4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q</a:t>
            </a:r>
            <a:r>
              <a:rPr lang="es-ES_tradnl" altLang="es-CL" sz="1400" b="0" baseline="-2500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1</a:t>
            </a:r>
            <a:r>
              <a:rPr lang="es-ES_tradnl" altLang="es-CL" sz="14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= 225 kg/m</a:t>
            </a:r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5E573671-C0AB-44E0-88C4-4896E751FF50}"/>
              </a:ext>
            </a:extLst>
          </p:cNvPr>
          <p:cNvCxnSpPr/>
          <p:nvPr/>
        </p:nvCxnSpPr>
        <p:spPr bwMode="auto">
          <a:xfrm>
            <a:off x="6474480" y="4092870"/>
            <a:ext cx="18300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0A0A9CCA-D04D-4FD5-BB19-DC1524610F43}"/>
              </a:ext>
            </a:extLst>
          </p:cNvPr>
          <p:cNvCxnSpPr/>
          <p:nvPr/>
        </p:nvCxnSpPr>
        <p:spPr bwMode="auto">
          <a:xfrm flipV="1">
            <a:off x="6489313" y="4005064"/>
            <a:ext cx="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BE8116F6-42EA-447C-B37B-3A1A4D855832}"/>
              </a:ext>
            </a:extLst>
          </p:cNvPr>
          <p:cNvCxnSpPr/>
          <p:nvPr/>
        </p:nvCxnSpPr>
        <p:spPr bwMode="auto">
          <a:xfrm flipV="1">
            <a:off x="8244408" y="4005064"/>
            <a:ext cx="0" cy="1440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ectangle 4">
            <a:extLst>
              <a:ext uri="{FF2B5EF4-FFF2-40B4-BE49-F238E27FC236}">
                <a16:creationId xmlns:a16="http://schemas.microsoft.com/office/drawing/2014/main" id="{F93DC7C4-EE77-430F-8E6C-510131A05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3776778"/>
            <a:ext cx="14062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1400" b="0" dirty="0">
                <a:solidFill>
                  <a:srgbClr val="29292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 = 4,0 m</a:t>
            </a:r>
          </a:p>
        </p:txBody>
      </p:sp>
      <p:sp>
        <p:nvSpPr>
          <p:cNvPr id="77" name="Text Box 5">
            <a:extLst>
              <a:ext uri="{FF2B5EF4-FFF2-40B4-BE49-F238E27FC236}">
                <a16:creationId xmlns:a16="http://schemas.microsoft.com/office/drawing/2014/main" id="{5885C83E-4F1B-4EF2-8C65-0A6D1525C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65" y="188640"/>
            <a:ext cx="75596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</a:p>
        </p:txBody>
      </p:sp>
    </p:spTree>
    <p:extLst>
      <p:ext uri="{BB962C8B-B14F-4D97-AF65-F5344CB8AC3E}">
        <p14:creationId xmlns:p14="http://schemas.microsoft.com/office/powerpoint/2010/main" val="3405729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72765" y="1124744"/>
            <a:ext cx="6768752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BEER &amp; JOHNSTON. </a:t>
            </a: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"Mecánica de Materiales", Mc Graw-Hill, Madrid, 2007.</a:t>
            </a:r>
            <a:endParaRPr lang="es-ES" altLang="es-CL" sz="12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FERNANDEZ , Carlos. “</a:t>
            </a:r>
            <a:r>
              <a:rPr lang="en-US" altLang="es-CL" sz="1800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Cálculo</a:t>
            </a:r>
            <a:r>
              <a:rPr lang="en-U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altLang="es-CL" sz="1800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Estructuras</a:t>
            </a:r>
            <a:r>
              <a:rPr lang="en-U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s-CL" sz="1800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Reticulares</a:t>
            </a:r>
            <a:r>
              <a:rPr lang="en-U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”, Madrid, 1967.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GERE. James M. </a:t>
            </a: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"Mecánica de Materiales", Thomson </a:t>
            </a:r>
            <a:r>
              <a:rPr lang="es-CL" altLang="es-CL" sz="1800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Learning</a:t>
            </a: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México, 2002.</a:t>
            </a:r>
            <a:endParaRPr lang="es-ES" altLang="es-CL" sz="12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SINGER, Ferdinand. "Resistencia de Materiales", </a:t>
            </a:r>
            <a:r>
              <a:rPr lang="es-CL" altLang="es-CL" sz="1800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Harla</a:t>
            </a: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México, 1982.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RIDELL, Rafael – HIDALGO, Pedro. "Fundamentos de Ingeniería Estructural para Estudiantes de Arquitectura", Ediciones Universidad Católica de Chile, 2001.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s-CL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PARKER, Harry. "Diseño simplificado en hormigón armado“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s-E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INSTITUTO DEL CEMENTO Y DEL HORMIGON DE CHILE. “Manual de </a:t>
            </a:r>
            <a:r>
              <a:rPr lang="es-ES" altLang="es-CL" sz="1800" b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detallamiento</a:t>
            </a:r>
            <a:r>
              <a:rPr lang="es-ES" altLang="es-CL" sz="1800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para elementos de hormigón armado”, 2009.</a:t>
            </a:r>
            <a:endParaRPr lang="es-CL" altLang="es-CL" sz="18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s-ES" altLang="es-CL" sz="12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Bibliografía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9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 Estructural en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26533" y="825426"/>
            <a:ext cx="5121322" cy="340121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HORMIGÓN                              </a:t>
            </a:r>
            <a:r>
              <a:rPr lang="es-ES" altLang="es-CL" b="1" dirty="0">
                <a:latin typeface="Calibri" panose="020F0502020204030204" pitchFamily="34" charset="0"/>
                <a:cs typeface="Calibri" panose="020F0502020204030204" pitchFamily="34" charset="0"/>
              </a:rPr>
              <a:t>NCh170:2016</a:t>
            </a:r>
          </a:p>
        </p:txBody>
      </p:sp>
      <p:graphicFrame>
        <p:nvGraphicFramePr>
          <p:cNvPr id="10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016630"/>
              </p:ext>
            </p:extLst>
          </p:nvPr>
        </p:nvGraphicFramePr>
        <p:xfrm>
          <a:off x="1007542" y="4557806"/>
          <a:ext cx="4860600" cy="15354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7644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Grado</a:t>
                      </a:r>
                    </a:p>
                    <a:p>
                      <a:pPr algn="ctr"/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Resistencia</a:t>
                      </a:r>
                    </a:p>
                    <a:p>
                      <a:pPr algn="ctr"/>
                      <a:r>
                        <a:rPr lang="es-CL" sz="1500" b="1" dirty="0" err="1">
                          <a:latin typeface="Trebuchet MS" pitchFamily="34" charset="0"/>
                        </a:rPr>
                        <a:t>f</a:t>
                      </a:r>
                      <a:r>
                        <a:rPr lang="es-CL" sz="1500" b="1" baseline="-25000" dirty="0" err="1">
                          <a:latin typeface="Trebuchet MS" pitchFamily="34" charset="0"/>
                        </a:rPr>
                        <a:t>y</a:t>
                      </a:r>
                      <a:r>
                        <a:rPr lang="es-CL" sz="1500" b="1" dirty="0">
                          <a:latin typeface="Trebuchet MS" pitchFamily="34" charset="0"/>
                        </a:rPr>
                        <a:t> </a:t>
                      </a:r>
                      <a:r>
                        <a:rPr lang="es-CL" sz="1500" b="0" dirty="0">
                          <a:latin typeface="Trebuchet MS" pitchFamily="34" charset="0"/>
                        </a:rPr>
                        <a:t>(kg/cm</a:t>
                      </a:r>
                      <a:r>
                        <a:rPr lang="es-CL" sz="1500" b="0" baseline="30000" dirty="0">
                          <a:latin typeface="Trebuchet MS" pitchFamily="34" charset="0"/>
                        </a:rPr>
                        <a:t>2</a:t>
                      </a:r>
                      <a:r>
                        <a:rPr lang="es-CL" sz="1500" b="0" dirty="0">
                          <a:latin typeface="Trebuchet MS" pitchFamily="34" charset="0"/>
                        </a:rPr>
                        <a:t>)</a:t>
                      </a:r>
                      <a:endParaRPr lang="en-US" sz="1500" b="0" dirty="0">
                        <a:latin typeface="Trebuchet MS" pitchFamily="34" charset="0"/>
                      </a:endParaRPr>
                    </a:p>
                  </a:txBody>
                  <a:tcPr marL="88166" marR="88166" marT="44059" marB="440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Tensión</a:t>
                      </a:r>
                    </a:p>
                    <a:p>
                      <a:pPr algn="ctr"/>
                      <a:r>
                        <a:rPr lang="es-CL" sz="1500" b="1" dirty="0" err="1">
                          <a:latin typeface="Trebuchet MS" pitchFamily="34" charset="0"/>
                        </a:rPr>
                        <a:t>f</a:t>
                      </a:r>
                      <a:r>
                        <a:rPr lang="es-CL" sz="1500" b="1" baseline="-25000" dirty="0" err="1">
                          <a:latin typeface="Trebuchet MS" pitchFamily="34" charset="0"/>
                        </a:rPr>
                        <a:t>adm</a:t>
                      </a:r>
                      <a:r>
                        <a:rPr lang="es-CL" sz="1500" b="1" baseline="0" dirty="0">
                          <a:latin typeface="Trebuchet MS" pitchFamily="34" charset="0"/>
                        </a:rPr>
                        <a:t> =</a:t>
                      </a:r>
                      <a:r>
                        <a:rPr lang="es-CL" sz="1500" b="1" dirty="0" err="1">
                          <a:latin typeface="Trebuchet MS" pitchFamily="34" charset="0"/>
                        </a:rPr>
                        <a:t>f</a:t>
                      </a:r>
                      <a:r>
                        <a:rPr lang="es-CL" sz="1500" b="1" baseline="-25000" dirty="0" err="1">
                          <a:latin typeface="Trebuchet MS" pitchFamily="34" charset="0"/>
                        </a:rPr>
                        <a:t>y</a:t>
                      </a:r>
                      <a:r>
                        <a:rPr lang="es-CL" sz="1500" b="1" baseline="-25000" dirty="0">
                          <a:latin typeface="Trebuchet MS" pitchFamily="34" charset="0"/>
                        </a:rPr>
                        <a:t> </a:t>
                      </a:r>
                      <a:r>
                        <a:rPr lang="es-CL" sz="1500" b="1" baseline="0" dirty="0">
                          <a:latin typeface="Trebuchet MS" pitchFamily="34" charset="0"/>
                        </a:rPr>
                        <a:t>/2</a:t>
                      </a:r>
                    </a:p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(kg/cm</a:t>
                      </a:r>
                      <a:r>
                        <a:rPr lang="es-CL" sz="1500" baseline="30000" dirty="0">
                          <a:latin typeface="Trebuchet MS" pitchFamily="34" charset="0"/>
                        </a:rPr>
                        <a:t>2</a:t>
                      </a:r>
                      <a:r>
                        <a:rPr lang="es-CL" sz="1500" dirty="0">
                          <a:latin typeface="Trebuchet MS" pitchFamily="34" charset="0"/>
                        </a:rPr>
                        <a:t>)</a:t>
                      </a:r>
                      <a:r>
                        <a:rPr lang="es-CL" sz="1500" baseline="0" dirty="0">
                          <a:latin typeface="Trebuchet MS" pitchFamily="34" charset="0"/>
                        </a:rPr>
                        <a:t> 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Elasticidad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>
                          <a:latin typeface="Trebuchet MS" pitchFamily="34" charset="0"/>
                        </a:rPr>
                        <a:t>E </a:t>
                      </a:r>
                      <a:r>
                        <a:rPr lang="es-CL" sz="1500" b="0" dirty="0">
                          <a:latin typeface="Trebuchet MS" pitchFamily="34" charset="0"/>
                        </a:rPr>
                        <a:t>(kg/cm</a:t>
                      </a:r>
                      <a:r>
                        <a:rPr lang="es-CL" sz="1500" b="0" baseline="30000" dirty="0">
                          <a:latin typeface="Trebuchet MS" pitchFamily="34" charset="0"/>
                        </a:rPr>
                        <a:t>2</a:t>
                      </a:r>
                      <a:r>
                        <a:rPr lang="es-CL" sz="1500" b="0" dirty="0">
                          <a:latin typeface="Trebuchet MS" pitchFamily="34" charset="0"/>
                        </a:rPr>
                        <a:t>)</a:t>
                      </a:r>
                      <a:r>
                        <a:rPr lang="es-CL" sz="1500" b="0" baseline="0" dirty="0">
                          <a:latin typeface="Trebuchet MS" pitchFamily="34" charset="0"/>
                        </a:rPr>
                        <a:t> </a:t>
                      </a:r>
                      <a:endParaRPr lang="en-US" sz="1500" b="0" dirty="0">
                        <a:latin typeface="Trebuchet MS" pitchFamily="34" charset="0"/>
                      </a:endParaRPr>
                    </a:p>
                    <a:p>
                      <a:pPr algn="ctr"/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23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A440-280H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2.800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1.400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2.100.000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23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A630-420H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4.200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2.100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2.100.000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66" marR="88166" marT="44059" marB="4405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043608" y="3572808"/>
            <a:ext cx="34325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CL" sz="16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Resistencia a la tracción : 0,1 a 0,15 </a:t>
            </a:r>
            <a:r>
              <a:rPr lang="es-ES" altLang="es-CL" sz="1600" dirty="0" err="1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s-ES" altLang="es-CL" sz="160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´</a:t>
            </a:r>
            <a:endParaRPr lang="en-US" altLang="es-CL" sz="160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175"/>
              </p:ext>
            </p:extLst>
          </p:nvPr>
        </p:nvGraphicFramePr>
        <p:xfrm>
          <a:off x="1007542" y="1268760"/>
          <a:ext cx="4860600" cy="2222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7677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Grado</a:t>
                      </a:r>
                    </a:p>
                  </a:txBody>
                  <a:tcPr marL="88173" marR="88173" marT="44075" marB="440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Resistencia</a:t>
                      </a:r>
                    </a:p>
                    <a:p>
                      <a:pPr algn="ctr"/>
                      <a:r>
                        <a:rPr lang="es-CL" sz="1500" b="1" dirty="0" err="1">
                          <a:latin typeface="Trebuchet MS" pitchFamily="34" charset="0"/>
                        </a:rPr>
                        <a:t>f</a:t>
                      </a:r>
                      <a:r>
                        <a:rPr lang="es-CL" sz="1500" b="1" baseline="-25000" dirty="0" err="1">
                          <a:latin typeface="Trebuchet MS" pitchFamily="34" charset="0"/>
                        </a:rPr>
                        <a:t>c</a:t>
                      </a:r>
                      <a:r>
                        <a:rPr lang="es-CL" sz="1500" b="1" dirty="0">
                          <a:latin typeface="Trebuchet MS" pitchFamily="34" charset="0"/>
                        </a:rPr>
                        <a:t> </a:t>
                      </a:r>
                      <a:r>
                        <a:rPr lang="es-CL" sz="1500" b="0" dirty="0">
                          <a:latin typeface="Trebuchet MS" pitchFamily="34" charset="0"/>
                        </a:rPr>
                        <a:t>(kg/cm</a:t>
                      </a:r>
                      <a:r>
                        <a:rPr lang="es-CL" sz="1500" b="0" baseline="30000" dirty="0">
                          <a:latin typeface="Trebuchet MS" pitchFamily="34" charset="0"/>
                        </a:rPr>
                        <a:t>2</a:t>
                      </a:r>
                      <a:r>
                        <a:rPr lang="es-CL" sz="1500" b="0" dirty="0">
                          <a:latin typeface="Trebuchet MS" pitchFamily="34" charset="0"/>
                        </a:rPr>
                        <a:t>)</a:t>
                      </a:r>
                      <a:endParaRPr lang="en-US" sz="1500" b="0" dirty="0">
                        <a:latin typeface="Trebuchet MS" pitchFamily="34" charset="0"/>
                      </a:endParaRPr>
                    </a:p>
                  </a:txBody>
                  <a:tcPr marL="88173" marR="88173" marT="44075" marB="440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Tensión</a:t>
                      </a:r>
                    </a:p>
                    <a:p>
                      <a:pPr algn="ctr"/>
                      <a:r>
                        <a:rPr lang="es-CL" sz="1500" b="1" dirty="0" err="1">
                          <a:latin typeface="Trebuchet MS" pitchFamily="34" charset="0"/>
                        </a:rPr>
                        <a:t>f</a:t>
                      </a:r>
                      <a:r>
                        <a:rPr lang="es-CL" sz="1500" b="1" baseline="-25000" dirty="0" err="1">
                          <a:latin typeface="Trebuchet MS" pitchFamily="34" charset="0"/>
                        </a:rPr>
                        <a:t>adm</a:t>
                      </a:r>
                      <a:r>
                        <a:rPr lang="es-CL" sz="1500" b="1" baseline="0" dirty="0">
                          <a:latin typeface="Trebuchet MS" pitchFamily="34" charset="0"/>
                        </a:rPr>
                        <a:t> =</a:t>
                      </a:r>
                      <a:r>
                        <a:rPr lang="es-CL" sz="1500" b="1" dirty="0" err="1">
                          <a:latin typeface="Trebuchet MS" pitchFamily="34" charset="0"/>
                        </a:rPr>
                        <a:t>f</a:t>
                      </a:r>
                      <a:r>
                        <a:rPr lang="es-CL" sz="1500" b="1" baseline="-25000" dirty="0" err="1">
                          <a:latin typeface="Trebuchet MS" pitchFamily="34" charset="0"/>
                        </a:rPr>
                        <a:t>c</a:t>
                      </a:r>
                      <a:r>
                        <a:rPr lang="es-CL" sz="1500" b="1" baseline="-25000" dirty="0">
                          <a:latin typeface="Trebuchet MS" pitchFamily="34" charset="0"/>
                        </a:rPr>
                        <a:t> </a:t>
                      </a:r>
                      <a:r>
                        <a:rPr lang="es-CL" sz="1500" b="1" baseline="0" dirty="0">
                          <a:latin typeface="Trebuchet MS" pitchFamily="34" charset="0"/>
                        </a:rPr>
                        <a:t>/3</a:t>
                      </a:r>
                    </a:p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(kg/cm</a:t>
                      </a:r>
                      <a:r>
                        <a:rPr lang="es-CL" sz="1500" baseline="30000" dirty="0">
                          <a:latin typeface="Trebuchet MS" pitchFamily="34" charset="0"/>
                        </a:rPr>
                        <a:t>2</a:t>
                      </a:r>
                      <a:r>
                        <a:rPr lang="es-CL" sz="1500" dirty="0">
                          <a:latin typeface="Trebuchet MS" pitchFamily="34" charset="0"/>
                        </a:rPr>
                        <a:t>)</a:t>
                      </a:r>
                      <a:r>
                        <a:rPr lang="es-CL" sz="1500" baseline="0" dirty="0">
                          <a:latin typeface="Trebuchet MS" pitchFamily="34" charset="0"/>
                        </a:rPr>
                        <a:t> 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Elasticidad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>
                          <a:latin typeface="Trebuchet MS" pitchFamily="34" charset="0"/>
                        </a:rPr>
                        <a:t>E </a:t>
                      </a:r>
                      <a:r>
                        <a:rPr lang="es-CL" sz="1500" dirty="0">
                          <a:latin typeface="Trebuchet MS" pitchFamily="34" charset="0"/>
                        </a:rPr>
                        <a:t>(kg/cm</a:t>
                      </a:r>
                      <a:r>
                        <a:rPr lang="es-CL" sz="1500" baseline="30000" dirty="0">
                          <a:latin typeface="Trebuchet MS" pitchFamily="34" charset="0"/>
                        </a:rPr>
                        <a:t>2</a:t>
                      </a:r>
                      <a:r>
                        <a:rPr lang="es-CL" sz="1500" dirty="0">
                          <a:latin typeface="Trebuchet MS" pitchFamily="34" charset="0"/>
                        </a:rPr>
                        <a:t>)</a:t>
                      </a:r>
                      <a:r>
                        <a:rPr lang="es-CL" sz="1500" baseline="0" dirty="0">
                          <a:latin typeface="Trebuchet MS" pitchFamily="34" charset="0"/>
                        </a:rPr>
                        <a:t> </a:t>
                      </a:r>
                      <a:endParaRPr lang="en-US" sz="1500" dirty="0">
                        <a:latin typeface="Trebuchet MS" pitchFamily="34" charset="0"/>
                      </a:endParaRPr>
                    </a:p>
                    <a:p>
                      <a:pPr algn="ctr"/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065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G15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150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50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180.000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65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G20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67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210.000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065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G25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250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83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235.000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93"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G30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300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100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dirty="0">
                          <a:latin typeface="Trebuchet MS" pitchFamily="34" charset="0"/>
                        </a:rPr>
                        <a:t>257.000</a:t>
                      </a:r>
                      <a:endParaRPr lang="en-US" sz="1500" dirty="0">
                        <a:latin typeface="Trebuchet MS" pitchFamily="34" charset="0"/>
                      </a:endParaRPr>
                    </a:p>
                  </a:txBody>
                  <a:tcPr marL="88173" marR="88173" marT="44075" marB="440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804" y="1196752"/>
            <a:ext cx="23399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918293" y="4151771"/>
            <a:ext cx="5237511" cy="33402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ACERO </a:t>
            </a:r>
            <a:r>
              <a:rPr lang="es-ES" altLang="es-CL" sz="1600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– Barras con resaltes        </a:t>
            </a:r>
            <a:r>
              <a:rPr lang="es-ES" altLang="es-CL" b="1" dirty="0">
                <a:latin typeface="Calibri" panose="020F0502020204030204" pitchFamily="34" charset="0"/>
                <a:cs typeface="Calibri" panose="020F0502020204030204" pitchFamily="34" charset="0"/>
              </a:rPr>
              <a:t>NCh</a:t>
            </a:r>
            <a:r>
              <a:rPr lang="es-ES" altLang="es-CL" dirty="0">
                <a:latin typeface="Calibri" panose="020F0502020204030204" pitchFamily="34" charset="0"/>
                <a:cs typeface="Calibri" panose="020F0502020204030204" pitchFamily="34" charset="0"/>
              </a:rPr>
              <a:t>211</a:t>
            </a:r>
            <a:r>
              <a:rPr lang="es-ES" altLang="es-CL" b="1" dirty="0">
                <a:latin typeface="Calibri" panose="020F0502020204030204" pitchFamily="34" charset="0"/>
                <a:cs typeface="Calibri" panose="020F0502020204030204" pitchFamily="34" charset="0"/>
              </a:rPr>
              <a:t>:2012</a:t>
            </a:r>
          </a:p>
        </p:txBody>
      </p:sp>
    </p:spTree>
    <p:extLst>
      <p:ext uri="{BB962C8B-B14F-4D97-AF65-F5344CB8AC3E}">
        <p14:creationId xmlns:p14="http://schemas.microsoft.com/office/powerpoint/2010/main" val="229835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99592" y="1556792"/>
            <a:ext cx="5112568" cy="30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NCh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430 Of. 2008 - Hormigón Armado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s-ES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" sz="1600" b="0" dirty="0">
                <a:latin typeface="Calibri" panose="020F0502020204030204" pitchFamily="34" charset="0"/>
                <a:cs typeface="Calibri" panose="020F0502020204030204" pitchFamily="34" charset="0"/>
              </a:rPr>
              <a:t>Instituto Nacional de Normalización    </a:t>
            </a:r>
          </a:p>
          <a:p>
            <a:pPr marL="347663" algn="l">
              <a:spcBef>
                <a:spcPct val="20000"/>
              </a:spcBef>
              <a:defRPr/>
            </a:pPr>
            <a:r>
              <a:rPr lang="es-ES" sz="1200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347663" algn="l">
              <a:spcBef>
                <a:spcPct val="20000"/>
              </a:spcBef>
              <a:defRPr/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D.S. N° 60, 2011 MINVU</a:t>
            </a:r>
            <a:r>
              <a:rPr lang="es-CL" sz="16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CL" sz="16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1600" b="0" dirty="0">
                <a:latin typeface="Calibri" panose="020F0502020204030204" pitchFamily="34" charset="0"/>
                <a:cs typeface="Calibri" panose="020F0502020204030204" pitchFamily="34" charset="0"/>
              </a:rPr>
              <a:t>Reglamento que fija los requisitos de diseño y cálculo para el hormigón armado.</a:t>
            </a:r>
            <a:endParaRPr lang="es-E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s-E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Norma ACI 318-2008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Concrete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s-ES" sz="1600" b="0" dirty="0">
                <a:latin typeface="Calibri" panose="020F0502020204030204" pitchFamily="34" charset="0"/>
                <a:cs typeface="Calibri" panose="020F0502020204030204" pitchFamily="34" charset="0"/>
              </a:rPr>
              <a:t>	American Concrete </a:t>
            </a:r>
            <a:r>
              <a:rPr lang="es-E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Institute</a:t>
            </a:r>
            <a:r>
              <a:rPr lang="es-ES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s-ES_tradnl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s-E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756278"/>
            <a:ext cx="1979712" cy="260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908720"/>
            <a:ext cx="1979712" cy="282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72764" y="814712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NORMATIVA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 Estructural en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3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NOMENCLATURA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00100" y="6021288"/>
            <a:ext cx="54292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900" b="0" dirty="0">
                <a:latin typeface="Calibri" panose="020F0502020204030204" pitchFamily="34" charset="0"/>
                <a:cs typeface="Calibri" panose="020F0502020204030204" pitchFamily="34" charset="0"/>
              </a:rPr>
              <a:t>Fuente: Manual de </a:t>
            </a:r>
            <a:r>
              <a:rPr lang="es-CL" sz="900" b="0" dirty="0" err="1">
                <a:latin typeface="Calibri" panose="020F0502020204030204" pitchFamily="34" charset="0"/>
                <a:cs typeface="Calibri" panose="020F0502020204030204" pitchFamily="34" charset="0"/>
              </a:rPr>
              <a:t>Detallamiento</a:t>
            </a:r>
            <a:r>
              <a:rPr lang="es-CL" sz="900" b="0" dirty="0">
                <a:latin typeface="Calibri" panose="020F0502020204030204" pitchFamily="34" charset="0"/>
                <a:cs typeface="Calibri" panose="020F0502020204030204" pitchFamily="34" charset="0"/>
              </a:rPr>
              <a:t> para Elementos de Hormigón Armado, ICH (2009)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000100" y="1158059"/>
            <a:ext cx="458001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400" dirty="0">
                <a:latin typeface="Calibri" pitchFamily="34" charset="0"/>
                <a:cs typeface="Calibri" pitchFamily="34" charset="0"/>
              </a:rPr>
              <a:t>Armadura principal: </a:t>
            </a:r>
            <a:r>
              <a:rPr lang="es-ES" sz="1400" b="0" dirty="0">
                <a:latin typeface="Calibri" pitchFamily="34" charset="0"/>
                <a:cs typeface="Calibri" pitchFamily="34" charset="0"/>
              </a:rPr>
              <a:t>Armadura que va más cerca de la cara exterior de muros y losas. </a:t>
            </a:r>
          </a:p>
          <a:p>
            <a:pPr algn="just">
              <a:defRPr/>
            </a:pPr>
            <a:endParaRPr lang="es-ES" sz="1200" b="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es-ES" sz="1400" dirty="0">
                <a:latin typeface="Calibri" pitchFamily="34" charset="0"/>
                <a:cs typeface="Calibri" pitchFamily="34" charset="0"/>
              </a:rPr>
              <a:t>Estribos (cercos): </a:t>
            </a:r>
            <a:r>
              <a:rPr lang="es-ES" sz="1400" b="0" dirty="0">
                <a:latin typeface="Calibri" pitchFamily="34" charset="0"/>
                <a:cs typeface="Calibri" pitchFamily="34" charset="0"/>
              </a:rPr>
              <a:t>Barras dobladas formando un polígono (en general rectángulo o rombo) que se utilizan para resistir los esfuerzos de corte de vigas y machones, para armar y confinar vigas y machones y para acortar la luz de pandeo de barras (de columnas, vigas y muros) sometidas a compresión. </a:t>
            </a:r>
          </a:p>
          <a:p>
            <a:pPr algn="just">
              <a:defRPr/>
            </a:pPr>
            <a:endParaRPr lang="es-ES" sz="1200" b="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es-ES" sz="1400" dirty="0">
                <a:latin typeface="Calibri" pitchFamily="34" charset="0"/>
                <a:cs typeface="Calibri" pitchFamily="34" charset="0"/>
              </a:rPr>
              <a:t>Amarras: </a:t>
            </a:r>
            <a:r>
              <a:rPr lang="es-ES" sz="1400" b="0" dirty="0">
                <a:latin typeface="Calibri" pitchFamily="34" charset="0"/>
                <a:cs typeface="Calibri" pitchFamily="34" charset="0"/>
              </a:rPr>
              <a:t>Las amarras se utilizan para fijar barras entre sí durante el proceso de construcción (armado de los refuerzos y hormigonado de los elementos). Generalmente son de alambre recocido del N°16 ó 18. </a:t>
            </a:r>
          </a:p>
          <a:p>
            <a:pPr algn="just">
              <a:defRPr/>
            </a:pPr>
            <a:endParaRPr lang="es-ES" sz="1200" b="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es-ES" sz="1400" dirty="0">
                <a:latin typeface="Calibri" pitchFamily="34" charset="0"/>
                <a:cs typeface="Calibri" pitchFamily="34" charset="0"/>
              </a:rPr>
              <a:t>Empalme: </a:t>
            </a:r>
            <a:r>
              <a:rPr lang="es-ES" sz="1400" b="0" dirty="0">
                <a:latin typeface="Calibri" pitchFamily="34" charset="0"/>
                <a:cs typeface="Calibri" pitchFamily="34" charset="0"/>
              </a:rPr>
              <a:t>Mecanismo que permite la transmisión de esfuerzos entre dos barras orientadas en una misma dirección. Los empalmes pueden ser por simple traslape, mecánicos y soldados.</a:t>
            </a:r>
            <a:r>
              <a:rPr kumimoji="1" lang="es-ES" sz="1400" dirty="0">
                <a:solidFill>
                  <a:srgbClr val="292929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defRPr/>
            </a:pPr>
            <a:endParaRPr kumimoji="1" lang="es-ES" sz="1200" dirty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es-ES" sz="1400" dirty="0">
                <a:latin typeface="Calibri" pitchFamily="34" charset="0"/>
                <a:cs typeface="Calibri" pitchFamily="34" charset="0"/>
              </a:rPr>
              <a:t>Resaltes: </a:t>
            </a:r>
            <a:r>
              <a:rPr lang="es-ES" sz="1400" b="0" dirty="0">
                <a:latin typeface="Calibri" pitchFamily="34" charset="0"/>
                <a:cs typeface="Calibri" pitchFamily="34" charset="0"/>
              </a:rPr>
              <a:t>Protuberancias de las barras de refuerzo que permiten mejorar la adherencia entre el hormigón y las barras de refuerzo.</a:t>
            </a:r>
            <a:endParaRPr kumimoji="1" lang="es-ES" sz="1400" b="0" dirty="0">
              <a:solidFill>
                <a:srgbClr val="29292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28662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Disposiciones generales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8 Imagen" descr="293696496_abb419df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436" y="1158059"/>
            <a:ext cx="3051564" cy="48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0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Disposiciones generales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DISPOSICIONES BÁSICAS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1000100" y="1262139"/>
            <a:ext cx="56436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Cuantía de acero</a:t>
            </a:r>
            <a:endParaRPr lang="es-ES" sz="1600" b="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Entre 1% y 6% del área de la sección transversal de hormigón </a:t>
            </a:r>
          </a:p>
          <a:p>
            <a:endParaRPr lang="es-ES" sz="1600" b="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Espesor mínimo pilares hormigón armado</a:t>
            </a: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20 cm</a:t>
            </a:r>
          </a:p>
          <a:p>
            <a:endParaRPr lang="es-ES" sz="1600" b="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Armadura Principal</a:t>
            </a:r>
          </a:p>
          <a:p>
            <a:r>
              <a:rPr lang="es-ES" sz="1600" b="0" dirty="0" err="1">
                <a:latin typeface="Calibri" pitchFamily="34" charset="0"/>
                <a:cs typeface="Calibri" pitchFamily="34" charset="0"/>
              </a:rPr>
              <a:t>Mín</a:t>
            </a:r>
            <a:r>
              <a:rPr lang="es-ES" sz="1600" b="0" dirty="0">
                <a:latin typeface="Calibri" pitchFamily="34" charset="0"/>
                <a:cs typeface="Calibri" pitchFamily="34" charset="0"/>
              </a:rPr>
              <a:t> 4</a:t>
            </a:r>
            <a:r>
              <a:rPr lang="es-ES" sz="1600" b="0" dirty="0">
                <a:latin typeface="Symbol" panose="05050102010706020507" pitchFamily="18" charset="2"/>
                <a:cs typeface="Calibri" pitchFamily="34" charset="0"/>
              </a:rPr>
              <a:t>f</a:t>
            </a:r>
            <a:r>
              <a:rPr lang="es-ES" sz="1600" b="0" dirty="0">
                <a:latin typeface="Calibri" pitchFamily="34" charset="0"/>
                <a:cs typeface="Calibri" pitchFamily="34" charset="0"/>
              </a:rPr>
              <a:t>12</a:t>
            </a:r>
          </a:p>
          <a:p>
            <a:endParaRPr lang="es-ES" sz="1600" b="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Estribos</a:t>
            </a: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1/3 del diámetro de la armadura principal</a:t>
            </a: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Recubrimiento mínimo vigas y columnas</a:t>
            </a: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Armadura principal: 30 a 40 mm</a:t>
            </a: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Amarras, estribos: 20 a 30 mm</a:t>
            </a:r>
          </a:p>
        </p:txBody>
      </p:sp>
    </p:spTree>
    <p:extLst>
      <p:ext uri="{BB962C8B-B14F-4D97-AF65-F5344CB8AC3E}">
        <p14:creationId xmlns:p14="http://schemas.microsoft.com/office/powerpoint/2010/main" val="410508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72764" y="1268760"/>
            <a:ext cx="69836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Espaciamiento mínimo entre barras de refuerzo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La distancia mínima entre las barras de elementos de hormigón armado debe ser igual o mayor al diámetro de la barra y no menor a 25 mm (1,5 veces el diámetro de las barras y 40 mm en elementos sometidos a compresión) </a:t>
            </a:r>
          </a:p>
          <a:p>
            <a:endParaRPr lang="es-ES" sz="16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Esto permite un adecuado hormigonado de la pieza y que el hormigón que rodea a la barra pueda recibir y entregar los esfuerzos a que puede quedar sometida. Esta separación mínima debe cumplirse también en las zonas de empalme.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Disposiciones generales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DISPOSICIONES BÁSICAS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72764" y="3789040"/>
            <a:ext cx="5975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Empalmes de refuerzos por traslape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dirty="0">
                <a:latin typeface="Calibri" pitchFamily="34" charset="0"/>
                <a:cs typeface="Calibri" pitchFamily="34" charset="0"/>
              </a:rPr>
              <a:t>Para barras de </a:t>
            </a:r>
            <a:r>
              <a:rPr lang="pt-BR" sz="1600" b="0" dirty="0" err="1">
                <a:latin typeface="Calibri" pitchFamily="34" charset="0"/>
                <a:cs typeface="Calibri" pitchFamily="34" charset="0"/>
              </a:rPr>
              <a:t>diámetro</a:t>
            </a:r>
            <a:r>
              <a:rPr lang="pt-BR" sz="1600" b="0" dirty="0">
                <a:latin typeface="Calibri" pitchFamily="34" charset="0"/>
                <a:cs typeface="Calibri" pitchFamily="34" charset="0"/>
              </a:rPr>
              <a:t> menor a 22 mm </a:t>
            </a: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	L = 40 veces diámetro de la barra + 100 (mm)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Para refuerzos de 22 mm de diámetro y mayores </a:t>
            </a:r>
          </a:p>
          <a:p>
            <a:r>
              <a:rPr lang="es-ES" sz="1600" b="0" dirty="0">
                <a:latin typeface="Calibri" pitchFamily="34" charset="0"/>
                <a:cs typeface="Calibri" pitchFamily="34" charset="0"/>
              </a:rPr>
              <a:t>	L = 50 veces diámetro de la barra + 100 (mm)</a:t>
            </a:r>
          </a:p>
        </p:txBody>
      </p:sp>
    </p:spTree>
    <p:extLst>
      <p:ext uri="{BB962C8B-B14F-4D97-AF65-F5344CB8AC3E}">
        <p14:creationId xmlns:p14="http://schemas.microsoft.com/office/powerpoint/2010/main" val="214780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Disposiciones generales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2764" y="764704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DISPOSICIONES BÁSICAS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1007838" y="1341343"/>
            <a:ext cx="70925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cap="all" dirty="0">
                <a:latin typeface="Calibri" pitchFamily="34" charset="0"/>
                <a:cs typeface="Calibri" pitchFamily="34" charset="0"/>
              </a:rPr>
              <a:t>Estribos y trabas </a:t>
            </a:r>
          </a:p>
          <a:p>
            <a:endParaRPr lang="es-ES" sz="1600" cap="all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Funciones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Incrementar la resistencia al corte de vigas, columnas y muros.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Confinar el hormigón de columnas y de las zonas comprimidas del las vigas.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Confinar las zonas de empalmes de barras en tracción y compresión.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Amarrar las barras en compresión para evitar su pandeo prematuro. </a:t>
            </a:r>
          </a:p>
          <a:p>
            <a:pPr>
              <a:buFont typeface="Arial" pitchFamily="34" charset="0"/>
              <a:buChar char="•"/>
            </a:pPr>
            <a:endParaRPr lang="es-ES" sz="1600" b="0" dirty="0">
              <a:latin typeface="Calibri" pitchFamily="34" charset="0"/>
              <a:cs typeface="Calibri" pitchFamily="34" charset="0"/>
            </a:endParaRPr>
          </a:p>
          <a:p>
            <a:r>
              <a:rPr lang="es-ES" sz="1600" dirty="0">
                <a:latin typeface="Calibri" pitchFamily="34" charset="0"/>
                <a:cs typeface="Calibri" pitchFamily="34" charset="0"/>
              </a:rPr>
              <a:t>Espaciamiento </a:t>
            </a:r>
            <a:r>
              <a:rPr lang="es-ES" sz="1600" u="sng" dirty="0">
                <a:latin typeface="Calibri" pitchFamily="34" charset="0"/>
                <a:cs typeface="Calibri" pitchFamily="34" charset="0"/>
              </a:rPr>
              <a:t>máximo</a:t>
            </a:r>
            <a:r>
              <a:rPr lang="es-ES" sz="1600" dirty="0">
                <a:latin typeface="Calibri" pitchFamily="34" charset="0"/>
                <a:cs typeface="Calibri" pitchFamily="34" charset="0"/>
              </a:rPr>
              <a:t> entre estribos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Columnas en compresión: 16 diámetros de la barra longitudinal, 48 diámetros del estribo o la menor dimensión del elemento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Vigas: la mitad de la altura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El primer estribo de vigas y columnas debe quedar situado a una distancia menor a s/2 de la cara de apoyo del elemento (s = espaciamiento de los estribos del elemento), pero no menor a 50 </a:t>
            </a:r>
            <a:r>
              <a:rPr lang="es-ES" sz="1600" b="0" dirty="0" err="1">
                <a:latin typeface="Calibri" pitchFamily="34" charset="0"/>
                <a:cs typeface="Calibri" pitchFamily="34" charset="0"/>
              </a:rPr>
              <a:t>mm.</a:t>
            </a:r>
            <a:r>
              <a:rPr lang="es-ES" sz="1600" b="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dirty="0">
                <a:latin typeface="Calibri" pitchFamily="34" charset="0"/>
                <a:cs typeface="Calibri" pitchFamily="34" charset="0"/>
              </a:rPr>
              <a:t>Las zonas de empalmes de barras deben quedar confinadas por estribos.</a:t>
            </a:r>
          </a:p>
        </p:txBody>
      </p:sp>
      <p:sp>
        <p:nvSpPr>
          <p:cNvPr id="53250" name="AutoShape 2" descr="columnas armadas hierro construcción 8mm estribos del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3252" name="AutoShape 4" descr="columnas armadas hierro construcción 8mm estribos del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99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72765" y="188640"/>
            <a:ext cx="755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Elementos de Hormigón Armado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72765" y="881251"/>
            <a:ext cx="7559675" cy="343347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s-ES" altLang="es-CL" b="1" dirty="0">
                <a:solidFill>
                  <a:srgbClr val="FF9900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EL EDIFICIO Y SUS PARTES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61" y="1431118"/>
            <a:ext cx="3241555" cy="4552142"/>
          </a:xfrm>
          <a:prstGeom prst="rect">
            <a:avLst/>
          </a:prstGeom>
        </p:spPr>
      </p:pic>
      <p:sp>
        <p:nvSpPr>
          <p:cNvPr id="7" name="22 Rectángulo"/>
          <p:cNvSpPr/>
          <p:nvPr/>
        </p:nvSpPr>
        <p:spPr>
          <a:xfrm>
            <a:off x="1007838" y="2128788"/>
            <a:ext cx="24120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cap="all" dirty="0">
                <a:latin typeface="Calibri" pitchFamily="34" charset="0"/>
                <a:cs typeface="Calibri" pitchFamily="34" charset="0"/>
              </a:rPr>
              <a:t>vigas</a:t>
            </a:r>
          </a:p>
          <a:p>
            <a:endParaRPr lang="es-ES" sz="1600" cap="all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itchFamily="34" charset="0"/>
                <a:cs typeface="Calibri" pitchFamily="34" charset="0"/>
              </a:rPr>
              <a:t>LOSAS</a:t>
            </a: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itchFamily="34" charset="0"/>
                <a:cs typeface="Calibri" pitchFamily="34" charset="0"/>
              </a:rPr>
              <a:t>PILARES</a:t>
            </a:r>
          </a:p>
          <a:p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itchFamily="34" charset="0"/>
                <a:cs typeface="Calibri" pitchFamily="34" charset="0"/>
              </a:rPr>
              <a:t>MUROS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10532" y="2276872"/>
            <a:ext cx="1550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Flexión simple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603128" y="3815844"/>
            <a:ext cx="196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itchFamily="34" charset="0"/>
                <a:cs typeface="Calibri" pitchFamily="34" charset="0"/>
              </a:rPr>
              <a:t>Flexión compuesta</a:t>
            </a:r>
          </a:p>
        </p:txBody>
      </p:sp>
      <p:cxnSp>
        <p:nvCxnSpPr>
          <p:cNvPr id="6" name="Conector recto 5"/>
          <p:cNvCxnSpPr/>
          <p:nvPr/>
        </p:nvCxnSpPr>
        <p:spPr bwMode="auto">
          <a:xfrm>
            <a:off x="2411760" y="2128788"/>
            <a:ext cx="0" cy="760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ector recto 13"/>
          <p:cNvCxnSpPr/>
          <p:nvPr/>
        </p:nvCxnSpPr>
        <p:spPr bwMode="auto">
          <a:xfrm>
            <a:off x="2411760" y="3645024"/>
            <a:ext cx="0" cy="760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829994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10866</TotalTime>
  <Words>1296</Words>
  <Application>Microsoft Office PowerPoint</Application>
  <PresentationFormat>Presentación en pantalla (4:3)</PresentationFormat>
  <Paragraphs>224</Paragraphs>
  <Slides>28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Lucida Sans</vt:lpstr>
      <vt:lpstr>Symbol</vt:lpstr>
      <vt:lpstr>Times New Roman</vt:lpstr>
      <vt:lpstr>Trebuchet MS</vt:lpstr>
      <vt:lpstr>Verdana</vt:lpstr>
      <vt:lpstr>Wingdings</vt:lpstr>
      <vt:lpstr>Diseño predeterminado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CHILE-ESPAÑA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 Ch Lou</dc:creator>
  <cp:lastModifiedBy>macav</cp:lastModifiedBy>
  <cp:revision>866</cp:revision>
  <cp:lastPrinted>2021-01-07T12:36:57Z</cp:lastPrinted>
  <dcterms:created xsi:type="dcterms:W3CDTF">2005-10-24T14:23:01Z</dcterms:created>
  <dcterms:modified xsi:type="dcterms:W3CDTF">2022-05-01T00:03:37Z</dcterms:modified>
</cp:coreProperties>
</file>