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1005" r:id="rId2"/>
    <p:sldId id="979" r:id="rId3"/>
    <p:sldId id="943" r:id="rId4"/>
    <p:sldId id="982" r:id="rId5"/>
    <p:sldId id="1008" r:id="rId6"/>
    <p:sldId id="1009" r:id="rId7"/>
    <p:sldId id="992" r:id="rId8"/>
    <p:sldId id="993" r:id="rId9"/>
    <p:sldId id="998" r:id="rId10"/>
    <p:sldId id="1000" r:id="rId11"/>
    <p:sldId id="1001" r:id="rId12"/>
    <p:sldId id="1002" r:id="rId13"/>
    <p:sldId id="1012" r:id="rId14"/>
    <p:sldId id="1011" r:id="rId15"/>
    <p:sldId id="997" r:id="rId16"/>
  </p:sldIdLst>
  <p:sldSz cx="9144000" cy="6858000" type="screen4x3"/>
  <p:notesSz cx="7315200" cy="96012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EB6"/>
    <a:srgbClr val="CCCCCC"/>
    <a:srgbClr val="FF6600"/>
    <a:srgbClr val="3333FF"/>
    <a:srgbClr val="FFC000"/>
    <a:srgbClr val="E6E6E6"/>
    <a:srgbClr val="4C4CC4"/>
    <a:srgbClr val="990000"/>
    <a:srgbClr val="333333"/>
    <a:srgbClr val="CBF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5" autoAdjust="0"/>
    <p:restoredTop sz="93913" autoAdjust="0"/>
  </p:normalViewPr>
  <p:slideViewPr>
    <p:cSldViewPr>
      <p:cViewPr varScale="1">
        <p:scale>
          <a:sx n="77" d="100"/>
          <a:sy n="77" d="100"/>
        </p:scale>
        <p:origin x="17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13/03/2022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838" y="4559300"/>
            <a:ext cx="5851525" cy="432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CL"/>
              <a:t>Se entiende como el ejercicio de la semana, si es que hay.</a:t>
            </a:r>
          </a:p>
        </p:txBody>
      </p:sp>
      <p:sp>
        <p:nvSpPr>
          <p:cNvPr id="1044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3D8EE7-9F34-4186-8CA5-5C05985DBB80}" type="slidenum">
              <a:rPr lang="es-C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199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-261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12032" y="6366292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 </a:t>
            </a:r>
            <a:r>
              <a:rPr lang="es-ES" altLang="en-US" sz="800" b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Veas + Aguilera</a:t>
            </a: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43425" y="6354260"/>
            <a:ext cx="4600575" cy="5078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PRESENTACION</a:t>
            </a:r>
          </a:p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Presentación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curso</a:t>
            </a:r>
            <a:endParaRPr lang="es-ES" altLang="en-US" sz="9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899593" y="5805264"/>
            <a:ext cx="7272807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PRESENTACION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93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620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940152" y="5775067"/>
            <a:ext cx="21739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000" b="0" dirty="0">
                <a:latin typeface="Calibri" panose="020F0502020204030204" pitchFamily="34" charset="0"/>
              </a:rPr>
              <a:t>http://www.arquitecturaenacero.org</a:t>
            </a:r>
          </a:p>
        </p:txBody>
      </p:sp>
      <p:pic>
        <p:nvPicPr>
          <p:cNvPr id="13" name="shTopImg" descr="http://www.arquitecturablog.com/wp-content/gallery/gehry_museo_bilbao/gehry_museo_bilb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4007" y="1356338"/>
            <a:ext cx="6681863" cy="44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076AAFC-37FD-45EB-BACF-678EC33BFA21}"/>
              </a:ext>
            </a:extLst>
          </p:cNvPr>
          <p:cNvGrpSpPr/>
          <p:nvPr/>
        </p:nvGrpSpPr>
        <p:grpSpPr>
          <a:xfrm>
            <a:off x="6012160" y="836712"/>
            <a:ext cx="2304256" cy="5176886"/>
            <a:chOff x="6300192" y="476672"/>
            <a:chExt cx="2628190" cy="590465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66CCAF6-EF9B-4458-9CC6-B6098A529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5619"/>
            <a:stretch/>
          </p:blipFill>
          <p:spPr>
            <a:xfrm>
              <a:off x="6300192" y="476672"/>
              <a:ext cx="262819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A4B7C55-D7C4-418F-A37A-57E45E4E8973}"/>
                </a:ext>
              </a:extLst>
            </p:cNvPr>
            <p:cNvSpPr/>
            <p:nvPr/>
          </p:nvSpPr>
          <p:spPr>
            <a:xfrm>
              <a:off x="7164288" y="6150496"/>
              <a:ext cx="14702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https://www.profedeele.es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6B35397B-5707-4AB7-95C7-7289470EA8ED}"/>
              </a:ext>
            </a:extLst>
          </p:cNvPr>
          <p:cNvSpPr/>
          <p:nvPr/>
        </p:nvSpPr>
        <p:spPr>
          <a:xfrm>
            <a:off x="611560" y="1124744"/>
            <a:ext cx="5112568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700" b="0" dirty="0">
                <a:latin typeface="Calibri" panose="020F0502020204030204" pitchFamily="34" charset="0"/>
              </a:rPr>
              <a:t>La metodología que se utilizará en este curso incluirá: </a:t>
            </a:r>
          </a:p>
          <a:p>
            <a:pPr algn="just"/>
            <a:endParaRPr lang="es-CL" sz="17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SESIONES EXPOSITIVAS </a:t>
            </a:r>
            <a:r>
              <a:rPr lang="es-ES" sz="1700" b="0" dirty="0">
                <a:latin typeface="Calibri" panose="020F0502020204030204" pitchFamily="34" charset="0"/>
              </a:rPr>
              <a:t>del equipo docente a través de las plataformas disponibles que favorezcan tanto la reflexión como la argumentación individual de los estudiantes.</a:t>
            </a:r>
          </a:p>
          <a:p>
            <a:pPr algn="just"/>
            <a:endParaRPr lang="es-ES" sz="170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ANÁLISIS DE CASOS </a:t>
            </a:r>
            <a:r>
              <a:rPr lang="es-ES" sz="1700" b="0" dirty="0">
                <a:latin typeface="Calibri" panose="020F0502020204030204" pitchFamily="34" charset="0"/>
              </a:rPr>
              <a:t>que permitan ejemplificar lo expuesto en las sesiones de trabajo y así favorecer una retroalimentación al finalizar las diferentes unidades.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b="0" dirty="0"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b="0" dirty="0">
                <a:latin typeface="Calibri" panose="020F0502020204030204" pitchFamily="34" charset="0"/>
              </a:rPr>
              <a:t>Revisión de bibliografía y textos específicos que complementan el material audiovisual que se entrega.</a:t>
            </a:r>
          </a:p>
          <a:p>
            <a:pPr algn="just"/>
            <a:endParaRPr lang="es-ES" sz="17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700" b="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A92DB5-70CF-49ED-AEBE-3F9DD96FEF8F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194296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251B9F6C-F39A-474F-9C18-579EA665A880}"/>
              </a:ext>
            </a:extLst>
          </p:cNvPr>
          <p:cNvGrpSpPr/>
          <p:nvPr/>
        </p:nvGrpSpPr>
        <p:grpSpPr>
          <a:xfrm>
            <a:off x="6012160" y="836712"/>
            <a:ext cx="2304256" cy="5176886"/>
            <a:chOff x="6300192" y="476672"/>
            <a:chExt cx="2628190" cy="590465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076FD9D-3C60-4079-9A5C-550F55AC2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15619"/>
            <a:stretch/>
          </p:blipFill>
          <p:spPr>
            <a:xfrm>
              <a:off x="6300192" y="476672"/>
              <a:ext cx="2628190" cy="571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F02372CD-7C56-4779-AD15-F1DCB0C1EA98}"/>
                </a:ext>
              </a:extLst>
            </p:cNvPr>
            <p:cNvSpPr/>
            <p:nvPr/>
          </p:nvSpPr>
          <p:spPr>
            <a:xfrm>
              <a:off x="7164288" y="6150496"/>
              <a:ext cx="1470274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anose="020F0502020204030204" pitchFamily="34" charset="0"/>
                </a:rPr>
                <a:t>https://www.profedeele.es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3EF90025-231B-4B53-97B1-A8A302510B44}"/>
              </a:ext>
            </a:extLst>
          </p:cNvPr>
          <p:cNvSpPr/>
          <p:nvPr/>
        </p:nvSpPr>
        <p:spPr>
          <a:xfrm>
            <a:off x="899592" y="980728"/>
            <a:ext cx="5040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700" b="0" dirty="0">
                <a:latin typeface="Calibri" panose="020F0502020204030204" pitchFamily="34" charset="0"/>
              </a:rPr>
              <a:t>La evaluación de los resultados de aprendizaje de esta actividad curricular se realizará mediante prueba(s) de carácter individual y sumativo con una ponderación de 60% en total.  </a:t>
            </a:r>
          </a:p>
          <a:p>
            <a:pPr algn="just"/>
            <a:endParaRPr lang="es-CL" sz="1700" b="0" dirty="0">
              <a:latin typeface="Calibri" panose="020F0502020204030204" pitchFamily="34" charset="0"/>
            </a:endParaRPr>
          </a:p>
          <a:p>
            <a:pPr algn="just"/>
            <a:r>
              <a:rPr lang="es-CL" sz="1700" b="0" dirty="0">
                <a:latin typeface="Calibri" panose="020F0502020204030204" pitchFamily="34" charset="0"/>
              </a:rPr>
              <a:t>Se complementará dicha evaluación con entregas correspondientes a trabajos de análisis y diseño de soluciones constructivo- estructurales en los que se aplica la materia expuesta en clases. Cada trabajo tendrá una ponderación de 20%.</a:t>
            </a:r>
            <a:endParaRPr lang="es-CL" dirty="0">
              <a:latin typeface="Calibri" panose="020F0502020204030204" pitchFamily="34" charset="0"/>
            </a:endParaRPr>
          </a:p>
          <a:p>
            <a:pPr algn="just"/>
            <a:endParaRPr lang="es-CL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Trabajo N°1	                 </a:t>
            </a:r>
            <a:r>
              <a:rPr lang="es-CL" sz="1700" dirty="0">
                <a:latin typeface="Calibri" panose="020F0502020204030204" pitchFamily="34" charset="0"/>
              </a:rPr>
              <a:t>20%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Trabajo N°2                         </a:t>
            </a:r>
            <a:r>
              <a:rPr lang="es-CL" sz="1700" dirty="0">
                <a:latin typeface="Calibri" panose="020F0502020204030204" pitchFamily="34" charset="0"/>
              </a:rPr>
              <a:t>20%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Pruebas N°1 y Nº2	6</a:t>
            </a:r>
            <a:r>
              <a:rPr lang="es-CL" sz="1700" dirty="0">
                <a:latin typeface="Calibri" panose="020F0502020204030204" pitchFamily="34" charset="0"/>
              </a:rPr>
              <a:t>0%</a:t>
            </a:r>
          </a:p>
          <a:p>
            <a:pPr algn="just">
              <a:spcBef>
                <a:spcPts val="600"/>
              </a:spcBef>
            </a:pPr>
            <a:endParaRPr lang="es-CL" dirty="0">
              <a:latin typeface="Calibri" panose="020F0502020204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E8DC435-81C4-4149-B9DF-74D0E3D5D40B}"/>
              </a:ext>
            </a:extLst>
          </p:cNvPr>
          <p:cNvSpPr/>
          <p:nvPr/>
        </p:nvSpPr>
        <p:spPr>
          <a:xfrm>
            <a:off x="899592" y="188640"/>
            <a:ext cx="8216728" cy="4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EVALUACIÓN</a:t>
            </a:r>
          </a:p>
        </p:txBody>
      </p:sp>
    </p:spTree>
    <p:extLst>
      <p:ext uri="{BB962C8B-B14F-4D97-AF65-F5344CB8AC3E}">
        <p14:creationId xmlns:p14="http://schemas.microsoft.com/office/powerpoint/2010/main" val="167014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7168" t="13289" r="25971" b="15099"/>
          <a:stretch/>
        </p:blipFill>
        <p:spPr>
          <a:xfrm>
            <a:off x="1538283" y="834391"/>
            <a:ext cx="4477527" cy="547397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AC60148-D5C2-4693-83B7-0ADCFB4A8E4E}"/>
              </a:ext>
            </a:extLst>
          </p:cNvPr>
          <p:cNvSpPr/>
          <p:nvPr/>
        </p:nvSpPr>
        <p:spPr>
          <a:xfrm>
            <a:off x="899592" y="188640"/>
            <a:ext cx="82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CALENDARIO ACADÉMICO</a:t>
            </a:r>
            <a:endParaRPr lang="es-CL" sz="2400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4366D81-8F47-463F-95E9-8E1A7F6622DE}"/>
              </a:ext>
            </a:extLst>
          </p:cNvPr>
          <p:cNvSpPr/>
          <p:nvPr/>
        </p:nvSpPr>
        <p:spPr bwMode="auto">
          <a:xfrm>
            <a:off x="5076056" y="1124744"/>
            <a:ext cx="939754" cy="3888432"/>
          </a:xfrm>
          <a:prstGeom prst="rect">
            <a:avLst/>
          </a:prstGeom>
          <a:solidFill>
            <a:srgbClr val="CCCCCC">
              <a:alpha val="36078"/>
            </a:srgbClr>
          </a:solidFill>
          <a:ln w="38100" cap="flat" cmpd="sng" algn="ctr">
            <a:solidFill>
              <a:srgbClr val="5A5E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AAE63B1-1F53-497F-8DDE-9D0026A7ED84}"/>
              </a:ext>
            </a:extLst>
          </p:cNvPr>
          <p:cNvSpPr/>
          <p:nvPr/>
        </p:nvSpPr>
        <p:spPr bwMode="auto">
          <a:xfrm>
            <a:off x="2094556" y="1648298"/>
            <a:ext cx="4896543" cy="200532"/>
          </a:xfrm>
          <a:prstGeom prst="rect">
            <a:avLst/>
          </a:prstGeom>
          <a:solidFill>
            <a:srgbClr val="CCCCCC">
              <a:alpha val="36078"/>
            </a:srgbClr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CA2F8B3-5A74-4974-B9B2-835DD9B860C2}"/>
              </a:ext>
            </a:extLst>
          </p:cNvPr>
          <p:cNvSpPr/>
          <p:nvPr/>
        </p:nvSpPr>
        <p:spPr bwMode="auto">
          <a:xfrm>
            <a:off x="2094557" y="3571380"/>
            <a:ext cx="4896543" cy="200532"/>
          </a:xfrm>
          <a:prstGeom prst="rect">
            <a:avLst/>
          </a:prstGeom>
          <a:solidFill>
            <a:srgbClr val="CCCCCC">
              <a:alpha val="36078"/>
            </a:srgbClr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344848A1-E0E5-4FD7-AA87-F25D03446171}"/>
              </a:ext>
            </a:extLst>
          </p:cNvPr>
          <p:cNvSpPr/>
          <p:nvPr/>
        </p:nvSpPr>
        <p:spPr bwMode="auto">
          <a:xfrm>
            <a:off x="2098065" y="4597478"/>
            <a:ext cx="4896543" cy="200532"/>
          </a:xfrm>
          <a:prstGeom prst="rect">
            <a:avLst/>
          </a:prstGeom>
          <a:solidFill>
            <a:srgbClr val="CCCCCC">
              <a:alpha val="36078"/>
            </a:srgbClr>
          </a:solidFill>
          <a:ln w="38100" cap="flat" cmpd="sng" algn="ctr">
            <a:solidFill>
              <a:schemeClr val="bg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 bwMode="auto">
          <a:xfrm>
            <a:off x="5724128" y="834391"/>
            <a:ext cx="504056" cy="2183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8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AC60148-D5C2-4693-83B7-0ADCFB4A8E4E}"/>
              </a:ext>
            </a:extLst>
          </p:cNvPr>
          <p:cNvSpPr/>
          <p:nvPr/>
        </p:nvSpPr>
        <p:spPr>
          <a:xfrm>
            <a:off x="899592" y="188640"/>
            <a:ext cx="821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CALENDARIO ACADÉMICO</a:t>
            </a:r>
            <a:endParaRPr lang="es-CL" sz="2400" dirty="0">
              <a:solidFill>
                <a:srgbClr val="00B050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636" t="36332" r="41136" b="9696"/>
          <a:stretch/>
        </p:blipFill>
        <p:spPr>
          <a:xfrm>
            <a:off x="899593" y="707505"/>
            <a:ext cx="2736303" cy="21011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273" t="30960" r="38635" b="10508"/>
          <a:stretch/>
        </p:blipFill>
        <p:spPr>
          <a:xfrm>
            <a:off x="890588" y="2636911"/>
            <a:ext cx="2859517" cy="226589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94366D81-8F47-463F-95E9-8E1A7F6622DE}"/>
              </a:ext>
            </a:extLst>
          </p:cNvPr>
          <p:cNvSpPr/>
          <p:nvPr/>
        </p:nvSpPr>
        <p:spPr bwMode="auto">
          <a:xfrm>
            <a:off x="2627784" y="2975756"/>
            <a:ext cx="1008112" cy="34952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7BBE84B-9D96-4E78-ACD4-C69FAB9F3DA4}"/>
              </a:ext>
            </a:extLst>
          </p:cNvPr>
          <p:cNvSpPr/>
          <p:nvPr/>
        </p:nvSpPr>
        <p:spPr bwMode="auto">
          <a:xfrm>
            <a:off x="1475656" y="3212975"/>
            <a:ext cx="936104" cy="1123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615" t="45182" r="40644" b="21650"/>
          <a:stretch/>
        </p:blipFill>
        <p:spPr>
          <a:xfrm>
            <a:off x="899592" y="4851980"/>
            <a:ext cx="2736304" cy="1279608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1E1CFC7-F401-4DEB-B833-4435821D1158}"/>
              </a:ext>
            </a:extLst>
          </p:cNvPr>
          <p:cNvSpPr/>
          <p:nvPr/>
        </p:nvSpPr>
        <p:spPr bwMode="auto">
          <a:xfrm>
            <a:off x="2627784" y="5686952"/>
            <a:ext cx="1008112" cy="40393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AD7D414-2867-4083-9C33-C402EDA1059E}"/>
              </a:ext>
            </a:extLst>
          </p:cNvPr>
          <p:cNvSpPr/>
          <p:nvPr/>
        </p:nvSpPr>
        <p:spPr bwMode="auto">
          <a:xfrm>
            <a:off x="2627784" y="5404452"/>
            <a:ext cx="1008112" cy="18478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05581" y="2816334"/>
            <a:ext cx="332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Trabajo </a:t>
            </a:r>
            <a:r>
              <a:rPr lang="es-CL" dirty="0" smtClean="0">
                <a:latin typeface="Calibri" panose="020F0502020204030204" pitchFamily="34" charset="0"/>
              </a:rPr>
              <a:t>N°1      </a:t>
            </a:r>
            <a:r>
              <a:rPr lang="es-CL" sz="1700" dirty="0" smtClean="0">
                <a:latin typeface="Calibri" panose="020F0502020204030204" pitchFamily="34" charset="0"/>
              </a:rPr>
              <a:t>20%      25 abril </a:t>
            </a:r>
            <a:endParaRPr lang="es-CL" sz="1700" dirty="0">
              <a:latin typeface="Calibri" panose="020F050202020403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947611" y="3154711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 smtClean="0">
                <a:latin typeface="Calibri" panose="020F0502020204030204" pitchFamily="34" charset="0"/>
              </a:rPr>
              <a:t>Prueba N°1     </a:t>
            </a:r>
            <a:r>
              <a:rPr lang="es-CL" sz="1700" dirty="0" smtClean="0">
                <a:latin typeface="Calibri" panose="020F0502020204030204" pitchFamily="34" charset="0"/>
              </a:rPr>
              <a:t>25%      29 abril </a:t>
            </a:r>
            <a:endParaRPr lang="es-CL" sz="1700" dirty="0">
              <a:latin typeface="Calibri" panose="020F050202020403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868640" y="5317620"/>
            <a:ext cx="3376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>
                <a:latin typeface="Calibri" panose="020F0502020204030204" pitchFamily="34" charset="0"/>
              </a:rPr>
              <a:t>Trabajo </a:t>
            </a:r>
            <a:r>
              <a:rPr lang="es-CL" dirty="0" smtClean="0">
                <a:latin typeface="Calibri" panose="020F0502020204030204" pitchFamily="34" charset="0"/>
              </a:rPr>
              <a:t>N°2      </a:t>
            </a:r>
            <a:r>
              <a:rPr lang="es-CL" sz="1700" dirty="0" smtClean="0">
                <a:latin typeface="Calibri" panose="020F0502020204030204" pitchFamily="34" charset="0"/>
              </a:rPr>
              <a:t>20%      17 junio </a:t>
            </a:r>
            <a:endParaRPr lang="es-CL" sz="1700" dirty="0">
              <a:latin typeface="Calibri" panose="020F050202020403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942729" y="5655997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L" dirty="0" smtClean="0">
                <a:latin typeface="Calibri" panose="020F0502020204030204" pitchFamily="34" charset="0"/>
              </a:rPr>
              <a:t>Prueba N°2     </a:t>
            </a:r>
            <a:r>
              <a:rPr lang="es-CL" sz="1700" dirty="0" smtClean="0">
                <a:latin typeface="Calibri" panose="020F0502020204030204" pitchFamily="34" charset="0"/>
              </a:rPr>
              <a:t>35%      01 julio </a:t>
            </a:r>
            <a:endParaRPr lang="es-CL" sz="17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0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ca\Downloads\03_Centro Innovacion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72659"/>
            <a:ext cx="6336704" cy="4676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792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9" y="929371"/>
            <a:ext cx="7598295" cy="537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88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827584" y="624688"/>
            <a:ext cx="7560840" cy="5756639"/>
            <a:chOff x="827584" y="624688"/>
            <a:chExt cx="7560840" cy="575663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3"/>
            <a:stretch/>
          </p:blipFill>
          <p:spPr>
            <a:xfrm>
              <a:off x="827584" y="624688"/>
              <a:ext cx="7560840" cy="5756639"/>
            </a:xfrm>
            <a:prstGeom prst="rect">
              <a:avLst/>
            </a:prstGeom>
          </p:spPr>
        </p:pic>
        <p:sp>
          <p:nvSpPr>
            <p:cNvPr id="6" name="Rectángulo 2"/>
            <p:cNvSpPr/>
            <p:nvPr/>
          </p:nvSpPr>
          <p:spPr bwMode="auto">
            <a:xfrm>
              <a:off x="2303897" y="3666569"/>
              <a:ext cx="579405" cy="355244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2912 w 601478"/>
                <a:gd name="connsiteY3" fmla="*/ 368776 h 368777"/>
                <a:gd name="connsiteX4" fmla="*/ 0 w 601478"/>
                <a:gd name="connsiteY4" fmla="*/ 0 h 36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8" h="368777">
                  <a:moveTo>
                    <a:pt x="0" y="0"/>
                  </a:moveTo>
                  <a:lnTo>
                    <a:pt x="598566" y="0"/>
                  </a:lnTo>
                  <a:cubicBezTo>
                    <a:pt x="599537" y="122926"/>
                    <a:pt x="600507" y="245851"/>
                    <a:pt x="601478" y="368777"/>
                  </a:cubicBezTo>
                  <a:lnTo>
                    <a:pt x="2912" y="368776"/>
                  </a:lnTo>
                  <a:cubicBezTo>
                    <a:pt x="971" y="246821"/>
                    <a:pt x="1941" y="121955"/>
                    <a:pt x="0" y="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7" name="Rectángulo 2"/>
            <p:cNvSpPr/>
            <p:nvPr/>
          </p:nvSpPr>
          <p:spPr bwMode="auto">
            <a:xfrm>
              <a:off x="2977452" y="3666569"/>
              <a:ext cx="590004" cy="355244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472 w 601950"/>
                <a:gd name="connsiteY0" fmla="*/ 0 h 368777"/>
                <a:gd name="connsiteX1" fmla="*/ 599038 w 601950"/>
                <a:gd name="connsiteY1" fmla="*/ 0 h 368777"/>
                <a:gd name="connsiteX2" fmla="*/ 601950 w 601950"/>
                <a:gd name="connsiteY2" fmla="*/ 368777 h 368777"/>
                <a:gd name="connsiteX3" fmla="*/ 571 w 601950"/>
                <a:gd name="connsiteY3" fmla="*/ 365864 h 368777"/>
                <a:gd name="connsiteX4" fmla="*/ 472 w 601950"/>
                <a:gd name="connsiteY4" fmla="*/ 0 h 36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950" h="368777">
                  <a:moveTo>
                    <a:pt x="472" y="0"/>
                  </a:moveTo>
                  <a:lnTo>
                    <a:pt x="599038" y="0"/>
                  </a:lnTo>
                  <a:cubicBezTo>
                    <a:pt x="600009" y="122926"/>
                    <a:pt x="600979" y="245851"/>
                    <a:pt x="601950" y="368777"/>
                  </a:cubicBezTo>
                  <a:lnTo>
                    <a:pt x="571" y="365864"/>
                  </a:lnTo>
                  <a:cubicBezTo>
                    <a:pt x="-1370" y="243909"/>
                    <a:pt x="2413" y="121955"/>
                    <a:pt x="472" y="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8" name="Rectángulo 2"/>
            <p:cNvSpPr/>
            <p:nvPr/>
          </p:nvSpPr>
          <p:spPr bwMode="auto">
            <a:xfrm>
              <a:off x="3657542" y="3666569"/>
              <a:ext cx="568951" cy="355244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16681"/>
                <a:gd name="connsiteY0" fmla="*/ 2912 h 368777"/>
                <a:gd name="connsiteX1" fmla="*/ 613769 w 616681"/>
                <a:gd name="connsiteY1" fmla="*/ 0 h 368777"/>
                <a:gd name="connsiteX2" fmla="*/ 616681 w 616681"/>
                <a:gd name="connsiteY2" fmla="*/ 368777 h 368777"/>
                <a:gd name="connsiteX3" fmla="*/ 21027 w 616681"/>
                <a:gd name="connsiteY3" fmla="*/ 365864 h 368777"/>
                <a:gd name="connsiteX4" fmla="*/ 0 w 616681"/>
                <a:gd name="connsiteY4" fmla="*/ 2912 h 368777"/>
                <a:gd name="connsiteX0" fmla="*/ 0 w 616681"/>
                <a:gd name="connsiteY0" fmla="*/ 2912 h 368777"/>
                <a:gd name="connsiteX1" fmla="*/ 613769 w 616681"/>
                <a:gd name="connsiteY1" fmla="*/ 0 h 368777"/>
                <a:gd name="connsiteX2" fmla="*/ 616681 w 616681"/>
                <a:gd name="connsiteY2" fmla="*/ 368777 h 368777"/>
                <a:gd name="connsiteX3" fmla="*/ 2784 w 616681"/>
                <a:gd name="connsiteY3" fmla="*/ 365864 h 368777"/>
                <a:gd name="connsiteX4" fmla="*/ 0 w 616681"/>
                <a:gd name="connsiteY4" fmla="*/ 2912 h 36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681" h="368777">
                  <a:moveTo>
                    <a:pt x="0" y="2912"/>
                  </a:moveTo>
                  <a:lnTo>
                    <a:pt x="613769" y="0"/>
                  </a:lnTo>
                  <a:cubicBezTo>
                    <a:pt x="614740" y="122926"/>
                    <a:pt x="615710" y="245851"/>
                    <a:pt x="616681" y="368777"/>
                  </a:cubicBezTo>
                  <a:lnTo>
                    <a:pt x="2784" y="365864"/>
                  </a:lnTo>
                  <a:cubicBezTo>
                    <a:pt x="843" y="243909"/>
                    <a:pt x="1941" y="124867"/>
                    <a:pt x="0" y="2912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9" name="Rectángulo 2"/>
            <p:cNvSpPr/>
            <p:nvPr/>
          </p:nvSpPr>
          <p:spPr bwMode="auto">
            <a:xfrm>
              <a:off x="2306238" y="4344160"/>
              <a:ext cx="581624" cy="349634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10064"/>
                <a:gd name="connsiteY0" fmla="*/ 0 h 392074"/>
                <a:gd name="connsiteX1" fmla="*/ 598566 w 610064"/>
                <a:gd name="connsiteY1" fmla="*/ 0 h 392074"/>
                <a:gd name="connsiteX2" fmla="*/ 610064 w 610064"/>
                <a:gd name="connsiteY2" fmla="*/ 392074 h 392074"/>
                <a:gd name="connsiteX3" fmla="*/ 5824 w 610064"/>
                <a:gd name="connsiteY3" fmla="*/ 365864 h 392074"/>
                <a:gd name="connsiteX4" fmla="*/ 0 w 610064"/>
                <a:gd name="connsiteY4" fmla="*/ 0 h 392074"/>
                <a:gd name="connsiteX0" fmla="*/ 0 w 610064"/>
                <a:gd name="connsiteY0" fmla="*/ 0 h 392074"/>
                <a:gd name="connsiteX1" fmla="*/ 598566 w 610064"/>
                <a:gd name="connsiteY1" fmla="*/ 0 h 392074"/>
                <a:gd name="connsiteX2" fmla="*/ 610064 w 610064"/>
                <a:gd name="connsiteY2" fmla="*/ 392074 h 392074"/>
                <a:gd name="connsiteX3" fmla="*/ 22997 w 610064"/>
                <a:gd name="connsiteY3" fmla="*/ 389161 h 392074"/>
                <a:gd name="connsiteX4" fmla="*/ 0 w 610064"/>
                <a:gd name="connsiteY4" fmla="*/ 0 h 392074"/>
                <a:gd name="connsiteX0" fmla="*/ 472 w 587640"/>
                <a:gd name="connsiteY0" fmla="*/ 32033 h 392074"/>
                <a:gd name="connsiteX1" fmla="*/ 576142 w 587640"/>
                <a:gd name="connsiteY1" fmla="*/ 0 h 392074"/>
                <a:gd name="connsiteX2" fmla="*/ 587640 w 587640"/>
                <a:gd name="connsiteY2" fmla="*/ 392074 h 392074"/>
                <a:gd name="connsiteX3" fmla="*/ 573 w 587640"/>
                <a:gd name="connsiteY3" fmla="*/ 389161 h 392074"/>
                <a:gd name="connsiteX4" fmla="*/ 472 w 587640"/>
                <a:gd name="connsiteY4" fmla="*/ 32033 h 392074"/>
                <a:gd name="connsiteX0" fmla="*/ 472 w 593400"/>
                <a:gd name="connsiteY0" fmla="*/ 2912 h 362953"/>
                <a:gd name="connsiteX1" fmla="*/ 593315 w 593400"/>
                <a:gd name="connsiteY1" fmla="*/ 0 h 362953"/>
                <a:gd name="connsiteX2" fmla="*/ 587640 w 593400"/>
                <a:gd name="connsiteY2" fmla="*/ 362953 h 362953"/>
                <a:gd name="connsiteX3" fmla="*/ 573 w 593400"/>
                <a:gd name="connsiteY3" fmla="*/ 360040 h 362953"/>
                <a:gd name="connsiteX4" fmla="*/ 472 w 593400"/>
                <a:gd name="connsiteY4" fmla="*/ 2912 h 362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00" h="362953">
                  <a:moveTo>
                    <a:pt x="472" y="2912"/>
                  </a:moveTo>
                  <a:lnTo>
                    <a:pt x="593315" y="0"/>
                  </a:lnTo>
                  <a:cubicBezTo>
                    <a:pt x="594286" y="122926"/>
                    <a:pt x="586669" y="240027"/>
                    <a:pt x="587640" y="362953"/>
                  </a:cubicBezTo>
                  <a:lnTo>
                    <a:pt x="573" y="360040"/>
                  </a:lnTo>
                  <a:cubicBezTo>
                    <a:pt x="-1368" y="238085"/>
                    <a:pt x="2413" y="124867"/>
                    <a:pt x="472" y="2912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0" name="Rectángulo 2"/>
            <p:cNvSpPr/>
            <p:nvPr/>
          </p:nvSpPr>
          <p:spPr bwMode="auto">
            <a:xfrm>
              <a:off x="3653286" y="4341354"/>
              <a:ext cx="573208" cy="352440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10064"/>
                <a:gd name="connsiteY0" fmla="*/ 0 h 392074"/>
                <a:gd name="connsiteX1" fmla="*/ 598566 w 610064"/>
                <a:gd name="connsiteY1" fmla="*/ 0 h 392074"/>
                <a:gd name="connsiteX2" fmla="*/ 610064 w 610064"/>
                <a:gd name="connsiteY2" fmla="*/ 392074 h 392074"/>
                <a:gd name="connsiteX3" fmla="*/ 5824 w 610064"/>
                <a:gd name="connsiteY3" fmla="*/ 365864 h 392074"/>
                <a:gd name="connsiteX4" fmla="*/ 0 w 610064"/>
                <a:gd name="connsiteY4" fmla="*/ 0 h 392074"/>
                <a:gd name="connsiteX0" fmla="*/ 0 w 610064"/>
                <a:gd name="connsiteY0" fmla="*/ 0 h 392074"/>
                <a:gd name="connsiteX1" fmla="*/ 598566 w 610064"/>
                <a:gd name="connsiteY1" fmla="*/ 0 h 392074"/>
                <a:gd name="connsiteX2" fmla="*/ 610064 w 610064"/>
                <a:gd name="connsiteY2" fmla="*/ 392074 h 392074"/>
                <a:gd name="connsiteX3" fmla="*/ 22997 w 610064"/>
                <a:gd name="connsiteY3" fmla="*/ 389161 h 392074"/>
                <a:gd name="connsiteX4" fmla="*/ 0 w 610064"/>
                <a:gd name="connsiteY4" fmla="*/ 0 h 392074"/>
                <a:gd name="connsiteX0" fmla="*/ 472 w 587640"/>
                <a:gd name="connsiteY0" fmla="*/ 32033 h 392074"/>
                <a:gd name="connsiteX1" fmla="*/ 576142 w 587640"/>
                <a:gd name="connsiteY1" fmla="*/ 0 h 392074"/>
                <a:gd name="connsiteX2" fmla="*/ 587640 w 587640"/>
                <a:gd name="connsiteY2" fmla="*/ 392074 h 392074"/>
                <a:gd name="connsiteX3" fmla="*/ 573 w 587640"/>
                <a:gd name="connsiteY3" fmla="*/ 389161 h 392074"/>
                <a:gd name="connsiteX4" fmla="*/ 472 w 587640"/>
                <a:gd name="connsiteY4" fmla="*/ 32033 h 392074"/>
                <a:gd name="connsiteX0" fmla="*/ 472 w 593400"/>
                <a:gd name="connsiteY0" fmla="*/ 2912 h 362953"/>
                <a:gd name="connsiteX1" fmla="*/ 593315 w 593400"/>
                <a:gd name="connsiteY1" fmla="*/ 0 h 362953"/>
                <a:gd name="connsiteX2" fmla="*/ 587640 w 593400"/>
                <a:gd name="connsiteY2" fmla="*/ 362953 h 362953"/>
                <a:gd name="connsiteX3" fmla="*/ 573 w 593400"/>
                <a:gd name="connsiteY3" fmla="*/ 360040 h 362953"/>
                <a:gd name="connsiteX4" fmla="*/ 472 w 593400"/>
                <a:gd name="connsiteY4" fmla="*/ 2912 h 362953"/>
                <a:gd name="connsiteX0" fmla="*/ 8693 w 593035"/>
                <a:gd name="connsiteY0" fmla="*/ 0 h 365866"/>
                <a:gd name="connsiteX1" fmla="*/ 592950 w 593035"/>
                <a:gd name="connsiteY1" fmla="*/ 2913 h 365866"/>
                <a:gd name="connsiteX2" fmla="*/ 587275 w 593035"/>
                <a:gd name="connsiteY2" fmla="*/ 365866 h 365866"/>
                <a:gd name="connsiteX3" fmla="*/ 208 w 593035"/>
                <a:gd name="connsiteY3" fmla="*/ 362953 h 365866"/>
                <a:gd name="connsiteX4" fmla="*/ 8693 w 593035"/>
                <a:gd name="connsiteY4" fmla="*/ 0 h 365866"/>
                <a:gd name="connsiteX0" fmla="*/ 472 w 584814"/>
                <a:gd name="connsiteY0" fmla="*/ 0 h 365866"/>
                <a:gd name="connsiteX1" fmla="*/ 584729 w 584814"/>
                <a:gd name="connsiteY1" fmla="*/ 2913 h 365866"/>
                <a:gd name="connsiteX2" fmla="*/ 579054 w 584814"/>
                <a:gd name="connsiteY2" fmla="*/ 365866 h 365866"/>
                <a:gd name="connsiteX3" fmla="*/ 573 w 584814"/>
                <a:gd name="connsiteY3" fmla="*/ 362953 h 365866"/>
                <a:gd name="connsiteX4" fmla="*/ 472 w 584814"/>
                <a:gd name="connsiteY4" fmla="*/ 0 h 36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814" h="365866">
                  <a:moveTo>
                    <a:pt x="472" y="0"/>
                  </a:moveTo>
                  <a:lnTo>
                    <a:pt x="584729" y="2913"/>
                  </a:lnTo>
                  <a:cubicBezTo>
                    <a:pt x="585700" y="125839"/>
                    <a:pt x="578083" y="242940"/>
                    <a:pt x="579054" y="365866"/>
                  </a:cubicBezTo>
                  <a:lnTo>
                    <a:pt x="573" y="362953"/>
                  </a:lnTo>
                  <a:cubicBezTo>
                    <a:pt x="-1368" y="240998"/>
                    <a:pt x="2413" y="121955"/>
                    <a:pt x="472" y="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1" name="Rectángulo 2"/>
            <p:cNvSpPr/>
            <p:nvPr/>
          </p:nvSpPr>
          <p:spPr bwMode="auto">
            <a:xfrm>
              <a:off x="1631930" y="4024513"/>
              <a:ext cx="576526" cy="352889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2912 w 601478"/>
                <a:gd name="connsiteY3" fmla="*/ 368776 h 368777"/>
                <a:gd name="connsiteX4" fmla="*/ 0 w 601478"/>
                <a:gd name="connsiteY4" fmla="*/ 0 h 368777"/>
                <a:gd name="connsiteX0" fmla="*/ 0 w 623483"/>
                <a:gd name="connsiteY0" fmla="*/ 0 h 383447"/>
                <a:gd name="connsiteX1" fmla="*/ 620571 w 623483"/>
                <a:gd name="connsiteY1" fmla="*/ 14670 h 383447"/>
                <a:gd name="connsiteX2" fmla="*/ 623483 w 623483"/>
                <a:gd name="connsiteY2" fmla="*/ 383447 h 383447"/>
                <a:gd name="connsiteX3" fmla="*/ 24917 w 623483"/>
                <a:gd name="connsiteY3" fmla="*/ 383446 h 383447"/>
                <a:gd name="connsiteX4" fmla="*/ 0 w 623483"/>
                <a:gd name="connsiteY4" fmla="*/ 0 h 383447"/>
                <a:gd name="connsiteX0" fmla="*/ 7102 w 630585"/>
                <a:gd name="connsiteY0" fmla="*/ 0 h 383447"/>
                <a:gd name="connsiteX1" fmla="*/ 627673 w 630585"/>
                <a:gd name="connsiteY1" fmla="*/ 14670 h 383447"/>
                <a:gd name="connsiteX2" fmla="*/ 630585 w 630585"/>
                <a:gd name="connsiteY2" fmla="*/ 383447 h 383447"/>
                <a:gd name="connsiteX3" fmla="*/ 235 w 630585"/>
                <a:gd name="connsiteY3" fmla="*/ 358997 h 383447"/>
                <a:gd name="connsiteX4" fmla="*/ 7102 w 630585"/>
                <a:gd name="connsiteY4" fmla="*/ 0 h 383447"/>
                <a:gd name="connsiteX0" fmla="*/ 7102 w 627693"/>
                <a:gd name="connsiteY0" fmla="*/ 0 h 368777"/>
                <a:gd name="connsiteX1" fmla="*/ 627673 w 627693"/>
                <a:gd name="connsiteY1" fmla="*/ 14670 h 368777"/>
                <a:gd name="connsiteX2" fmla="*/ 596356 w 627693"/>
                <a:gd name="connsiteY2" fmla="*/ 368777 h 368777"/>
                <a:gd name="connsiteX3" fmla="*/ 235 w 627693"/>
                <a:gd name="connsiteY3" fmla="*/ 358997 h 368777"/>
                <a:gd name="connsiteX4" fmla="*/ 7102 w 627693"/>
                <a:gd name="connsiteY4" fmla="*/ 0 h 368777"/>
                <a:gd name="connsiteX0" fmla="*/ 7102 w 598489"/>
                <a:gd name="connsiteY0" fmla="*/ 0 h 368777"/>
                <a:gd name="connsiteX1" fmla="*/ 598334 w 598489"/>
                <a:gd name="connsiteY1" fmla="*/ 2445 h 368777"/>
                <a:gd name="connsiteX2" fmla="*/ 596356 w 598489"/>
                <a:gd name="connsiteY2" fmla="*/ 368777 h 368777"/>
                <a:gd name="connsiteX3" fmla="*/ 235 w 598489"/>
                <a:gd name="connsiteY3" fmla="*/ 358997 h 368777"/>
                <a:gd name="connsiteX4" fmla="*/ 7102 w 598489"/>
                <a:gd name="connsiteY4" fmla="*/ 0 h 368777"/>
                <a:gd name="connsiteX0" fmla="*/ 7102 w 598489"/>
                <a:gd name="connsiteY0" fmla="*/ 0 h 366332"/>
                <a:gd name="connsiteX1" fmla="*/ 598334 w 598489"/>
                <a:gd name="connsiteY1" fmla="*/ 2445 h 366332"/>
                <a:gd name="connsiteX2" fmla="*/ 596356 w 598489"/>
                <a:gd name="connsiteY2" fmla="*/ 366332 h 366332"/>
                <a:gd name="connsiteX3" fmla="*/ 235 w 598489"/>
                <a:gd name="connsiteY3" fmla="*/ 358997 h 366332"/>
                <a:gd name="connsiteX4" fmla="*/ 7102 w 598489"/>
                <a:gd name="connsiteY4" fmla="*/ 0 h 36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489" h="366332">
                  <a:moveTo>
                    <a:pt x="7102" y="0"/>
                  </a:moveTo>
                  <a:lnTo>
                    <a:pt x="598334" y="2445"/>
                  </a:lnTo>
                  <a:cubicBezTo>
                    <a:pt x="599305" y="125371"/>
                    <a:pt x="595385" y="243406"/>
                    <a:pt x="596356" y="366332"/>
                  </a:cubicBezTo>
                  <a:lnTo>
                    <a:pt x="235" y="358997"/>
                  </a:lnTo>
                  <a:cubicBezTo>
                    <a:pt x="-1706" y="237042"/>
                    <a:pt x="9043" y="121955"/>
                    <a:pt x="7102" y="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2" name="Rectángulo 2"/>
            <p:cNvSpPr/>
            <p:nvPr/>
          </p:nvSpPr>
          <p:spPr bwMode="auto">
            <a:xfrm>
              <a:off x="959100" y="3754118"/>
              <a:ext cx="574544" cy="359954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2912 w 601478"/>
                <a:gd name="connsiteY3" fmla="*/ 368776 h 368777"/>
                <a:gd name="connsiteX4" fmla="*/ 0 w 601478"/>
                <a:gd name="connsiteY4" fmla="*/ 0 h 368777"/>
                <a:gd name="connsiteX0" fmla="*/ 0 w 608812"/>
                <a:gd name="connsiteY0" fmla="*/ 0 h 376111"/>
                <a:gd name="connsiteX1" fmla="*/ 605900 w 608812"/>
                <a:gd name="connsiteY1" fmla="*/ 7334 h 376111"/>
                <a:gd name="connsiteX2" fmla="*/ 608812 w 608812"/>
                <a:gd name="connsiteY2" fmla="*/ 376111 h 376111"/>
                <a:gd name="connsiteX3" fmla="*/ 10246 w 608812"/>
                <a:gd name="connsiteY3" fmla="*/ 376110 h 376111"/>
                <a:gd name="connsiteX4" fmla="*/ 0 w 608812"/>
                <a:gd name="connsiteY4" fmla="*/ 0 h 376111"/>
                <a:gd name="connsiteX0" fmla="*/ 2378 w 611190"/>
                <a:gd name="connsiteY0" fmla="*/ 0 h 376111"/>
                <a:gd name="connsiteX1" fmla="*/ 608278 w 611190"/>
                <a:gd name="connsiteY1" fmla="*/ 7334 h 376111"/>
                <a:gd name="connsiteX2" fmla="*/ 611190 w 611190"/>
                <a:gd name="connsiteY2" fmla="*/ 376111 h 376111"/>
                <a:gd name="connsiteX3" fmla="*/ 399 w 611190"/>
                <a:gd name="connsiteY3" fmla="*/ 363886 h 376111"/>
                <a:gd name="connsiteX4" fmla="*/ 2378 w 611190"/>
                <a:gd name="connsiteY4" fmla="*/ 0 h 376111"/>
                <a:gd name="connsiteX0" fmla="*/ 2378 w 608327"/>
                <a:gd name="connsiteY0" fmla="*/ 0 h 373666"/>
                <a:gd name="connsiteX1" fmla="*/ 608278 w 608327"/>
                <a:gd name="connsiteY1" fmla="*/ 7334 h 373666"/>
                <a:gd name="connsiteX2" fmla="*/ 596520 w 608327"/>
                <a:gd name="connsiteY2" fmla="*/ 373666 h 373666"/>
                <a:gd name="connsiteX3" fmla="*/ 399 w 608327"/>
                <a:gd name="connsiteY3" fmla="*/ 363886 h 373666"/>
                <a:gd name="connsiteX4" fmla="*/ 2378 w 608327"/>
                <a:gd name="connsiteY4" fmla="*/ 0 h 373666"/>
                <a:gd name="connsiteX0" fmla="*/ 155 w 606104"/>
                <a:gd name="connsiteY0" fmla="*/ 0 h 373666"/>
                <a:gd name="connsiteX1" fmla="*/ 606055 w 606104"/>
                <a:gd name="connsiteY1" fmla="*/ 7334 h 373666"/>
                <a:gd name="connsiteX2" fmla="*/ 594297 w 606104"/>
                <a:gd name="connsiteY2" fmla="*/ 373666 h 373666"/>
                <a:gd name="connsiteX3" fmla="*/ 620 w 606104"/>
                <a:gd name="connsiteY3" fmla="*/ 366331 h 373666"/>
                <a:gd name="connsiteX4" fmla="*/ 155 w 606104"/>
                <a:gd name="connsiteY4" fmla="*/ 0 h 373666"/>
                <a:gd name="connsiteX0" fmla="*/ 155 w 596431"/>
                <a:gd name="connsiteY0" fmla="*/ 0 h 373666"/>
                <a:gd name="connsiteX1" fmla="*/ 596276 w 596431"/>
                <a:gd name="connsiteY1" fmla="*/ 2445 h 373666"/>
                <a:gd name="connsiteX2" fmla="*/ 594297 w 596431"/>
                <a:gd name="connsiteY2" fmla="*/ 373666 h 373666"/>
                <a:gd name="connsiteX3" fmla="*/ 620 w 596431"/>
                <a:gd name="connsiteY3" fmla="*/ 366331 h 373666"/>
                <a:gd name="connsiteX4" fmla="*/ 155 w 596431"/>
                <a:gd name="connsiteY4" fmla="*/ 0 h 37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431" h="373666">
                  <a:moveTo>
                    <a:pt x="155" y="0"/>
                  </a:moveTo>
                  <a:lnTo>
                    <a:pt x="596276" y="2445"/>
                  </a:lnTo>
                  <a:cubicBezTo>
                    <a:pt x="597247" y="125371"/>
                    <a:pt x="593326" y="250740"/>
                    <a:pt x="594297" y="373666"/>
                  </a:cubicBezTo>
                  <a:lnTo>
                    <a:pt x="620" y="366331"/>
                  </a:lnTo>
                  <a:cubicBezTo>
                    <a:pt x="-1321" y="244376"/>
                    <a:pt x="2096" y="121955"/>
                    <a:pt x="155" y="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13" name="Rectángulo 2"/>
            <p:cNvSpPr/>
            <p:nvPr/>
          </p:nvSpPr>
          <p:spPr bwMode="auto">
            <a:xfrm>
              <a:off x="956746" y="4342015"/>
              <a:ext cx="579251" cy="353893"/>
            </a:xfrm>
            <a:custGeom>
              <a:avLst/>
              <a:gdLst>
                <a:gd name="connsiteX0" fmla="*/ 0 w 648072"/>
                <a:gd name="connsiteY0" fmla="*/ 0 h 360040"/>
                <a:gd name="connsiteX1" fmla="*/ 648072 w 648072"/>
                <a:gd name="connsiteY1" fmla="*/ 0 h 360040"/>
                <a:gd name="connsiteX2" fmla="*/ 648072 w 648072"/>
                <a:gd name="connsiteY2" fmla="*/ 360040 h 360040"/>
                <a:gd name="connsiteX3" fmla="*/ 0 w 648072"/>
                <a:gd name="connsiteY3" fmla="*/ 360040 h 360040"/>
                <a:gd name="connsiteX4" fmla="*/ 0 w 648072"/>
                <a:gd name="connsiteY4" fmla="*/ 0 h 360040"/>
                <a:gd name="connsiteX0" fmla="*/ 14561 w 648072"/>
                <a:gd name="connsiteY0" fmla="*/ 0 h 380425"/>
                <a:gd name="connsiteX1" fmla="*/ 648072 w 648072"/>
                <a:gd name="connsiteY1" fmla="*/ 20385 h 380425"/>
                <a:gd name="connsiteX2" fmla="*/ 648072 w 648072"/>
                <a:gd name="connsiteY2" fmla="*/ 380425 h 380425"/>
                <a:gd name="connsiteX3" fmla="*/ 0 w 648072"/>
                <a:gd name="connsiteY3" fmla="*/ 380425 h 380425"/>
                <a:gd name="connsiteX4" fmla="*/ 14561 w 648072"/>
                <a:gd name="connsiteY4" fmla="*/ 0 h 380425"/>
                <a:gd name="connsiteX0" fmla="*/ 14561 w 648072"/>
                <a:gd name="connsiteY0" fmla="*/ 5824 h 386249"/>
                <a:gd name="connsiteX1" fmla="*/ 618951 w 648072"/>
                <a:gd name="connsiteY1" fmla="*/ 0 h 386249"/>
                <a:gd name="connsiteX2" fmla="*/ 648072 w 648072"/>
                <a:gd name="connsiteY2" fmla="*/ 386249 h 386249"/>
                <a:gd name="connsiteX3" fmla="*/ 0 w 648072"/>
                <a:gd name="connsiteY3" fmla="*/ 386249 h 386249"/>
                <a:gd name="connsiteX4" fmla="*/ 14561 w 648072"/>
                <a:gd name="connsiteY4" fmla="*/ 5824 h 386249"/>
                <a:gd name="connsiteX0" fmla="*/ 0 w 633511"/>
                <a:gd name="connsiteY0" fmla="*/ 5824 h 386249"/>
                <a:gd name="connsiteX1" fmla="*/ 604390 w 633511"/>
                <a:gd name="connsiteY1" fmla="*/ 0 h 386249"/>
                <a:gd name="connsiteX2" fmla="*/ 633511 w 633511"/>
                <a:gd name="connsiteY2" fmla="*/ 386249 h 386249"/>
                <a:gd name="connsiteX3" fmla="*/ 11648 w 633511"/>
                <a:gd name="connsiteY3" fmla="*/ 365864 h 386249"/>
                <a:gd name="connsiteX4" fmla="*/ 0 w 633511"/>
                <a:gd name="connsiteY4" fmla="*/ 5824 h 386249"/>
                <a:gd name="connsiteX0" fmla="*/ 0 w 607302"/>
                <a:gd name="connsiteY0" fmla="*/ 5824 h 368777"/>
                <a:gd name="connsiteX1" fmla="*/ 604390 w 607302"/>
                <a:gd name="connsiteY1" fmla="*/ 0 h 368777"/>
                <a:gd name="connsiteX2" fmla="*/ 607302 w 607302"/>
                <a:gd name="connsiteY2" fmla="*/ 368777 h 368777"/>
                <a:gd name="connsiteX3" fmla="*/ 11648 w 607302"/>
                <a:gd name="connsiteY3" fmla="*/ 365864 h 368777"/>
                <a:gd name="connsiteX4" fmla="*/ 0 w 607302"/>
                <a:gd name="connsiteY4" fmla="*/ 5824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5824 w 601478"/>
                <a:gd name="connsiteY3" fmla="*/ 365864 h 368777"/>
                <a:gd name="connsiteX4" fmla="*/ 0 w 601478"/>
                <a:gd name="connsiteY4" fmla="*/ 0 h 368777"/>
                <a:gd name="connsiteX0" fmla="*/ 0 w 601478"/>
                <a:gd name="connsiteY0" fmla="*/ 0 h 368777"/>
                <a:gd name="connsiteX1" fmla="*/ 598566 w 601478"/>
                <a:gd name="connsiteY1" fmla="*/ 0 h 368777"/>
                <a:gd name="connsiteX2" fmla="*/ 601478 w 601478"/>
                <a:gd name="connsiteY2" fmla="*/ 368777 h 368777"/>
                <a:gd name="connsiteX3" fmla="*/ 2912 w 601478"/>
                <a:gd name="connsiteY3" fmla="*/ 368776 h 368777"/>
                <a:gd name="connsiteX4" fmla="*/ 0 w 601478"/>
                <a:gd name="connsiteY4" fmla="*/ 0 h 368777"/>
                <a:gd name="connsiteX0" fmla="*/ 9507 w 610985"/>
                <a:gd name="connsiteY0" fmla="*/ 0 h 398827"/>
                <a:gd name="connsiteX1" fmla="*/ 608073 w 610985"/>
                <a:gd name="connsiteY1" fmla="*/ 0 h 398827"/>
                <a:gd name="connsiteX2" fmla="*/ 610985 w 610985"/>
                <a:gd name="connsiteY2" fmla="*/ 368777 h 398827"/>
                <a:gd name="connsiteX3" fmla="*/ 195 w 610985"/>
                <a:gd name="connsiteY3" fmla="*/ 398827 h 398827"/>
                <a:gd name="connsiteX4" fmla="*/ 9507 w 610985"/>
                <a:gd name="connsiteY4" fmla="*/ 0 h 398827"/>
                <a:gd name="connsiteX0" fmla="*/ 9507 w 608132"/>
                <a:gd name="connsiteY0" fmla="*/ 0 h 403837"/>
                <a:gd name="connsiteX1" fmla="*/ 608073 w 608132"/>
                <a:gd name="connsiteY1" fmla="*/ 0 h 403837"/>
                <a:gd name="connsiteX2" fmla="*/ 598761 w 608132"/>
                <a:gd name="connsiteY2" fmla="*/ 403837 h 403837"/>
                <a:gd name="connsiteX3" fmla="*/ 195 w 608132"/>
                <a:gd name="connsiteY3" fmla="*/ 398827 h 403837"/>
                <a:gd name="connsiteX4" fmla="*/ 9507 w 608132"/>
                <a:gd name="connsiteY4" fmla="*/ 0 h 403837"/>
                <a:gd name="connsiteX0" fmla="*/ 9507 w 600893"/>
                <a:gd name="connsiteY0" fmla="*/ 0 h 403837"/>
                <a:gd name="connsiteX1" fmla="*/ 600738 w 600893"/>
                <a:gd name="connsiteY1" fmla="*/ 32555 h 403837"/>
                <a:gd name="connsiteX2" fmla="*/ 598761 w 600893"/>
                <a:gd name="connsiteY2" fmla="*/ 403837 h 403837"/>
                <a:gd name="connsiteX3" fmla="*/ 195 w 600893"/>
                <a:gd name="connsiteY3" fmla="*/ 398827 h 403837"/>
                <a:gd name="connsiteX4" fmla="*/ 9507 w 600893"/>
                <a:gd name="connsiteY4" fmla="*/ 0 h 403837"/>
                <a:gd name="connsiteX0" fmla="*/ 152 w 601318"/>
                <a:gd name="connsiteY0" fmla="*/ 0 h 376290"/>
                <a:gd name="connsiteX1" fmla="*/ 601163 w 601318"/>
                <a:gd name="connsiteY1" fmla="*/ 5008 h 376290"/>
                <a:gd name="connsiteX2" fmla="*/ 599186 w 601318"/>
                <a:gd name="connsiteY2" fmla="*/ 376290 h 376290"/>
                <a:gd name="connsiteX3" fmla="*/ 620 w 601318"/>
                <a:gd name="connsiteY3" fmla="*/ 371280 h 376290"/>
                <a:gd name="connsiteX4" fmla="*/ 152 w 601318"/>
                <a:gd name="connsiteY4" fmla="*/ 0 h 37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318" h="376290">
                  <a:moveTo>
                    <a:pt x="152" y="0"/>
                  </a:moveTo>
                  <a:lnTo>
                    <a:pt x="601163" y="5008"/>
                  </a:lnTo>
                  <a:cubicBezTo>
                    <a:pt x="602134" y="127934"/>
                    <a:pt x="598215" y="253364"/>
                    <a:pt x="599186" y="376290"/>
                  </a:cubicBezTo>
                  <a:lnTo>
                    <a:pt x="620" y="371280"/>
                  </a:lnTo>
                  <a:cubicBezTo>
                    <a:pt x="-1321" y="249325"/>
                    <a:pt x="2093" y="121955"/>
                    <a:pt x="152" y="0"/>
                  </a:cubicBezTo>
                  <a:close/>
                </a:path>
              </a:pathLst>
            </a:custGeom>
            <a:solidFill>
              <a:srgbClr val="FFC000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MALLA CURRICULAR  -  CARRERA ARQUITECTURA</a:t>
            </a:r>
          </a:p>
        </p:txBody>
      </p:sp>
    </p:spTree>
    <p:extLst>
      <p:ext uri="{BB962C8B-B14F-4D97-AF65-F5344CB8AC3E}">
        <p14:creationId xmlns:p14="http://schemas.microsoft.com/office/powerpoint/2010/main" val="15320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27584" y="3126160"/>
            <a:ext cx="18175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1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DISEÑO</a:t>
            </a:r>
            <a:endParaRPr lang="es-ES" altLang="es-CL" sz="1800" b="1" dirty="0">
              <a:latin typeface="Calibri" panose="020F050202020403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915816" y="4134272"/>
            <a:ext cx="5328592" cy="1094928"/>
            <a:chOff x="2915816" y="3918248"/>
            <a:chExt cx="5328592" cy="1094928"/>
          </a:xfrm>
        </p:grpSpPr>
        <p:sp>
          <p:nvSpPr>
            <p:cNvPr id="8" name="Rectángulo 7"/>
            <p:cNvSpPr/>
            <p:nvPr/>
          </p:nvSpPr>
          <p:spPr>
            <a:xfrm>
              <a:off x="2915816" y="3918248"/>
              <a:ext cx="53285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1600" b="0" dirty="0">
                  <a:latin typeface="Calibri" panose="020F0502020204030204" pitchFamily="34" charset="0"/>
                </a:rPr>
                <a:t>El diseño implica una </a:t>
              </a:r>
              <a:r>
                <a:rPr lang="es-CL" sz="1600" b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representación mental</a:t>
              </a:r>
              <a:r>
                <a:rPr lang="es-CL" sz="1600" b="0" dirty="0">
                  <a:latin typeface="Calibri" panose="020F0502020204030204" pitchFamily="34" charset="0"/>
                </a:rPr>
                <a:t> y la posterior </a:t>
              </a:r>
              <a:r>
                <a:rPr lang="es-CL" sz="1600" b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plasmación </a:t>
              </a:r>
              <a:r>
                <a:rPr lang="es-CL" sz="1600" b="0" dirty="0">
                  <a:latin typeface="Calibri" panose="020F0502020204030204" pitchFamily="34" charset="0"/>
                </a:rPr>
                <a:t>de dicha idea en algún </a:t>
              </a:r>
              <a:r>
                <a:rPr lang="es-CL" sz="1600" b="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rPr>
                <a:t>formato gráfico </a:t>
              </a:r>
              <a:r>
                <a:rPr lang="es-CL" sz="1600" b="0" dirty="0">
                  <a:latin typeface="Calibri" panose="020F0502020204030204" pitchFamily="34" charset="0"/>
                </a:rPr>
                <a:t>(visual) para exhibir cómo será la obra que se planea</a:t>
              </a:r>
              <a:endParaRPr lang="es-CL" sz="1600" b="0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580112" y="4782344"/>
              <a:ext cx="264848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s-CL" sz="900" b="0" dirty="0">
                  <a:latin typeface="Calibri" panose="020F0502020204030204" pitchFamily="34" charset="0"/>
                </a:rPr>
                <a:t>Definición de diseño (http://definicion.de/diseno/)</a:t>
              </a:r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27584" y="5363924"/>
            <a:ext cx="19615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CL" sz="1800" b="1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MATERIALIZACIÓN</a:t>
            </a:r>
            <a:endParaRPr lang="es-ES" altLang="es-CL" sz="1800" b="1" dirty="0">
              <a:latin typeface="Calibri" panose="020F0502020204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915816" y="3135452"/>
            <a:ext cx="5328592" cy="1022920"/>
            <a:chOff x="2915816" y="2348880"/>
            <a:chExt cx="5328592" cy="1022920"/>
          </a:xfrm>
        </p:grpSpPr>
        <p:sp>
          <p:nvSpPr>
            <p:cNvPr id="12" name="Rectángulo 11"/>
            <p:cNvSpPr/>
            <p:nvPr/>
          </p:nvSpPr>
          <p:spPr>
            <a:xfrm>
              <a:off x="4788024" y="3140968"/>
              <a:ext cx="345318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900" b="0" dirty="0">
                  <a:latin typeface="Calibri" panose="020F0502020204030204" pitchFamily="34" charset="0"/>
                </a:rPr>
                <a:t>http://enlacearquitectura.com/el-concepto-en-el-proceso-de-diseno/</a:t>
              </a: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2915816" y="2348880"/>
              <a:ext cx="53285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L" sz="1600" dirty="0">
                  <a:latin typeface="Calibri" panose="020F0502020204030204" pitchFamily="34" charset="0"/>
                </a:rPr>
                <a:t>El concepto es la esencia del diseño arquitectónico</a:t>
              </a:r>
              <a:r>
                <a:rPr lang="es-CL" sz="1600" b="0" dirty="0">
                  <a:latin typeface="Calibri" panose="020F0502020204030204" pitchFamily="34" charset="0"/>
                </a:rPr>
                <a:t>, se entiende como </a:t>
              </a:r>
              <a:r>
                <a:rPr lang="es-CL" sz="1600" b="0" dirty="0">
                  <a:solidFill>
                    <a:srgbClr val="000000"/>
                  </a:solidFill>
                  <a:latin typeface="Calibri" panose="020F0502020204030204" pitchFamily="34" charset="0"/>
                </a:rPr>
                <a:t>la transición de una idea subjetiva y materialización de la misma 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2915816" y="5349697"/>
            <a:ext cx="5328592" cy="599583"/>
            <a:chOff x="2915816" y="5364505"/>
            <a:chExt cx="5328592" cy="599583"/>
          </a:xfrm>
        </p:grpSpPr>
        <p:sp>
          <p:nvSpPr>
            <p:cNvPr id="15" name="Rectángulo 14"/>
            <p:cNvSpPr/>
            <p:nvPr/>
          </p:nvSpPr>
          <p:spPr>
            <a:xfrm>
              <a:off x="6588224" y="5733256"/>
              <a:ext cx="164660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s-CL" altLang="es-CL" sz="900" b="0" dirty="0">
                  <a:latin typeface="Calibri" panose="020F0502020204030204" pitchFamily="34" charset="0"/>
                </a:rPr>
                <a:t>http://dle.rae.es/?id=Obazh8P </a:t>
              </a:r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2915816" y="5364505"/>
              <a:ext cx="53285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CL" sz="1600" b="0" dirty="0">
                  <a:solidFill>
                    <a:srgbClr val="00008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Dar naturaleza material</a:t>
              </a:r>
              <a:r>
                <a:rPr lang="es-CL" sz="1600" b="0" dirty="0">
                  <a:latin typeface="Calibri" panose="020F0502020204030204" pitchFamily="34" charset="0"/>
                </a:rPr>
                <a:t> y sensible a un proyecto, a una idea o un sentimiento.</a:t>
              </a:r>
              <a:endParaRPr lang="es-CL" sz="1600" b="0" dirty="0">
                <a:solidFill>
                  <a:srgbClr val="FF00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DISEÑO Y MATERIALIZACIÓN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92696"/>
            <a:ext cx="689871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3707904" y="836712"/>
            <a:ext cx="4963036" cy="5040560"/>
            <a:chOff x="3707904" y="836712"/>
            <a:chExt cx="4963036" cy="504056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68"/>
            <a:stretch/>
          </p:blipFill>
          <p:spPr>
            <a:xfrm>
              <a:off x="3833887" y="836712"/>
              <a:ext cx="4392000" cy="252000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8209275" y="836712"/>
              <a:ext cx="461665" cy="5040560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s-CL" sz="900" b="0" dirty="0">
                  <a:latin typeface="Calibri" panose="020F0502020204030204" pitchFamily="34" charset="0"/>
                </a:rPr>
                <a:t>http://www.plataformaarquitectura.cl/cl/02-58159/edificio-transoceanica-arquitectos-2/5128ca91b3fc4b11a7005120-transoceanica-building-arquitectos-image</a:t>
              </a: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3356992"/>
              <a:ext cx="4556161" cy="2448000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PROPOSITO FORMATIVO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A546FBF-784B-4118-AC86-842674ADFFD5}"/>
              </a:ext>
            </a:extLst>
          </p:cNvPr>
          <p:cNvSpPr/>
          <p:nvPr/>
        </p:nvSpPr>
        <p:spPr>
          <a:xfrm>
            <a:off x="842300" y="666530"/>
            <a:ext cx="28656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1600" b="0" dirty="0">
                <a:latin typeface="Calibri" panose="020F0502020204030204" pitchFamily="34" charset="0"/>
              </a:rPr>
              <a:t>Habilitar al estudiante para </a:t>
            </a:r>
            <a:r>
              <a:rPr lang="es-CL" sz="1600" b="0" dirty="0">
                <a:solidFill>
                  <a:schemeClr val="accent2"/>
                </a:solidFill>
                <a:latin typeface="Calibri" panose="020F0502020204030204" pitchFamily="34" charset="0"/>
              </a:rPr>
              <a:t>definir y desarrollar la constructividad de una propuesta </a:t>
            </a:r>
            <a:r>
              <a:rPr lang="es-CL" sz="1600" b="0" dirty="0">
                <a:latin typeface="Calibri" panose="020F0502020204030204" pitchFamily="34" charset="0"/>
              </a:rPr>
              <a:t>a través del uso eficiente de los recursos que involucran su </a:t>
            </a:r>
            <a:r>
              <a:rPr lang="es-CL" sz="1600" b="0" dirty="0">
                <a:solidFill>
                  <a:schemeClr val="accent2"/>
                </a:solidFill>
                <a:latin typeface="Calibri" panose="020F0502020204030204" pitchFamily="34" charset="0"/>
              </a:rPr>
              <a:t>diseño estructural y el proceso constructivo.</a:t>
            </a:r>
          </a:p>
          <a:p>
            <a:pPr algn="just"/>
            <a:endParaRPr lang="es-CL" b="0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just"/>
            <a:r>
              <a:rPr lang="es-CL" sz="160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Constructividad</a:t>
            </a:r>
            <a:endParaRPr lang="es-CL" sz="16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L" sz="8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b="0" dirty="0">
                <a:latin typeface="Calibri" panose="020F0502020204030204" pitchFamily="34" charset="0"/>
                <a:cs typeface="Calibri" panose="020F0502020204030204" pitchFamily="34" charset="0"/>
              </a:rPr>
              <a:t>A lo largo de la historia la relación entre diseño y construcción se ha hecho cada vez más distante y disociada, con una progresiva separación de las actividades involucradas en la producción de edificios. Hoy, las tareas de diseñar, calcular y construir conforman tres campos disciplinares diferentes, y la tendencia aparente es una progresiva, creciente y mayor especialización.</a:t>
            </a:r>
          </a:p>
          <a:p>
            <a:pPr algn="just"/>
            <a:endParaRPr lang="es-ES" sz="1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2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este contexto surge el concepto de </a:t>
            </a:r>
            <a:r>
              <a:rPr lang="es-ES" sz="1200" b="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constructividad</a:t>
            </a:r>
            <a:r>
              <a:rPr lang="es-ES" sz="1200" b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como atributo del diseño  cuyo objetivo es lograr facilidad y eficiencia en la construcción, a partir de considerar todas las variables del proceso constructivo al momento de diseñar. </a:t>
            </a:r>
            <a:endParaRPr lang="es-CL" sz="1200" b="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91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9" descr="http://www.annev-design.com/wp-content/uploads/img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0" y="1062352"/>
            <a:ext cx="3168352" cy="23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44276"/>
            <a:ext cx="3358314" cy="258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LOGGER_PHOTO_ID_5462862863612977618" descr="http://1.bp.blogspot.com/_svAyYhspKJw/S8_81LpTIdI/AAAAAAAAFqM/mPPs6wvPECM/s400/Untitled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b="2968"/>
          <a:stretch>
            <a:fillRect/>
          </a:stretch>
        </p:blipFill>
        <p:spPr>
          <a:xfrm>
            <a:off x="1979712" y="3789040"/>
            <a:ext cx="4680520" cy="25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5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http://www.annev-design.com/wp-content/uploads/Bilbao_Guggenheim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041" y="888330"/>
            <a:ext cx="7572375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9592" y="1106474"/>
            <a:ext cx="7344816" cy="448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CL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PLANIFICAR EL MEDIO Y DISEÑAR EL ESPACIO HABITABLE </a:t>
            </a:r>
            <a:endParaRPr lang="es-CL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II.3 Diseñar autónomamente una propuesta arquitectónica y/o urbana desde la mirada sustentable, integrando relaciones espaciales, programáticas, de contexto, tecnológicas y estéticas de manera innovadora, para satisfacer la idea, considerando al hombre como protagonista.</a:t>
            </a: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</a:rPr>
              <a:t>II.4	Proyectar constructivamente la propuesta de diseño arquitectónico y/o urbano buscando facilitar y dar eficiencia en la concreción del objeto producto del proceso de diseño, vinculado a los requerimientos del proyecto. </a:t>
            </a: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endParaRPr lang="es-CL" sz="1700" cap="all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cap="al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III. Gestionar la materialización</a:t>
            </a: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</a:rPr>
              <a:t>III.2	Documentar el proyecto ideado, a través de la producción del material que detalla las instrucciones de construcción o ejecución del proyecto. </a:t>
            </a: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endParaRPr lang="es-CL" sz="17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b="1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ÁMBITOS Y COMPETENCIAS</a:t>
            </a:r>
          </a:p>
        </p:txBody>
      </p:sp>
    </p:spTree>
    <p:extLst>
      <p:ext uri="{BB962C8B-B14F-4D97-AF65-F5344CB8AC3E}">
        <p14:creationId xmlns:p14="http://schemas.microsoft.com/office/powerpoint/2010/main" val="352524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C40C1B8-6938-4677-A2AB-4604944C0977}"/>
              </a:ext>
            </a:extLst>
          </p:cNvPr>
          <p:cNvSpPr/>
          <p:nvPr/>
        </p:nvSpPr>
        <p:spPr>
          <a:xfrm>
            <a:off x="899592" y="1088777"/>
            <a:ext cx="7344816" cy="4500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	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Analiza las variables estructurales y constructivas </a:t>
            </a:r>
            <a:r>
              <a:rPr lang="es-CL" sz="1700" b="0" dirty="0">
                <a:latin typeface="Calibri" panose="020F0502020204030204" pitchFamily="34" charset="0"/>
              </a:rPr>
              <a:t>en distintos casos de estudio para considerar su </a:t>
            </a:r>
            <a:r>
              <a:rPr lang="es-CL" sz="1700" b="0" dirty="0" err="1">
                <a:latin typeface="Calibri" panose="020F0502020204030204" pitchFamily="34" charset="0"/>
              </a:rPr>
              <a:t>constructividad</a:t>
            </a:r>
            <a:r>
              <a:rPr lang="es-CL" sz="1700" b="0" dirty="0">
                <a:latin typeface="Calibri" panose="020F0502020204030204" pitchFamily="34" charset="0"/>
              </a:rPr>
              <a:t>.</a:t>
            </a: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endParaRPr lang="es-CL" sz="1700" b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	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Evalúa los sistemas constructivos y estructurales </a:t>
            </a:r>
            <a:r>
              <a:rPr lang="es-CL" sz="1700" b="0" dirty="0">
                <a:latin typeface="Calibri" panose="020F0502020204030204" pitchFamily="34" charset="0"/>
              </a:rPr>
              <a:t>posibles para fundamentar el desarrollo de una propuesta integral (</a:t>
            </a:r>
            <a:r>
              <a:rPr lang="es-ES" sz="1700" b="0" dirty="0">
                <a:latin typeface="Calibri" panose="020F0502020204030204" pitchFamily="34" charset="0"/>
              </a:rPr>
              <a:t>consideración de variables constructivas, estructurales, materiales, de habitabilidad y sostenibilidad).</a:t>
            </a:r>
            <a:endParaRPr lang="es-CL" sz="1700" b="0" dirty="0">
              <a:latin typeface="Calibri" panose="020F0502020204030204" pitchFamily="34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endParaRPr lang="es-CL" sz="1700" b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	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Integra las tecnologías de producción y materialización </a:t>
            </a:r>
            <a:r>
              <a:rPr lang="es-CL" sz="1700" b="0" dirty="0">
                <a:latin typeface="Calibri" panose="020F0502020204030204" pitchFamily="34" charset="0"/>
              </a:rPr>
              <a:t>del proyecto para satisfacer sus requerimientos.</a:t>
            </a: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endParaRPr lang="es-CL" sz="1700" b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57188" indent="-357188" algn="just">
              <a:lnSpc>
                <a:spcPct val="115000"/>
              </a:lnSpc>
              <a:spcAft>
                <a:spcPts val="600"/>
              </a:spcAft>
            </a:pPr>
            <a:r>
              <a:rPr lang="es-CL" sz="1700" b="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	</a:t>
            </a:r>
            <a:r>
              <a:rPr lang="es-C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Elabora documentos técnicos generales </a:t>
            </a:r>
            <a:r>
              <a:rPr lang="es-CL" sz="1700" b="0" dirty="0">
                <a:latin typeface="Calibri" panose="020F0502020204030204" pitchFamily="34" charset="0"/>
              </a:rPr>
              <a:t>referidos a los aspectos estructurales y constructivos del proyecto para su correcta comprensión. </a:t>
            </a:r>
            <a:endParaRPr lang="es-CL" sz="1700" b="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E34928-1F96-421F-97FC-B2AEEC674A68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2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RESULTADOS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465573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EBD57335-D5E1-42FD-B91E-6BCB06E2E41A}"/>
              </a:ext>
            </a:extLst>
          </p:cNvPr>
          <p:cNvGrpSpPr/>
          <p:nvPr/>
        </p:nvGrpSpPr>
        <p:grpSpPr>
          <a:xfrm>
            <a:off x="6788241" y="740212"/>
            <a:ext cx="2328082" cy="5372071"/>
            <a:chOff x="6503060" y="666053"/>
            <a:chExt cx="2379977" cy="549182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41FE601-AB13-47D2-A75A-265CD7E4CC97}"/>
                </a:ext>
              </a:extLst>
            </p:cNvPr>
            <p:cNvSpPr/>
            <p:nvPr/>
          </p:nvSpPr>
          <p:spPr>
            <a:xfrm>
              <a:off x="6503060" y="5921896"/>
              <a:ext cx="2376264" cy="2359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L" sz="900" b="0" dirty="0">
                  <a:latin typeface="Calibri" panose="020F0502020204030204" pitchFamily="34" charset="0"/>
                </a:rPr>
                <a:t>ALLEN, E. (1982) Cómo funciona un edificio.</a:t>
              </a: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A1D3017-F79A-45D4-B4EC-75C21CB9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957" y="666053"/>
              <a:ext cx="2279080" cy="5157192"/>
            </a:xfrm>
            <a:prstGeom prst="rect">
              <a:avLst/>
            </a:prstGeom>
          </p:spPr>
        </p:pic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AB4A4367-EABF-456F-9709-26123B431404}"/>
              </a:ext>
            </a:extLst>
          </p:cNvPr>
          <p:cNvSpPr/>
          <p:nvPr/>
        </p:nvSpPr>
        <p:spPr>
          <a:xfrm>
            <a:off x="611560" y="1294159"/>
            <a:ext cx="73448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L" cap="all" dirty="0">
                <a:solidFill>
                  <a:schemeClr val="accent6"/>
                </a:solidFill>
                <a:latin typeface="Calibri" panose="020F0502020204030204" pitchFamily="34" charset="0"/>
              </a:rPr>
              <a:t>Sistemas constructivos y sus procesos de ejecución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Materialidad y </a:t>
            </a:r>
            <a:r>
              <a:rPr lang="es-CL" sz="1700" b="0" dirty="0" err="1">
                <a:latin typeface="Calibri" panose="020F0502020204030204" pitchFamily="34" charset="0"/>
              </a:rPr>
              <a:t>constructividad</a:t>
            </a:r>
            <a:endParaRPr lang="es-CL" sz="1700" b="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Sistemas constructivos y estructurales en hormigón armado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Sistemas constructivos y estructurales en acero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Sistemas constructivos estructurales  mixtos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Sistemas de cerramientos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Terminaciones interiores</a:t>
            </a:r>
          </a:p>
          <a:p>
            <a:endParaRPr lang="es-CL" sz="1700" dirty="0">
              <a:latin typeface="Calibri" panose="020F0502020204030204" pitchFamily="34" charset="0"/>
            </a:endParaRPr>
          </a:p>
          <a:p>
            <a:endParaRPr lang="es-CL" sz="1700" dirty="0">
              <a:latin typeface="Calibri" panose="020F0502020204030204" pitchFamily="34" charset="0"/>
            </a:endParaRPr>
          </a:p>
          <a:p>
            <a:endParaRPr lang="es-CL" sz="1700" dirty="0">
              <a:latin typeface="Calibri" panose="020F0502020204030204" pitchFamily="34" charset="0"/>
            </a:endParaRPr>
          </a:p>
          <a:p>
            <a:endParaRPr lang="es-CL" sz="1700" dirty="0">
              <a:latin typeface="Calibri" panose="020F0502020204030204" pitchFamily="34" charset="0"/>
            </a:endParaRPr>
          </a:p>
          <a:p>
            <a:r>
              <a:rPr lang="es-CL" cap="all" dirty="0">
                <a:solidFill>
                  <a:schemeClr val="accent6"/>
                </a:solidFill>
                <a:latin typeface="Calibri" panose="020F0502020204030204" pitchFamily="34" charset="0"/>
              </a:rPr>
              <a:t>Estructuración en base a una propuesta de arquitectura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Sistemas estructurales </a:t>
            </a:r>
            <a:r>
              <a:rPr lang="es-CL" sz="1700" b="0" dirty="0" err="1">
                <a:latin typeface="Calibri" panose="020F0502020204030204" pitchFamily="34" charset="0"/>
              </a:rPr>
              <a:t>aporticados</a:t>
            </a:r>
            <a:endParaRPr lang="es-CL" sz="1700" b="0" dirty="0">
              <a:latin typeface="Calibri" panose="020F0502020204030204" pitchFamily="34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Elementos reticulados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CL" sz="1700" b="0" dirty="0">
                <a:latin typeface="Calibri" panose="020F0502020204030204" pitchFamily="34" charset="0"/>
              </a:rPr>
              <a:t>Sistemas estructurales en base a muros</a:t>
            </a:r>
          </a:p>
          <a:p>
            <a:pPr>
              <a:spcBef>
                <a:spcPts val="300"/>
              </a:spcBef>
            </a:pPr>
            <a:endParaRPr lang="es-CL" sz="1700" b="0" dirty="0">
              <a:latin typeface="Calibri" panose="020F0502020204030204" pitchFamily="34" charset="0"/>
            </a:endParaRPr>
          </a:p>
          <a:p>
            <a:endParaRPr lang="es-CL" sz="1700" dirty="0">
              <a:latin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BD81DD8-B934-40E6-B623-943EE759E301}"/>
              </a:ext>
            </a:extLst>
          </p:cNvPr>
          <p:cNvSpPr/>
          <p:nvPr/>
        </p:nvSpPr>
        <p:spPr>
          <a:xfrm>
            <a:off x="899592" y="188640"/>
            <a:ext cx="8216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200" dirty="0">
                <a:solidFill>
                  <a:srgbClr val="D67F0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SABERES FUNDAMENTALES / CONTENIDOS</a:t>
            </a:r>
          </a:p>
        </p:txBody>
      </p:sp>
    </p:spTree>
    <p:extLst>
      <p:ext uri="{BB962C8B-B14F-4D97-AF65-F5344CB8AC3E}">
        <p14:creationId xmlns:p14="http://schemas.microsoft.com/office/powerpoint/2010/main" val="297801699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8754</TotalTime>
  <Words>735</Words>
  <Application>Microsoft Office PowerPoint</Application>
  <PresentationFormat>Presentación en pantalla (4:3)</PresentationFormat>
  <Paragraphs>81</Paragraphs>
  <Slides>15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Lucida Sans</vt:lpstr>
      <vt:lpstr>Times New Roman</vt:lpstr>
      <vt:lpstr>Verdana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macav</cp:lastModifiedBy>
  <cp:revision>755</cp:revision>
  <cp:lastPrinted>2017-08-08T16:18:27Z</cp:lastPrinted>
  <dcterms:created xsi:type="dcterms:W3CDTF">2005-10-24T14:23:01Z</dcterms:created>
  <dcterms:modified xsi:type="dcterms:W3CDTF">2022-03-13T23:02:32Z</dcterms:modified>
</cp:coreProperties>
</file>