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1005" r:id="rId2"/>
    <p:sldId id="1065" r:id="rId3"/>
    <p:sldId id="1086" r:id="rId4"/>
    <p:sldId id="1087" r:id="rId5"/>
    <p:sldId id="1088" r:id="rId6"/>
    <p:sldId id="1089" r:id="rId7"/>
    <p:sldId id="1095" r:id="rId8"/>
    <p:sldId id="1113" r:id="rId9"/>
    <p:sldId id="1092" r:id="rId10"/>
    <p:sldId id="1114" r:id="rId11"/>
    <p:sldId id="1096" r:id="rId12"/>
    <p:sldId id="1098" r:id="rId13"/>
    <p:sldId id="1099" r:id="rId14"/>
    <p:sldId id="1103" r:id="rId15"/>
    <p:sldId id="412" r:id="rId16"/>
    <p:sldId id="414" r:id="rId17"/>
    <p:sldId id="1107" r:id="rId18"/>
    <p:sldId id="1109" r:id="rId19"/>
    <p:sldId id="1111" r:id="rId20"/>
    <p:sldId id="1117" r:id="rId21"/>
    <p:sldId id="1118" r:id="rId22"/>
    <p:sldId id="1119" r:id="rId23"/>
    <p:sldId id="1126" r:id="rId24"/>
    <p:sldId id="1121" r:id="rId25"/>
    <p:sldId id="1133" r:id="rId26"/>
    <p:sldId id="1134" r:id="rId27"/>
    <p:sldId id="1128" r:id="rId28"/>
    <p:sldId id="1130" r:id="rId29"/>
    <p:sldId id="1131" r:id="rId30"/>
    <p:sldId id="1135" r:id="rId31"/>
  </p:sldIdLst>
  <p:sldSz cx="9144000" cy="6858000" type="screen4x3"/>
  <p:notesSz cx="7315200" cy="96012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CC"/>
    <a:srgbClr val="D67F00"/>
    <a:srgbClr val="FFC000"/>
    <a:srgbClr val="99CCFF"/>
    <a:srgbClr val="CCECFF"/>
    <a:srgbClr val="6699FF"/>
    <a:srgbClr val="8C8CDA"/>
    <a:srgbClr val="E6E6E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5" autoAdjust="0"/>
    <p:restoredTop sz="94016" autoAdjust="0"/>
  </p:normalViewPr>
  <p:slideViewPr>
    <p:cSldViewPr>
      <p:cViewPr varScale="1">
        <p:scale>
          <a:sx n="77" d="100"/>
          <a:sy n="77" d="100"/>
        </p:scale>
        <p:origin x="1752" y="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32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Aft>
                <a:spcPts val="600"/>
              </a:spcAft>
              <a:defRPr sz="1100">
                <a:latin typeface="+mj-lt"/>
              </a:defRPr>
            </a:lvl1pPr>
          </a:lstStyle>
          <a:p>
            <a:pPr>
              <a:defRPr/>
            </a:pPr>
            <a:fld id="{02222C26-5666-46E0-BDF8-1BC9C13F3AF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82382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93D9AE2-10F8-408E-97F2-195094F230F6}" type="datetimeFigureOut">
              <a:rPr lang="es-ES"/>
              <a:pPr>
                <a:defRPr/>
              </a:pPr>
              <a:t>10/04/2022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3EA0701-7C82-4DFF-A1F4-8751A5E66BE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0552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A0701-7C82-4DFF-A1F4-8751A5E66BE8}" type="slidenum">
              <a:rPr lang="es-ES" altLang="es-CL" smtClean="0"/>
              <a:pPr>
                <a:defRPr/>
              </a:pPr>
              <a:t>2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647451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id="{644491A1-6E83-45E6-98E8-8D75ECB8BF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id="{51A1016E-AE9A-4A68-912E-AD3A13070C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27652" name="3 Marcador de encabezado">
            <a:extLst>
              <a:ext uri="{FF2B5EF4-FFF2-40B4-BE49-F238E27FC236}">
                <a16:creationId xmlns:a16="http://schemas.microsoft.com/office/drawing/2014/main" id="{F4B85158-4789-47D4-8F4E-25C5307E9EA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s-CL" altLang="es-CL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>
            <a:extLst>
              <a:ext uri="{FF2B5EF4-FFF2-40B4-BE49-F238E27FC236}">
                <a16:creationId xmlns:a16="http://schemas.microsoft.com/office/drawing/2014/main" id="{F560EAC1-8D41-4E0A-8ADE-8D89C232E7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>
            <a:extLst>
              <a:ext uri="{FF2B5EF4-FFF2-40B4-BE49-F238E27FC236}">
                <a16:creationId xmlns:a16="http://schemas.microsoft.com/office/drawing/2014/main" id="{C7625E55-E417-49F5-957B-1C085687EA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29700" name="3 Marcador de encabezado">
            <a:extLst>
              <a:ext uri="{FF2B5EF4-FFF2-40B4-BE49-F238E27FC236}">
                <a16:creationId xmlns:a16="http://schemas.microsoft.com/office/drawing/2014/main" id="{54F03D9D-133E-46AB-BD91-F4DC5488F05B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s-CL" altLang="es-CL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1116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6A7C482-62F5-4C97-83AC-5274B81898E4}" type="slidenum">
              <a:rPr lang="es-ES" altLang="es-CL" sz="1200"/>
              <a:pPr/>
              <a:t>17</a:t>
            </a:fld>
            <a:endParaRPr lang="es-ES" altLang="es-CL" sz="1200"/>
          </a:p>
        </p:txBody>
      </p:sp>
    </p:spTree>
    <p:extLst>
      <p:ext uri="{BB962C8B-B14F-4D97-AF65-F5344CB8AC3E}">
        <p14:creationId xmlns:p14="http://schemas.microsoft.com/office/powerpoint/2010/main" val="755816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36868" name="3 Marcador de encabezado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s-CL" altLang="es-CL" sz="1200"/>
          </a:p>
        </p:txBody>
      </p:sp>
    </p:spTree>
    <p:extLst>
      <p:ext uri="{BB962C8B-B14F-4D97-AF65-F5344CB8AC3E}">
        <p14:creationId xmlns:p14="http://schemas.microsoft.com/office/powerpoint/2010/main" val="2093693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40964" name="3 Marcador de encabezado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s-CL" altLang="es-CL" sz="1200"/>
          </a:p>
        </p:txBody>
      </p:sp>
    </p:spTree>
    <p:extLst>
      <p:ext uri="{BB962C8B-B14F-4D97-AF65-F5344CB8AC3E}">
        <p14:creationId xmlns:p14="http://schemas.microsoft.com/office/powerpoint/2010/main" val="439608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157EC0F-2092-4A48-8DAB-65A89681E7A9}" type="slidenum">
              <a:rPr lang="es-ES" altLang="es-CL" sz="1200"/>
              <a:pPr/>
              <a:t>7</a:t>
            </a:fld>
            <a:endParaRPr lang="es-ES" altLang="es-CL" sz="1200"/>
          </a:p>
        </p:txBody>
      </p:sp>
    </p:spTree>
    <p:extLst>
      <p:ext uri="{BB962C8B-B14F-4D97-AF65-F5344CB8AC3E}">
        <p14:creationId xmlns:p14="http://schemas.microsoft.com/office/powerpoint/2010/main" val="205608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61218DD5-8904-478F-A721-E327F3CBE31F}" type="slidenum">
              <a:rPr lang="es-CL" altLang="es-CL" sz="1200"/>
              <a:pPr/>
              <a:t>8</a:t>
            </a:fld>
            <a:endParaRPr lang="es-CL" altLang="es-CL" sz="1200"/>
          </a:p>
        </p:txBody>
      </p:sp>
    </p:spTree>
    <p:extLst>
      <p:ext uri="{BB962C8B-B14F-4D97-AF65-F5344CB8AC3E}">
        <p14:creationId xmlns:p14="http://schemas.microsoft.com/office/powerpoint/2010/main" val="94698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7D23E803-FC88-4641-8724-E512D3204745}" type="slidenum">
              <a:rPr lang="es-ES" altLang="es-CL" sz="1200"/>
              <a:pPr/>
              <a:t>9</a:t>
            </a:fld>
            <a:endParaRPr lang="es-ES" altLang="es-CL" sz="1200"/>
          </a:p>
        </p:txBody>
      </p:sp>
    </p:spTree>
    <p:extLst>
      <p:ext uri="{BB962C8B-B14F-4D97-AF65-F5344CB8AC3E}">
        <p14:creationId xmlns:p14="http://schemas.microsoft.com/office/powerpoint/2010/main" val="3041556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B851F31-17D1-40E0-A8F7-3C87C696BBEF}" type="slidenum">
              <a:rPr lang="es-CL" altLang="es-CL" sz="1200"/>
              <a:pPr/>
              <a:t>10</a:t>
            </a:fld>
            <a:endParaRPr lang="es-CL" altLang="es-CL" sz="1200"/>
          </a:p>
        </p:txBody>
      </p:sp>
    </p:spTree>
    <p:extLst>
      <p:ext uri="{BB962C8B-B14F-4D97-AF65-F5344CB8AC3E}">
        <p14:creationId xmlns:p14="http://schemas.microsoft.com/office/powerpoint/2010/main" val="2278980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901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F928E10-68C6-4789-BA88-827EAF02A327}" type="slidenum">
              <a:rPr lang="es-ES" altLang="es-CL" sz="1200"/>
              <a:pPr/>
              <a:t>11</a:t>
            </a:fld>
            <a:endParaRPr lang="es-ES" altLang="es-CL" sz="1200"/>
          </a:p>
        </p:txBody>
      </p:sp>
    </p:spTree>
    <p:extLst>
      <p:ext uri="{BB962C8B-B14F-4D97-AF65-F5344CB8AC3E}">
        <p14:creationId xmlns:p14="http://schemas.microsoft.com/office/powerpoint/2010/main" val="380625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952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904EC34A-CE1C-482B-B031-E877C31C141D}" type="slidenum">
              <a:rPr lang="es-ES" altLang="es-CL" sz="1200"/>
              <a:pPr/>
              <a:t>12</a:t>
            </a:fld>
            <a:endParaRPr lang="es-ES" altLang="es-CL" sz="1200"/>
          </a:p>
        </p:txBody>
      </p:sp>
    </p:spTree>
    <p:extLst>
      <p:ext uri="{BB962C8B-B14F-4D97-AF65-F5344CB8AC3E}">
        <p14:creationId xmlns:p14="http://schemas.microsoft.com/office/powerpoint/2010/main" val="4022364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1013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E08C917-DA6E-4DE3-BA15-60942CB07D21}" type="slidenum">
              <a:rPr lang="es-ES" altLang="es-CL" sz="1200"/>
              <a:pPr/>
              <a:t>13</a:t>
            </a:fld>
            <a:endParaRPr lang="es-ES" altLang="es-CL" sz="1200"/>
          </a:p>
        </p:txBody>
      </p:sp>
    </p:spTree>
    <p:extLst>
      <p:ext uri="{BB962C8B-B14F-4D97-AF65-F5344CB8AC3E}">
        <p14:creationId xmlns:p14="http://schemas.microsoft.com/office/powerpoint/2010/main" val="3743480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2C130DE-4ED0-411E-B544-52749ED886C0}" type="slidenum">
              <a:rPr lang="es-ES" altLang="es-CL" sz="1200"/>
              <a:pPr/>
              <a:t>14</a:t>
            </a:fld>
            <a:endParaRPr lang="es-ES" altLang="es-CL" sz="1200"/>
          </a:p>
        </p:txBody>
      </p:sp>
    </p:spTree>
    <p:extLst>
      <p:ext uri="{BB962C8B-B14F-4D97-AF65-F5344CB8AC3E}">
        <p14:creationId xmlns:p14="http://schemas.microsoft.com/office/powerpoint/2010/main" val="381604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13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22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C3865-649F-4CFC-998B-5DCAA7A1D01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661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02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20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 userDrawn="1"/>
        </p:nvSpPr>
        <p:spPr>
          <a:xfrm>
            <a:off x="899592" y="836712"/>
            <a:ext cx="7344000" cy="504056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87425" lvl="1" indent="-271463" algn="just"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800" b="0" kern="0" dirty="0">
              <a:latin typeface="Calibri" panose="020F0502020204030204" pitchFamily="34" charset="0"/>
            </a:endParaRPr>
          </a:p>
          <a:p>
            <a:pPr marL="355600" lvl="1" indent="-355600" algn="just">
              <a:spcBef>
                <a:spcPts val="1200"/>
              </a:spcBef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800" b="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1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4"/>
          <a:stretch/>
        </p:blipFill>
        <p:spPr>
          <a:xfrm flipH="1">
            <a:off x="793905" y="764704"/>
            <a:ext cx="7550499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AF052FE-2D8E-468A-86BE-8784D07CC27A}"/>
              </a:ext>
            </a:extLst>
          </p:cNvPr>
          <p:cNvSpPr/>
          <p:nvPr userDrawn="1"/>
        </p:nvSpPr>
        <p:spPr bwMode="auto">
          <a:xfrm>
            <a:off x="683568" y="764704"/>
            <a:ext cx="7776864" cy="5400600"/>
          </a:xfrm>
          <a:prstGeom prst="rect">
            <a:avLst/>
          </a:prstGeom>
          <a:solidFill>
            <a:schemeClr val="bg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6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38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01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15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5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 userDrawn="1"/>
        </p:nvSpPr>
        <p:spPr>
          <a:xfrm>
            <a:off x="0" y="188640"/>
            <a:ext cx="9144000" cy="5040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34000">
                <a:schemeClr val="bg1">
                  <a:lumMod val="95000"/>
                  <a:shade val="67500"/>
                  <a:satMod val="115000"/>
                </a:schemeClr>
              </a:gs>
              <a:gs pos="67000">
                <a:srgbClr val="DFDFDF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/>
          </a:p>
        </p:txBody>
      </p:sp>
      <p:sp>
        <p:nvSpPr>
          <p:cNvPr id="12" name="Text Box 2"/>
          <p:cNvSpPr txBox="1">
            <a:spLocks noChangeArrowheads="1"/>
          </p:cNvSpPr>
          <p:nvPr userDrawn="1"/>
        </p:nvSpPr>
        <p:spPr bwMode="auto">
          <a:xfrm>
            <a:off x="0" y="6381384"/>
            <a:ext cx="4572000" cy="477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Universidad de Chile</a:t>
            </a:r>
            <a:r>
              <a:rPr lang="es-ES" altLang="en-US" sz="900" b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Facultad de Arquitectura y Urbanismo</a:t>
            </a:r>
          </a:p>
          <a:p>
            <a:pPr eaLnBrk="1" hangingPunct="1">
              <a:defRPr/>
            </a:pPr>
            <a:r>
              <a:rPr lang="es-ES" alt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Departamento de Arquitectura </a:t>
            </a:r>
            <a:r>
              <a:rPr lang="es-ES" altLang="en-US" sz="800" b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es-ES" altLang="en-US" sz="800" b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Curso</a:t>
            </a:r>
            <a:r>
              <a:rPr lang="es-ES" altLang="en-US" sz="80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Diseño y Materialización</a:t>
            </a:r>
            <a:endParaRPr lang="es-ES" altLang="en-US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s-ES" altLang="en-US" sz="8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Profesores: </a:t>
            </a:r>
            <a:r>
              <a:rPr lang="es-ES" altLang="en-US" sz="800" b="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Pfenniger</a:t>
            </a:r>
            <a:r>
              <a:rPr lang="es-ES" altLang="en-US" sz="8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Veas + Aguilera</a:t>
            </a: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4532650" y="6381329"/>
            <a:ext cx="4600575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ESTRUCTURAS RETICULADAS</a:t>
            </a:r>
          </a:p>
          <a:p>
            <a:pPr algn="r" eaLnBrk="1" hangingPunct="1">
              <a:defRPr/>
            </a:pPr>
            <a:endParaRPr lang="es-ES" altLang="en-US" sz="9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endParaRPr lang="es-ES" altLang="en-US" sz="9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endParaRPr lang="es-ES" altLang="en-US" sz="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7.bin"/><Relationship Id="rId26" Type="http://schemas.openxmlformats.org/officeDocument/2006/relationships/oleObject" Target="../embeddings/oleObject11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10.bin"/><Relationship Id="rId5" Type="http://schemas.openxmlformats.org/officeDocument/2006/relationships/image" Target="../media/image41.png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35.wmf"/><Relationship Id="rId4" Type="http://schemas.openxmlformats.org/officeDocument/2006/relationships/image" Target="../media/image40.png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3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6.wmf"/><Relationship Id="rId4" Type="http://schemas.openxmlformats.org/officeDocument/2006/relationships/image" Target="../media/image48.png"/><Relationship Id="rId9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8.wmf"/><Relationship Id="rId11" Type="http://schemas.openxmlformats.org/officeDocument/2006/relationships/image" Target="../media/image61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71.wmf"/><Relationship Id="rId3" Type="http://schemas.openxmlformats.org/officeDocument/2006/relationships/image" Target="../media/image72.png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6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74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75.png"/><Relationship Id="rId5" Type="http://schemas.openxmlformats.org/officeDocument/2006/relationships/image" Target="../media/image31.wmf"/><Relationship Id="rId10" Type="http://schemas.openxmlformats.org/officeDocument/2006/relationships/image" Target="../media/image91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1.png"/><Relationship Id="rId7" Type="http://schemas.openxmlformats.org/officeDocument/2006/relationships/image" Target="../media/image950.png"/><Relationship Id="rId1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79.png"/><Relationship Id="rId5" Type="http://schemas.openxmlformats.org/officeDocument/2006/relationships/image" Target="../media/image940.png"/><Relationship Id="rId10" Type="http://schemas.openxmlformats.org/officeDocument/2006/relationships/image" Target="../media/image87.png"/><Relationship Id="rId4" Type="http://schemas.openxmlformats.org/officeDocument/2006/relationships/image" Target="../media/image143.png"/><Relationship Id="rId9" Type="http://schemas.openxmlformats.org/officeDocument/2006/relationships/image" Target="../media/image9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7" Type="http://schemas.openxmlformats.org/officeDocument/2006/relationships/image" Target="../media/image108.png"/><Relationship Id="rId1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03.png"/><Relationship Id="rId5" Type="http://schemas.openxmlformats.org/officeDocument/2006/relationships/image" Target="../media/image120.png"/><Relationship Id="rId15" Type="http://schemas.openxmlformats.org/officeDocument/2006/relationships/image" Target="../media/image80.png"/><Relationship Id="rId10" Type="http://schemas.openxmlformats.org/officeDocument/2006/relationships/image" Target="../media/image102.png"/><Relationship Id="rId9" Type="http://schemas.openxmlformats.org/officeDocument/2006/relationships/image" Target="../media/image101.png"/><Relationship Id="rId1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80.png"/><Relationship Id="rId5" Type="http://schemas.openxmlformats.org/officeDocument/2006/relationships/image" Target="../media/image109.png"/><Relationship Id="rId10" Type="http://schemas.openxmlformats.org/officeDocument/2006/relationships/image" Target="../media/image79.png"/><Relationship Id="rId4" Type="http://schemas.openxmlformats.org/officeDocument/2006/relationships/image" Target="../media/image108.png"/><Relationship Id="rId9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/>
          <p:nvPr/>
        </p:nvSpPr>
        <p:spPr>
          <a:xfrm>
            <a:off x="940936" y="5715369"/>
            <a:ext cx="7200800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Verdana"/>
              </a:rPr>
              <a:t> </a:t>
            </a:r>
            <a:r>
              <a:rPr lang="es-CL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Verdana"/>
              </a:rPr>
              <a:t>ESTRUCTURAS RETICULADAS</a:t>
            </a:r>
            <a:endParaRPr lang="es-CL" sz="2400" b="1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Verdana"/>
            </a:endParaRPr>
          </a:p>
        </p:txBody>
      </p:sp>
      <p:cxnSp>
        <p:nvCxnSpPr>
          <p:cNvPr id="5" name="Conector recto 20"/>
          <p:cNvCxnSpPr>
            <a:cxnSpLocks noChangeShapeType="1"/>
          </p:cNvCxnSpPr>
          <p:nvPr/>
        </p:nvCxnSpPr>
        <p:spPr bwMode="auto">
          <a:xfrm>
            <a:off x="0" y="1268760"/>
            <a:ext cx="9144000" cy="0"/>
          </a:xfrm>
          <a:prstGeom prst="line">
            <a:avLst/>
          </a:prstGeom>
          <a:noFill/>
          <a:ln w="41275">
            <a:solidFill>
              <a:srgbClr val="ADB9C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" name="Conector recto 20"/>
          <p:cNvCxnSpPr>
            <a:cxnSpLocks noChangeShapeType="1"/>
          </p:cNvCxnSpPr>
          <p:nvPr/>
        </p:nvCxnSpPr>
        <p:spPr bwMode="auto">
          <a:xfrm>
            <a:off x="0" y="1268760"/>
            <a:ext cx="9144000" cy="0"/>
          </a:xfrm>
          <a:prstGeom prst="line">
            <a:avLst/>
          </a:prstGeom>
          <a:noFill/>
          <a:ln w="41275">
            <a:solidFill>
              <a:srgbClr val="ADB9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7500085" y="365592"/>
            <a:ext cx="1547091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>
              <a:lnSpc>
                <a:spcPct val="110000"/>
              </a:lnSpc>
            </a:pPr>
            <a:r>
              <a:rPr lang="es-CL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Verdana" charset="0"/>
              </a:rPr>
              <a:t>Semestre </a:t>
            </a:r>
            <a:r>
              <a:rPr lang="es-CL" sz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Verdana" charset="0"/>
              </a:rPr>
              <a:t>otoño</a:t>
            </a:r>
            <a:r>
              <a:rPr lang="es-CL" sz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Verdana" charset="0"/>
              </a:rPr>
              <a:t> 2022</a:t>
            </a:r>
            <a:endParaRPr lang="es-CL" sz="1200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Verdana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159732" y="102354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sz="2400" spc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DISEÑO  Y  MATERIALIZACIÓN</a:t>
            </a:r>
            <a:r>
              <a:rPr lang="es-ES" sz="2400" spc="1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sz="1200" b="0" spc="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DESIGN AND REALIZATION</a:t>
            </a:r>
            <a:endParaRPr lang="es-CL" sz="1200" b="0" spc="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4" y="170752"/>
            <a:ext cx="1449638" cy="102600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1259631" y="1777257"/>
            <a:ext cx="7323331" cy="3928937"/>
            <a:chOff x="1259631" y="1777257"/>
            <a:chExt cx="7323331" cy="3928937"/>
          </a:xfrm>
        </p:grpSpPr>
        <p:sp>
          <p:nvSpPr>
            <p:cNvPr id="13" name="Rectángulo 12"/>
            <p:cNvSpPr/>
            <p:nvPr/>
          </p:nvSpPr>
          <p:spPr>
            <a:xfrm rot="16200000">
              <a:off x="6997969" y="4099375"/>
              <a:ext cx="28314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http://uncavim10.unc.edu.ar/pluginfile.php</a:t>
              </a:r>
            </a:p>
            <a:p>
              <a:endParaRPr lang="es-ES_tradnl" sz="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1" y="1777257"/>
              <a:ext cx="6984777" cy="3928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899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2764" y="1204108"/>
            <a:ext cx="6914983" cy="481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43608" y="764704"/>
            <a:ext cx="5989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CL" sz="1400" dirty="0">
                <a:solidFill>
                  <a:srgbClr val="D67F00"/>
                </a:solidFill>
                <a:latin typeface="Lucida Sans" panose="020B0602030504020204" pitchFamily="34" charset="0"/>
              </a:rPr>
              <a:t>NAVE INDUSTRIAL - ESPAÑA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Vigas de celosía o reticulada</a:t>
            </a:r>
          </a:p>
        </p:txBody>
      </p:sp>
    </p:spTree>
    <p:extLst>
      <p:ext uri="{BB962C8B-B14F-4D97-AF65-F5344CB8AC3E}">
        <p14:creationId xmlns:p14="http://schemas.microsoft.com/office/powerpoint/2010/main" val="334874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agimn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8777" y="1268758"/>
            <a:ext cx="6921437" cy="483666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972765" y="807132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CL" sz="1400" b="1" dirty="0">
                <a:solidFill>
                  <a:srgbClr val="D67F00"/>
                </a:solidFill>
                <a:latin typeface="Lucida Sans" panose="020B0602030504020204" pitchFamily="34" charset="0"/>
              </a:rPr>
              <a:t>PLANTA INDUSTRIAL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Arco 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reticulado</a:t>
            </a:r>
          </a:p>
        </p:txBody>
      </p:sp>
    </p:spTree>
    <p:extLst>
      <p:ext uri="{BB962C8B-B14F-4D97-AF65-F5344CB8AC3E}">
        <p14:creationId xmlns:p14="http://schemas.microsoft.com/office/powerpoint/2010/main" val="251957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 rot="16200000">
            <a:off x="6270855" y="3664681"/>
            <a:ext cx="47949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b="0" dirty="0">
                <a:latin typeface="Calibri" panose="020F0502020204030204" pitchFamily="34" charset="0"/>
              </a:rPr>
              <a:t>https://www.plataformaarquitectura.cl/cl/758826/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1361648"/>
            <a:ext cx="4058522" cy="294497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43608" y="786208"/>
            <a:ext cx="64807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rgbClr val="D67F00"/>
                </a:solidFill>
              </a:rPr>
              <a:t>ESTADIO DE LA CIUDAD DE LUBLIN / ESTUDIO LAMELA</a:t>
            </a:r>
          </a:p>
        </p:txBody>
      </p:sp>
      <p:pic>
        <p:nvPicPr>
          <p:cNvPr id="7" name="Picture 2" descr="Resultado de imagen para ESTADIO DE LA CIUDAD DE LUBLIN / ESTUDIO LAME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73" y="1350742"/>
            <a:ext cx="3184667" cy="477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Ménsulas o marquesinas reticuladas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69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ARMADURAS</a:t>
            </a:r>
          </a:p>
        </p:txBody>
      </p:sp>
      <p:pic>
        <p:nvPicPr>
          <p:cNvPr id="25" name="6 Imagen" descr="Bermillo-de-Sayago-Zamora.jpg">
            <a:extLst>
              <a:ext uri="{FF2B5EF4-FFF2-40B4-BE49-F238E27FC236}">
                <a16:creationId xmlns:a16="http://schemas.microsoft.com/office/drawing/2014/main" id="{0579374F-DF03-4435-AA5A-5A14A0ED166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8163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B0352962-80E1-4A8A-AEB5-0F04BF3D5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76" y="1442613"/>
            <a:ext cx="4680420" cy="190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26 Grupo">
            <a:extLst>
              <a:ext uri="{FF2B5EF4-FFF2-40B4-BE49-F238E27FC236}">
                <a16:creationId xmlns:a16="http://schemas.microsoft.com/office/drawing/2014/main" id="{B8F2E136-6696-4CC2-8E43-3117E19BB48D}"/>
              </a:ext>
            </a:extLst>
          </p:cNvPr>
          <p:cNvGrpSpPr>
            <a:grpSpLocks/>
          </p:cNvGrpSpPr>
          <p:nvPr/>
        </p:nvGrpSpPr>
        <p:grpSpPr bwMode="auto">
          <a:xfrm>
            <a:off x="6330126" y="1042332"/>
            <a:ext cx="1914282" cy="1004420"/>
            <a:chOff x="5490000" y="3717032"/>
            <a:chExt cx="2382059" cy="1368152"/>
          </a:xfrm>
        </p:grpSpPr>
        <p:grpSp>
          <p:nvGrpSpPr>
            <p:cNvPr id="33" name="15 Grupo">
              <a:extLst>
                <a:ext uri="{FF2B5EF4-FFF2-40B4-BE49-F238E27FC236}">
                  <a16:creationId xmlns:a16="http://schemas.microsoft.com/office/drawing/2014/main" id="{1F8314F8-6548-48C7-80EC-B380B2A231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0000" y="3789040"/>
              <a:ext cx="2034328" cy="1296144"/>
              <a:chOff x="5490000" y="3789040"/>
              <a:chExt cx="2034328" cy="1296144"/>
            </a:xfrm>
          </p:grpSpPr>
          <p:cxnSp>
            <p:nvCxnSpPr>
              <p:cNvPr id="37" name="9 Conector recto de flecha">
                <a:extLst>
                  <a:ext uri="{FF2B5EF4-FFF2-40B4-BE49-F238E27FC236}">
                    <a16:creationId xmlns:a16="http://schemas.microsoft.com/office/drawing/2014/main" id="{21930FED-B3DA-414A-940A-F389F2D49B4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498000" y="3789040"/>
                <a:ext cx="0" cy="792088"/>
              </a:xfrm>
              <a:prstGeom prst="straightConnector1">
                <a:avLst/>
              </a:prstGeom>
              <a:noFill/>
              <a:ln w="47625" algn="ctr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10 Conector recto de flecha">
                <a:extLst>
                  <a:ext uri="{FF2B5EF4-FFF2-40B4-BE49-F238E27FC236}">
                    <a16:creationId xmlns:a16="http://schemas.microsoft.com/office/drawing/2014/main" id="{1B8A3638-0CA4-41AF-A950-4B04BDA21B2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490000" y="4293096"/>
                <a:ext cx="0" cy="792088"/>
              </a:xfrm>
              <a:prstGeom prst="straightConnector1">
                <a:avLst/>
              </a:prstGeom>
              <a:noFill/>
              <a:ln w="47625" algn="ctr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13 Conector recto de flecha">
                <a:extLst>
                  <a:ext uri="{FF2B5EF4-FFF2-40B4-BE49-F238E27FC236}">
                    <a16:creationId xmlns:a16="http://schemas.microsoft.com/office/drawing/2014/main" id="{1AC78289-8860-47DF-84A9-C6973736D9B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524328" y="4293096"/>
                <a:ext cx="0" cy="792088"/>
              </a:xfrm>
              <a:prstGeom prst="straightConnector1">
                <a:avLst/>
              </a:prstGeom>
              <a:noFill/>
              <a:ln w="47625" algn="ctr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4" name="20 CuadroTexto">
              <a:extLst>
                <a:ext uri="{FF2B5EF4-FFF2-40B4-BE49-F238E27FC236}">
                  <a16:creationId xmlns:a16="http://schemas.microsoft.com/office/drawing/2014/main" id="{67024785-AD9A-4A21-9295-4D0D04EAB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6216" y="3717032"/>
              <a:ext cx="347731" cy="414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s-CL" altLang="es-CL" sz="2000" b="1">
                  <a:solidFill>
                    <a:schemeClr val="tx2"/>
                  </a:solidFill>
                </a:rPr>
                <a:t>P</a:t>
              </a:r>
              <a:endParaRPr lang="es-ES" altLang="es-CL" sz="2000" b="1">
                <a:solidFill>
                  <a:schemeClr val="tx2"/>
                </a:solidFill>
              </a:endParaRPr>
            </a:p>
          </p:txBody>
        </p:sp>
        <p:sp>
          <p:nvSpPr>
            <p:cNvPr id="35" name="21 CuadroTexto">
              <a:extLst>
                <a:ext uri="{FF2B5EF4-FFF2-40B4-BE49-F238E27FC236}">
                  <a16:creationId xmlns:a16="http://schemas.microsoft.com/office/drawing/2014/main" id="{99C266E6-CD40-4BA0-931A-185258C648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328" y="4221088"/>
              <a:ext cx="347731" cy="414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s-CL" altLang="es-CL" sz="2000" b="1" dirty="0">
                  <a:solidFill>
                    <a:schemeClr val="tx2"/>
                  </a:solidFill>
                </a:rPr>
                <a:t>P</a:t>
              </a:r>
              <a:endParaRPr lang="es-ES" altLang="es-CL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36" name="22 CuadroTexto">
              <a:extLst>
                <a:ext uri="{FF2B5EF4-FFF2-40B4-BE49-F238E27FC236}">
                  <a16:creationId xmlns:a16="http://schemas.microsoft.com/office/drawing/2014/main" id="{17BEF9DD-40B4-41C8-81CC-122BE665C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104" y="4221088"/>
              <a:ext cx="347731" cy="414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s-CL" altLang="es-CL" sz="2000" b="1">
                  <a:solidFill>
                    <a:schemeClr val="tx2"/>
                  </a:solidFill>
                </a:rPr>
                <a:t>P</a:t>
              </a:r>
              <a:endParaRPr lang="es-ES" altLang="es-CL" sz="2000" b="1">
                <a:solidFill>
                  <a:schemeClr val="tx2"/>
                </a:solidFill>
              </a:endParaRPr>
            </a:p>
          </p:txBody>
        </p:sp>
      </p:grpSp>
      <p:sp>
        <p:nvSpPr>
          <p:cNvPr id="40" name="Rectangle 3">
            <a:extLst>
              <a:ext uri="{FF2B5EF4-FFF2-40B4-BE49-F238E27FC236}">
                <a16:creationId xmlns:a16="http://schemas.microsoft.com/office/drawing/2014/main" id="{35BC2A48-BC13-4A13-88ED-CECD84F3B97A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783801"/>
            <a:ext cx="7849046" cy="487363"/>
          </a:xfrm>
          <a:prstGeom prst="rect">
            <a:avLst/>
          </a:prstGeom>
        </p:spPr>
        <p:txBody>
          <a:bodyPr/>
          <a:lstStyle/>
          <a:p>
            <a:pPr marL="536575" indent="-536575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kern="0" dirty="0">
                <a:solidFill>
                  <a:srgbClr val="FF9900"/>
                </a:solidFill>
                <a:latin typeface="Lucida Sans" panose="020B0602030504020204" pitchFamily="34" charset="0"/>
              </a:rPr>
              <a:t>MÉTODOS DE LOS NUDOS</a:t>
            </a:r>
          </a:p>
        </p:txBody>
      </p:sp>
      <p:grpSp>
        <p:nvGrpSpPr>
          <p:cNvPr id="41" name="19 Grupo">
            <a:extLst>
              <a:ext uri="{FF2B5EF4-FFF2-40B4-BE49-F238E27FC236}">
                <a16:creationId xmlns:a16="http://schemas.microsoft.com/office/drawing/2014/main" id="{6CFAD3B9-604E-43DB-BFB3-FCA01B56037A}"/>
              </a:ext>
            </a:extLst>
          </p:cNvPr>
          <p:cNvGrpSpPr>
            <a:grpSpLocks/>
          </p:cNvGrpSpPr>
          <p:nvPr/>
        </p:nvGrpSpPr>
        <p:grpSpPr bwMode="auto">
          <a:xfrm>
            <a:off x="4729613" y="2598461"/>
            <a:ext cx="4017874" cy="720314"/>
            <a:chOff x="3491880" y="5661248"/>
            <a:chExt cx="5040560" cy="936104"/>
          </a:xfrm>
        </p:grpSpPr>
        <p:cxnSp>
          <p:nvCxnSpPr>
            <p:cNvPr id="42" name="14 Conector recto de flecha">
              <a:extLst>
                <a:ext uri="{FF2B5EF4-FFF2-40B4-BE49-F238E27FC236}">
                  <a16:creationId xmlns:a16="http://schemas.microsoft.com/office/drawing/2014/main" id="{6198EA88-0A02-4597-9202-43EB94064E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482000" y="5805264"/>
              <a:ext cx="0" cy="792088"/>
            </a:xfrm>
            <a:prstGeom prst="straightConnector1">
              <a:avLst/>
            </a:prstGeom>
            <a:noFill/>
            <a:ln w="476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17 Conector recto de flecha">
              <a:extLst>
                <a:ext uri="{FF2B5EF4-FFF2-40B4-BE49-F238E27FC236}">
                  <a16:creationId xmlns:a16="http://schemas.microsoft.com/office/drawing/2014/main" id="{31A4405D-E0FA-4FE7-BF50-F0EFA2CDDD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3887924" y="5265204"/>
              <a:ext cx="0" cy="792088"/>
            </a:xfrm>
            <a:prstGeom prst="straightConnector1">
              <a:avLst/>
            </a:prstGeom>
            <a:noFill/>
            <a:ln w="47625" algn="ctr">
              <a:solidFill>
                <a:srgbClr val="FF9966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18 Conector recto de flecha">
              <a:extLst>
                <a:ext uri="{FF2B5EF4-FFF2-40B4-BE49-F238E27FC236}">
                  <a16:creationId xmlns:a16="http://schemas.microsoft.com/office/drawing/2014/main" id="{F936C485-E136-45FE-8B35-9D1FDB100C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532440" y="5805264"/>
              <a:ext cx="0" cy="792088"/>
            </a:xfrm>
            <a:prstGeom prst="straightConnector1">
              <a:avLst/>
            </a:prstGeom>
            <a:noFill/>
            <a:ln w="476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0E0046D-45FA-4C8D-AFE4-0089706A0883}"/>
              </a:ext>
            </a:extLst>
          </p:cNvPr>
          <p:cNvGrpSpPr/>
          <p:nvPr/>
        </p:nvGrpSpPr>
        <p:grpSpPr>
          <a:xfrm>
            <a:off x="5039684" y="4018929"/>
            <a:ext cx="3888274" cy="1909675"/>
            <a:chOff x="1116013" y="2205038"/>
            <a:chExt cx="6911975" cy="3414712"/>
          </a:xfrm>
        </p:grpSpPr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03502744-9C74-41CC-AF80-7B9BDAF31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2852738"/>
              <a:ext cx="6911975" cy="230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9 Conector recto de flecha">
              <a:extLst>
                <a:ext uri="{FF2B5EF4-FFF2-40B4-BE49-F238E27FC236}">
                  <a16:creationId xmlns:a16="http://schemas.microsoft.com/office/drawing/2014/main" id="{8B4F2C23-4B63-419B-A3AA-FEB40C6A2B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74788" y="4797425"/>
              <a:ext cx="0" cy="792163"/>
            </a:xfrm>
            <a:prstGeom prst="straightConnector1">
              <a:avLst/>
            </a:prstGeom>
            <a:noFill/>
            <a:ln w="476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11 Conector recto de flecha">
              <a:extLst>
                <a:ext uri="{FF2B5EF4-FFF2-40B4-BE49-F238E27FC236}">
                  <a16:creationId xmlns:a16="http://schemas.microsoft.com/office/drawing/2014/main" id="{0FEB17BB-7144-4AE2-BB8A-EAFC0ED7A3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740650" y="4797425"/>
              <a:ext cx="0" cy="792163"/>
            </a:xfrm>
            <a:prstGeom prst="straightConnector1">
              <a:avLst/>
            </a:prstGeom>
            <a:noFill/>
            <a:ln w="476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17 Conector recto de flecha">
              <a:extLst>
                <a:ext uri="{FF2B5EF4-FFF2-40B4-BE49-F238E27FC236}">
                  <a16:creationId xmlns:a16="http://schemas.microsoft.com/office/drawing/2014/main" id="{D767093F-C721-4697-A1D5-1BDFF4A30F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02163" y="2278063"/>
              <a:ext cx="0" cy="790575"/>
            </a:xfrm>
            <a:prstGeom prst="straightConnector1">
              <a:avLst/>
            </a:prstGeom>
            <a:noFill/>
            <a:ln w="4762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18 Conector recto de flecha">
              <a:extLst>
                <a:ext uri="{FF2B5EF4-FFF2-40B4-BE49-F238E27FC236}">
                  <a16:creationId xmlns:a16="http://schemas.microsoft.com/office/drawing/2014/main" id="{8474349B-5B1E-4EE0-A1A5-8804238BBC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41650" y="3068638"/>
              <a:ext cx="0" cy="792162"/>
            </a:xfrm>
            <a:prstGeom prst="straightConnector1">
              <a:avLst/>
            </a:prstGeom>
            <a:noFill/>
            <a:ln w="4762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19 Conector recto de flecha">
              <a:extLst>
                <a:ext uri="{FF2B5EF4-FFF2-40B4-BE49-F238E27FC236}">
                  <a16:creationId xmlns:a16="http://schemas.microsoft.com/office/drawing/2014/main" id="{03ED3FC6-4FFA-446B-B82E-E97A189D9D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2200" y="3068638"/>
              <a:ext cx="0" cy="792162"/>
            </a:xfrm>
            <a:prstGeom prst="straightConnector1">
              <a:avLst/>
            </a:prstGeom>
            <a:noFill/>
            <a:ln w="4762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14 CuadroTexto">
              <a:extLst>
                <a:ext uri="{FF2B5EF4-FFF2-40B4-BE49-F238E27FC236}">
                  <a16:creationId xmlns:a16="http://schemas.microsoft.com/office/drawing/2014/main" id="{4519B316-34C0-4101-8587-2ED5912F3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9150" y="2205038"/>
              <a:ext cx="3353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s-CL" altLang="es-CL" sz="2000" b="1">
                  <a:solidFill>
                    <a:schemeClr val="tx2"/>
                  </a:solidFill>
                </a:rPr>
                <a:t>P</a:t>
              </a:r>
              <a:endParaRPr lang="es-ES" altLang="es-CL" sz="2000" b="1">
                <a:solidFill>
                  <a:schemeClr val="tx2"/>
                </a:solidFill>
              </a:endParaRPr>
            </a:p>
          </p:txBody>
        </p:sp>
        <p:sp>
          <p:nvSpPr>
            <p:cNvPr id="29" name="15 CuadroTexto">
              <a:extLst>
                <a:ext uri="{FF2B5EF4-FFF2-40B4-BE49-F238E27FC236}">
                  <a16:creationId xmlns:a16="http://schemas.microsoft.com/office/drawing/2014/main" id="{509EDEFF-E4AC-45F9-8AFF-0ACFC1855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2997200"/>
              <a:ext cx="3353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s-CL" altLang="es-CL" sz="2000" b="1" dirty="0">
                  <a:solidFill>
                    <a:schemeClr val="tx2"/>
                  </a:solidFill>
                </a:rPr>
                <a:t>P</a:t>
              </a:r>
              <a:endParaRPr lang="es-ES" altLang="es-CL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30" name="16 CuadroTexto">
              <a:extLst>
                <a:ext uri="{FF2B5EF4-FFF2-40B4-BE49-F238E27FC236}">
                  <a16:creationId xmlns:a16="http://schemas.microsoft.com/office/drawing/2014/main" id="{EE630346-84D6-45EB-ABE4-3DC82F908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7688" y="2997200"/>
              <a:ext cx="3353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s-CL" altLang="es-CL" sz="2000" b="1">
                  <a:solidFill>
                    <a:schemeClr val="tx2"/>
                  </a:solidFill>
                </a:rPr>
                <a:t>P</a:t>
              </a:r>
              <a:endParaRPr lang="es-ES" altLang="es-CL" sz="2000" b="1">
                <a:solidFill>
                  <a:schemeClr val="tx2"/>
                </a:solidFill>
              </a:endParaRPr>
            </a:p>
          </p:txBody>
        </p:sp>
        <p:sp>
          <p:nvSpPr>
            <p:cNvPr id="31" name="20 CuadroTexto">
              <a:extLst>
                <a:ext uri="{FF2B5EF4-FFF2-40B4-BE49-F238E27FC236}">
                  <a16:creationId xmlns:a16="http://schemas.microsoft.com/office/drawing/2014/main" id="{21BFD746-0CE2-43EC-8025-9F7EC2CF9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788" y="5157788"/>
              <a:ext cx="50323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s-CL" altLang="es-CL" b="1">
                  <a:solidFill>
                    <a:srgbClr val="FF0000"/>
                  </a:solidFill>
                </a:rPr>
                <a:t>R</a:t>
              </a:r>
              <a:r>
                <a:rPr lang="es-CL" altLang="es-CL" sz="1600" b="1">
                  <a:solidFill>
                    <a:srgbClr val="FF0000"/>
                  </a:solidFill>
                </a:rPr>
                <a:t>A</a:t>
              </a:r>
              <a:endParaRPr lang="es-ES" altLang="es-CL" sz="1600" b="1">
                <a:solidFill>
                  <a:srgbClr val="FF0000"/>
                </a:solidFill>
              </a:endParaRPr>
            </a:p>
          </p:txBody>
        </p:sp>
        <p:sp>
          <p:nvSpPr>
            <p:cNvPr id="45" name="21 CuadroTexto">
              <a:extLst>
                <a:ext uri="{FF2B5EF4-FFF2-40B4-BE49-F238E27FC236}">
                  <a16:creationId xmlns:a16="http://schemas.microsoft.com/office/drawing/2014/main" id="{7AF8C59D-5432-4973-B837-E4FCC467A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2175" y="5157788"/>
              <a:ext cx="4984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s-CL" altLang="es-CL" b="1">
                  <a:solidFill>
                    <a:srgbClr val="FF0000"/>
                  </a:solidFill>
                </a:rPr>
                <a:t>R</a:t>
              </a:r>
              <a:r>
                <a:rPr lang="es-CL" altLang="es-CL" sz="1600" b="1">
                  <a:solidFill>
                    <a:srgbClr val="FF0000"/>
                  </a:solidFill>
                </a:rPr>
                <a:t>C</a:t>
              </a:r>
              <a:endParaRPr lang="es-ES" altLang="es-CL" sz="1600" b="1">
                <a:solidFill>
                  <a:srgbClr val="FF0000"/>
                </a:solidFill>
              </a:endParaRPr>
            </a:p>
          </p:txBody>
        </p:sp>
      </p:grpSp>
      <p:pic>
        <p:nvPicPr>
          <p:cNvPr id="46" name="Picture 2">
            <a:extLst>
              <a:ext uri="{FF2B5EF4-FFF2-40B4-BE49-F238E27FC236}">
                <a16:creationId xmlns:a16="http://schemas.microsoft.com/office/drawing/2014/main" id="{981D957B-A7CF-4D69-B4C4-B320F8E4E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1" y="4400586"/>
            <a:ext cx="4042972" cy="146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9 Conector recto de flecha">
            <a:extLst>
              <a:ext uri="{FF2B5EF4-FFF2-40B4-BE49-F238E27FC236}">
                <a16:creationId xmlns:a16="http://schemas.microsoft.com/office/drawing/2014/main" id="{15ABA18F-7D91-4C49-8B35-4C0DDFD7876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9992" y="5458968"/>
            <a:ext cx="0" cy="404389"/>
          </a:xfrm>
          <a:prstGeom prst="straightConnector1">
            <a:avLst/>
          </a:prstGeom>
          <a:noFill/>
          <a:ln w="476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11 Conector recto de flecha">
            <a:extLst>
              <a:ext uri="{FF2B5EF4-FFF2-40B4-BE49-F238E27FC236}">
                <a16:creationId xmlns:a16="http://schemas.microsoft.com/office/drawing/2014/main" id="{1ADBF0B2-5055-43E5-B7D6-51D18EA41B0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26778" y="5458968"/>
            <a:ext cx="0" cy="404389"/>
          </a:xfrm>
          <a:prstGeom prst="straightConnector1">
            <a:avLst/>
          </a:prstGeom>
          <a:noFill/>
          <a:ln w="476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17 Conector recto de flecha">
            <a:extLst>
              <a:ext uri="{FF2B5EF4-FFF2-40B4-BE49-F238E27FC236}">
                <a16:creationId xmlns:a16="http://schemas.microsoft.com/office/drawing/2014/main" id="{1CA0C5BF-31A0-4D27-A9B2-F5CE28C9DC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90311" y="4172863"/>
            <a:ext cx="0" cy="403579"/>
          </a:xfrm>
          <a:prstGeom prst="straightConnector1">
            <a:avLst/>
          </a:prstGeom>
          <a:noFill/>
          <a:ln w="4762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18 Conector recto de flecha">
            <a:extLst>
              <a:ext uri="{FF2B5EF4-FFF2-40B4-BE49-F238E27FC236}">
                <a16:creationId xmlns:a16="http://schemas.microsoft.com/office/drawing/2014/main" id="{1A1D5C69-846C-4F3D-B8F9-459BB43476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6909" y="4576442"/>
            <a:ext cx="0" cy="404390"/>
          </a:xfrm>
          <a:prstGeom prst="straightConnector1">
            <a:avLst/>
          </a:prstGeom>
          <a:noFill/>
          <a:ln w="4762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19 Conector recto de flecha">
            <a:extLst>
              <a:ext uri="{FF2B5EF4-FFF2-40B4-BE49-F238E27FC236}">
                <a16:creationId xmlns:a16="http://schemas.microsoft.com/office/drawing/2014/main" id="{717BB876-63A1-466C-8B47-228E17833C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58983" y="4576442"/>
            <a:ext cx="0" cy="404390"/>
          </a:xfrm>
          <a:prstGeom prst="straightConnector1">
            <a:avLst/>
          </a:prstGeom>
          <a:noFill/>
          <a:ln w="4762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15 CuadroTexto">
            <a:extLst>
              <a:ext uri="{FF2B5EF4-FFF2-40B4-BE49-F238E27FC236}">
                <a16:creationId xmlns:a16="http://schemas.microsoft.com/office/drawing/2014/main" id="{9FF22162-3B83-4426-BDF7-29A1E6219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890" y="4149080"/>
            <a:ext cx="559818" cy="22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CL" altLang="es-CL" sz="2000" b="1" dirty="0">
                <a:solidFill>
                  <a:schemeClr val="tx2"/>
                </a:solidFill>
              </a:rPr>
              <a:t>500kg</a:t>
            </a:r>
            <a:endParaRPr lang="es-ES" altLang="es-CL" sz="2000" b="1" dirty="0">
              <a:solidFill>
                <a:schemeClr val="tx2"/>
              </a:solidFill>
            </a:endParaRPr>
          </a:p>
        </p:txBody>
      </p:sp>
      <p:sp>
        <p:nvSpPr>
          <p:cNvPr id="53" name="16 CuadroTexto">
            <a:extLst>
              <a:ext uri="{FF2B5EF4-FFF2-40B4-BE49-F238E27FC236}">
                <a16:creationId xmlns:a16="http://schemas.microsoft.com/office/drawing/2014/main" id="{4B1667BB-755D-40A5-83C8-80901D88C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4149080"/>
            <a:ext cx="559818" cy="22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CL" altLang="es-CL" sz="2000" b="1" dirty="0">
                <a:solidFill>
                  <a:schemeClr val="tx2"/>
                </a:solidFill>
              </a:rPr>
              <a:t>500kg</a:t>
            </a:r>
            <a:endParaRPr lang="es-ES" altLang="es-CL" sz="2000" b="1" dirty="0">
              <a:solidFill>
                <a:schemeClr val="tx2"/>
              </a:solidFill>
            </a:endParaRPr>
          </a:p>
        </p:txBody>
      </p:sp>
      <p:sp>
        <p:nvSpPr>
          <p:cNvPr id="54" name="20 CuadroTexto">
            <a:extLst>
              <a:ext uri="{FF2B5EF4-FFF2-40B4-BE49-F238E27FC236}">
                <a16:creationId xmlns:a16="http://schemas.microsoft.com/office/drawing/2014/main" id="{890350BB-AFEF-4D9A-B1E6-F6AB886F4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49" y="5863357"/>
            <a:ext cx="559818" cy="22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CL" altLang="es-CL" sz="2000" b="1" dirty="0">
                <a:solidFill>
                  <a:srgbClr val="FF0000"/>
                </a:solidFill>
              </a:rPr>
              <a:t>750kg</a:t>
            </a:r>
            <a:endParaRPr lang="es-ES" altLang="es-CL" sz="2000" b="1" dirty="0">
              <a:solidFill>
                <a:srgbClr val="FF0000"/>
              </a:solidFill>
            </a:endParaRPr>
          </a:p>
        </p:txBody>
      </p:sp>
      <p:sp>
        <p:nvSpPr>
          <p:cNvPr id="55" name="21 CuadroTexto">
            <a:extLst>
              <a:ext uri="{FF2B5EF4-FFF2-40B4-BE49-F238E27FC236}">
                <a16:creationId xmlns:a16="http://schemas.microsoft.com/office/drawing/2014/main" id="{A0A76CFA-A070-44E1-B16C-08DA0E953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468" y="5899825"/>
            <a:ext cx="559818" cy="22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CL" altLang="es-CL" sz="2000" b="1">
                <a:solidFill>
                  <a:srgbClr val="FF0000"/>
                </a:solidFill>
              </a:rPr>
              <a:t>750kg</a:t>
            </a:r>
            <a:endParaRPr lang="es-ES" altLang="es-CL" sz="2000" b="1">
              <a:solidFill>
                <a:srgbClr val="FF0000"/>
              </a:solidFill>
            </a:endParaRPr>
          </a:p>
        </p:txBody>
      </p:sp>
      <p:sp>
        <p:nvSpPr>
          <p:cNvPr id="56" name="15 CuadroTexto">
            <a:extLst>
              <a:ext uri="{FF2B5EF4-FFF2-40B4-BE49-F238E27FC236}">
                <a16:creationId xmlns:a16="http://schemas.microsoft.com/office/drawing/2014/main" id="{63E87170-27D4-4229-A132-C4334A9FF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3789040"/>
            <a:ext cx="559818" cy="22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CL" altLang="es-CL" sz="2000" b="1" dirty="0">
                <a:solidFill>
                  <a:schemeClr val="tx2"/>
                </a:solidFill>
              </a:rPr>
              <a:t>500kg</a:t>
            </a:r>
            <a:endParaRPr lang="es-ES" altLang="es-CL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34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303" y="692934"/>
            <a:ext cx="3987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28" y="3716809"/>
            <a:ext cx="295116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395288" y="1196256"/>
            <a:ext cx="68398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CL" sz="1600" u="sng" dirty="0">
                <a:latin typeface="Lucida Sans" panose="020B0602030504020204" pitchFamily="34" charset="0"/>
              </a:rPr>
              <a:t>Nudo A</a:t>
            </a:r>
          </a:p>
        </p:txBody>
      </p:sp>
      <p:graphicFrame>
        <p:nvGraphicFramePr>
          <p:cNvPr id="5018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468704"/>
              </p:ext>
            </p:extLst>
          </p:nvPr>
        </p:nvGraphicFramePr>
        <p:xfrm>
          <a:off x="7811114" y="4863415"/>
          <a:ext cx="1099751" cy="58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cuación" r:id="rId6" imgW="622030" imgH="330057" progId="Equation.3">
                  <p:embed/>
                </p:oleObj>
              </mc:Choice>
              <mc:Fallback>
                <p:oleObj name="Ecuación" r:id="rId6" imgW="622030" imgH="330057" progId="Equation.3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1114" y="4863415"/>
                        <a:ext cx="1099751" cy="58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845543"/>
              </p:ext>
            </p:extLst>
          </p:nvPr>
        </p:nvGraphicFramePr>
        <p:xfrm>
          <a:off x="7812315" y="5698586"/>
          <a:ext cx="964547" cy="291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cuación" r:id="rId8" imgW="558558" imgH="165028" progId="Equation.3">
                  <p:embed/>
                </p:oleObj>
              </mc:Choice>
              <mc:Fallback>
                <p:oleObj name="Ecuación" r:id="rId8" imgW="558558" imgH="165028" progId="Equation.3">
                  <p:embed/>
                  <p:pic>
                    <p:nvPicPr>
                      <p:cNvPr id="0" name="Picture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15" y="5698586"/>
                        <a:ext cx="964547" cy="2913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4 Grupo"/>
          <p:cNvGrpSpPr>
            <a:grpSpLocks/>
          </p:cNvGrpSpPr>
          <p:nvPr/>
        </p:nvGrpSpPr>
        <p:grpSpPr bwMode="auto">
          <a:xfrm>
            <a:off x="467544" y="4365103"/>
            <a:ext cx="3240360" cy="1753758"/>
            <a:chOff x="600075" y="4506913"/>
            <a:chExt cx="3581400" cy="1938337"/>
          </a:xfrm>
        </p:grpSpPr>
        <p:graphicFrame>
          <p:nvGraphicFramePr>
            <p:cNvPr id="50194" name="Object 17"/>
            <p:cNvGraphicFramePr>
              <a:graphicFrameLocks noChangeAspect="1"/>
            </p:cNvGraphicFramePr>
            <p:nvPr/>
          </p:nvGraphicFramePr>
          <p:xfrm>
            <a:off x="600075" y="4506913"/>
            <a:ext cx="1050925" cy="506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Ecuación" r:id="rId10" imgW="533169" imgH="253890" progId="Equation.3">
                    <p:embed/>
                  </p:oleObj>
                </mc:Choice>
                <mc:Fallback>
                  <p:oleObj name="Ecuación" r:id="rId10" imgW="533169" imgH="253890" progId="Equation.3">
                    <p:embed/>
                    <p:pic>
                      <p:nvPicPr>
                        <p:cNvPr id="0" name="Picture 3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5" y="4506913"/>
                          <a:ext cx="1050925" cy="506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95" name="Object 15"/>
            <p:cNvGraphicFramePr>
              <a:graphicFrameLocks noChangeAspect="1"/>
            </p:cNvGraphicFramePr>
            <p:nvPr/>
          </p:nvGraphicFramePr>
          <p:xfrm>
            <a:off x="989013" y="4954588"/>
            <a:ext cx="2652712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Ecuación" r:id="rId12" imgW="1320227" imgH="203112" progId="Equation.3">
                    <p:embed/>
                  </p:oleObj>
                </mc:Choice>
                <mc:Fallback>
                  <p:oleObj name="Ecuación" r:id="rId12" imgW="1320227" imgH="203112" progId="Equation.3">
                    <p:embed/>
                    <p:pic>
                      <p:nvPicPr>
                        <p:cNvPr id="0" name="Picture 3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9013" y="4954588"/>
                          <a:ext cx="2652712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0196" name="Group 31"/>
            <p:cNvGrpSpPr>
              <a:grpSpLocks/>
            </p:cNvGrpSpPr>
            <p:nvPr/>
          </p:nvGrpSpPr>
          <p:grpSpPr bwMode="auto">
            <a:xfrm>
              <a:off x="1335088" y="5448300"/>
              <a:ext cx="2846387" cy="996950"/>
              <a:chOff x="1614" y="3143"/>
              <a:chExt cx="1793" cy="628"/>
            </a:xfrm>
          </p:grpSpPr>
          <p:graphicFrame>
            <p:nvGraphicFramePr>
              <p:cNvPr id="50197" name="Object 13"/>
              <p:cNvGraphicFramePr>
                <a:graphicFrameLocks noChangeAspect="1"/>
              </p:cNvGraphicFramePr>
              <p:nvPr/>
            </p:nvGraphicFramePr>
            <p:xfrm>
              <a:off x="1644" y="3143"/>
              <a:ext cx="1763" cy="3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1" name="Ecuación" r:id="rId14" imgW="1435100" imgH="241300" progId="Equation.3">
                      <p:embed/>
                    </p:oleObj>
                  </mc:Choice>
                  <mc:Fallback>
                    <p:oleObj name="Ecuación" r:id="rId14" imgW="1435100" imgH="241300" progId="Equation.3">
                      <p:embed/>
                      <p:pic>
                        <p:nvPicPr>
                          <p:cNvPr id="0" name="Picture 3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44" y="3143"/>
                            <a:ext cx="1763" cy="30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198" name="Object 11"/>
              <p:cNvGraphicFramePr>
                <a:graphicFrameLocks noChangeAspect="1"/>
              </p:cNvGraphicFramePr>
              <p:nvPr/>
            </p:nvGraphicFramePr>
            <p:xfrm>
              <a:off x="1614" y="3439"/>
              <a:ext cx="1228" cy="3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2" name="Ecuación" r:id="rId16" imgW="1002960" imgH="266400" progId="Equation.3">
                      <p:embed/>
                    </p:oleObj>
                  </mc:Choice>
                  <mc:Fallback>
                    <p:oleObj name="Ecuación" r:id="rId16" imgW="1002960" imgH="266400" progId="Equation.3">
                      <p:embed/>
                      <p:pic>
                        <p:nvPicPr>
                          <p:cNvPr id="0" name="Picture 35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4" y="3439"/>
                            <a:ext cx="1228" cy="33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3 Grupo"/>
          <p:cNvGrpSpPr>
            <a:grpSpLocks/>
          </p:cNvGrpSpPr>
          <p:nvPr/>
        </p:nvGrpSpPr>
        <p:grpSpPr bwMode="auto">
          <a:xfrm>
            <a:off x="467544" y="1654175"/>
            <a:ext cx="3158306" cy="2392753"/>
            <a:chOff x="466725" y="1731963"/>
            <a:chExt cx="3490710" cy="2644584"/>
          </a:xfrm>
        </p:grpSpPr>
        <p:graphicFrame>
          <p:nvGraphicFramePr>
            <p:cNvPr id="50188" name="Object 18"/>
            <p:cNvGraphicFramePr>
              <a:graphicFrameLocks noChangeAspect="1"/>
            </p:cNvGraphicFramePr>
            <p:nvPr/>
          </p:nvGraphicFramePr>
          <p:xfrm>
            <a:off x="466725" y="1731963"/>
            <a:ext cx="1071563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Ecuación" r:id="rId18" imgW="533169" imgH="253890" progId="Equation.3">
                    <p:embed/>
                  </p:oleObj>
                </mc:Choice>
                <mc:Fallback>
                  <p:oleObj name="Ecuación" r:id="rId18" imgW="533169" imgH="253890" progId="Equation.3">
                    <p:embed/>
                    <p:pic>
                      <p:nvPicPr>
                        <p:cNvPr id="0" name="Picture 3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725" y="1731963"/>
                          <a:ext cx="1071563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9" name="Object 16"/>
            <p:cNvGraphicFramePr>
              <a:graphicFrameLocks noChangeAspect="1"/>
            </p:cNvGraphicFramePr>
            <p:nvPr/>
          </p:nvGraphicFramePr>
          <p:xfrm>
            <a:off x="918502" y="2230264"/>
            <a:ext cx="3038933" cy="477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Ecuación" r:id="rId20" imgW="1548728" imgH="241195" progId="Equation.3">
                    <p:embed/>
                  </p:oleObj>
                </mc:Choice>
                <mc:Fallback>
                  <p:oleObj name="Ecuación" r:id="rId20" imgW="1548728" imgH="241195" progId="Equation.3">
                    <p:embed/>
                    <p:pic>
                      <p:nvPicPr>
                        <p:cNvPr id="0" name="Picture 3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8502" y="2230264"/>
                          <a:ext cx="3038933" cy="4772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0190" name="Group 30"/>
            <p:cNvGrpSpPr>
              <a:grpSpLocks/>
            </p:cNvGrpSpPr>
            <p:nvPr/>
          </p:nvGrpSpPr>
          <p:grpSpPr bwMode="auto">
            <a:xfrm>
              <a:off x="996950" y="2732088"/>
              <a:ext cx="2644775" cy="1644459"/>
              <a:chOff x="1401" y="1418"/>
              <a:chExt cx="1666" cy="1068"/>
            </a:xfrm>
          </p:grpSpPr>
          <p:graphicFrame>
            <p:nvGraphicFramePr>
              <p:cNvPr id="50191" name="Object 14"/>
              <p:cNvGraphicFramePr>
                <a:graphicFrameLocks noChangeAspect="1"/>
              </p:cNvGraphicFramePr>
              <p:nvPr/>
            </p:nvGraphicFramePr>
            <p:xfrm>
              <a:off x="1401" y="1418"/>
              <a:ext cx="1666" cy="3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5" name="Ecuación" r:id="rId22" imgW="1358310" imgH="241195" progId="Equation.3">
                      <p:embed/>
                    </p:oleObj>
                  </mc:Choice>
                  <mc:Fallback>
                    <p:oleObj name="Ecuación" r:id="rId22" imgW="1358310" imgH="241195" progId="Equation.3">
                      <p:embed/>
                      <p:pic>
                        <p:nvPicPr>
                          <p:cNvPr id="0" name="Picture 3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01" y="1418"/>
                            <a:ext cx="1666" cy="30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192" name="Object 12"/>
              <p:cNvGraphicFramePr>
                <a:graphicFrameLocks noChangeAspect="1"/>
              </p:cNvGraphicFramePr>
              <p:nvPr/>
            </p:nvGraphicFramePr>
            <p:xfrm>
              <a:off x="1594" y="1706"/>
              <a:ext cx="1144" cy="4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" name="Ecuación" r:id="rId24" imgW="901309" imgH="355446" progId="Equation.3">
                      <p:embed/>
                    </p:oleObj>
                  </mc:Choice>
                  <mc:Fallback>
                    <p:oleObj name="Ecuación" r:id="rId24" imgW="901309" imgH="355446" progId="Equation.3">
                      <p:embed/>
                      <p:pic>
                        <p:nvPicPr>
                          <p:cNvPr id="0" name="Picture 3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4" y="1706"/>
                            <a:ext cx="1144" cy="4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193" name="Object 10"/>
              <p:cNvGraphicFramePr>
                <a:graphicFrameLocks noChangeAspect="1"/>
              </p:cNvGraphicFramePr>
              <p:nvPr/>
            </p:nvGraphicFramePr>
            <p:xfrm>
              <a:off x="1573" y="2181"/>
              <a:ext cx="1267" cy="3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7" name="Ecuación" r:id="rId26" imgW="1002960" imgH="241200" progId="Equation.3">
                      <p:embed/>
                    </p:oleObj>
                  </mc:Choice>
                  <mc:Fallback>
                    <p:oleObj name="Ecuación" r:id="rId26" imgW="1002960" imgH="241200" progId="Equation.3">
                      <p:embed/>
                      <p:pic>
                        <p:nvPicPr>
                          <p:cNvPr id="0" name="Picture 3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3" y="2181"/>
                            <a:ext cx="1267" cy="30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0185" name="19 Elipse"/>
          <p:cNvSpPr>
            <a:spLocks noChangeArrowheads="1"/>
          </p:cNvSpPr>
          <p:nvPr/>
        </p:nvSpPr>
        <p:spPr bwMode="auto">
          <a:xfrm>
            <a:off x="4558173" y="2032551"/>
            <a:ext cx="1052512" cy="1052512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s-ES" altLang="es-CL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972765" y="783801"/>
            <a:ext cx="7849046" cy="487363"/>
          </a:xfrm>
          <a:prstGeom prst="rect">
            <a:avLst/>
          </a:prstGeom>
        </p:spPr>
        <p:txBody>
          <a:bodyPr/>
          <a:lstStyle/>
          <a:p>
            <a:pPr marL="536575" indent="-536575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kern="0" dirty="0">
                <a:solidFill>
                  <a:srgbClr val="FF9900"/>
                </a:solidFill>
                <a:latin typeface="Lucida Sans" panose="020B0602030504020204" pitchFamily="34" charset="0"/>
              </a:rPr>
              <a:t>MÉTODOS DE LOS NUDOS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ARMADURAS</a:t>
            </a:r>
          </a:p>
        </p:txBody>
      </p:sp>
    </p:spTree>
    <p:extLst>
      <p:ext uri="{BB962C8B-B14F-4D97-AF65-F5344CB8AC3E}">
        <p14:creationId xmlns:p14="http://schemas.microsoft.com/office/powerpoint/2010/main" val="188258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6 Imagen" descr="Bermillo-de-Sayago-Zamora.jpg">
            <a:extLst>
              <a:ext uri="{FF2B5EF4-FFF2-40B4-BE49-F238E27FC236}">
                <a16:creationId xmlns:a16="http://schemas.microsoft.com/office/drawing/2014/main" id="{5CFE4AD6-A232-4654-B483-F295D502BE8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8248"/>
            <a:ext cx="38163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F2502A2C-DF5A-4EC2-86FF-8AAF393FBD6B}"/>
              </a:ext>
            </a:extLst>
          </p:cNvPr>
          <p:cNvSpPr txBox="1">
            <a:spLocks noChangeArrowheads="1"/>
          </p:cNvSpPr>
          <p:nvPr/>
        </p:nvSpPr>
        <p:spPr>
          <a:xfrm>
            <a:off x="972765" y="783801"/>
            <a:ext cx="7849046" cy="487363"/>
          </a:xfrm>
          <a:prstGeom prst="rect">
            <a:avLst/>
          </a:prstGeom>
        </p:spPr>
        <p:txBody>
          <a:bodyPr/>
          <a:lstStyle/>
          <a:p>
            <a:pPr marL="536575" indent="-536575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kern="0" dirty="0">
                <a:solidFill>
                  <a:srgbClr val="FF9900"/>
                </a:solidFill>
                <a:latin typeface="Lucida Sans" panose="020B0602030504020204" pitchFamily="34" charset="0"/>
              </a:rPr>
              <a:t>MÉTODOS DE LAS SECCIONES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ARMADURAS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CBF40D50-5F7A-4BF4-8E3F-9B09D1D4C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76" y="1442613"/>
            <a:ext cx="4680420" cy="190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26 Grupo">
            <a:extLst>
              <a:ext uri="{FF2B5EF4-FFF2-40B4-BE49-F238E27FC236}">
                <a16:creationId xmlns:a16="http://schemas.microsoft.com/office/drawing/2014/main" id="{78F925D6-68A5-46EA-925D-CA7E077D7272}"/>
              </a:ext>
            </a:extLst>
          </p:cNvPr>
          <p:cNvGrpSpPr>
            <a:grpSpLocks/>
          </p:cNvGrpSpPr>
          <p:nvPr/>
        </p:nvGrpSpPr>
        <p:grpSpPr bwMode="auto">
          <a:xfrm>
            <a:off x="6330126" y="1042332"/>
            <a:ext cx="1914282" cy="1004420"/>
            <a:chOff x="5490000" y="3717032"/>
            <a:chExt cx="2382059" cy="1368152"/>
          </a:xfrm>
        </p:grpSpPr>
        <p:grpSp>
          <p:nvGrpSpPr>
            <p:cNvPr id="22" name="15 Grupo">
              <a:extLst>
                <a:ext uri="{FF2B5EF4-FFF2-40B4-BE49-F238E27FC236}">
                  <a16:creationId xmlns:a16="http://schemas.microsoft.com/office/drawing/2014/main" id="{920E8AF7-4F8F-4D4E-8277-B94159D182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0000" y="3789040"/>
              <a:ext cx="2034328" cy="1296144"/>
              <a:chOff x="5490000" y="3789040"/>
              <a:chExt cx="2034328" cy="1296144"/>
            </a:xfrm>
          </p:grpSpPr>
          <p:cxnSp>
            <p:nvCxnSpPr>
              <p:cNvPr id="26" name="9 Conector recto de flecha">
                <a:extLst>
                  <a:ext uri="{FF2B5EF4-FFF2-40B4-BE49-F238E27FC236}">
                    <a16:creationId xmlns:a16="http://schemas.microsoft.com/office/drawing/2014/main" id="{CA5D31C2-24DD-4402-9D8B-2994591CEA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498000" y="3789040"/>
                <a:ext cx="0" cy="792088"/>
              </a:xfrm>
              <a:prstGeom prst="straightConnector1">
                <a:avLst/>
              </a:prstGeom>
              <a:noFill/>
              <a:ln w="47625" algn="ctr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10 Conector recto de flecha">
                <a:extLst>
                  <a:ext uri="{FF2B5EF4-FFF2-40B4-BE49-F238E27FC236}">
                    <a16:creationId xmlns:a16="http://schemas.microsoft.com/office/drawing/2014/main" id="{F07E944E-B59D-4E20-83C4-DFECD7A13CD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490000" y="4293096"/>
                <a:ext cx="0" cy="792088"/>
              </a:xfrm>
              <a:prstGeom prst="straightConnector1">
                <a:avLst/>
              </a:prstGeom>
              <a:noFill/>
              <a:ln w="47625" algn="ctr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13 Conector recto de flecha">
                <a:extLst>
                  <a:ext uri="{FF2B5EF4-FFF2-40B4-BE49-F238E27FC236}">
                    <a16:creationId xmlns:a16="http://schemas.microsoft.com/office/drawing/2014/main" id="{DC7BA038-EA36-46A8-88CD-7356F66A586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524328" y="4293096"/>
                <a:ext cx="0" cy="792088"/>
              </a:xfrm>
              <a:prstGeom prst="straightConnector1">
                <a:avLst/>
              </a:prstGeom>
              <a:noFill/>
              <a:ln w="47625" algn="ctr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" name="20 CuadroTexto">
              <a:extLst>
                <a:ext uri="{FF2B5EF4-FFF2-40B4-BE49-F238E27FC236}">
                  <a16:creationId xmlns:a16="http://schemas.microsoft.com/office/drawing/2014/main" id="{77922180-9B0E-472F-B640-97B54B648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6216" y="3717032"/>
              <a:ext cx="347731" cy="414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s-CL" altLang="es-CL" sz="2000" b="1">
                  <a:solidFill>
                    <a:schemeClr val="tx2"/>
                  </a:solidFill>
                </a:rPr>
                <a:t>P</a:t>
              </a:r>
              <a:endParaRPr lang="es-ES" altLang="es-CL" sz="2000" b="1">
                <a:solidFill>
                  <a:schemeClr val="tx2"/>
                </a:solidFill>
              </a:endParaRPr>
            </a:p>
          </p:txBody>
        </p:sp>
        <p:sp>
          <p:nvSpPr>
            <p:cNvPr id="24" name="21 CuadroTexto">
              <a:extLst>
                <a:ext uri="{FF2B5EF4-FFF2-40B4-BE49-F238E27FC236}">
                  <a16:creationId xmlns:a16="http://schemas.microsoft.com/office/drawing/2014/main" id="{239079AC-9A44-4D1A-A992-CDD5BCCBB5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328" y="4221088"/>
              <a:ext cx="347731" cy="414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s-CL" altLang="es-CL" sz="2000" b="1" dirty="0">
                  <a:solidFill>
                    <a:schemeClr val="tx2"/>
                  </a:solidFill>
                </a:rPr>
                <a:t>P</a:t>
              </a:r>
              <a:endParaRPr lang="es-ES" altLang="es-CL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25" name="22 CuadroTexto">
              <a:extLst>
                <a:ext uri="{FF2B5EF4-FFF2-40B4-BE49-F238E27FC236}">
                  <a16:creationId xmlns:a16="http://schemas.microsoft.com/office/drawing/2014/main" id="{5DAFEC41-B8D0-480C-BE10-29D9B6C89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104" y="4221088"/>
              <a:ext cx="347731" cy="414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s-CL" altLang="es-CL" sz="2000" b="1">
                  <a:solidFill>
                    <a:schemeClr val="tx2"/>
                  </a:solidFill>
                </a:rPr>
                <a:t>P</a:t>
              </a:r>
              <a:endParaRPr lang="es-ES" altLang="es-CL" sz="20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29" name="19 Grupo">
            <a:extLst>
              <a:ext uri="{FF2B5EF4-FFF2-40B4-BE49-F238E27FC236}">
                <a16:creationId xmlns:a16="http://schemas.microsoft.com/office/drawing/2014/main" id="{019E1F0D-380A-4C2B-BF56-460476E47B04}"/>
              </a:ext>
            </a:extLst>
          </p:cNvPr>
          <p:cNvGrpSpPr>
            <a:grpSpLocks/>
          </p:cNvGrpSpPr>
          <p:nvPr/>
        </p:nvGrpSpPr>
        <p:grpSpPr bwMode="auto">
          <a:xfrm>
            <a:off x="4729613" y="2598461"/>
            <a:ext cx="4017874" cy="720314"/>
            <a:chOff x="3491880" y="5661248"/>
            <a:chExt cx="5040560" cy="936104"/>
          </a:xfrm>
        </p:grpSpPr>
        <p:cxnSp>
          <p:nvCxnSpPr>
            <p:cNvPr id="30" name="14 Conector recto de flecha">
              <a:extLst>
                <a:ext uri="{FF2B5EF4-FFF2-40B4-BE49-F238E27FC236}">
                  <a16:creationId xmlns:a16="http://schemas.microsoft.com/office/drawing/2014/main" id="{383D7225-5FA2-4A45-999B-E769C9A518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482000" y="5805264"/>
              <a:ext cx="0" cy="792088"/>
            </a:xfrm>
            <a:prstGeom prst="straightConnector1">
              <a:avLst/>
            </a:prstGeom>
            <a:noFill/>
            <a:ln w="476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17 Conector recto de flecha">
              <a:extLst>
                <a:ext uri="{FF2B5EF4-FFF2-40B4-BE49-F238E27FC236}">
                  <a16:creationId xmlns:a16="http://schemas.microsoft.com/office/drawing/2014/main" id="{84B3BADB-3B07-45F8-BEC4-74B6C75726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3887924" y="5265204"/>
              <a:ext cx="0" cy="792088"/>
            </a:xfrm>
            <a:prstGeom prst="straightConnector1">
              <a:avLst/>
            </a:prstGeom>
            <a:noFill/>
            <a:ln w="47625" algn="ctr">
              <a:solidFill>
                <a:srgbClr val="FF9966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18 Conector recto de flecha">
              <a:extLst>
                <a:ext uri="{FF2B5EF4-FFF2-40B4-BE49-F238E27FC236}">
                  <a16:creationId xmlns:a16="http://schemas.microsoft.com/office/drawing/2014/main" id="{0D7024FD-35F4-4F33-AC19-778E025086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532440" y="5805264"/>
              <a:ext cx="0" cy="792088"/>
            </a:xfrm>
            <a:prstGeom prst="straightConnector1">
              <a:avLst/>
            </a:prstGeom>
            <a:noFill/>
            <a:ln w="476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8467D400-6A8E-4DB2-8CEA-693AD81FCE1A}"/>
              </a:ext>
            </a:extLst>
          </p:cNvPr>
          <p:cNvGrpSpPr/>
          <p:nvPr/>
        </p:nvGrpSpPr>
        <p:grpSpPr>
          <a:xfrm>
            <a:off x="1083779" y="3674735"/>
            <a:ext cx="7416800" cy="2808287"/>
            <a:chOff x="971550" y="2636838"/>
            <a:chExt cx="7416800" cy="2808287"/>
          </a:xfrm>
        </p:grpSpPr>
        <p:pic>
          <p:nvPicPr>
            <p:cNvPr id="43" name="Picture 27">
              <a:extLst>
                <a:ext uri="{FF2B5EF4-FFF2-40B4-BE49-F238E27FC236}">
                  <a16:creationId xmlns:a16="http://schemas.microsoft.com/office/drawing/2014/main" id="{90E694D7-6A9E-46F5-B71A-4A08A9915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2636838"/>
              <a:ext cx="7416800" cy="280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7">
              <a:extLst>
                <a:ext uri="{FF2B5EF4-FFF2-40B4-BE49-F238E27FC236}">
                  <a16:creationId xmlns:a16="http://schemas.microsoft.com/office/drawing/2014/main" id="{759D6D06-0A69-429E-A6B0-B46470FD2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2636838"/>
              <a:ext cx="7416800" cy="273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" name="53 Grupo">
              <a:extLst>
                <a:ext uri="{FF2B5EF4-FFF2-40B4-BE49-F238E27FC236}">
                  <a16:creationId xmlns:a16="http://schemas.microsoft.com/office/drawing/2014/main" id="{8313EA82-8426-4FD5-BDD5-6D0F1DB934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2763" y="3500438"/>
              <a:ext cx="754062" cy="1449387"/>
              <a:chOff x="4754880" y="3212976"/>
              <a:chExt cx="753224" cy="1449452"/>
            </a:xfrm>
          </p:grpSpPr>
          <p:cxnSp>
            <p:nvCxnSpPr>
              <p:cNvPr id="53" name="18 Conector recto de flecha">
                <a:extLst>
                  <a:ext uri="{FF2B5EF4-FFF2-40B4-BE49-F238E27FC236}">
                    <a16:creationId xmlns:a16="http://schemas.microsoft.com/office/drawing/2014/main" id="{A98ABF0E-5CC8-4E19-9023-7F8F674053D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932042" y="3513600"/>
                <a:ext cx="576062" cy="287748"/>
              </a:xfrm>
              <a:prstGeom prst="straightConnector1">
                <a:avLst/>
              </a:prstGeom>
              <a:noFill/>
              <a:ln w="38100" algn="ctr">
                <a:solidFill>
                  <a:srgbClr val="FF6600"/>
                </a:solidFill>
                <a:round/>
                <a:headEnd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18 Conector recto de flecha">
                <a:extLst>
                  <a:ext uri="{FF2B5EF4-FFF2-40B4-BE49-F238E27FC236}">
                    <a16:creationId xmlns:a16="http://schemas.microsoft.com/office/drawing/2014/main" id="{8A6EC7FB-5396-4B58-BE7F-CC61C6A9AB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788024" y="4221088"/>
                <a:ext cx="648072" cy="0"/>
              </a:xfrm>
              <a:prstGeom prst="straightConnector1">
                <a:avLst/>
              </a:prstGeom>
              <a:noFill/>
              <a:ln w="38100" algn="ctr">
                <a:solidFill>
                  <a:srgbClr val="FF6600"/>
                </a:solidFill>
                <a:round/>
                <a:headEnd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18 Conector recto de flecha">
                <a:extLst>
                  <a:ext uri="{FF2B5EF4-FFF2-40B4-BE49-F238E27FC236}">
                    <a16:creationId xmlns:a16="http://schemas.microsoft.com/office/drawing/2014/main" id="{496CB4C8-D1B7-4934-B503-CC68C0F4A3F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932042" y="3573016"/>
                <a:ext cx="576062" cy="287748"/>
              </a:xfrm>
              <a:prstGeom prst="straightConnector1">
                <a:avLst/>
              </a:prstGeom>
              <a:noFill/>
              <a:ln w="38100" algn="ctr">
                <a:solidFill>
                  <a:srgbClr val="FF6600"/>
                </a:solidFill>
                <a:round/>
                <a:headEnd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" name="16 CuadroTexto">
                <a:extLst>
                  <a:ext uri="{FF2B5EF4-FFF2-40B4-BE49-F238E27FC236}">
                    <a16:creationId xmlns:a16="http://schemas.microsoft.com/office/drawing/2014/main" id="{D36EF5F4-FC0A-4CB6-B7A0-C08FB6E23B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4880" y="3744000"/>
                <a:ext cx="4651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r>
                  <a:rPr lang="es-CL" altLang="es-CL" sz="1800" b="1">
                    <a:solidFill>
                      <a:srgbClr val="CC0000"/>
                    </a:solidFill>
                  </a:rPr>
                  <a:t>DE</a:t>
                </a:r>
                <a:endParaRPr lang="es-ES" altLang="es-CL" sz="18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57" name="16 CuadroTexto">
                <a:extLst>
                  <a:ext uri="{FF2B5EF4-FFF2-40B4-BE49-F238E27FC236}">
                    <a16:creationId xmlns:a16="http://schemas.microsoft.com/office/drawing/2014/main" id="{1FA8891B-EDD1-481D-B715-CA24F79D64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4880" y="3212976"/>
                <a:ext cx="4651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r>
                  <a:rPr lang="es-CL" altLang="es-CL" sz="1800" b="1">
                    <a:solidFill>
                      <a:srgbClr val="CC0000"/>
                    </a:solidFill>
                  </a:rPr>
                  <a:t>BE</a:t>
                </a:r>
                <a:endParaRPr lang="es-ES" altLang="es-CL" sz="18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58" name="16 CuadroTexto">
                <a:extLst>
                  <a:ext uri="{FF2B5EF4-FFF2-40B4-BE49-F238E27FC236}">
                    <a16:creationId xmlns:a16="http://schemas.microsoft.com/office/drawing/2014/main" id="{6B816ED3-CC08-401A-AF0D-6EFE09F5D9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4880" y="4293096"/>
                <a:ext cx="4651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r>
                  <a:rPr lang="es-CL" altLang="es-CL" sz="1800" b="1">
                    <a:solidFill>
                      <a:srgbClr val="CC0000"/>
                    </a:solidFill>
                  </a:rPr>
                  <a:t>BA</a:t>
                </a:r>
                <a:endParaRPr lang="es-ES" altLang="es-CL" sz="1800" b="1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46" name="52 Grupo">
              <a:extLst>
                <a:ext uri="{FF2B5EF4-FFF2-40B4-BE49-F238E27FC236}">
                  <a16:creationId xmlns:a16="http://schemas.microsoft.com/office/drawing/2014/main" id="{D484C843-6709-41BE-BCAE-5CC432F639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0" y="3275013"/>
              <a:ext cx="755650" cy="1674812"/>
              <a:chOff x="3707904" y="2987660"/>
              <a:chExt cx="756430" cy="1674768"/>
            </a:xfrm>
          </p:grpSpPr>
          <p:cxnSp>
            <p:nvCxnSpPr>
              <p:cNvPr id="47" name="18 Conector recto de flecha">
                <a:extLst>
                  <a:ext uri="{FF2B5EF4-FFF2-40B4-BE49-F238E27FC236}">
                    <a16:creationId xmlns:a16="http://schemas.microsoft.com/office/drawing/2014/main" id="{F7920D14-AC6D-46CD-AB89-2F6E27EE6B3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707904" y="3284984"/>
                <a:ext cx="576062" cy="287748"/>
              </a:xfrm>
              <a:prstGeom prst="straightConnector1">
                <a:avLst/>
              </a:prstGeom>
              <a:noFill/>
              <a:ln w="38100" algn="ctr">
                <a:solidFill>
                  <a:srgbClr val="FF6600"/>
                </a:solidFill>
                <a:round/>
                <a:headEnd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8" name="16 CuadroTexto">
                <a:extLst>
                  <a:ext uri="{FF2B5EF4-FFF2-40B4-BE49-F238E27FC236}">
                    <a16:creationId xmlns:a16="http://schemas.microsoft.com/office/drawing/2014/main" id="{D1850B65-1BFE-4D7B-A92B-5E790D7460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5936" y="2987660"/>
                <a:ext cx="4651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r>
                  <a:rPr lang="es-CL" altLang="es-CL" sz="1800" b="1">
                    <a:solidFill>
                      <a:srgbClr val="CC0000"/>
                    </a:solidFill>
                  </a:rPr>
                  <a:t>ED</a:t>
                </a:r>
                <a:endParaRPr lang="es-ES" altLang="es-CL" sz="1800" b="1">
                  <a:solidFill>
                    <a:srgbClr val="CC0000"/>
                  </a:solidFill>
                </a:endParaRPr>
              </a:p>
            </p:txBody>
          </p:sp>
          <p:cxnSp>
            <p:nvCxnSpPr>
              <p:cNvPr id="49" name="18 Conector recto de flecha">
                <a:extLst>
                  <a:ext uri="{FF2B5EF4-FFF2-40B4-BE49-F238E27FC236}">
                    <a16:creationId xmlns:a16="http://schemas.microsoft.com/office/drawing/2014/main" id="{F76A8E09-6594-4A8E-88E1-D91156AEDF4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79912" y="4221088"/>
                <a:ext cx="648072" cy="0"/>
              </a:xfrm>
              <a:prstGeom prst="straightConnector1">
                <a:avLst/>
              </a:prstGeom>
              <a:noFill/>
              <a:ln w="38100" algn="ctr">
                <a:solidFill>
                  <a:srgbClr val="FF6600"/>
                </a:solidFill>
                <a:round/>
                <a:headEnd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18 Conector recto de flecha">
                <a:extLst>
                  <a:ext uri="{FF2B5EF4-FFF2-40B4-BE49-F238E27FC236}">
                    <a16:creationId xmlns:a16="http://schemas.microsoft.com/office/drawing/2014/main" id="{B7EF6FB1-C07D-4C24-8727-CF03C1096DF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779912" y="3861048"/>
                <a:ext cx="576062" cy="287748"/>
              </a:xfrm>
              <a:prstGeom prst="straightConnector1">
                <a:avLst/>
              </a:prstGeom>
              <a:noFill/>
              <a:ln w="38100" algn="ctr">
                <a:solidFill>
                  <a:srgbClr val="FF6600"/>
                </a:solidFill>
                <a:round/>
                <a:headEnd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" name="16 CuadroTexto">
                <a:extLst>
                  <a:ext uri="{FF2B5EF4-FFF2-40B4-BE49-F238E27FC236}">
                    <a16:creationId xmlns:a16="http://schemas.microsoft.com/office/drawing/2014/main" id="{70F7119E-BE8C-477E-B73C-006B7A9BAB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5936" y="4293096"/>
                <a:ext cx="4683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r>
                  <a:rPr lang="es-CL" altLang="es-CL" sz="1800" b="1">
                    <a:solidFill>
                      <a:srgbClr val="CC0000"/>
                    </a:solidFill>
                  </a:rPr>
                  <a:t>AB</a:t>
                </a:r>
                <a:endParaRPr lang="es-ES" altLang="es-CL" sz="18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52" name="16 CuadroTexto">
                <a:extLst>
                  <a:ext uri="{FF2B5EF4-FFF2-40B4-BE49-F238E27FC236}">
                    <a16:creationId xmlns:a16="http://schemas.microsoft.com/office/drawing/2014/main" id="{C9411DD8-5767-471B-B67D-7394A5E299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5936" y="3717032"/>
                <a:ext cx="4539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r>
                  <a:rPr lang="es-CL" altLang="es-CL" sz="1800" b="1">
                    <a:solidFill>
                      <a:srgbClr val="CC0000"/>
                    </a:solidFill>
                  </a:rPr>
                  <a:t>EB</a:t>
                </a:r>
                <a:endParaRPr lang="es-ES" altLang="es-CL" sz="1800" b="1">
                  <a:solidFill>
                    <a:srgbClr val="CC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7">
            <a:extLst>
              <a:ext uri="{FF2B5EF4-FFF2-40B4-BE49-F238E27FC236}">
                <a16:creationId xmlns:a16="http://schemas.microsoft.com/office/drawing/2014/main" id="{DCA2CEA8-6C1F-46EA-93F4-51B94BFD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3357017"/>
            <a:ext cx="40322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Object 23">
            <a:extLst>
              <a:ext uri="{FF2B5EF4-FFF2-40B4-BE49-F238E27FC236}">
                <a16:creationId xmlns:a16="http://schemas.microsoft.com/office/drawing/2014/main" id="{BCDEA4C1-6AFE-44BD-95F4-29E7F08EB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013206"/>
              </p:ext>
            </p:extLst>
          </p:nvPr>
        </p:nvGraphicFramePr>
        <p:xfrm>
          <a:off x="1485900" y="1556792"/>
          <a:ext cx="12525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cuación" r:id="rId5" imgW="558558" imgH="253890" progId="Equation.3">
                  <p:embed/>
                </p:oleObj>
              </mc:Choice>
              <mc:Fallback>
                <p:oleObj name="Ecuación" r:id="rId5" imgW="558558" imgH="25389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556792"/>
                        <a:ext cx="125253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5">
            <a:extLst>
              <a:ext uri="{FF2B5EF4-FFF2-40B4-BE49-F238E27FC236}">
                <a16:creationId xmlns:a16="http://schemas.microsoft.com/office/drawing/2014/main" id="{C6B8365F-D30F-417A-B0BC-6071DE1B22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958524"/>
              </p:ext>
            </p:extLst>
          </p:nvPr>
        </p:nvGraphicFramePr>
        <p:xfrm>
          <a:off x="1428750" y="3044279"/>
          <a:ext cx="209708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cuación" r:id="rId7" imgW="927100" imgH="330200" progId="Equation.3">
                  <p:embed/>
                </p:oleObj>
              </mc:Choice>
              <mc:Fallback>
                <p:oleObj name="Ecuación" r:id="rId7" imgW="927100" imgH="3302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044279"/>
                        <a:ext cx="2097088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6">
            <a:extLst>
              <a:ext uri="{FF2B5EF4-FFF2-40B4-BE49-F238E27FC236}">
                <a16:creationId xmlns:a16="http://schemas.microsoft.com/office/drawing/2014/main" id="{EFF336FA-CE0F-4D9E-B6ED-191BC4715B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285969"/>
              </p:ext>
            </p:extLst>
          </p:nvPr>
        </p:nvGraphicFramePr>
        <p:xfrm>
          <a:off x="1352550" y="3924300"/>
          <a:ext cx="15890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cuación" r:id="rId9" imgW="1002960" imgH="266400" progId="Equation.3">
                  <p:embed/>
                </p:oleObj>
              </mc:Choice>
              <mc:Fallback>
                <p:oleObj name="Ecuación" r:id="rId9" imgW="1002960" imgH="2664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3924300"/>
                        <a:ext cx="1589088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2">
            <a:extLst>
              <a:ext uri="{FF2B5EF4-FFF2-40B4-BE49-F238E27FC236}">
                <a16:creationId xmlns:a16="http://schemas.microsoft.com/office/drawing/2014/main" id="{E61FC155-B888-4267-9F84-FBF481F5BF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916583"/>
              </p:ext>
            </p:extLst>
          </p:nvPr>
        </p:nvGraphicFramePr>
        <p:xfrm>
          <a:off x="1365250" y="2298154"/>
          <a:ext cx="34210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cuación" r:id="rId11" imgW="1536700" imgH="190500" progId="Equation.3">
                  <p:embed/>
                </p:oleObj>
              </mc:Choice>
              <mc:Fallback>
                <p:oleObj name="Ecuación" r:id="rId11" imgW="1536700" imgH="1905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2298154"/>
                        <a:ext cx="342106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18 Conector recto de flecha">
            <a:extLst>
              <a:ext uri="{FF2B5EF4-FFF2-40B4-BE49-F238E27FC236}">
                <a16:creationId xmlns:a16="http://schemas.microsoft.com/office/drawing/2014/main" id="{BFB685DF-8794-4515-A4D8-C65B7EA12A1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23050" y="3645942"/>
            <a:ext cx="576263" cy="287337"/>
          </a:xfrm>
          <a:prstGeom prst="straightConnector1">
            <a:avLst/>
          </a:prstGeom>
          <a:noFill/>
          <a:ln w="381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arrow" w="med" len="lg"/>
          </a:ln>
        </p:spPr>
      </p:cxnSp>
      <p:sp>
        <p:nvSpPr>
          <p:cNvPr id="31" name="16 CuadroTexto">
            <a:extLst>
              <a:ext uri="{FF2B5EF4-FFF2-40B4-BE49-F238E27FC236}">
                <a16:creationId xmlns:a16="http://schemas.microsoft.com/office/drawing/2014/main" id="{77F4443C-0BD9-4180-9B1F-26B7446D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3357017"/>
            <a:ext cx="463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ED</a:t>
            </a:r>
            <a:endParaRPr lang="es-ES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299" name="18 Conector recto de flecha">
            <a:extLst>
              <a:ext uri="{FF2B5EF4-FFF2-40B4-BE49-F238E27FC236}">
                <a16:creationId xmlns:a16="http://schemas.microsoft.com/office/drawing/2014/main" id="{0FBB32E1-961E-483F-BA61-7CA2ACDDBE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23050" y="4663529"/>
            <a:ext cx="647700" cy="0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18 Conector recto de flecha">
            <a:extLst>
              <a:ext uri="{FF2B5EF4-FFF2-40B4-BE49-F238E27FC236}">
                <a16:creationId xmlns:a16="http://schemas.microsoft.com/office/drawing/2014/main" id="{5503027C-7A6D-4372-8397-ECEBF8A10C6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623050" y="4303167"/>
            <a:ext cx="574675" cy="287337"/>
          </a:xfrm>
          <a:prstGeom prst="straightConnector1">
            <a:avLst/>
          </a:prstGeom>
          <a:noFill/>
          <a:ln w="381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arrow" w="med" len="lg"/>
          </a:ln>
        </p:spPr>
      </p:cxnSp>
      <p:sp>
        <p:nvSpPr>
          <p:cNvPr id="12301" name="16 CuadroTexto">
            <a:extLst>
              <a:ext uri="{FF2B5EF4-FFF2-40B4-BE49-F238E27FC236}">
                <a16:creationId xmlns:a16="http://schemas.microsoft.com/office/drawing/2014/main" id="{ECCAAB40-674D-457C-BF0C-1BF4E86F2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4734967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CL" altLang="es-CL" sz="1800" b="1">
                <a:solidFill>
                  <a:schemeClr val="tx2"/>
                </a:solidFill>
              </a:rPr>
              <a:t>AB</a:t>
            </a:r>
            <a:endParaRPr lang="es-ES" altLang="es-CL" sz="1800" b="1">
              <a:solidFill>
                <a:schemeClr val="tx2"/>
              </a:solidFill>
            </a:endParaRPr>
          </a:p>
        </p:txBody>
      </p:sp>
      <p:sp>
        <p:nvSpPr>
          <p:cNvPr id="35" name="16 CuadroTexto">
            <a:extLst>
              <a:ext uri="{FF2B5EF4-FFF2-40B4-BE49-F238E27FC236}">
                <a16:creationId xmlns:a16="http://schemas.microsoft.com/office/drawing/2014/main" id="{5157B93C-560F-47B2-92E4-ED0852C39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4158704"/>
            <a:ext cx="452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EB</a:t>
            </a:r>
            <a:endParaRPr lang="es-ES" sz="18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06D63819-50F4-4CAD-8A94-3DDAC4A986CB}"/>
              </a:ext>
            </a:extLst>
          </p:cNvPr>
          <p:cNvSpPr txBox="1">
            <a:spLocks noChangeArrowheads="1"/>
          </p:cNvSpPr>
          <p:nvPr/>
        </p:nvSpPr>
        <p:spPr>
          <a:xfrm>
            <a:off x="972765" y="783801"/>
            <a:ext cx="7849046" cy="487363"/>
          </a:xfrm>
          <a:prstGeom prst="rect">
            <a:avLst/>
          </a:prstGeom>
        </p:spPr>
        <p:txBody>
          <a:bodyPr/>
          <a:lstStyle/>
          <a:p>
            <a:pPr marL="536575" indent="-536575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kern="0" dirty="0">
                <a:solidFill>
                  <a:srgbClr val="FF9900"/>
                </a:solidFill>
                <a:latin typeface="Lucida Sans" panose="020B0602030504020204" pitchFamily="34" charset="0"/>
              </a:rPr>
              <a:t>MÉTODOS DE LAS SECCIONES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ARMADURAS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7031"/>
            <a:ext cx="5447098" cy="246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02214"/>
            <a:ext cx="3217523" cy="184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972765" y="783801"/>
            <a:ext cx="7849046" cy="487363"/>
          </a:xfrm>
          <a:prstGeom prst="rect">
            <a:avLst/>
          </a:prstGeom>
        </p:spPr>
        <p:txBody>
          <a:bodyPr/>
          <a:lstStyle/>
          <a:p>
            <a:pPr marL="536575" indent="-536575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kern="0" dirty="0">
                <a:solidFill>
                  <a:srgbClr val="FF9900"/>
                </a:solidFill>
                <a:latin typeface="Lucida Sans" panose="020B0602030504020204" pitchFamily="34" charset="0"/>
              </a:rPr>
              <a:t>RESULTADOS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ARMADURAS</a:t>
            </a:r>
          </a:p>
        </p:txBody>
      </p:sp>
    </p:spTree>
    <p:extLst>
      <p:ext uri="{BB962C8B-B14F-4D97-AF65-F5344CB8AC3E}">
        <p14:creationId xmlns:p14="http://schemas.microsoft.com/office/powerpoint/2010/main" val="362085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483768" y="1628800"/>
            <a:ext cx="4401666" cy="2228121"/>
            <a:chOff x="2114550" y="1677988"/>
            <a:chExt cx="5121275" cy="2592387"/>
          </a:xfrm>
        </p:grpSpPr>
        <p:pic>
          <p:nvPicPr>
            <p:cNvPr id="35843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550" y="2230438"/>
              <a:ext cx="5121275" cy="203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44" name="Group 16"/>
            <p:cNvGrpSpPr>
              <a:grpSpLocks/>
            </p:cNvGrpSpPr>
            <p:nvPr/>
          </p:nvGrpSpPr>
          <p:grpSpPr bwMode="auto">
            <a:xfrm>
              <a:off x="3406775" y="1677988"/>
              <a:ext cx="2579688" cy="1277937"/>
              <a:chOff x="2237" y="1117"/>
              <a:chExt cx="1625" cy="805"/>
            </a:xfrm>
          </p:grpSpPr>
          <p:sp>
            <p:nvSpPr>
              <p:cNvPr id="35853" name="AutoShape 17"/>
              <p:cNvSpPr>
                <a:spLocks noChangeAspect="1" noChangeArrowheads="1"/>
              </p:cNvSpPr>
              <p:nvPr/>
            </p:nvSpPr>
            <p:spPr bwMode="auto">
              <a:xfrm rot="5400000">
                <a:off x="2814" y="1228"/>
                <a:ext cx="442" cy="2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2 w 21600"/>
                  <a:gd name="T13" fmla="*/ 5400 h 21600"/>
                  <a:gd name="T14" fmla="*/ 18912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5854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2126" y="1591"/>
                <a:ext cx="442" cy="2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2 w 21600"/>
                  <a:gd name="T13" fmla="*/ 5400 h 21600"/>
                  <a:gd name="T14" fmla="*/ 18912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5855" name="AutoShape 19"/>
              <p:cNvSpPr>
                <a:spLocks noChangeAspect="1" noChangeArrowheads="1"/>
              </p:cNvSpPr>
              <p:nvPr/>
            </p:nvSpPr>
            <p:spPr bwMode="auto">
              <a:xfrm rot="5400000">
                <a:off x="3531" y="1591"/>
                <a:ext cx="442" cy="2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2 w 21600"/>
                  <a:gd name="T13" fmla="*/ 5400 h 21600"/>
                  <a:gd name="T14" fmla="*/ 18912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</p:grpSp>
      </p:grpSp>
      <p:grpSp>
        <p:nvGrpSpPr>
          <p:cNvPr id="4" name="Grupo 3"/>
          <p:cNvGrpSpPr/>
          <p:nvPr/>
        </p:nvGrpSpPr>
        <p:grpSpPr>
          <a:xfrm>
            <a:off x="2483768" y="3920378"/>
            <a:ext cx="4401666" cy="2124425"/>
            <a:chOff x="2114550" y="4197350"/>
            <a:chExt cx="5121275" cy="2471738"/>
          </a:xfrm>
        </p:grpSpPr>
        <p:pic>
          <p:nvPicPr>
            <p:cNvPr id="279578" name="Picture 2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14550" y="4207299"/>
              <a:ext cx="5121275" cy="246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3059113" y="4197350"/>
              <a:ext cx="3249612" cy="1357313"/>
              <a:chOff x="2018" y="2704"/>
              <a:chExt cx="2047" cy="855"/>
            </a:xfrm>
          </p:grpSpPr>
          <p:sp>
            <p:nvSpPr>
              <p:cNvPr id="35848" name="AutoShape 21"/>
              <p:cNvSpPr>
                <a:spLocks noChangeAspect="1" noChangeArrowheads="1"/>
              </p:cNvSpPr>
              <p:nvPr/>
            </p:nvSpPr>
            <p:spPr bwMode="auto">
              <a:xfrm rot="5400000">
                <a:off x="2874" y="2793"/>
                <a:ext cx="356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98 w 21600"/>
                  <a:gd name="T13" fmla="*/ 5369 h 21600"/>
                  <a:gd name="T14" fmla="*/ 18870 w 21600"/>
                  <a:gd name="T15" fmla="*/ 1623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5849" name="AutoShape 22"/>
              <p:cNvSpPr>
                <a:spLocks noChangeAspect="1" noChangeArrowheads="1"/>
              </p:cNvSpPr>
              <p:nvPr/>
            </p:nvSpPr>
            <p:spPr bwMode="auto">
              <a:xfrm rot="5400000">
                <a:off x="1929" y="3292"/>
                <a:ext cx="356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98 w 21600"/>
                  <a:gd name="T13" fmla="*/ 5369 h 21600"/>
                  <a:gd name="T14" fmla="*/ 18870 w 21600"/>
                  <a:gd name="T15" fmla="*/ 1623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5850" name="AutoShape 23"/>
              <p:cNvSpPr>
                <a:spLocks noChangeAspect="1" noChangeArrowheads="1"/>
              </p:cNvSpPr>
              <p:nvPr/>
            </p:nvSpPr>
            <p:spPr bwMode="auto">
              <a:xfrm rot="5400000">
                <a:off x="2412" y="3065"/>
                <a:ext cx="356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98 w 21600"/>
                  <a:gd name="T13" fmla="*/ 5369 h 21600"/>
                  <a:gd name="T14" fmla="*/ 18870 w 21600"/>
                  <a:gd name="T15" fmla="*/ 1623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5851" name="AutoShape 24"/>
              <p:cNvSpPr>
                <a:spLocks noChangeAspect="1" noChangeArrowheads="1"/>
              </p:cNvSpPr>
              <p:nvPr/>
            </p:nvSpPr>
            <p:spPr bwMode="auto">
              <a:xfrm rot="5400000">
                <a:off x="3335" y="3065"/>
                <a:ext cx="356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98 w 21600"/>
                  <a:gd name="T13" fmla="*/ 5369 h 21600"/>
                  <a:gd name="T14" fmla="*/ 18870 w 21600"/>
                  <a:gd name="T15" fmla="*/ 1623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5852" name="AutoShape 25"/>
              <p:cNvSpPr>
                <a:spLocks noChangeAspect="1" noChangeArrowheads="1"/>
              </p:cNvSpPr>
              <p:nvPr/>
            </p:nvSpPr>
            <p:spPr bwMode="auto">
              <a:xfrm rot="5400000">
                <a:off x="3799" y="3292"/>
                <a:ext cx="356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98 w 21600"/>
                  <a:gd name="T13" fmla="*/ 5369 h 21600"/>
                  <a:gd name="T14" fmla="*/ 18870 w 21600"/>
                  <a:gd name="T15" fmla="*/ 1623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</p:grp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Estructuras reticuladas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972765" y="783801"/>
            <a:ext cx="7849046" cy="487363"/>
          </a:xfrm>
          <a:prstGeom prst="rect">
            <a:avLst/>
          </a:prstGeom>
        </p:spPr>
        <p:txBody>
          <a:bodyPr/>
          <a:lstStyle/>
          <a:p>
            <a:pPr marL="536575" indent="-536575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kern="0" dirty="0">
                <a:solidFill>
                  <a:srgbClr val="FF9900"/>
                </a:solidFill>
                <a:latin typeface="Lucida Sans" panose="020B0602030504020204" pitchFamily="34" charset="0"/>
              </a:rPr>
              <a:t>ANÁLISIS TENSIONAL EN LAS BARRAS</a:t>
            </a:r>
          </a:p>
        </p:txBody>
      </p:sp>
    </p:spTree>
    <p:extLst>
      <p:ext uri="{BB962C8B-B14F-4D97-AF65-F5344CB8AC3E}">
        <p14:creationId xmlns:p14="http://schemas.microsoft.com/office/powerpoint/2010/main" val="1766034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E18EE348-89FE-4084-ADFD-F86EA4108171}"/>
              </a:ext>
            </a:extLst>
          </p:cNvPr>
          <p:cNvGrpSpPr/>
          <p:nvPr/>
        </p:nvGrpSpPr>
        <p:grpSpPr>
          <a:xfrm>
            <a:off x="395536" y="2060848"/>
            <a:ext cx="4032448" cy="3473175"/>
            <a:chOff x="2411760" y="1756025"/>
            <a:chExt cx="4897784" cy="4193255"/>
          </a:xfrm>
        </p:grpSpPr>
        <p:grpSp>
          <p:nvGrpSpPr>
            <p:cNvPr id="2" name="Group 22"/>
            <p:cNvGrpSpPr>
              <a:grpSpLocks/>
            </p:cNvGrpSpPr>
            <p:nvPr/>
          </p:nvGrpSpPr>
          <p:grpSpPr bwMode="auto">
            <a:xfrm>
              <a:off x="2411760" y="4131835"/>
              <a:ext cx="4897784" cy="1817445"/>
              <a:chOff x="1437" y="2840"/>
              <a:chExt cx="3312" cy="1229"/>
            </a:xfrm>
          </p:grpSpPr>
          <p:pic>
            <p:nvPicPr>
              <p:cNvPr id="39950" name="Picture 2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7" y="2976"/>
                <a:ext cx="3312" cy="1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9951" name="Group 5"/>
              <p:cNvGrpSpPr>
                <a:grpSpLocks/>
              </p:cNvGrpSpPr>
              <p:nvPr/>
            </p:nvGrpSpPr>
            <p:grpSpPr bwMode="auto">
              <a:xfrm>
                <a:off x="1565" y="2840"/>
                <a:ext cx="2903" cy="323"/>
                <a:chOff x="1406" y="2883"/>
                <a:chExt cx="3243" cy="323"/>
              </a:xfrm>
            </p:grpSpPr>
            <p:sp>
              <p:nvSpPr>
                <p:cNvPr id="39952" name="AutoShape 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868" y="2963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9953" name="AutoShape 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367" y="2966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9954" name="AutoShape 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410" y="2966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9955" name="AutoShape 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889" y="2963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9956" name="AutoShape 1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46" y="2966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9957" name="AutoShape 1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25" y="2966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9958" name="AutoShape 1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326" y="2966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</p:grpSp>
        <p:grpSp>
          <p:nvGrpSpPr>
            <p:cNvPr id="3" name="Grupo 2"/>
            <p:cNvGrpSpPr/>
            <p:nvPr/>
          </p:nvGrpSpPr>
          <p:grpSpPr>
            <a:xfrm>
              <a:off x="2411760" y="1756025"/>
              <a:ext cx="4897784" cy="1744983"/>
              <a:chOff x="2122488" y="2060575"/>
              <a:chExt cx="5257800" cy="1873250"/>
            </a:xfrm>
          </p:grpSpPr>
          <p:pic>
            <p:nvPicPr>
              <p:cNvPr id="39938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2488" y="2414588"/>
                <a:ext cx="5257800" cy="1519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9940" name="Group 13"/>
              <p:cNvGrpSpPr>
                <a:grpSpLocks/>
              </p:cNvGrpSpPr>
              <p:nvPr/>
            </p:nvGrpSpPr>
            <p:grpSpPr bwMode="auto">
              <a:xfrm>
                <a:off x="2325688" y="2060575"/>
                <a:ext cx="4608512" cy="512763"/>
                <a:chOff x="1406" y="2883"/>
                <a:chExt cx="3243" cy="323"/>
              </a:xfrm>
            </p:grpSpPr>
            <p:sp>
              <p:nvSpPr>
                <p:cNvPr id="39943" name="AutoShape 1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868" y="2963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9944" name="AutoShape 1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367" y="2966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9945" name="AutoShape 1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410" y="2966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9946" name="AutoShape 1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889" y="2963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9947" name="AutoShape 1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46" y="2966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9948" name="AutoShape 1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25" y="2966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9949" name="AutoShape 2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326" y="2966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</p:grpSp>
      </p:grp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Estructuras reticuladas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972765" y="783801"/>
            <a:ext cx="7849046" cy="487363"/>
          </a:xfrm>
          <a:prstGeom prst="rect">
            <a:avLst/>
          </a:prstGeom>
        </p:spPr>
        <p:txBody>
          <a:bodyPr/>
          <a:lstStyle/>
          <a:p>
            <a:pPr marL="536575" indent="-536575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kern="0" dirty="0">
                <a:solidFill>
                  <a:srgbClr val="FF9900"/>
                </a:solidFill>
                <a:latin typeface="Lucida Sans" panose="020B0602030504020204" pitchFamily="34" charset="0"/>
              </a:rPr>
              <a:t>ANÁLISIS TENSIONAL EN LAS BARRAS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3EFD4E23-EFD5-44F1-96CD-54CF33A17C79}"/>
              </a:ext>
            </a:extLst>
          </p:cNvPr>
          <p:cNvGrpSpPr/>
          <p:nvPr/>
        </p:nvGrpSpPr>
        <p:grpSpPr>
          <a:xfrm>
            <a:off x="4919668" y="2132856"/>
            <a:ext cx="3672408" cy="3240360"/>
            <a:chOff x="2411760" y="1772816"/>
            <a:chExt cx="4666679" cy="4248472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5670307A-136F-4320-B7E4-7E0D4149678E}"/>
                </a:ext>
              </a:extLst>
            </p:cNvPr>
            <p:cNvGrpSpPr/>
            <p:nvPr/>
          </p:nvGrpSpPr>
          <p:grpSpPr>
            <a:xfrm>
              <a:off x="2411760" y="1772816"/>
              <a:ext cx="4666679" cy="1797808"/>
              <a:chOff x="2036763" y="2047875"/>
              <a:chExt cx="5056187" cy="1947863"/>
            </a:xfrm>
          </p:grpSpPr>
          <p:pic>
            <p:nvPicPr>
              <p:cNvPr id="39" name="Picture 4">
                <a:extLst>
                  <a:ext uri="{FF2B5EF4-FFF2-40B4-BE49-F238E27FC236}">
                    <a16:creationId xmlns:a16="http://schemas.microsoft.com/office/drawing/2014/main" id="{813A4E37-DC66-4012-8035-CC7EB4A67B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6763" y="2359025"/>
                <a:ext cx="5056187" cy="163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0" name="Group 13">
                <a:extLst>
                  <a:ext uri="{FF2B5EF4-FFF2-40B4-BE49-F238E27FC236}">
                    <a16:creationId xmlns:a16="http://schemas.microsoft.com/office/drawing/2014/main" id="{A0C6D43B-ED74-44B9-927D-308E807B6C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1075" y="2047875"/>
                <a:ext cx="4643438" cy="512763"/>
                <a:chOff x="1406" y="2883"/>
                <a:chExt cx="3243" cy="323"/>
              </a:xfrm>
            </p:grpSpPr>
            <p:sp>
              <p:nvSpPr>
                <p:cNvPr id="41" name="AutoShape 14">
                  <a:extLst>
                    <a:ext uri="{FF2B5EF4-FFF2-40B4-BE49-F238E27FC236}">
                      <a16:creationId xmlns:a16="http://schemas.microsoft.com/office/drawing/2014/main" id="{2693E9A3-ABAC-4982-9F2E-68E73B01CA0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868" y="2963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42" name="AutoShape 15">
                  <a:extLst>
                    <a:ext uri="{FF2B5EF4-FFF2-40B4-BE49-F238E27FC236}">
                      <a16:creationId xmlns:a16="http://schemas.microsoft.com/office/drawing/2014/main" id="{7C447A34-2BF9-42D0-984E-A7EF2FEF30C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367" y="2966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43" name="AutoShape 16">
                  <a:extLst>
                    <a:ext uri="{FF2B5EF4-FFF2-40B4-BE49-F238E27FC236}">
                      <a16:creationId xmlns:a16="http://schemas.microsoft.com/office/drawing/2014/main" id="{5FBEEB99-41B3-4DE9-AC83-707B5AEE9CB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410" y="2966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44" name="AutoShape 17">
                  <a:extLst>
                    <a:ext uri="{FF2B5EF4-FFF2-40B4-BE49-F238E27FC236}">
                      <a16:creationId xmlns:a16="http://schemas.microsoft.com/office/drawing/2014/main" id="{0E0F7817-F72A-4E12-BF81-E6CBE7D17A3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889" y="2963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45" name="AutoShape 18">
                  <a:extLst>
                    <a:ext uri="{FF2B5EF4-FFF2-40B4-BE49-F238E27FC236}">
                      <a16:creationId xmlns:a16="http://schemas.microsoft.com/office/drawing/2014/main" id="{1E511308-7C11-4202-A2AC-BC1EEC42CF6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46" y="2966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46" name="AutoShape 19">
                  <a:extLst>
                    <a:ext uri="{FF2B5EF4-FFF2-40B4-BE49-F238E27FC236}">
                      <a16:creationId xmlns:a16="http://schemas.microsoft.com/office/drawing/2014/main" id="{6E30673B-C54A-4C48-95AA-D2B3F21C2C2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25" y="2966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47" name="AutoShape 20">
                  <a:extLst>
                    <a:ext uri="{FF2B5EF4-FFF2-40B4-BE49-F238E27FC236}">
                      <a16:creationId xmlns:a16="http://schemas.microsoft.com/office/drawing/2014/main" id="{78CF0681-C7F7-4F1A-A3A0-DB61F77621F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326" y="2966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</p:grpSp>
        <p:grpSp>
          <p:nvGrpSpPr>
            <p:cNvPr id="29" name="25 Grupo">
              <a:extLst>
                <a:ext uri="{FF2B5EF4-FFF2-40B4-BE49-F238E27FC236}">
                  <a16:creationId xmlns:a16="http://schemas.microsoft.com/office/drawing/2014/main" id="{4C424A53-EDFE-4535-A5C4-B14DD21E6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3739" y="4219085"/>
              <a:ext cx="4518694" cy="1802203"/>
              <a:chOff x="2319206" y="4576763"/>
              <a:chExt cx="4896000" cy="1953312"/>
            </a:xfrm>
          </p:grpSpPr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4426898F-E63C-48A8-AAA3-F3B2908037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28860" y="4576763"/>
                <a:ext cx="4644000" cy="512763"/>
                <a:chOff x="1406" y="2883"/>
                <a:chExt cx="3243" cy="323"/>
              </a:xfrm>
            </p:grpSpPr>
            <p:sp>
              <p:nvSpPr>
                <p:cNvPr id="32" name="AutoShape 6">
                  <a:extLst>
                    <a:ext uri="{FF2B5EF4-FFF2-40B4-BE49-F238E27FC236}">
                      <a16:creationId xmlns:a16="http://schemas.microsoft.com/office/drawing/2014/main" id="{3A533872-6547-42D7-875D-852B3A99BBE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868" y="2963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3" name="AutoShape 7">
                  <a:extLst>
                    <a:ext uri="{FF2B5EF4-FFF2-40B4-BE49-F238E27FC236}">
                      <a16:creationId xmlns:a16="http://schemas.microsoft.com/office/drawing/2014/main" id="{041A6CA9-6A8A-4270-800F-2E66C2D2876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367" y="2966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4" name="AutoShape 8">
                  <a:extLst>
                    <a:ext uri="{FF2B5EF4-FFF2-40B4-BE49-F238E27FC236}">
                      <a16:creationId xmlns:a16="http://schemas.microsoft.com/office/drawing/2014/main" id="{3E395760-71D3-491F-A3D7-7AE085665A8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410" y="2966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5" name="AutoShape 9">
                  <a:extLst>
                    <a:ext uri="{FF2B5EF4-FFF2-40B4-BE49-F238E27FC236}">
                      <a16:creationId xmlns:a16="http://schemas.microsoft.com/office/drawing/2014/main" id="{D57B7FA1-71CB-424D-AE10-47727DF19C8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889" y="2963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6" name="AutoShape 10">
                  <a:extLst>
                    <a:ext uri="{FF2B5EF4-FFF2-40B4-BE49-F238E27FC236}">
                      <a16:creationId xmlns:a16="http://schemas.microsoft.com/office/drawing/2014/main" id="{B7089844-62D7-4D12-A2B7-8BF439AF95D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46" y="2966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7" name="AutoShape 11">
                  <a:extLst>
                    <a:ext uri="{FF2B5EF4-FFF2-40B4-BE49-F238E27FC236}">
                      <a16:creationId xmlns:a16="http://schemas.microsoft.com/office/drawing/2014/main" id="{284F468E-220C-4B7B-8406-29B8C1996E0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25" y="2966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8" name="AutoShape 12">
                  <a:extLst>
                    <a:ext uri="{FF2B5EF4-FFF2-40B4-BE49-F238E27FC236}">
                      <a16:creationId xmlns:a16="http://schemas.microsoft.com/office/drawing/2014/main" id="{E3CF232E-045C-4E4C-AF00-F547D8A5812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326" y="2966"/>
                  <a:ext cx="320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34 h 21600"/>
                    <a:gd name="T14" fmla="*/ 18900 w 21600"/>
                    <a:gd name="T15" fmla="*/ 1616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  <p:pic>
            <p:nvPicPr>
              <p:cNvPr id="31" name="24 Imagen" descr="cercha.jpg">
                <a:extLst>
                  <a:ext uri="{FF2B5EF4-FFF2-40B4-BE49-F238E27FC236}">
                    <a16:creationId xmlns:a16="http://schemas.microsoft.com/office/drawing/2014/main" id="{42FCA2FF-5AD3-4929-8E07-2D1343F18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9206" y="5143512"/>
                <a:ext cx="4896000" cy="1386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978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Estructuras reticuladas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72765" y="1239887"/>
            <a:ext cx="7199312" cy="82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altLang="es-CL" sz="1800" b="0" dirty="0">
                <a:latin typeface="Calibri" panose="020F0502020204030204" pitchFamily="34" charset="0"/>
              </a:rPr>
              <a:t>Estructuras compuestas por piezas rectas, sólidas y esbeltas, vinculadas entre sí de tal manera que cualquier forma posible resulte de la combinación de sistemas triangulados.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72764" y="814712"/>
            <a:ext cx="7559675" cy="343347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s-ES" altLang="es-CL" b="1" dirty="0">
                <a:solidFill>
                  <a:srgbClr val="FF99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ARMADURAS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057257" y="1298949"/>
            <a:ext cx="7240076" cy="4572000"/>
            <a:chOff x="1057257" y="1298949"/>
            <a:chExt cx="7240076" cy="4572000"/>
          </a:xfrm>
        </p:grpSpPr>
        <p:sp>
          <p:nvSpPr>
            <p:cNvPr id="2" name="Rectángulo 1"/>
            <p:cNvSpPr/>
            <p:nvPr/>
          </p:nvSpPr>
          <p:spPr>
            <a:xfrm rot="16200000">
              <a:off x="5903611" y="3477227"/>
              <a:ext cx="4572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CL" sz="800" b="0" dirty="0">
                  <a:latin typeface="Calibri" panose="020F0502020204030204" pitchFamily="34" charset="0"/>
                </a:rPr>
                <a:t>http://2.bp.blogspot.com/</a:t>
              </a: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257" y="2348880"/>
              <a:ext cx="6994762" cy="35220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0318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A34B2AD-B913-423E-A11E-D74836CE475F}"/>
              </a:ext>
            </a:extLst>
          </p:cNvPr>
          <p:cNvSpPr txBox="1">
            <a:spLocks/>
          </p:cNvSpPr>
          <p:nvPr/>
        </p:nvSpPr>
        <p:spPr>
          <a:xfrm>
            <a:off x="611561" y="216000"/>
            <a:ext cx="7920000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ESFUERZO DE TRACCION</a:t>
            </a:r>
            <a:endParaRPr lang="es-ES" sz="1600" dirty="0">
              <a:latin typeface="Calibri" panose="020F0502020204030204" pitchFamily="34" charset="0"/>
            </a:endParaRPr>
          </a:p>
        </p:txBody>
      </p:sp>
      <p:sp>
        <p:nvSpPr>
          <p:cNvPr id="3" name="17 CuadroTexto">
            <a:extLst>
              <a:ext uri="{FF2B5EF4-FFF2-40B4-BE49-F238E27FC236}">
                <a16:creationId xmlns:a16="http://schemas.microsoft.com/office/drawing/2014/main" id="{98745DCF-92DD-46C0-A6B8-C449CCBB7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836712"/>
            <a:ext cx="7920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CL" dirty="0">
                <a:cs typeface="Calibri" panose="020F0502020204030204" pitchFamily="34" charset="0"/>
              </a:rPr>
              <a:t>DISEÑO DE ELEMENTOS SOMETIDO A TRACCIÓN</a:t>
            </a:r>
          </a:p>
          <a:p>
            <a:pPr algn="just"/>
            <a:r>
              <a:rPr lang="es-CL" dirty="0">
                <a:cs typeface="Calibri" panose="020F0502020204030204" pitchFamily="34" charset="0"/>
              </a:rPr>
              <a:t>PREDIMENSIONAMIENTO       </a:t>
            </a:r>
            <a:r>
              <a:rPr lang="en-US" sz="1700" b="0" dirty="0">
                <a:solidFill>
                  <a:schemeClr val="accent2"/>
                </a:solidFill>
              </a:rPr>
              <a:t>FORMULA DE INTERACCION EN RANGO ELASTICO</a:t>
            </a:r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CBDD6A23-B01B-44CC-9EDB-4C427D961A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8088" y="1874961"/>
          <a:ext cx="83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cuación" r:id="rId3" imgW="419040" imgH="215640" progId="Equation.3">
                  <p:embed/>
                </p:oleObj>
              </mc:Choice>
              <mc:Fallback>
                <p:oleObj name="Ecuación" r:id="rId3" imgW="419040" imgH="215640" progId="Equation.3">
                  <p:embed/>
                  <p:pic>
                    <p:nvPicPr>
                      <p:cNvPr id="4" name="Object 7">
                        <a:extLst>
                          <a:ext uri="{FF2B5EF4-FFF2-40B4-BE49-F238E27FC236}">
                            <a16:creationId xmlns:a16="http://schemas.microsoft.com/office/drawing/2014/main" id="{CBDD6A23-B01B-44CC-9EDB-4C427D961A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1874961"/>
                        <a:ext cx="838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>
            <a:extLst>
              <a:ext uri="{FF2B5EF4-FFF2-40B4-BE49-F238E27FC236}">
                <a16:creationId xmlns:a16="http://schemas.microsoft.com/office/drawing/2014/main" id="{F054BE8B-01AB-4FC2-BD00-538C3BA5D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994388"/>
            <a:ext cx="6480720" cy="209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87425" indent="-987425" algn="just">
              <a:lnSpc>
                <a:spcPts val="1500"/>
              </a:lnSpc>
              <a:tabLst>
                <a:tab pos="539750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Siendo</a:t>
            </a:r>
          </a:p>
          <a:p>
            <a:pPr marL="806450" indent="-806450" algn="just">
              <a:lnSpc>
                <a:spcPts val="1500"/>
              </a:lnSpc>
              <a:spcBef>
                <a:spcPts val="6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cs typeface="+mn-cs"/>
              </a:rPr>
              <a:t>	</a:t>
            </a: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	</a:t>
            </a:r>
            <a:r>
              <a:rPr lang="es-CL" sz="1600" b="0" dirty="0" err="1">
                <a:latin typeface="Calibri" panose="020F0502020204030204" pitchFamily="34" charset="0"/>
                <a:ea typeface="Times New Roman" pitchFamily="18" charset="0"/>
              </a:rPr>
              <a:t>f</a:t>
            </a:r>
            <a:r>
              <a:rPr lang="es-CL" sz="1600" b="0" baseline="-25000" dirty="0" err="1">
                <a:latin typeface="Calibri" panose="020F0502020204030204" pitchFamily="34" charset="0"/>
                <a:ea typeface="Times New Roman" pitchFamily="18" charset="0"/>
              </a:rPr>
              <a:t>trab</a:t>
            </a: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 	tensión de trabajo del elemento estructural</a:t>
            </a:r>
            <a:r>
              <a:rPr lang="es-CL" sz="1600" b="0" dirty="0">
                <a:latin typeface="Calibri" panose="020F0502020204030204" pitchFamily="34" charset="0"/>
                <a:cs typeface="+mn-cs"/>
              </a:rPr>
              <a:t> en kg/cm</a:t>
            </a:r>
            <a:r>
              <a:rPr lang="es-CL" sz="1600" b="0" baseline="30000" dirty="0">
                <a:latin typeface="Calibri" panose="020F0502020204030204" pitchFamily="34" charset="0"/>
                <a:cs typeface="+mn-cs"/>
              </a:rPr>
              <a:t>2</a:t>
            </a:r>
            <a:r>
              <a:rPr lang="es-CL" sz="1600" b="0" dirty="0">
                <a:latin typeface="Calibri" panose="020F0502020204030204" pitchFamily="34" charset="0"/>
                <a:cs typeface="+mn-cs"/>
              </a:rPr>
              <a:t>. </a:t>
            </a:r>
          </a:p>
          <a:p>
            <a:pPr marL="806450" indent="-806450" algn="just">
              <a:lnSpc>
                <a:spcPts val="1500"/>
              </a:lnSpc>
              <a:spcBef>
                <a:spcPts val="6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cs typeface="+mn-cs"/>
              </a:rPr>
              <a:t>	</a:t>
            </a:r>
            <a:r>
              <a:rPr lang="es-CL" sz="1600" b="0" dirty="0" err="1">
                <a:latin typeface="Calibri" panose="020F0502020204030204" pitchFamily="34" charset="0"/>
                <a:cs typeface="+mn-cs"/>
              </a:rPr>
              <a:t>f</a:t>
            </a:r>
            <a:r>
              <a:rPr lang="es-CL" sz="1600" b="0" baseline="-25000" dirty="0" err="1">
                <a:latin typeface="Calibri" panose="020F0502020204030204" pitchFamily="34" charset="0"/>
                <a:cs typeface="+mn-cs"/>
              </a:rPr>
              <a:t>dis</a:t>
            </a:r>
            <a:r>
              <a:rPr lang="es-CL" sz="1600" b="0" baseline="-25000" dirty="0">
                <a:latin typeface="Calibri" panose="020F0502020204030204" pitchFamily="34" charset="0"/>
                <a:cs typeface="+mn-cs"/>
              </a:rPr>
              <a:t> </a:t>
            </a:r>
            <a:r>
              <a:rPr lang="es-CL" sz="1600" b="0" dirty="0">
                <a:latin typeface="Calibri" panose="020F0502020204030204" pitchFamily="34" charset="0"/>
                <a:cs typeface="+mn-cs"/>
              </a:rPr>
              <a:t> 	tensión de diseño en compresión del material en kg/cm</a:t>
            </a:r>
            <a:r>
              <a:rPr lang="es-CL" sz="1600" b="0" baseline="30000" dirty="0">
                <a:latin typeface="Calibri" panose="020F0502020204030204" pitchFamily="34" charset="0"/>
                <a:cs typeface="+mn-cs"/>
              </a:rPr>
              <a:t>2</a:t>
            </a:r>
            <a:r>
              <a:rPr lang="es-CL" sz="1600" b="0" dirty="0">
                <a:latin typeface="Calibri" panose="020F0502020204030204" pitchFamily="34" charset="0"/>
                <a:cs typeface="+mn-cs"/>
              </a:rPr>
              <a:t>. </a:t>
            </a:r>
          </a:p>
          <a:p>
            <a:pPr marL="806450" indent="-806450" algn="just">
              <a:lnSpc>
                <a:spcPts val="1500"/>
              </a:lnSpc>
              <a:spcBef>
                <a:spcPts val="6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    </a:t>
            </a:r>
            <a:r>
              <a:rPr lang="es-CL" sz="1600" b="0" dirty="0" err="1">
                <a:latin typeface="Calibri" panose="020F0502020204030204" pitchFamily="34" charset="0"/>
              </a:rPr>
              <a:t>f</a:t>
            </a:r>
            <a:r>
              <a:rPr lang="es-CL" sz="1600" b="0" baseline="-25000" dirty="0" err="1">
                <a:latin typeface="Calibri" panose="020F0502020204030204" pitchFamily="34" charset="0"/>
              </a:rPr>
              <a:t>adm</a:t>
            </a:r>
            <a:r>
              <a:rPr lang="es-CL" sz="1600" b="0" baseline="-25000" dirty="0">
                <a:latin typeface="Calibri" panose="020F0502020204030204" pitchFamily="34" charset="0"/>
              </a:rPr>
              <a:t> </a:t>
            </a:r>
            <a:r>
              <a:rPr lang="es-CL" sz="1600" b="0" dirty="0">
                <a:latin typeface="Calibri" panose="020F0502020204030204" pitchFamily="34" charset="0"/>
              </a:rPr>
              <a:t> 	tensión admisible en compresión del material en kg/cm</a:t>
            </a:r>
            <a:r>
              <a:rPr lang="es-CL" sz="1600" b="0" baseline="30000" dirty="0">
                <a:latin typeface="Calibri" panose="020F0502020204030204" pitchFamily="34" charset="0"/>
              </a:rPr>
              <a:t>2</a:t>
            </a:r>
            <a:r>
              <a:rPr lang="es-CL" sz="1600" b="0" dirty="0">
                <a:latin typeface="Calibri" panose="020F0502020204030204" pitchFamily="34" charset="0"/>
              </a:rPr>
              <a:t>. </a:t>
            </a:r>
          </a:p>
          <a:p>
            <a:pPr marL="806450" indent="-806450" algn="just">
              <a:lnSpc>
                <a:spcPts val="1500"/>
              </a:lnSpc>
              <a:spcBef>
                <a:spcPts val="6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    </a:t>
            </a:r>
            <a:r>
              <a:rPr lang="es-CL" sz="1600" b="0" dirty="0" err="1">
                <a:latin typeface="Calibri" panose="020F0502020204030204" pitchFamily="34" charset="0"/>
                <a:cs typeface="Times New Roman" pitchFamily="18" charset="0"/>
              </a:rPr>
              <a:t>k</a:t>
            </a:r>
            <a:r>
              <a:rPr lang="es-CL" sz="1600" b="0" baseline="-25000" dirty="0" err="1">
                <a:latin typeface="Calibri" panose="020F0502020204030204" pitchFamily="34" charset="0"/>
                <a:cs typeface="Times New Roman" pitchFamily="18" charset="0"/>
              </a:rPr>
              <a:t>ct</a:t>
            </a: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         factor de modificación por concentración de tensiones</a:t>
            </a:r>
          </a:p>
          <a:p>
            <a:pPr marL="806450" indent="-806450" algn="just">
              <a:lnSpc>
                <a:spcPts val="1500"/>
              </a:lnSpc>
              <a:spcBef>
                <a:spcPts val="6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    A 	área en de la sección transversal en cm</a:t>
            </a:r>
            <a:r>
              <a:rPr lang="es-CL" sz="1600" b="0" baseline="30000" dirty="0">
                <a:latin typeface="Calibri" panose="020F0502020204030204" pitchFamily="34" charset="0"/>
                <a:cs typeface="Times New Roman" pitchFamily="18" charset="0"/>
              </a:rPr>
              <a:t>2</a:t>
            </a: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marL="806450" indent="-806450" algn="just">
              <a:lnSpc>
                <a:spcPts val="1500"/>
              </a:lnSpc>
              <a:spcBef>
                <a:spcPts val="6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    N 	esfuerzo normal que se transmite a través de la sección transversal </a:t>
            </a:r>
            <a:r>
              <a:rPr lang="es-CL" sz="1600" b="0" dirty="0">
                <a:latin typeface="Calibri" panose="020F0502020204030204" pitchFamily="34" charset="0"/>
                <a:cs typeface="+mn-cs"/>
              </a:rPr>
              <a:t>en kg</a:t>
            </a: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B7800050-51A2-4CF7-B149-FCBC126E0A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7375" y="1659061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cuación" r:id="rId5" imgW="393480" imgH="393480" progId="Equation.3">
                  <p:embed/>
                </p:oleObj>
              </mc:Choice>
              <mc:Fallback>
                <p:oleObj name="Ecuación" r:id="rId5" imgW="393480" imgH="393480" progId="Equation.3">
                  <p:embed/>
                  <p:pic>
                    <p:nvPicPr>
                      <p:cNvPr id="6" name="Object 8">
                        <a:extLst>
                          <a:ext uri="{FF2B5EF4-FFF2-40B4-BE49-F238E27FC236}">
                            <a16:creationId xmlns:a16="http://schemas.microsoft.com/office/drawing/2014/main" id="{B7800050-51A2-4CF7-B149-FCBC126E0A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5" y="1659061"/>
                        <a:ext cx="787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01B25A33-5C55-457D-B993-A1154362EC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59325" y="1866900"/>
          <a:ext cx="1727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cuación" r:id="rId7" imgW="863280" imgH="215640" progId="Equation.3">
                  <p:embed/>
                </p:oleObj>
              </mc:Choice>
              <mc:Fallback>
                <p:oleObj name="Ecuación" r:id="rId7" imgW="863280" imgH="215640" progId="Equation.3">
                  <p:embed/>
                  <p:pic>
                    <p:nvPicPr>
                      <p:cNvPr id="7" name="Object 8">
                        <a:extLst>
                          <a:ext uri="{FF2B5EF4-FFF2-40B4-BE49-F238E27FC236}">
                            <a16:creationId xmlns:a16="http://schemas.microsoft.com/office/drawing/2014/main" id="{01B25A33-5C55-457D-B993-A1154362EC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1866900"/>
                        <a:ext cx="1727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4B1CC64-83C6-4369-91CB-1F3D58B372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7075" y="2806377"/>
          <a:ext cx="117475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cuación" r:id="rId9" imgW="469800" imgH="393480" progId="Equation.3">
                  <p:embed/>
                </p:oleObj>
              </mc:Choice>
              <mc:Fallback>
                <p:oleObj name="Ecuación" r:id="rId9" imgW="469800" imgH="393480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4B1CC64-83C6-4369-91CB-1F3D58B372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2806377"/>
                        <a:ext cx="1174750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26887BD-0C46-42FC-B6DB-A6C454A33A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2280" y="1628800"/>
            <a:ext cx="950896" cy="392487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650BE9E-0E47-4F14-A691-5F0C654C00F3}"/>
              </a:ext>
            </a:extLst>
          </p:cNvPr>
          <p:cNvSpPr txBox="1"/>
          <p:nvPr/>
        </p:nvSpPr>
        <p:spPr>
          <a:xfrm>
            <a:off x="7668344" y="32129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33363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8C25EA7-00EB-437E-A591-80D0EE51D240}"/>
              </a:ext>
            </a:extLst>
          </p:cNvPr>
          <p:cNvSpPr txBox="1">
            <a:spLocks/>
          </p:cNvSpPr>
          <p:nvPr/>
        </p:nvSpPr>
        <p:spPr>
          <a:xfrm>
            <a:off x="611561" y="216000"/>
            <a:ext cx="7920000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ESFUERZO DE TRACCION</a:t>
            </a:r>
            <a:r>
              <a:rPr lang="es-ES" sz="22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</a:t>
            </a:r>
            <a:r>
              <a:rPr lang="es-ES_tradnl" sz="2200" dirty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r>
              <a:rPr lang="es-ES_tradnl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SISTEMA ARRIOSTRADO</a:t>
            </a:r>
            <a:endParaRPr lang="es-ES" sz="1600" dirty="0">
              <a:latin typeface="Calibri" panose="020F0502020204030204" pitchFamily="34" charset="0"/>
            </a:endParaRPr>
          </a:p>
        </p:txBody>
      </p:sp>
      <p:sp>
        <p:nvSpPr>
          <p:cNvPr id="3" name="17 CuadroTexto">
            <a:extLst>
              <a:ext uri="{FF2B5EF4-FFF2-40B4-BE49-F238E27FC236}">
                <a16:creationId xmlns:a16="http://schemas.microsoft.com/office/drawing/2014/main" id="{C428FA0B-C39D-4725-B83D-88BDEE433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836712"/>
            <a:ext cx="763284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CL" sz="2000" dirty="0">
                <a:cs typeface="Calibri" panose="020F0502020204030204" pitchFamily="34" charset="0"/>
              </a:rPr>
              <a:t>DISEÑO DE ELEMENTOS SOMETIDO A TRACCIÓN </a:t>
            </a:r>
          </a:p>
          <a:p>
            <a:pPr algn="just"/>
            <a:r>
              <a:rPr lang="es-CL" dirty="0">
                <a:cs typeface="Calibri" panose="020F0502020204030204" pitchFamily="34" charset="0"/>
              </a:rPr>
              <a:t>TENSIÓN ADMISIBLE EN TRACCIÓN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5FE4602-A63B-4C38-81D3-A628781C9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891581"/>
              </p:ext>
            </p:extLst>
          </p:nvPr>
        </p:nvGraphicFramePr>
        <p:xfrm>
          <a:off x="611561" y="1711632"/>
          <a:ext cx="5400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230">
                  <a:extLst>
                    <a:ext uri="{9D8B030D-6E8A-4147-A177-3AD203B41FA5}">
                      <a16:colId xmlns:a16="http://schemas.microsoft.com/office/drawing/2014/main" val="2995101831"/>
                    </a:ext>
                  </a:extLst>
                </a:gridCol>
                <a:gridCol w="2155170">
                  <a:extLst>
                    <a:ext uri="{9D8B030D-6E8A-4147-A177-3AD203B41FA5}">
                      <a16:colId xmlns:a16="http://schemas.microsoft.com/office/drawing/2014/main" val="346558222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72504925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TENSIONES ADMISIBLES DEL ACERO </a:t>
                      </a:r>
                      <a:endParaRPr kumimoji="0" lang="es-ES" sz="2000" kern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74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s-ES" sz="1600" b="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A270ES</a:t>
                      </a:r>
                      <a:endParaRPr lang="es-CL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CL" sz="1600" b="0" kern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kumimoji="0" lang="es-CL" sz="1600" b="0" kern="0" baseline="-30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</a:t>
                      </a:r>
                      <a:r>
                        <a:rPr kumimoji="0" lang="es-CL" sz="1600" b="0" kern="0" baseline="-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s-CL" sz="1600" b="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1620 kg/cm</a:t>
                      </a:r>
                      <a:r>
                        <a:rPr kumimoji="0" lang="es-CL" sz="1600" b="0" kern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CL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09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s-ES" sz="1600" b="1" kern="0" dirty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A240ES</a:t>
                      </a:r>
                      <a:endParaRPr lang="es-CL" sz="1600" b="1" dirty="0">
                        <a:solidFill>
                          <a:srgbClr val="FF66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CL" sz="1600" b="1" kern="0" dirty="0" err="1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kumimoji="0" lang="es-CL" sz="1600" b="1" kern="0" baseline="-30000" dirty="0" err="1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</a:t>
                      </a:r>
                      <a:r>
                        <a:rPr kumimoji="0" lang="es-CL" sz="1600" b="1" kern="0" baseline="-30000" dirty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s-CL" sz="1600" b="1" kern="0" dirty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1440 kg/cm</a:t>
                      </a:r>
                      <a:r>
                        <a:rPr kumimoji="0" lang="es-CL" sz="1600" b="1" kern="0" baseline="30000" dirty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CL" sz="1600" b="1" dirty="0">
                        <a:solidFill>
                          <a:srgbClr val="FF66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315501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A14C538-9B5C-4C8B-AC44-D86F09FE0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566988"/>
              </p:ext>
            </p:extLst>
          </p:nvPr>
        </p:nvGraphicFramePr>
        <p:xfrm>
          <a:off x="611561" y="3209384"/>
          <a:ext cx="5400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425">
                  <a:extLst>
                    <a:ext uri="{9D8B030D-6E8A-4147-A177-3AD203B41FA5}">
                      <a16:colId xmlns:a16="http://schemas.microsoft.com/office/drawing/2014/main" val="2995101831"/>
                    </a:ext>
                  </a:extLst>
                </a:gridCol>
                <a:gridCol w="1926975">
                  <a:extLst>
                    <a:ext uri="{9D8B030D-6E8A-4147-A177-3AD203B41FA5}">
                      <a16:colId xmlns:a16="http://schemas.microsoft.com/office/drawing/2014/main" val="346558222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72504925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TENSIONES ADMISIBLES DE LA MADERA</a:t>
                      </a:r>
                      <a:endParaRPr kumimoji="0" lang="es-ES" sz="2000" kern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74947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Coigüe</a:t>
                      </a: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Roble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Raulí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Traccón</a:t>
                      </a: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paralela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kern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kumimoji="0" lang="es-CL" sz="1600" b="0" kern="0" baseline="-30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</a:t>
                      </a:r>
                      <a:r>
                        <a:rPr kumimoji="0" lang="es-CL" sz="1600" b="0" kern="0" baseline="-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s-CL" sz="1600" b="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</a:t>
                      </a:r>
                      <a:r>
                        <a:rPr kumimoji="0" lang="es-CL" sz="16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kg/cm</a:t>
                      </a:r>
                      <a:r>
                        <a:rPr kumimoji="0" lang="es-CL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anchor="ctr" horzOverflow="overflow"/>
                </a:tc>
                <a:extLst>
                  <a:ext uri="{0D108BD9-81ED-4DB2-BD59-A6C34878D82A}">
                    <a16:rowId xmlns:a16="http://schemas.microsoft.com/office/drawing/2014/main" val="40744329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Alerce, </a:t>
                      </a:r>
                      <a:r>
                        <a:rPr kumimoji="0" lang="es-C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Lenga</a:t>
                      </a: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Mañío</a:t>
                      </a:r>
                    </a:p>
                  </a:txBody>
                  <a:tcPr marL="91439" marR="91439" anchor="ctr" horzOverflow="overflow"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Tracción paralela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kern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kumimoji="0" lang="es-CL" sz="1600" b="0" kern="0" baseline="-30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</a:t>
                      </a:r>
                      <a:r>
                        <a:rPr kumimoji="0" lang="es-CL" sz="1600" b="0" kern="0" baseline="-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s-CL" sz="1600" b="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</a:t>
                      </a:r>
                      <a:r>
                        <a:rPr kumimoji="0" lang="es-CL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kg/cm</a:t>
                      </a:r>
                      <a:r>
                        <a:rPr kumimoji="0" lang="es-CL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anchor="ctr" horzOverflow="overflow"/>
                </a:tc>
                <a:extLst>
                  <a:ext uri="{0D108BD9-81ED-4DB2-BD59-A6C34878D82A}">
                    <a16:rowId xmlns:a16="http://schemas.microsoft.com/office/drawing/2014/main" val="2235009706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Pino Radiata G2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Tracción paralela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kern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kumimoji="0" lang="es-CL" sz="1600" b="0" kern="0" baseline="-30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</a:t>
                      </a:r>
                      <a:r>
                        <a:rPr kumimoji="0" lang="es-CL" sz="1600" b="0" kern="0" baseline="-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s-CL" sz="1600" b="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</a:t>
                      </a: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kg/cm</a:t>
                      </a:r>
                      <a:r>
                        <a:rPr kumimoji="0" lang="es-CL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anchor="ctr" horzOverflow="overflow"/>
                </a:tc>
                <a:extLst>
                  <a:ext uri="{0D108BD9-81ED-4DB2-BD59-A6C34878D82A}">
                    <a16:rowId xmlns:a16="http://schemas.microsoft.com/office/drawing/2014/main" val="1301661845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6D587BC0-6E74-4468-B949-CF98A7919C17}"/>
              </a:ext>
            </a:extLst>
          </p:cNvPr>
          <p:cNvGrpSpPr/>
          <p:nvPr/>
        </p:nvGrpSpPr>
        <p:grpSpPr>
          <a:xfrm>
            <a:off x="6087349" y="1124744"/>
            <a:ext cx="2448271" cy="4933194"/>
            <a:chOff x="6084168" y="1524696"/>
            <a:chExt cx="2160000" cy="4352336"/>
          </a:xfrm>
        </p:grpSpPr>
        <p:pic>
          <p:nvPicPr>
            <p:cNvPr id="7" name="23 Imagen">
              <a:extLst>
                <a:ext uri="{FF2B5EF4-FFF2-40B4-BE49-F238E27FC236}">
                  <a16:creationId xmlns:a16="http://schemas.microsoft.com/office/drawing/2014/main" id="{C27B3F13-D6E9-4283-A913-6BC580775B0F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524696"/>
              <a:ext cx="2160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14 Imagen" descr="fondo.jpg">
              <a:extLst>
                <a:ext uri="{FF2B5EF4-FFF2-40B4-BE49-F238E27FC236}">
                  <a16:creationId xmlns:a16="http://schemas.microsoft.com/office/drawing/2014/main" id="{1A34FECF-345A-48AE-A572-07B2A3135F1C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717032"/>
              <a:ext cx="2160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0656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7 CuadroTexto"/>
          <p:cNvSpPr txBox="1">
            <a:spLocks noChangeArrowheads="1"/>
          </p:cNvSpPr>
          <p:nvPr/>
        </p:nvSpPr>
        <p:spPr bwMode="auto">
          <a:xfrm>
            <a:off x="612000" y="836712"/>
            <a:ext cx="7920000" cy="73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CL" sz="2000" dirty="0">
                <a:cs typeface="Calibri" panose="020F0502020204030204" pitchFamily="34" charset="0"/>
              </a:rPr>
              <a:t>DISEÑO DE ELEMENTOS SOMETIDO A TRACCIÓN</a:t>
            </a:r>
          </a:p>
          <a:p>
            <a:pPr algn="just"/>
            <a:r>
              <a:rPr lang="es-CL" dirty="0">
                <a:cs typeface="Calibri" panose="020F0502020204030204" pitchFamily="34" charset="0"/>
              </a:rPr>
              <a:t>PREDIMENSIONAMIENTO       </a:t>
            </a:r>
            <a:r>
              <a:rPr lang="en-US" sz="1700" b="0" dirty="0">
                <a:solidFill>
                  <a:schemeClr val="accent2"/>
                </a:solidFill>
              </a:rPr>
              <a:t>FORMULA DE INTERACCION EN RANGO ELASTICO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12000" y="5201540"/>
            <a:ext cx="3804706" cy="59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500" b="0" dirty="0">
                <a:latin typeface="Calibri" panose="020F0502020204030204" pitchFamily="34" charset="0"/>
                <a:cs typeface="Times New Roman" panose="02020603050405020304" pitchFamily="18" charset="0"/>
              </a:rPr>
              <a:t>En la sección 2 existe concentraciones de tensiones por discontinuidad del material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41" y="2234359"/>
            <a:ext cx="3533608" cy="2287125"/>
          </a:xfrm>
          <a:prstGeom prst="rect">
            <a:avLst/>
          </a:prstGeom>
        </p:spPr>
      </p:pic>
      <p:sp>
        <p:nvSpPr>
          <p:cNvPr id="28" name="17 CuadroTexto"/>
          <p:cNvSpPr txBox="1">
            <a:spLocks noChangeArrowheads="1"/>
          </p:cNvSpPr>
          <p:nvPr/>
        </p:nvSpPr>
        <p:spPr bwMode="auto">
          <a:xfrm>
            <a:off x="612000" y="1613183"/>
            <a:ext cx="7920000" cy="43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CL" b="0" dirty="0">
                <a:cs typeface="Calibri" panose="020F0502020204030204" pitchFamily="34" charset="0"/>
              </a:rPr>
              <a:t>FACTOR DE MODIFICACION POR CONCENTRACION DE TENSIONES  </a:t>
            </a:r>
            <a:r>
              <a:rPr lang="es-CL" sz="2000" dirty="0" err="1">
                <a:cs typeface="Calibri" panose="020F0502020204030204" pitchFamily="34" charset="0"/>
              </a:rPr>
              <a:t>k</a:t>
            </a:r>
            <a:r>
              <a:rPr lang="es-CL" sz="2000" baseline="-25000" dirty="0" err="1">
                <a:cs typeface="Calibri" panose="020F0502020204030204" pitchFamily="34" charset="0"/>
              </a:rPr>
              <a:t>ct</a:t>
            </a:r>
            <a:endParaRPr lang="en-US" sz="1700" b="0" baseline="-25000" dirty="0">
              <a:solidFill>
                <a:schemeClr val="accent2"/>
              </a:solidFill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612000" y="4486123"/>
            <a:ext cx="3960000" cy="36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600" b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Sección 1                       Sección 2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416707" y="2412550"/>
            <a:ext cx="41152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600" b="0" dirty="0">
                <a:latin typeface="Calibri" panose="020F0502020204030204" pitchFamily="34" charset="0"/>
                <a:cs typeface="Times New Roman" panose="02020603050405020304" pitchFamily="18" charset="0"/>
              </a:rPr>
              <a:t>En Acero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600" b="0" dirty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s-CL" altLang="es-CL" sz="1600" b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kumimoji="0" lang="es-CL" altLang="es-CL" sz="1600" b="0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ct</a:t>
            </a:r>
            <a:r>
              <a:rPr kumimoji="0" lang="es-CL" altLang="es-CL" sz="1600" b="0" dirty="0">
                <a:latin typeface="Calibri" panose="020F0502020204030204" pitchFamily="34" charset="0"/>
                <a:cs typeface="Times New Roman" panose="02020603050405020304" pitchFamily="18" charset="0"/>
              </a:rPr>
              <a:t> = 0,85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533843" y="3625330"/>
            <a:ext cx="39981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600" b="0" dirty="0">
                <a:latin typeface="Calibri" panose="020F0502020204030204" pitchFamily="34" charset="0"/>
                <a:cs typeface="Times New Roman" panose="02020603050405020304" pitchFamily="18" charset="0"/>
              </a:rPr>
              <a:t>En Madera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600" b="0" dirty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s-CL" altLang="es-CL" sz="1600" b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kumimoji="0" lang="es-CL" altLang="es-CL" sz="1600" b="0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ct</a:t>
            </a:r>
            <a:r>
              <a:rPr kumimoji="0" lang="es-CL" altLang="es-CL" sz="1600" b="0" dirty="0">
                <a:latin typeface="Calibri" panose="020F0502020204030204" pitchFamily="34" charset="0"/>
                <a:cs typeface="Times New Roman" panose="02020603050405020304" pitchFamily="18" charset="0"/>
              </a:rPr>
              <a:t> = 0,8  Uniones clavadas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kumimoji="0" lang="es-CL" altLang="es-CL" sz="1600" b="0" dirty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s-CL" altLang="es-CL" sz="1600" b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kumimoji="0" lang="es-CL" altLang="es-CL" sz="1600" b="0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ct</a:t>
            </a:r>
            <a:r>
              <a:rPr kumimoji="0" lang="es-CL" altLang="es-CL" sz="1600" b="0" dirty="0">
                <a:latin typeface="Calibri" panose="020F0502020204030204" pitchFamily="34" charset="0"/>
                <a:cs typeface="Times New Roman" panose="02020603050405020304" pitchFamily="18" charset="0"/>
              </a:rPr>
              <a:t> = 0,7  Uniones apernadas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kumimoji="0" lang="es-CL" altLang="es-CL" sz="1600" b="0" dirty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s-CL" altLang="es-CL" sz="1600" b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kumimoji="0" lang="es-CL" altLang="es-CL" sz="1600" b="0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ct</a:t>
            </a:r>
            <a:r>
              <a:rPr kumimoji="0" lang="es-CL" altLang="es-CL" sz="1600" b="0" dirty="0">
                <a:latin typeface="Calibri" panose="020F0502020204030204" pitchFamily="34" charset="0"/>
                <a:cs typeface="Times New Roman" panose="02020603050405020304" pitchFamily="18" charset="0"/>
              </a:rPr>
              <a:t> = 0,5  Uniones con conectores de anillos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kumimoji="0" lang="es-CL" altLang="es-CL" sz="1600" b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797152"/>
            <a:ext cx="3959560" cy="1274688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2432" y="2125510"/>
            <a:ext cx="1439128" cy="1440000"/>
          </a:xfrm>
          <a:prstGeom prst="rect">
            <a:avLst/>
          </a:prstGeom>
        </p:spPr>
      </p:pic>
      <p:sp>
        <p:nvSpPr>
          <p:cNvPr id="13" name="1 Título">
            <a:extLst>
              <a:ext uri="{FF2B5EF4-FFF2-40B4-BE49-F238E27FC236}">
                <a16:creationId xmlns:a16="http://schemas.microsoft.com/office/drawing/2014/main" id="{61CB8955-9CAF-44F8-B9EA-88C6A763B550}"/>
              </a:ext>
            </a:extLst>
          </p:cNvPr>
          <p:cNvSpPr txBox="1">
            <a:spLocks/>
          </p:cNvSpPr>
          <p:nvPr/>
        </p:nvSpPr>
        <p:spPr>
          <a:xfrm>
            <a:off x="611561" y="216000"/>
            <a:ext cx="7920000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ESFUERZO DE TRACCION</a:t>
            </a:r>
            <a:endParaRPr lang="es-E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16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l="68754" r="-945"/>
          <a:stretch/>
        </p:blipFill>
        <p:spPr>
          <a:xfrm>
            <a:off x="7259064" y="1489075"/>
            <a:ext cx="901794" cy="4248472"/>
          </a:xfrm>
          <a:prstGeom prst="rect">
            <a:avLst/>
          </a:prstGeom>
        </p:spPr>
      </p:pic>
      <p:sp>
        <p:nvSpPr>
          <p:cNvPr id="14" name="17 CuadroTexto"/>
          <p:cNvSpPr txBox="1">
            <a:spLocks noChangeArrowheads="1"/>
          </p:cNvSpPr>
          <p:nvPr/>
        </p:nvSpPr>
        <p:spPr bwMode="auto">
          <a:xfrm>
            <a:off x="611559" y="836712"/>
            <a:ext cx="79208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CL" dirty="0">
                <a:cs typeface="Calibri" panose="020F0502020204030204" pitchFamily="34" charset="0"/>
              </a:rPr>
              <a:t>DISEÑO DE ELEMENTOS SOMETIDO A COMPRESIÓN CON PANDEO</a:t>
            </a:r>
          </a:p>
          <a:p>
            <a:pPr algn="just"/>
            <a:r>
              <a:rPr lang="es-CL" dirty="0">
                <a:cs typeface="Calibri" panose="020F0502020204030204" pitchFamily="34" charset="0"/>
              </a:rPr>
              <a:t>PREDIMENSIONAMIENTO                       </a:t>
            </a:r>
            <a:r>
              <a:rPr lang="en-US" sz="1600" b="0" dirty="0">
                <a:solidFill>
                  <a:schemeClr val="accent2"/>
                </a:solidFill>
              </a:rPr>
              <a:t>FORMULA DE INTERACCION EN RANGO ELASTICO</a:t>
            </a: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1208088" y="1704975"/>
          <a:ext cx="83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cuación" r:id="rId4" imgW="419040" imgH="215640" progId="Equation.3">
                  <p:embed/>
                </p:oleObj>
              </mc:Choice>
              <mc:Fallback>
                <p:oleObj name="Ecuación" r:id="rId4" imgW="419040" imgH="215640" progId="Equation.3">
                  <p:embed/>
                  <p:pic>
                    <p:nvPicPr>
                      <p:cNvPr id="1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1704975"/>
                        <a:ext cx="838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11559" y="3241427"/>
            <a:ext cx="7200801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87425" indent="-987425" algn="just">
              <a:spcBef>
                <a:spcPts val="600"/>
              </a:spcBef>
              <a:tabLst>
                <a:tab pos="539750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Siendo</a:t>
            </a:r>
          </a:p>
          <a:p>
            <a:pPr marL="623888" indent="-623888" algn="just">
              <a:spcBef>
                <a:spcPts val="5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cs typeface="+mn-cs"/>
              </a:rPr>
              <a:t>	</a:t>
            </a:r>
            <a:r>
              <a:rPr lang="es-CL" sz="1600" b="0" dirty="0" err="1">
                <a:latin typeface="Calibri" panose="020F0502020204030204" pitchFamily="34" charset="0"/>
                <a:ea typeface="Times New Roman" pitchFamily="18" charset="0"/>
              </a:rPr>
              <a:t>f</a:t>
            </a:r>
            <a:r>
              <a:rPr lang="es-CL" sz="1600" b="0" baseline="-25000" dirty="0" err="1">
                <a:latin typeface="Calibri" panose="020F0502020204030204" pitchFamily="34" charset="0"/>
                <a:ea typeface="Times New Roman" pitchFamily="18" charset="0"/>
              </a:rPr>
              <a:t>trab</a:t>
            </a: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 	tensión de trabajo del elemento estructural</a:t>
            </a:r>
            <a:r>
              <a:rPr lang="es-CL" sz="1600" b="0" dirty="0">
                <a:latin typeface="Calibri" panose="020F0502020204030204" pitchFamily="34" charset="0"/>
                <a:cs typeface="+mn-cs"/>
              </a:rPr>
              <a:t> en kg/cm</a:t>
            </a:r>
            <a:r>
              <a:rPr lang="es-CL" sz="1600" b="0" baseline="30000" dirty="0">
                <a:latin typeface="Calibri" panose="020F0502020204030204" pitchFamily="34" charset="0"/>
                <a:cs typeface="+mn-cs"/>
              </a:rPr>
              <a:t>2</a:t>
            </a:r>
            <a:r>
              <a:rPr lang="es-CL" sz="1600" b="0" dirty="0">
                <a:latin typeface="Calibri" panose="020F0502020204030204" pitchFamily="34" charset="0"/>
                <a:cs typeface="+mn-cs"/>
              </a:rPr>
              <a:t>. </a:t>
            </a:r>
          </a:p>
          <a:p>
            <a:pPr marL="623888" indent="-623888" algn="just">
              <a:spcBef>
                <a:spcPts val="5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cs typeface="+mn-cs"/>
              </a:rPr>
              <a:t>	</a:t>
            </a:r>
            <a:r>
              <a:rPr lang="es-CL" sz="1600" b="0" dirty="0" err="1">
                <a:latin typeface="Calibri" panose="020F0502020204030204" pitchFamily="34" charset="0"/>
                <a:cs typeface="+mn-cs"/>
              </a:rPr>
              <a:t>f</a:t>
            </a:r>
            <a:r>
              <a:rPr lang="es-CL" sz="1600" b="0" baseline="-25000" dirty="0" err="1">
                <a:latin typeface="Calibri" panose="020F0502020204030204" pitchFamily="34" charset="0"/>
                <a:cs typeface="+mn-cs"/>
              </a:rPr>
              <a:t>dis</a:t>
            </a:r>
            <a:r>
              <a:rPr lang="es-CL" sz="1600" b="0" baseline="-25000" dirty="0">
                <a:latin typeface="Calibri" panose="020F0502020204030204" pitchFamily="34" charset="0"/>
                <a:cs typeface="+mn-cs"/>
              </a:rPr>
              <a:t> </a:t>
            </a:r>
            <a:r>
              <a:rPr lang="es-CL" sz="1600" b="0" baseline="-25000" dirty="0">
                <a:latin typeface="Calibri" panose="020F0502020204030204" pitchFamily="34" charset="0"/>
                <a:cs typeface="+mn-cs"/>
                <a:sym typeface="Symbol" panose="05050102010706020507" pitchFamily="18" charset="2"/>
              </a:rPr>
              <a:t></a:t>
            </a:r>
            <a:r>
              <a:rPr lang="es-CL" sz="1600" b="0" dirty="0">
                <a:latin typeface="Calibri" panose="020F0502020204030204" pitchFamily="34" charset="0"/>
                <a:cs typeface="+mn-cs"/>
              </a:rPr>
              <a:t> 	tensión de diseño del material en compresión según esbeltez, en kg/cm</a:t>
            </a:r>
            <a:r>
              <a:rPr lang="es-CL" sz="1600" b="0" baseline="30000" dirty="0">
                <a:latin typeface="Calibri" panose="020F0502020204030204" pitchFamily="34" charset="0"/>
                <a:cs typeface="+mn-cs"/>
              </a:rPr>
              <a:t>2</a:t>
            </a:r>
            <a:r>
              <a:rPr lang="es-CL" sz="1600" b="0" dirty="0">
                <a:latin typeface="Calibri" panose="020F0502020204030204" pitchFamily="34" charset="0"/>
                <a:cs typeface="+mn-cs"/>
              </a:rPr>
              <a:t>. </a:t>
            </a:r>
          </a:p>
          <a:p>
            <a:pPr marL="623888" indent="-623888" algn="just">
              <a:spcBef>
                <a:spcPts val="5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cs typeface="+mn-cs"/>
                <a:sym typeface="Symbol" panose="05050102010706020507" pitchFamily="18" charset="2"/>
              </a:rPr>
              <a:t>    </a:t>
            </a: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N 	esfuerzo normal que se transmite a través de la sección transversal </a:t>
            </a:r>
            <a:r>
              <a:rPr lang="es-CL" sz="1600" b="0" dirty="0">
                <a:latin typeface="Calibri" panose="020F0502020204030204" pitchFamily="34" charset="0"/>
                <a:cs typeface="+mn-cs"/>
              </a:rPr>
              <a:t>en kg</a:t>
            </a: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. </a:t>
            </a:r>
          </a:p>
          <a:p>
            <a:pPr marL="623888" indent="-623888" algn="just">
              <a:spcBef>
                <a:spcPts val="5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    A 	área en de la sección transversal en cm</a:t>
            </a:r>
            <a:r>
              <a:rPr lang="es-CL" sz="1600" b="0" baseline="30000" dirty="0">
                <a:latin typeface="Calibri" panose="020F0502020204030204" pitchFamily="34" charset="0"/>
                <a:cs typeface="Times New Roman" pitchFamily="18" charset="0"/>
              </a:rPr>
              <a:t>2</a:t>
            </a: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marL="623888" indent="-623888" algn="just">
              <a:spcBef>
                <a:spcPts val="5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cs typeface="+mn-cs"/>
                <a:sym typeface="Symbol" panose="05050102010706020507" pitchFamily="18" charset="2"/>
              </a:rPr>
              <a:t>    	esbeltez del elemento estructural.</a:t>
            </a:r>
          </a:p>
          <a:p>
            <a:pPr marL="623888" indent="-623888" algn="just">
              <a:spcBef>
                <a:spcPts val="5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cs typeface="+mn-cs"/>
                <a:sym typeface="Symbol" panose="05050102010706020507" pitchFamily="18" charset="2"/>
              </a:rPr>
              <a:t>	k	factor que define la longitud efectiva de pandeo.</a:t>
            </a:r>
          </a:p>
          <a:p>
            <a:pPr marL="623888" indent="-623888" algn="just">
              <a:spcBef>
                <a:spcPts val="5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cs typeface="+mn-cs"/>
                <a:sym typeface="Symbol" panose="05050102010706020507" pitchFamily="18" charset="2"/>
              </a:rPr>
              <a:t>	L	Largo libre del elemento estructural</a:t>
            </a: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 en cm</a:t>
            </a:r>
            <a:r>
              <a:rPr lang="es-CL" sz="1600" b="0" dirty="0">
                <a:latin typeface="Calibri" panose="020F0502020204030204" pitchFamily="34" charset="0"/>
                <a:cs typeface="+mn-cs"/>
                <a:sym typeface="Symbol" panose="05050102010706020507" pitchFamily="18" charset="2"/>
              </a:rPr>
              <a:t>.</a:t>
            </a:r>
          </a:p>
          <a:p>
            <a:pPr marL="623888" indent="-623888" algn="just">
              <a:spcBef>
                <a:spcPts val="5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cs typeface="+mn-cs"/>
                <a:sym typeface="Symbol" panose="05050102010706020507" pitchFamily="18" charset="2"/>
              </a:rPr>
              <a:t>	i 	radio de giro de la sección </a:t>
            </a: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transversal en cm.</a:t>
            </a:r>
          </a:p>
        </p:txBody>
      </p:sp>
      <p:graphicFrame>
        <p:nvGraphicFramePr>
          <p:cNvPr id="18" name="Object 8"/>
          <p:cNvGraphicFramePr>
            <a:graphicFrameLocks noChangeAspect="1"/>
          </p:cNvGraphicFramePr>
          <p:nvPr/>
        </p:nvGraphicFramePr>
        <p:xfrm>
          <a:off x="2565400" y="1489075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cuación" r:id="rId6" imgW="393480" imgH="393480" progId="Equation.3">
                  <p:embed/>
                </p:oleObj>
              </mc:Choice>
              <mc:Fallback>
                <p:oleObj name="Ecuación" r:id="rId6" imgW="393480" imgH="393480" progId="Equation.3">
                  <p:embed/>
                  <p:pic>
                    <p:nvPicPr>
                      <p:cNvPr id="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489075"/>
                        <a:ext cx="787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/>
        </p:nvGraphicFramePr>
        <p:xfrm>
          <a:off x="5220072" y="1705496"/>
          <a:ext cx="1879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cuación" r:id="rId8" imgW="939600" imgH="215640" progId="Equation.3">
                  <p:embed/>
                </p:oleObj>
              </mc:Choice>
              <mc:Fallback>
                <p:oleObj name="Ecuación" r:id="rId8" imgW="939600" imgH="215640" progId="Equation.3">
                  <p:embed/>
                  <p:pic>
                    <p:nvPicPr>
                      <p:cNvPr id="1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705496"/>
                        <a:ext cx="1879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3260725" y="2492375"/>
          <a:ext cx="13335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cuación" r:id="rId10" imgW="533160" imgH="393480" progId="Equation.3">
                  <p:embed/>
                </p:oleObj>
              </mc:Choice>
              <mc:Fallback>
                <p:oleObj name="Ecuación" r:id="rId10" imgW="533160" imgH="393480" progId="Equation.3">
                  <p:embed/>
                  <p:pic>
                    <p:nvPicPr>
                      <p:cNvPr id="2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2492375"/>
                        <a:ext cx="1333500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/>
        </p:nvGraphicFramePr>
        <p:xfrm>
          <a:off x="3924424" y="1561480"/>
          <a:ext cx="86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cuación" r:id="rId12" imgW="431613" imgH="393529" progId="Equation.3">
                  <p:embed/>
                </p:oleObj>
              </mc:Choice>
              <mc:Fallback>
                <p:oleObj name="Ecuación" r:id="rId12" imgW="431613" imgH="393529" progId="Equation.3">
                  <p:embed/>
                  <p:pic>
                    <p:nvPicPr>
                      <p:cNvPr id="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424" y="1561480"/>
                        <a:ext cx="8636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1 Título"/>
          <p:cNvSpPr txBox="1">
            <a:spLocks/>
          </p:cNvSpPr>
          <p:nvPr/>
        </p:nvSpPr>
        <p:spPr>
          <a:xfrm>
            <a:off x="611560" y="188640"/>
            <a:ext cx="7920879" cy="46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dirty="0">
                <a:solidFill>
                  <a:srgbClr val="D67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ESFUERZO DE COMPRESION</a:t>
            </a:r>
            <a:endParaRPr lang="es-E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65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 txBox="1">
            <a:spLocks/>
          </p:cNvSpPr>
          <p:nvPr/>
        </p:nvSpPr>
        <p:spPr>
          <a:xfrm>
            <a:off x="611559" y="188640"/>
            <a:ext cx="7920000" cy="46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dirty="0">
                <a:solidFill>
                  <a:srgbClr val="D67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ESFUERZO DE COMPRESION</a:t>
            </a:r>
            <a:endParaRPr lang="es-ES" sz="1600" dirty="0">
              <a:latin typeface="Calibri" panose="020F0502020204030204" pitchFamily="34" charset="0"/>
            </a:endParaRPr>
          </a:p>
        </p:txBody>
      </p:sp>
      <p:sp>
        <p:nvSpPr>
          <p:cNvPr id="15" name="17 CuadroTexto"/>
          <p:cNvSpPr txBox="1">
            <a:spLocks noChangeArrowheads="1"/>
          </p:cNvSpPr>
          <p:nvPr/>
        </p:nvSpPr>
        <p:spPr bwMode="auto">
          <a:xfrm>
            <a:off x="611559" y="836712"/>
            <a:ext cx="79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CL" dirty="0">
                <a:cs typeface="Calibri" panose="020F0502020204030204" pitchFamily="34" charset="0"/>
              </a:rPr>
              <a:t>DISEÑO DE ELEMENTOS SOMETIDO A COMPRESIÓN SIMPLE</a:t>
            </a:r>
          </a:p>
          <a:p>
            <a:pPr algn="just"/>
            <a:r>
              <a:rPr lang="es-CL" dirty="0">
                <a:cs typeface="Calibri" panose="020F0502020204030204" pitchFamily="34" charset="0"/>
              </a:rPr>
              <a:t>TENSIÓN ADMISIBLE EN COMPRESIÓN</a:t>
            </a:r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196070"/>
              </p:ext>
            </p:extLst>
          </p:nvPr>
        </p:nvGraphicFramePr>
        <p:xfrm>
          <a:off x="611560" y="1567616"/>
          <a:ext cx="5400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230">
                  <a:extLst>
                    <a:ext uri="{9D8B030D-6E8A-4147-A177-3AD203B41FA5}">
                      <a16:colId xmlns:a16="http://schemas.microsoft.com/office/drawing/2014/main" val="2995101831"/>
                    </a:ext>
                  </a:extLst>
                </a:gridCol>
                <a:gridCol w="2155170">
                  <a:extLst>
                    <a:ext uri="{9D8B030D-6E8A-4147-A177-3AD203B41FA5}">
                      <a16:colId xmlns:a16="http://schemas.microsoft.com/office/drawing/2014/main" val="346558222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72504925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TENSIONES ADMISIBLES DEL ACERO </a:t>
                      </a:r>
                      <a:endParaRPr kumimoji="0" lang="es-ES" sz="2000" kern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74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s-ES" sz="1600" b="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A270ES</a:t>
                      </a:r>
                      <a:endParaRPr lang="es-CL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CL" sz="1600" b="0" kern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kumimoji="0" lang="es-CL" sz="1600" b="0" kern="0" baseline="-30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</a:t>
                      </a:r>
                      <a:r>
                        <a:rPr kumimoji="0" lang="es-CL" sz="1600" b="0" kern="0" baseline="-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s-CL" sz="1600" b="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1620 kg/cm</a:t>
                      </a:r>
                      <a:r>
                        <a:rPr kumimoji="0" lang="es-CL" sz="1600" b="0" kern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CL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09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s-ES" sz="1600" b="1" kern="0" dirty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A240ES</a:t>
                      </a:r>
                      <a:endParaRPr lang="es-CL" sz="1600" b="1" dirty="0">
                        <a:solidFill>
                          <a:srgbClr val="FF66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CL" sz="1600" b="1" kern="0" dirty="0" err="1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kumimoji="0" lang="es-CL" sz="1600" b="1" kern="0" baseline="-30000" dirty="0" err="1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</a:t>
                      </a:r>
                      <a:r>
                        <a:rPr kumimoji="0" lang="es-CL" sz="1600" b="1" kern="0" baseline="-30000" dirty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s-CL" sz="1600" b="1" kern="0" dirty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1440 kg/cm</a:t>
                      </a:r>
                      <a:r>
                        <a:rPr kumimoji="0" lang="es-CL" sz="1600" b="1" kern="0" baseline="30000" dirty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CL" sz="1600" b="1" dirty="0">
                        <a:solidFill>
                          <a:srgbClr val="FF66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315501"/>
                  </a:ext>
                </a:extLst>
              </a:tr>
            </a:tbl>
          </a:graphicData>
        </a:graphic>
      </p:graphicFrame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993287"/>
              </p:ext>
            </p:extLst>
          </p:nvPr>
        </p:nvGraphicFramePr>
        <p:xfrm>
          <a:off x="611560" y="3065368"/>
          <a:ext cx="5400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616">
                  <a:extLst>
                    <a:ext uri="{9D8B030D-6E8A-4147-A177-3AD203B41FA5}">
                      <a16:colId xmlns:a16="http://schemas.microsoft.com/office/drawing/2014/main" val="2995101831"/>
                    </a:ext>
                  </a:extLst>
                </a:gridCol>
                <a:gridCol w="2120784">
                  <a:extLst>
                    <a:ext uri="{9D8B030D-6E8A-4147-A177-3AD203B41FA5}">
                      <a16:colId xmlns:a16="http://schemas.microsoft.com/office/drawing/2014/main" val="346558222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72504925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TENSIONES ADMISIBLES DE LA MADERA</a:t>
                      </a:r>
                      <a:endParaRPr kumimoji="0" lang="es-ES" sz="2000" kern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7494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Coigüe</a:t>
                      </a: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Roble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Raulí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Compresión paralela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kern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kumimoji="0" lang="es-CL" sz="1600" b="0" kern="0" baseline="-30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</a:t>
                      </a:r>
                      <a:r>
                        <a:rPr kumimoji="0" lang="es-CL" sz="1600" b="0" kern="0" baseline="-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s-CL" sz="1600" b="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</a:t>
                      </a: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 kg/cm</a:t>
                      </a:r>
                      <a:r>
                        <a:rPr kumimoji="0" lang="es-CL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anchor="ctr" horzOverflow="overflow"/>
                </a:tc>
                <a:extLst>
                  <a:ext uri="{0D108BD9-81ED-4DB2-BD59-A6C34878D82A}">
                    <a16:rowId xmlns:a16="http://schemas.microsoft.com/office/drawing/2014/main" val="4074432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Compresión normal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kern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kumimoji="0" lang="es-CL" sz="1600" b="0" kern="0" baseline="-30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</a:t>
                      </a:r>
                      <a:r>
                        <a:rPr kumimoji="0" lang="es-CL" sz="1600" b="0" kern="0" baseline="-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s-CL" sz="1600" b="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</a:t>
                      </a: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 kg/cm</a:t>
                      </a:r>
                      <a:r>
                        <a:rPr kumimoji="0" lang="es-CL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anchor="ctr" horzOverflow="overflow"/>
                </a:tc>
                <a:extLst>
                  <a:ext uri="{0D108BD9-81ED-4DB2-BD59-A6C34878D82A}">
                    <a16:rowId xmlns:a16="http://schemas.microsoft.com/office/drawing/2014/main" val="77366971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Alerce, </a:t>
                      </a:r>
                      <a:r>
                        <a:rPr kumimoji="0" lang="es-C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Lenga</a:t>
                      </a: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Mañío</a:t>
                      </a:r>
                    </a:p>
                  </a:txBody>
                  <a:tcPr marL="91439" marR="91439" anchor="ctr" horzOverflow="overflow"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Compresión paralela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kern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kumimoji="0" lang="es-CL" sz="1600" b="0" kern="0" baseline="-30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</a:t>
                      </a:r>
                      <a:r>
                        <a:rPr kumimoji="0" lang="es-CL" sz="1600" b="0" kern="0" baseline="-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s-CL" sz="1600" b="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</a:t>
                      </a:r>
                      <a:r>
                        <a:rPr kumimoji="0" lang="es-CL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kg/cm</a:t>
                      </a:r>
                      <a:r>
                        <a:rPr kumimoji="0" lang="es-CL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anchor="ctr" horzOverflow="overflow"/>
                </a:tc>
                <a:extLst>
                  <a:ext uri="{0D108BD9-81ED-4DB2-BD59-A6C34878D82A}">
                    <a16:rowId xmlns:a16="http://schemas.microsoft.com/office/drawing/2014/main" val="22350097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Compresión normal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kern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kumimoji="0" lang="es-CL" sz="1600" b="0" kern="0" baseline="-30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</a:t>
                      </a:r>
                      <a:r>
                        <a:rPr kumimoji="0" lang="es-CL" sz="1600" b="0" kern="0" baseline="-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s-CL" sz="1600" b="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</a:t>
                      </a: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kg/cm</a:t>
                      </a:r>
                      <a:r>
                        <a:rPr kumimoji="0" lang="es-CL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anchor="ctr" horzOverflow="overflow"/>
                </a:tc>
                <a:extLst>
                  <a:ext uri="{0D108BD9-81ED-4DB2-BD59-A6C34878D82A}">
                    <a16:rowId xmlns:a16="http://schemas.microsoft.com/office/drawing/2014/main" val="109158627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Pino Radiata G2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Compresión paralela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kern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kumimoji="0" lang="es-CL" sz="1600" b="0" kern="0" baseline="-30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</a:t>
                      </a:r>
                      <a:r>
                        <a:rPr kumimoji="0" lang="es-CL" sz="1600" b="0" kern="0" baseline="-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s-CL" sz="1600" b="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</a:t>
                      </a: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 kg/cm</a:t>
                      </a:r>
                      <a:r>
                        <a:rPr kumimoji="0" lang="es-CL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anchor="ctr" horzOverflow="overflow"/>
                </a:tc>
                <a:extLst>
                  <a:ext uri="{0D108BD9-81ED-4DB2-BD59-A6C34878D82A}">
                    <a16:rowId xmlns:a16="http://schemas.microsoft.com/office/drawing/2014/main" val="13016618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Compresión normal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kern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kumimoji="0" lang="es-CL" sz="1600" b="0" kern="0" baseline="-30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</a:t>
                      </a:r>
                      <a:r>
                        <a:rPr kumimoji="0" lang="es-CL" sz="1600" b="0" kern="0" baseline="-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s-CL" sz="1600" b="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</a:t>
                      </a:r>
                      <a:r>
                        <a:rPr kumimoji="0" 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25kg/cm</a:t>
                      </a:r>
                      <a:r>
                        <a:rPr kumimoji="0" lang="es-CL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anchor="ctr" horzOverflow="overflow"/>
                </a:tc>
                <a:extLst>
                  <a:ext uri="{0D108BD9-81ED-4DB2-BD59-A6C34878D82A}">
                    <a16:rowId xmlns:a16="http://schemas.microsoft.com/office/drawing/2014/main" val="3816363142"/>
                  </a:ext>
                </a:extLst>
              </a:tr>
            </a:tbl>
          </a:graphicData>
        </a:graphic>
      </p:graphicFrame>
      <p:pic>
        <p:nvPicPr>
          <p:cNvPr id="7" name="23 Imagen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t="14960" r="38332" b="22585"/>
          <a:stretch>
            <a:fillRect/>
          </a:stretch>
        </p:blipFill>
        <p:spPr bwMode="auto">
          <a:xfrm>
            <a:off x="6084168" y="1524696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4 Imagen" descr="fondo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69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9745FD4-6C68-4211-BD07-690328468A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163" r="81729"/>
          <a:stretch/>
        </p:blipFill>
        <p:spPr>
          <a:xfrm>
            <a:off x="613925" y="4912691"/>
            <a:ext cx="953666" cy="1184997"/>
          </a:xfrm>
          <a:prstGeom prst="rect">
            <a:avLst/>
          </a:prstGeom>
        </p:spPr>
      </p:pic>
      <p:cxnSp>
        <p:nvCxnSpPr>
          <p:cNvPr id="14" name="9 Conector recto de flecha"/>
          <p:cNvCxnSpPr>
            <a:cxnSpLocks noChangeShapeType="1"/>
          </p:cNvCxnSpPr>
          <p:nvPr/>
        </p:nvCxnSpPr>
        <p:spPr bwMode="auto">
          <a:xfrm flipV="1">
            <a:off x="880459" y="5311956"/>
            <a:ext cx="0" cy="526707"/>
          </a:xfrm>
          <a:prstGeom prst="straightConnector1">
            <a:avLst/>
          </a:prstGeom>
          <a:noFill/>
          <a:ln w="476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20 CuadroTexto"/>
          <p:cNvSpPr txBox="1">
            <a:spLocks noChangeArrowheads="1"/>
          </p:cNvSpPr>
          <p:nvPr/>
        </p:nvSpPr>
        <p:spPr bwMode="auto">
          <a:xfrm>
            <a:off x="456850" y="6021288"/>
            <a:ext cx="8803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CL" altLang="es-CL" sz="1600" dirty="0">
                <a:solidFill>
                  <a:srgbClr val="FF0000"/>
                </a:solidFill>
              </a:rPr>
              <a:t>22</a:t>
            </a:r>
            <a:r>
              <a:rPr lang="es-CL" altLang="es-CL" sz="1600" b="1" dirty="0">
                <a:solidFill>
                  <a:srgbClr val="FF0000"/>
                </a:solidFill>
              </a:rPr>
              <a:t>50kg</a:t>
            </a:r>
            <a:endParaRPr lang="es-ES" altLang="es-CL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B737F51-7E72-4EF6-8D3D-7EBC8BBC12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937378"/>
              </p:ext>
            </p:extLst>
          </p:nvPr>
        </p:nvGraphicFramePr>
        <p:xfrm>
          <a:off x="2195736" y="5184577"/>
          <a:ext cx="950850" cy="458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cuación" r:id="rId4" imgW="533169" imgH="253890" progId="Equation.3">
                  <p:embed/>
                </p:oleObj>
              </mc:Choice>
              <mc:Fallback>
                <p:oleObj name="Ecuación" r:id="rId4" imgW="533169" imgH="253890" progId="Equation.3">
                  <p:embed/>
                  <p:pic>
                    <p:nvPicPr>
                      <p:cNvPr id="5019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184577"/>
                        <a:ext cx="950850" cy="458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">
            <a:extLst>
              <a:ext uri="{FF2B5EF4-FFF2-40B4-BE49-F238E27FC236}">
                <a16:creationId xmlns:a16="http://schemas.microsoft.com/office/drawing/2014/main" id="{2088D857-706C-42D8-AFCD-0F210F02C7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774725"/>
              </p:ext>
            </p:extLst>
          </p:nvPr>
        </p:nvGraphicFramePr>
        <p:xfrm>
          <a:off x="2095905" y="3861048"/>
          <a:ext cx="969523" cy="45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cuación" r:id="rId6" imgW="533169" imgH="253890" progId="Equation.3">
                  <p:embed/>
                </p:oleObj>
              </mc:Choice>
              <mc:Fallback>
                <p:oleObj name="Ecuación" r:id="rId6" imgW="533169" imgH="253890" progId="Equation.3">
                  <p:embed/>
                  <p:pic>
                    <p:nvPicPr>
                      <p:cNvPr id="5018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905" y="3861048"/>
                        <a:ext cx="969523" cy="4596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3">
            <a:extLst>
              <a:ext uri="{FF2B5EF4-FFF2-40B4-BE49-F238E27FC236}">
                <a16:creationId xmlns:a16="http://schemas.microsoft.com/office/drawing/2014/main" id="{2C6C5DBF-C9AD-4022-A18D-E05DBA24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75" y="3827726"/>
            <a:ext cx="12241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CL" sz="1600" u="sng" dirty="0">
                <a:latin typeface="Lucida Sans" panose="020B0602030504020204" pitchFamily="34" charset="0"/>
              </a:rPr>
              <a:t>Nudo A</a:t>
            </a: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F934BC9C-A88D-4EB8-A699-E1331E022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4369397"/>
            <a:ext cx="21535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2250 kg – (A-1) = 0</a:t>
            </a:r>
          </a:p>
          <a:p>
            <a:pPr>
              <a:spcBef>
                <a:spcPct val="50000"/>
              </a:spcBef>
            </a:pPr>
            <a:r>
              <a:rPr lang="es-ES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(A-1) = 2250 kg C</a:t>
            </a:r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288C0044-CC64-46F2-A6DD-E1A873C93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5714964"/>
            <a:ext cx="21535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(A-8) = 0</a:t>
            </a: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269E42C3-34F7-4058-A9E2-9CEBE8B7964D}"/>
              </a:ext>
            </a:extLst>
          </p:cNvPr>
          <p:cNvCxnSpPr>
            <a:cxnSpLocks/>
          </p:cNvCxnSpPr>
          <p:nvPr/>
        </p:nvCxnSpPr>
        <p:spPr bwMode="auto">
          <a:xfrm flipH="1">
            <a:off x="876639" y="4685666"/>
            <a:ext cx="3820" cy="58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7" name="Imagen 36">
            <a:extLst>
              <a:ext uri="{FF2B5EF4-FFF2-40B4-BE49-F238E27FC236}">
                <a16:creationId xmlns:a16="http://schemas.microsoft.com/office/drawing/2014/main" id="{7DAE5703-722D-4A79-A540-235CB809D8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5" t="665" r="72927" b="47498"/>
          <a:stretch/>
        </p:blipFill>
        <p:spPr>
          <a:xfrm>
            <a:off x="4801817" y="4383067"/>
            <a:ext cx="1236412" cy="1184997"/>
          </a:xfrm>
          <a:prstGeom prst="rect">
            <a:avLst/>
          </a:prstGeom>
        </p:spPr>
      </p:pic>
      <p:sp>
        <p:nvSpPr>
          <p:cNvPr id="38" name="Text Box 3">
            <a:extLst>
              <a:ext uri="{FF2B5EF4-FFF2-40B4-BE49-F238E27FC236}">
                <a16:creationId xmlns:a16="http://schemas.microsoft.com/office/drawing/2014/main" id="{4A46F012-CA2E-46EA-904A-1C2108EC0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778" y="3861048"/>
            <a:ext cx="12241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CL" sz="1600" u="sng" dirty="0">
                <a:latin typeface="Lucida Sans" panose="020B0602030504020204" pitchFamily="34" charset="0"/>
              </a:rPr>
              <a:t>Nudo 1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7DB7B9EA-C9D0-4529-8883-31BEA343723D}"/>
              </a:ext>
            </a:extLst>
          </p:cNvPr>
          <p:cNvCxnSpPr>
            <a:cxnSpLocks/>
          </p:cNvCxnSpPr>
          <p:nvPr/>
        </p:nvCxnSpPr>
        <p:spPr bwMode="auto">
          <a:xfrm rot="5400000" flipH="1">
            <a:off x="5202960" y="4768293"/>
            <a:ext cx="3820" cy="58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691AE7C3-0CF8-4B9A-8985-129B0FD2F47D}"/>
              </a:ext>
            </a:extLst>
          </p:cNvPr>
          <p:cNvCxnSpPr>
            <a:cxnSpLocks/>
          </p:cNvCxnSpPr>
          <p:nvPr/>
        </p:nvCxnSpPr>
        <p:spPr bwMode="auto">
          <a:xfrm rot="17400000" flipH="1">
            <a:off x="5212158" y="4904674"/>
            <a:ext cx="3820" cy="58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9 Conector recto de flecha">
            <a:extLst>
              <a:ext uri="{FF2B5EF4-FFF2-40B4-BE49-F238E27FC236}">
                <a16:creationId xmlns:a16="http://schemas.microsoft.com/office/drawing/2014/main" id="{F78B250C-DC1A-4EDE-8C10-73DB2A76527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845510" y="5129331"/>
            <a:ext cx="0" cy="709332"/>
          </a:xfrm>
          <a:prstGeom prst="straightConnector1">
            <a:avLst/>
          </a:prstGeom>
          <a:noFill/>
          <a:ln w="476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F51C65CD-7393-49E1-878A-15CF1172A674}"/>
                  </a:ext>
                </a:extLst>
              </p:cNvPr>
              <p:cNvSpPr txBox="1"/>
              <p:nvPr/>
            </p:nvSpPr>
            <p:spPr>
              <a:xfrm>
                <a:off x="7287495" y="2545281"/>
                <a:ext cx="1033937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L" b="0" i="0" smtClean="0">
                          <a:latin typeface="Cambria Math" panose="02040503050406030204" pitchFamily="18" charset="0"/>
                        </a:rPr>
                        <m:t>tg</m:t>
                      </m:r>
                      <m:r>
                        <a:rPr lang="es-C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1,0</m:t>
                          </m:r>
                        </m:num>
                        <m:den>
                          <m:r>
                            <a:rPr lang="es-CL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3,0</m:t>
                          </m:r>
                        </m:den>
                      </m:f>
                    </m:oMath>
                  </m:oMathPara>
                </a14:m>
                <a:endParaRPr lang="es-CL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F51C65CD-7393-49E1-878A-15CF1172A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495" y="2545281"/>
                <a:ext cx="1033937" cy="5497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786B89F1-D57E-480F-8F6B-A34622C050E7}"/>
                  </a:ext>
                </a:extLst>
              </p:cNvPr>
              <p:cNvSpPr txBox="1"/>
              <p:nvPr/>
            </p:nvSpPr>
            <p:spPr>
              <a:xfrm>
                <a:off x="7518171" y="3140011"/>
                <a:ext cx="11543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∝=18,43°</m:t>
                      </m:r>
                    </m:oMath>
                  </m:oMathPara>
                </a14:m>
                <a:endParaRPr lang="es-CL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786B89F1-D57E-480F-8F6B-A34622C05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171" y="3140011"/>
                <a:ext cx="1154317" cy="276999"/>
              </a:xfrm>
              <a:prstGeom prst="rect">
                <a:avLst/>
              </a:prstGeom>
              <a:blipFill>
                <a:blip r:embed="rId9"/>
                <a:stretch>
                  <a:fillRect r="-2105" b="-652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írculo: vacío 46">
            <a:extLst>
              <a:ext uri="{FF2B5EF4-FFF2-40B4-BE49-F238E27FC236}">
                <a16:creationId xmlns:a16="http://schemas.microsoft.com/office/drawing/2014/main" id="{31E053AC-D7DA-476F-A549-507AA5AC7A12}"/>
              </a:ext>
            </a:extLst>
          </p:cNvPr>
          <p:cNvSpPr/>
          <p:nvPr/>
        </p:nvSpPr>
        <p:spPr bwMode="auto">
          <a:xfrm>
            <a:off x="4799791" y="4975566"/>
            <a:ext cx="117727" cy="109617"/>
          </a:xfrm>
          <a:prstGeom prst="donu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48" name="Círculo: vacío 47">
            <a:extLst>
              <a:ext uri="{FF2B5EF4-FFF2-40B4-BE49-F238E27FC236}">
                <a16:creationId xmlns:a16="http://schemas.microsoft.com/office/drawing/2014/main" id="{FE5F4C96-E5DC-41D2-AEBF-CFD08753277B}"/>
              </a:ext>
            </a:extLst>
          </p:cNvPr>
          <p:cNvSpPr/>
          <p:nvPr/>
        </p:nvSpPr>
        <p:spPr bwMode="auto">
          <a:xfrm>
            <a:off x="817775" y="5246399"/>
            <a:ext cx="117727" cy="109617"/>
          </a:xfrm>
          <a:prstGeom prst="donu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23988DAF-0687-4B86-8602-26B36F437C7A}"/>
                  </a:ext>
                </a:extLst>
              </p:cNvPr>
              <p:cNvSpPr txBox="1"/>
              <p:nvPr/>
            </p:nvSpPr>
            <p:spPr>
              <a:xfrm>
                <a:off x="5441480" y="5056397"/>
                <a:ext cx="4735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</m:oMath>
                  </m:oMathPara>
                </a14:m>
                <a:endParaRPr lang="es-CL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23988DAF-0687-4B86-8602-26B36F437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480" y="5056397"/>
                <a:ext cx="473520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0" name="Object 17">
            <a:extLst>
              <a:ext uri="{FF2B5EF4-FFF2-40B4-BE49-F238E27FC236}">
                <a16:creationId xmlns:a16="http://schemas.microsoft.com/office/drawing/2014/main" id="{BE0F7766-2BCC-4076-B15A-C1C51AF746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796405"/>
              </p:ext>
            </p:extLst>
          </p:nvPr>
        </p:nvGraphicFramePr>
        <p:xfrm>
          <a:off x="6429462" y="5085184"/>
          <a:ext cx="950850" cy="458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cuación" r:id="rId4" imgW="533169" imgH="253890" progId="Equation.3">
                  <p:embed/>
                </p:oleObj>
              </mc:Choice>
              <mc:Fallback>
                <p:oleObj name="Ecuación" r:id="rId4" imgW="533169" imgH="253890" progId="Equation.3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4B737F51-7E72-4EF6-8D3D-7EBC8BBC12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462" y="5085184"/>
                        <a:ext cx="950850" cy="458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8">
            <a:extLst>
              <a:ext uri="{FF2B5EF4-FFF2-40B4-BE49-F238E27FC236}">
                <a16:creationId xmlns:a16="http://schemas.microsoft.com/office/drawing/2014/main" id="{E1CA803C-2900-424E-8A7D-CC4B5F60DB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360210"/>
              </p:ext>
            </p:extLst>
          </p:nvPr>
        </p:nvGraphicFramePr>
        <p:xfrm>
          <a:off x="6444208" y="3853202"/>
          <a:ext cx="969523" cy="45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cuación" r:id="rId6" imgW="533169" imgH="253890" progId="Equation.3">
                  <p:embed/>
                </p:oleObj>
              </mc:Choice>
              <mc:Fallback>
                <p:oleObj name="Ecuación" r:id="rId6" imgW="533169" imgH="253890" progId="Equation.3">
                  <p:embed/>
                  <p:pic>
                    <p:nvPicPr>
                      <p:cNvPr id="24" name="Object 18">
                        <a:extLst>
                          <a:ext uri="{FF2B5EF4-FFF2-40B4-BE49-F238E27FC236}">
                            <a16:creationId xmlns:a16="http://schemas.microsoft.com/office/drawing/2014/main" id="{2088D857-706C-42D8-AFCD-0F210F02C7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3853202"/>
                        <a:ext cx="969523" cy="4596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20 CuadroTexto">
            <a:extLst>
              <a:ext uri="{FF2B5EF4-FFF2-40B4-BE49-F238E27FC236}">
                <a16:creationId xmlns:a16="http://schemas.microsoft.com/office/drawing/2014/main" id="{E4213C9F-A027-4746-8A4C-11CC95E96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992" y="5904479"/>
            <a:ext cx="8803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CL" altLang="es-CL" sz="1600" dirty="0">
                <a:solidFill>
                  <a:srgbClr val="FF0000"/>
                </a:solidFill>
              </a:rPr>
              <a:t>22</a:t>
            </a:r>
            <a:r>
              <a:rPr lang="es-CL" altLang="es-CL" sz="1600" b="1" dirty="0">
                <a:solidFill>
                  <a:srgbClr val="FF0000"/>
                </a:solidFill>
              </a:rPr>
              <a:t>50kg</a:t>
            </a:r>
            <a:endParaRPr lang="es-ES" altLang="es-CL" sz="1600" b="1" dirty="0">
              <a:solidFill>
                <a:srgbClr val="FF0000"/>
              </a:solidFill>
            </a:endParaRP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id="{176A1D7D-682A-467D-B3AB-4F243C4DE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314018"/>
            <a:ext cx="27859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2250 kg –  (1-8) sen 18,43°= 0</a:t>
            </a:r>
          </a:p>
          <a:p>
            <a:pPr>
              <a:spcBef>
                <a:spcPct val="50000"/>
              </a:spcBef>
            </a:pPr>
            <a:r>
              <a:rPr lang="es-ES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(1-8) = 7115 kg T</a:t>
            </a:r>
          </a:p>
        </p:txBody>
      </p:sp>
      <p:sp>
        <p:nvSpPr>
          <p:cNvPr id="42" name="1 Título">
            <a:extLst>
              <a:ext uri="{FF2B5EF4-FFF2-40B4-BE49-F238E27FC236}">
                <a16:creationId xmlns:a16="http://schemas.microsoft.com/office/drawing/2014/main" id="{869A86DE-644C-4CA1-96BE-D6C5B27F8928}"/>
              </a:ext>
            </a:extLst>
          </p:cNvPr>
          <p:cNvSpPr txBox="1">
            <a:spLocks/>
          </p:cNvSpPr>
          <p:nvPr/>
        </p:nvSpPr>
        <p:spPr>
          <a:xfrm>
            <a:off x="611561" y="216000"/>
            <a:ext cx="7920000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" sz="2400" dirty="0">
                <a:solidFill>
                  <a:srgbClr val="FF6600"/>
                </a:solidFill>
                <a:latin typeface="Calibri" panose="020F0502020204030204" pitchFamily="34" charset="0"/>
              </a:rPr>
              <a:t>EJEMPLO</a:t>
            </a:r>
          </a:p>
        </p:txBody>
      </p:sp>
      <p:sp>
        <p:nvSpPr>
          <p:cNvPr id="43" name="Text Box 3">
            <a:extLst>
              <a:ext uri="{FF2B5EF4-FFF2-40B4-BE49-F238E27FC236}">
                <a16:creationId xmlns:a16="http://schemas.microsoft.com/office/drawing/2014/main" id="{8C0800C5-2DD8-4C0E-90A8-C911B818428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23208" y="4409762"/>
            <a:ext cx="11849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CL" sz="18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-1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5C7F4520-9AF1-4089-A7AB-D060E962E316}"/>
              </a:ext>
            </a:extLst>
          </p:cNvPr>
          <p:cNvGrpSpPr/>
          <p:nvPr/>
        </p:nvGrpSpPr>
        <p:grpSpPr>
          <a:xfrm>
            <a:off x="323528" y="871133"/>
            <a:ext cx="5673651" cy="2629875"/>
            <a:chOff x="323528" y="871133"/>
            <a:chExt cx="5673651" cy="2629875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B387AA11-9A98-4910-A038-0ACA38350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528" y="1338773"/>
              <a:ext cx="5324475" cy="1762125"/>
            </a:xfrm>
            <a:prstGeom prst="rect">
              <a:avLst/>
            </a:prstGeom>
          </p:spPr>
        </p:pic>
        <p:cxnSp>
          <p:nvCxnSpPr>
            <p:cNvPr id="3" name="9 Conector recto de flecha"/>
            <p:cNvCxnSpPr>
              <a:cxnSpLocks noChangeShapeType="1"/>
            </p:cNvCxnSpPr>
            <p:nvPr/>
          </p:nvCxnSpPr>
          <p:spPr bwMode="auto">
            <a:xfrm flipV="1">
              <a:off x="1043608" y="2391566"/>
              <a:ext cx="0" cy="709332"/>
            </a:xfrm>
            <a:prstGeom prst="straightConnector1">
              <a:avLst/>
            </a:prstGeom>
            <a:noFill/>
            <a:ln w="476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20 CuadroTexto"/>
            <p:cNvSpPr txBox="1">
              <a:spLocks noChangeArrowheads="1"/>
            </p:cNvSpPr>
            <p:nvPr/>
          </p:nvSpPr>
          <p:spPr bwMode="auto">
            <a:xfrm>
              <a:off x="619999" y="3100898"/>
              <a:ext cx="10567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s-CL" altLang="es-CL" sz="2000" dirty="0">
                  <a:solidFill>
                    <a:srgbClr val="FF0000"/>
                  </a:solidFill>
                </a:rPr>
                <a:t>22</a:t>
              </a:r>
              <a:r>
                <a:rPr lang="es-CL" altLang="es-CL" sz="2000" b="1" dirty="0">
                  <a:solidFill>
                    <a:srgbClr val="FF0000"/>
                  </a:solidFill>
                </a:rPr>
                <a:t>50kg</a:t>
              </a:r>
              <a:endParaRPr lang="es-ES" altLang="es-CL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9 Conector recto de flecha"/>
            <p:cNvCxnSpPr>
              <a:cxnSpLocks noChangeShapeType="1"/>
            </p:cNvCxnSpPr>
            <p:nvPr/>
          </p:nvCxnSpPr>
          <p:spPr bwMode="auto">
            <a:xfrm flipV="1">
              <a:off x="5364088" y="2391566"/>
              <a:ext cx="0" cy="709332"/>
            </a:xfrm>
            <a:prstGeom prst="straightConnector1">
              <a:avLst/>
            </a:prstGeom>
            <a:noFill/>
            <a:ln w="476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20 CuadroTexto"/>
            <p:cNvSpPr txBox="1">
              <a:spLocks noChangeArrowheads="1"/>
            </p:cNvSpPr>
            <p:nvPr/>
          </p:nvSpPr>
          <p:spPr bwMode="auto">
            <a:xfrm>
              <a:off x="4940479" y="3100898"/>
              <a:ext cx="10567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s-CL" altLang="es-CL" sz="2000" dirty="0">
                  <a:solidFill>
                    <a:srgbClr val="FF0000"/>
                  </a:solidFill>
                </a:rPr>
                <a:t>22</a:t>
              </a:r>
              <a:r>
                <a:rPr lang="es-CL" altLang="es-CL" sz="2000" b="1" dirty="0">
                  <a:solidFill>
                    <a:srgbClr val="FF0000"/>
                  </a:solidFill>
                </a:rPr>
                <a:t>50kg</a:t>
              </a:r>
              <a:endParaRPr lang="es-ES" altLang="es-CL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18 Conector recto de flecha"/>
            <p:cNvCxnSpPr>
              <a:cxnSpLocks noChangeShapeType="1"/>
            </p:cNvCxnSpPr>
            <p:nvPr/>
          </p:nvCxnSpPr>
          <p:spPr bwMode="auto">
            <a:xfrm>
              <a:off x="2123728" y="1266765"/>
              <a:ext cx="0" cy="709333"/>
            </a:xfrm>
            <a:prstGeom prst="straightConnector1">
              <a:avLst/>
            </a:prstGeom>
            <a:noFill/>
            <a:ln w="4762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16 CuadroTexto"/>
            <p:cNvSpPr txBox="1">
              <a:spLocks noChangeArrowheads="1"/>
            </p:cNvSpPr>
            <p:nvPr/>
          </p:nvSpPr>
          <p:spPr bwMode="auto">
            <a:xfrm>
              <a:off x="1752714" y="880115"/>
              <a:ext cx="10567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s-CL" altLang="es-CL" sz="2000" b="1" dirty="0">
                  <a:solidFill>
                    <a:schemeClr val="tx2"/>
                  </a:solidFill>
                </a:rPr>
                <a:t>1500kg</a:t>
              </a:r>
              <a:endParaRPr lang="es-ES" altLang="es-CL" sz="2000" b="1" dirty="0">
                <a:solidFill>
                  <a:schemeClr val="tx2"/>
                </a:solidFill>
              </a:endParaRPr>
            </a:p>
          </p:txBody>
        </p:sp>
        <p:cxnSp>
          <p:nvCxnSpPr>
            <p:cNvPr id="9" name="18 Conector recto de flecha"/>
            <p:cNvCxnSpPr>
              <a:cxnSpLocks noChangeShapeType="1"/>
            </p:cNvCxnSpPr>
            <p:nvPr/>
          </p:nvCxnSpPr>
          <p:spPr bwMode="auto">
            <a:xfrm>
              <a:off x="3203848" y="1257783"/>
              <a:ext cx="0" cy="709333"/>
            </a:xfrm>
            <a:prstGeom prst="straightConnector1">
              <a:avLst/>
            </a:prstGeom>
            <a:noFill/>
            <a:ln w="4762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16 CuadroTexto"/>
            <p:cNvSpPr txBox="1">
              <a:spLocks noChangeArrowheads="1"/>
            </p:cNvSpPr>
            <p:nvPr/>
          </p:nvSpPr>
          <p:spPr bwMode="auto">
            <a:xfrm>
              <a:off x="2832834" y="871133"/>
              <a:ext cx="10567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s-CL" altLang="es-CL" sz="2000" b="1" dirty="0">
                  <a:solidFill>
                    <a:schemeClr val="tx2"/>
                  </a:solidFill>
                </a:rPr>
                <a:t>1500kg</a:t>
              </a:r>
              <a:endParaRPr lang="es-ES" altLang="es-CL" sz="2000" b="1" dirty="0">
                <a:solidFill>
                  <a:schemeClr val="tx2"/>
                </a:solidFill>
              </a:endParaRPr>
            </a:p>
          </p:txBody>
        </p:sp>
        <p:cxnSp>
          <p:nvCxnSpPr>
            <p:cNvPr id="11" name="18 Conector recto de flecha"/>
            <p:cNvCxnSpPr>
              <a:cxnSpLocks noChangeShapeType="1"/>
            </p:cNvCxnSpPr>
            <p:nvPr/>
          </p:nvCxnSpPr>
          <p:spPr bwMode="auto">
            <a:xfrm>
              <a:off x="4283968" y="1287725"/>
              <a:ext cx="0" cy="709333"/>
            </a:xfrm>
            <a:prstGeom prst="straightConnector1">
              <a:avLst/>
            </a:prstGeom>
            <a:noFill/>
            <a:ln w="4762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16 CuadroTexto"/>
            <p:cNvSpPr txBox="1">
              <a:spLocks noChangeArrowheads="1"/>
            </p:cNvSpPr>
            <p:nvPr/>
          </p:nvSpPr>
          <p:spPr bwMode="auto">
            <a:xfrm>
              <a:off x="3912954" y="901075"/>
              <a:ext cx="10567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s-CL" altLang="es-CL" sz="2000" b="1" dirty="0">
                  <a:solidFill>
                    <a:schemeClr val="tx2"/>
                  </a:solidFill>
                </a:rPr>
                <a:t>1500kg</a:t>
              </a:r>
              <a:endParaRPr lang="es-ES" altLang="es-CL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36" name="Text Box 3">
              <a:extLst>
                <a:ext uri="{FF2B5EF4-FFF2-40B4-BE49-F238E27FC236}">
                  <a16:creationId xmlns:a16="http://schemas.microsoft.com/office/drawing/2014/main" id="{41BE6ACA-AAE2-49A4-A0B6-3541725C9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171" y="2305010"/>
              <a:ext cx="2544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CL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4" name="Text Box 3">
              <a:extLst>
                <a:ext uri="{FF2B5EF4-FFF2-40B4-BE49-F238E27FC236}">
                  <a16:creationId xmlns:a16="http://schemas.microsoft.com/office/drawing/2014/main" id="{9A706B43-E9C2-46CB-AD43-658B3D79F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560" y="1726870"/>
              <a:ext cx="2544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CL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4" name="Text Box 3">
              <a:extLst>
                <a:ext uri="{FF2B5EF4-FFF2-40B4-BE49-F238E27FC236}">
                  <a16:creationId xmlns:a16="http://schemas.microsoft.com/office/drawing/2014/main" id="{FB59BC1D-A401-4427-A12A-96F7E8965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297" y="1707365"/>
              <a:ext cx="2544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CL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5" name="Text Box 3">
              <a:extLst>
                <a:ext uri="{FF2B5EF4-FFF2-40B4-BE49-F238E27FC236}">
                  <a16:creationId xmlns:a16="http://schemas.microsoft.com/office/drawing/2014/main" id="{94A787DD-03B4-4F2D-8AFD-A4276B7F3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6062" y="1695972"/>
              <a:ext cx="2544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CL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56" name="Text Box 3">
              <a:extLst>
                <a:ext uri="{FF2B5EF4-FFF2-40B4-BE49-F238E27FC236}">
                  <a16:creationId xmlns:a16="http://schemas.microsoft.com/office/drawing/2014/main" id="{E9634DDA-068A-4D50-87B8-C23740875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0374" y="1684181"/>
              <a:ext cx="2544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CL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7" name="Text Box 3">
              <a:extLst>
                <a:ext uri="{FF2B5EF4-FFF2-40B4-BE49-F238E27FC236}">
                  <a16:creationId xmlns:a16="http://schemas.microsoft.com/office/drawing/2014/main" id="{18979A69-8655-4A50-B8F2-54AB6841B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353" y="1659387"/>
              <a:ext cx="2544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CL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58" name="Text Box 3">
              <a:extLst>
                <a:ext uri="{FF2B5EF4-FFF2-40B4-BE49-F238E27FC236}">
                  <a16:creationId xmlns:a16="http://schemas.microsoft.com/office/drawing/2014/main" id="{E644A6A3-FCB8-4E73-832D-5ABBC49F7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696" y="2329135"/>
              <a:ext cx="2544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CL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59" name="Text Box 3">
              <a:extLst>
                <a:ext uri="{FF2B5EF4-FFF2-40B4-BE49-F238E27FC236}">
                  <a16:creationId xmlns:a16="http://schemas.microsoft.com/office/drawing/2014/main" id="{B545E2D0-86E4-4C8E-BD40-48F6C09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419" y="2329135"/>
              <a:ext cx="2544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CL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60" name="Text Box 3">
              <a:extLst>
                <a:ext uri="{FF2B5EF4-FFF2-40B4-BE49-F238E27FC236}">
                  <a16:creationId xmlns:a16="http://schemas.microsoft.com/office/drawing/2014/main" id="{933F4EAD-45BD-4F77-BDFA-112972637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9539" y="2329135"/>
              <a:ext cx="2544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CL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61" name="Text Box 3">
              <a:extLst>
                <a:ext uri="{FF2B5EF4-FFF2-40B4-BE49-F238E27FC236}">
                  <a16:creationId xmlns:a16="http://schemas.microsoft.com/office/drawing/2014/main" id="{D23E89C8-3613-4A95-B214-7AC067E47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9699" y="2276872"/>
              <a:ext cx="2544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CL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0EFB7036-BF82-484E-A8CD-7379375C84ED}"/>
                </a:ext>
              </a:extLst>
            </p:cNvPr>
            <p:cNvSpPr/>
            <p:nvPr/>
          </p:nvSpPr>
          <p:spPr bwMode="auto">
            <a:xfrm>
              <a:off x="2281064" y="1726870"/>
              <a:ext cx="464118" cy="1910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F1E9B99E-CAEF-402A-905F-6FB40B7D7E51}"/>
                </a:ext>
              </a:extLst>
            </p:cNvPr>
            <p:cNvSpPr/>
            <p:nvPr/>
          </p:nvSpPr>
          <p:spPr bwMode="auto">
            <a:xfrm>
              <a:off x="3315794" y="1700808"/>
              <a:ext cx="464118" cy="1910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0DD3CFA0-3B94-4C0F-829C-0AE7834FF7DF}"/>
                </a:ext>
              </a:extLst>
            </p:cNvPr>
            <p:cNvSpPr/>
            <p:nvPr/>
          </p:nvSpPr>
          <p:spPr bwMode="auto">
            <a:xfrm>
              <a:off x="4427984" y="1700808"/>
              <a:ext cx="464118" cy="1910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</p:grpSp>
      <p:sp>
        <p:nvSpPr>
          <p:cNvPr id="65" name="20 CuadroTexto">
            <a:extLst>
              <a:ext uri="{FF2B5EF4-FFF2-40B4-BE49-F238E27FC236}">
                <a16:creationId xmlns:a16="http://schemas.microsoft.com/office/drawing/2014/main" id="{9E24F259-31D8-4156-A9B5-E6CBBAF49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4939856"/>
            <a:ext cx="5100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CL" sz="1600" b="1" dirty="0">
                <a:solidFill>
                  <a:srgbClr val="0033CC"/>
                </a:solidFill>
              </a:rPr>
              <a:t>A-8</a:t>
            </a:r>
          </a:p>
        </p:txBody>
      </p:sp>
      <p:sp>
        <p:nvSpPr>
          <p:cNvPr id="66" name="20 CuadroTexto">
            <a:extLst>
              <a:ext uri="{FF2B5EF4-FFF2-40B4-BE49-F238E27FC236}">
                <a16:creationId xmlns:a16="http://schemas.microsoft.com/office/drawing/2014/main" id="{81DE9FFD-9D29-46D8-AB52-9C387D319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598" y="4660282"/>
            <a:ext cx="5004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CL" sz="1600" dirty="0">
                <a:solidFill>
                  <a:srgbClr val="0033CC"/>
                </a:solidFill>
              </a:rPr>
              <a:t>1</a:t>
            </a:r>
            <a:r>
              <a:rPr lang="es-ES" altLang="es-CL" sz="1600" b="1" dirty="0">
                <a:solidFill>
                  <a:srgbClr val="0033CC"/>
                </a:solidFill>
              </a:rPr>
              <a:t>-2</a:t>
            </a:r>
          </a:p>
        </p:txBody>
      </p:sp>
      <p:sp>
        <p:nvSpPr>
          <p:cNvPr id="67" name="20 CuadroTexto">
            <a:extLst>
              <a:ext uri="{FF2B5EF4-FFF2-40B4-BE49-F238E27FC236}">
                <a16:creationId xmlns:a16="http://schemas.microsoft.com/office/drawing/2014/main" id="{1FF36134-28D9-4DA6-BBEC-6D3E0BE3C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9899" y="5301410"/>
            <a:ext cx="5004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CL" sz="1600" dirty="0">
                <a:solidFill>
                  <a:srgbClr val="0033CC"/>
                </a:solidFill>
              </a:rPr>
              <a:t>1</a:t>
            </a:r>
            <a:r>
              <a:rPr lang="es-ES" altLang="es-CL" sz="1600" b="1" dirty="0">
                <a:solidFill>
                  <a:srgbClr val="0033CC"/>
                </a:solidFill>
              </a:rPr>
              <a:t>-8</a:t>
            </a:r>
          </a:p>
        </p:txBody>
      </p:sp>
      <p:sp>
        <p:nvSpPr>
          <p:cNvPr id="68" name="Text Box 3">
            <a:extLst>
              <a:ext uri="{FF2B5EF4-FFF2-40B4-BE49-F238E27FC236}">
                <a16:creationId xmlns:a16="http://schemas.microsoft.com/office/drawing/2014/main" id="{EF8FC98E-5142-4716-8C52-486ADB9F3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372" y="5529426"/>
            <a:ext cx="27859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-(1-2)  +  7115 cos 18,43°= 0</a:t>
            </a:r>
          </a:p>
          <a:p>
            <a:pPr>
              <a:spcBef>
                <a:spcPct val="50000"/>
              </a:spcBef>
            </a:pPr>
            <a:r>
              <a:rPr lang="es-ES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(1-2) = 6750 kg C</a:t>
            </a:r>
          </a:p>
        </p:txBody>
      </p:sp>
    </p:spTree>
    <p:extLst>
      <p:ext uri="{BB962C8B-B14F-4D97-AF65-F5344CB8AC3E}">
        <p14:creationId xmlns:p14="http://schemas.microsoft.com/office/powerpoint/2010/main" val="965253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34BDF76B-DB9C-480E-9F74-FF317E7E54F6}"/>
                  </a:ext>
                </a:extLst>
              </p:cNvPr>
              <p:cNvSpPr txBox="1"/>
              <p:nvPr/>
            </p:nvSpPr>
            <p:spPr>
              <a:xfrm>
                <a:off x="2417771" y="3068960"/>
                <a:ext cx="1142749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s-CL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s-CL" b="0" i="0" baseline="-25000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s-CL" b="0" i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s-CL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34BDF76B-DB9C-480E-9F74-FF317E7E5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771" y="3068960"/>
                <a:ext cx="1142749" cy="670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ángulo 15">
            <a:extLst>
              <a:ext uri="{FF2B5EF4-FFF2-40B4-BE49-F238E27FC236}">
                <a16:creationId xmlns:a16="http://schemas.microsoft.com/office/drawing/2014/main" id="{E3305F36-F295-425E-9005-8961794396B8}"/>
              </a:ext>
            </a:extLst>
          </p:cNvPr>
          <p:cNvSpPr/>
          <p:nvPr/>
        </p:nvSpPr>
        <p:spPr>
          <a:xfrm>
            <a:off x="5535131" y="4335826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0" dirty="0">
                <a:latin typeface="Calibri" panose="020F0502020204030204" pitchFamily="34" charset="0"/>
                <a:cs typeface="Calibri" panose="020F0502020204030204" pitchFamily="34" charset="0"/>
              </a:rPr>
              <a:t>(2-3) = 9000 kg C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271DFB8-3C65-47F0-91AF-E1A1F982F2E3}"/>
              </a:ext>
            </a:extLst>
          </p:cNvPr>
          <p:cNvSpPr/>
          <p:nvPr/>
        </p:nvSpPr>
        <p:spPr>
          <a:xfrm>
            <a:off x="2389970" y="3811304"/>
            <a:ext cx="4918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b="0" dirty="0">
                <a:latin typeface="Calibri" panose="020F0502020204030204" pitchFamily="34" charset="0"/>
                <a:cs typeface="Calibri" panose="020F0502020204030204" pitchFamily="34" charset="0"/>
              </a:rPr>
              <a:t>2250 kg * 6,0m – 1500kg * 3,0m – (2-3) * 1,0m = 0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D16C07E6-1102-4EC4-9544-B1090CC20448}"/>
              </a:ext>
            </a:extLst>
          </p:cNvPr>
          <p:cNvGrpSpPr/>
          <p:nvPr/>
        </p:nvGrpSpPr>
        <p:grpSpPr>
          <a:xfrm>
            <a:off x="683568" y="836712"/>
            <a:ext cx="3714321" cy="2135010"/>
            <a:chOff x="683568" y="1095243"/>
            <a:chExt cx="3714321" cy="2135010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D1899722-4C26-4587-B09B-DF2E9929E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568" y="1401710"/>
              <a:ext cx="3672408" cy="1608354"/>
            </a:xfrm>
            <a:prstGeom prst="rect">
              <a:avLst/>
            </a:prstGeom>
          </p:spPr>
        </p:pic>
        <p:cxnSp>
          <p:nvCxnSpPr>
            <p:cNvPr id="3" name="9 Conector recto de flecha">
              <a:extLst>
                <a:ext uri="{FF2B5EF4-FFF2-40B4-BE49-F238E27FC236}">
                  <a16:creationId xmlns:a16="http://schemas.microsoft.com/office/drawing/2014/main" id="{47598940-693C-4F7A-ABC4-A499A58623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91153" y="2463574"/>
              <a:ext cx="0" cy="709332"/>
            </a:xfrm>
            <a:prstGeom prst="straightConnector1">
              <a:avLst/>
            </a:prstGeom>
            <a:noFill/>
            <a:ln w="476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20 CuadroTexto">
              <a:extLst>
                <a:ext uri="{FF2B5EF4-FFF2-40B4-BE49-F238E27FC236}">
                  <a16:creationId xmlns:a16="http://schemas.microsoft.com/office/drawing/2014/main" id="{C354F399-467B-4843-A0A0-47A645E38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281" y="2891699"/>
              <a:ext cx="8803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s-CL" altLang="es-CL" sz="1600" dirty="0">
                  <a:solidFill>
                    <a:srgbClr val="FF0000"/>
                  </a:solidFill>
                </a:rPr>
                <a:t>22</a:t>
              </a:r>
              <a:r>
                <a:rPr lang="es-CL" altLang="es-CL" sz="1600" b="1" dirty="0">
                  <a:solidFill>
                    <a:srgbClr val="FF0000"/>
                  </a:solidFill>
                </a:rPr>
                <a:t>50kg</a:t>
              </a:r>
              <a:endParaRPr lang="es-ES" altLang="es-CL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18 Conector recto de flecha">
              <a:extLst>
                <a:ext uri="{FF2B5EF4-FFF2-40B4-BE49-F238E27FC236}">
                  <a16:creationId xmlns:a16="http://schemas.microsoft.com/office/drawing/2014/main" id="{DC76DF99-9B97-4ECE-8BAF-39DACA2FF3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18162" y="1194040"/>
              <a:ext cx="0" cy="709333"/>
            </a:xfrm>
            <a:prstGeom prst="straightConnector1">
              <a:avLst/>
            </a:prstGeom>
            <a:noFill/>
            <a:ln w="4762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16 CuadroTexto">
              <a:extLst>
                <a:ext uri="{FF2B5EF4-FFF2-40B4-BE49-F238E27FC236}">
                  <a16:creationId xmlns:a16="http://schemas.microsoft.com/office/drawing/2014/main" id="{21D803D9-0E1B-40B2-B1D8-A06FB4DBC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9232" y="1095243"/>
              <a:ext cx="8803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s-CL" altLang="es-CL" sz="1600" b="1" dirty="0">
                  <a:solidFill>
                    <a:schemeClr val="tx2"/>
                  </a:solidFill>
                </a:rPr>
                <a:t>1500kg</a:t>
              </a:r>
              <a:endParaRPr lang="es-ES" altLang="es-CL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Círculo: vacío 6">
              <a:extLst>
                <a:ext uri="{FF2B5EF4-FFF2-40B4-BE49-F238E27FC236}">
                  <a16:creationId xmlns:a16="http://schemas.microsoft.com/office/drawing/2014/main" id="{0A0D42C4-98EE-43E5-A544-C59FDDBB24C8}"/>
                </a:ext>
              </a:extLst>
            </p:cNvPr>
            <p:cNvSpPr/>
            <p:nvPr/>
          </p:nvSpPr>
          <p:spPr bwMode="auto">
            <a:xfrm>
              <a:off x="4094233" y="2391566"/>
              <a:ext cx="117727" cy="109617"/>
            </a:xfrm>
            <a:prstGeom prst="donu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1148234B-DF27-4082-BCB2-C12F8608B973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>
              <a:off x="3516940" y="1607325"/>
              <a:ext cx="3820" cy="5882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5078BAAE-1DF2-48CF-A285-CFF522EDC799}"/>
                </a:ext>
              </a:extLst>
            </p:cNvPr>
            <p:cNvCxnSpPr>
              <a:cxnSpLocks/>
            </p:cNvCxnSpPr>
            <p:nvPr/>
          </p:nvCxnSpPr>
          <p:spPr bwMode="auto">
            <a:xfrm rot="17340000">
              <a:off x="3532344" y="1962570"/>
              <a:ext cx="3820" cy="5882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41C169EF-975E-458E-A9A8-09EB921D45D3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547747" y="2167526"/>
              <a:ext cx="3820" cy="5882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20 CuadroTexto">
              <a:extLst>
                <a:ext uri="{FF2B5EF4-FFF2-40B4-BE49-F238E27FC236}">
                  <a16:creationId xmlns:a16="http://schemas.microsoft.com/office/drawing/2014/main" id="{2041B440-D7D7-4857-81A7-2CBF923F4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8860" y="1602166"/>
              <a:ext cx="5004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s-ES" altLang="es-CL" sz="1600" b="1" dirty="0">
                  <a:solidFill>
                    <a:srgbClr val="0033CC"/>
                  </a:solidFill>
                </a:rPr>
                <a:t>2-3</a:t>
              </a:r>
            </a:p>
          </p:txBody>
        </p:sp>
        <p:sp>
          <p:nvSpPr>
            <p:cNvPr id="14" name="20 CuadroTexto">
              <a:extLst>
                <a:ext uri="{FF2B5EF4-FFF2-40B4-BE49-F238E27FC236}">
                  <a16:creationId xmlns:a16="http://schemas.microsoft.com/office/drawing/2014/main" id="{CB44A42C-9661-4B07-82D4-E67D0F2B2D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5519" y="2446374"/>
              <a:ext cx="5004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s-ES" altLang="es-CL" sz="1600" b="1" dirty="0">
                  <a:solidFill>
                    <a:srgbClr val="0033CC"/>
                  </a:solidFill>
                </a:rPr>
                <a:t>8-7</a:t>
              </a:r>
            </a:p>
          </p:txBody>
        </p:sp>
        <p:sp>
          <p:nvSpPr>
            <p:cNvPr id="15" name="20 CuadroTexto">
              <a:extLst>
                <a:ext uri="{FF2B5EF4-FFF2-40B4-BE49-F238E27FC236}">
                  <a16:creationId xmlns:a16="http://schemas.microsoft.com/office/drawing/2014/main" id="{AF263159-499B-4F93-9FD0-6AD7E2DA7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7486" y="2010326"/>
              <a:ext cx="5004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s-ES" altLang="es-CL" sz="1600" b="1" dirty="0">
                  <a:solidFill>
                    <a:srgbClr val="0033CC"/>
                  </a:solidFill>
                </a:rPr>
                <a:t>2-7</a:t>
              </a:r>
            </a:p>
          </p:txBody>
        </p:sp>
        <p:sp>
          <p:nvSpPr>
            <p:cNvPr id="18" name="Círculo: vacío 17">
              <a:extLst>
                <a:ext uri="{FF2B5EF4-FFF2-40B4-BE49-F238E27FC236}">
                  <a16:creationId xmlns:a16="http://schemas.microsoft.com/office/drawing/2014/main" id="{B60442CB-53E9-4A57-8EDC-DFE4CDCDC4E5}"/>
                </a:ext>
              </a:extLst>
            </p:cNvPr>
            <p:cNvSpPr/>
            <p:nvPr/>
          </p:nvSpPr>
          <p:spPr bwMode="auto">
            <a:xfrm>
              <a:off x="2459298" y="1847171"/>
              <a:ext cx="117727" cy="109617"/>
            </a:xfrm>
            <a:prstGeom prst="donu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19" name="Text Box 3">
              <a:extLst>
                <a:ext uri="{FF2B5EF4-FFF2-40B4-BE49-F238E27FC236}">
                  <a16:creationId xmlns:a16="http://schemas.microsoft.com/office/drawing/2014/main" id="{48A4ADDF-B4AE-4AB8-9AD4-1DA2DD377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3460" y="2444312"/>
              <a:ext cx="2544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CL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0" name="Text Box 3">
              <a:extLst>
                <a:ext uri="{FF2B5EF4-FFF2-40B4-BE49-F238E27FC236}">
                  <a16:creationId xmlns:a16="http://schemas.microsoft.com/office/drawing/2014/main" id="{4B7DF25C-879E-4B29-9452-FA9F54F2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759" y="1617554"/>
              <a:ext cx="2544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CL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Text Box 3">
              <a:extLst>
                <a:ext uri="{FF2B5EF4-FFF2-40B4-BE49-F238E27FC236}">
                  <a16:creationId xmlns:a16="http://schemas.microsoft.com/office/drawing/2014/main" id="{55B79B64-AC4E-4F0B-9B82-C9D301171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9485" y="1598039"/>
              <a:ext cx="2544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CL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" name="Text Box 3">
              <a:extLst>
                <a:ext uri="{FF2B5EF4-FFF2-40B4-BE49-F238E27FC236}">
                  <a16:creationId xmlns:a16="http://schemas.microsoft.com/office/drawing/2014/main" id="{0D2D6FE5-BCA9-46F9-B5BE-DDB8FA5EB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4281" y="2477151"/>
              <a:ext cx="2544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CL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40CAE819-F600-47E4-8332-766FA4AB9C74}"/>
                  </a:ext>
                </a:extLst>
              </p:cNvPr>
              <p:cNvSpPr txBox="1"/>
              <p:nvPr/>
            </p:nvSpPr>
            <p:spPr>
              <a:xfrm>
                <a:off x="2421139" y="4774463"/>
                <a:ext cx="1142749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s-CL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s-CL" b="0" i="0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CL" b="0" i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s-CL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40CAE819-F600-47E4-8332-766FA4AB9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139" y="4774463"/>
                <a:ext cx="1142749" cy="670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ángulo 23">
            <a:extLst>
              <a:ext uri="{FF2B5EF4-FFF2-40B4-BE49-F238E27FC236}">
                <a16:creationId xmlns:a16="http://schemas.microsoft.com/office/drawing/2014/main" id="{BB8752E1-D265-4578-8FA2-C7E805DECC31}"/>
              </a:ext>
            </a:extLst>
          </p:cNvPr>
          <p:cNvSpPr/>
          <p:nvPr/>
        </p:nvSpPr>
        <p:spPr>
          <a:xfrm>
            <a:off x="5557504" y="6011996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0" dirty="0">
                <a:latin typeface="Calibri" panose="020F0502020204030204" pitchFamily="34" charset="0"/>
                <a:cs typeface="Calibri" panose="020F0502020204030204" pitchFamily="34" charset="0"/>
              </a:rPr>
              <a:t>(8-7) = 6750 kg T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9C35279-94DF-4E0E-8CB4-3BBB2EA6C2EC}"/>
              </a:ext>
            </a:extLst>
          </p:cNvPr>
          <p:cNvSpPr/>
          <p:nvPr/>
        </p:nvSpPr>
        <p:spPr>
          <a:xfrm>
            <a:off x="2412343" y="5487474"/>
            <a:ext cx="3318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b="0" dirty="0">
                <a:latin typeface="Calibri" panose="020F0502020204030204" pitchFamily="34" charset="0"/>
                <a:cs typeface="Calibri" panose="020F0502020204030204" pitchFamily="34" charset="0"/>
              </a:rPr>
              <a:t>2250 kg * 3,0m – (8-7) * 1,0m = 0</a:t>
            </a:r>
          </a:p>
        </p:txBody>
      </p:sp>
      <p:sp>
        <p:nvSpPr>
          <p:cNvPr id="27" name="1 Título">
            <a:extLst>
              <a:ext uri="{FF2B5EF4-FFF2-40B4-BE49-F238E27FC236}">
                <a16:creationId xmlns:a16="http://schemas.microsoft.com/office/drawing/2014/main" id="{AA7BE726-99CF-47CB-BFA1-090241FBD182}"/>
              </a:ext>
            </a:extLst>
          </p:cNvPr>
          <p:cNvSpPr txBox="1">
            <a:spLocks/>
          </p:cNvSpPr>
          <p:nvPr/>
        </p:nvSpPr>
        <p:spPr>
          <a:xfrm>
            <a:off x="611561" y="216000"/>
            <a:ext cx="7920000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" sz="2400" dirty="0">
                <a:solidFill>
                  <a:srgbClr val="FF6600"/>
                </a:solidFill>
                <a:latin typeface="Calibri" panose="020F0502020204030204" pitchFamily="34" charset="0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4215976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819" t="30169" r="28471" b="35295"/>
          <a:stretch/>
        </p:blipFill>
        <p:spPr>
          <a:xfrm>
            <a:off x="541610" y="4149080"/>
            <a:ext cx="5180460" cy="21138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197" t="11616" r="80262" b="28666"/>
          <a:stretch/>
        </p:blipFill>
        <p:spPr>
          <a:xfrm>
            <a:off x="6893284" y="726228"/>
            <a:ext cx="2232248" cy="57516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9589" t="31507" r="13424" b="42466"/>
          <a:stretch/>
        </p:blipFill>
        <p:spPr>
          <a:xfrm>
            <a:off x="1043608" y="2420888"/>
            <a:ext cx="4176464" cy="15260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387AA11-9A98-4910-A038-0ACA38350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1" y="764705"/>
            <a:ext cx="5004361" cy="1656184"/>
          </a:xfrm>
          <a:prstGeom prst="rect">
            <a:avLst/>
          </a:prstGeo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6A947659-C03B-4391-97BA-2026F2A4C26A}"/>
              </a:ext>
            </a:extLst>
          </p:cNvPr>
          <p:cNvSpPr txBox="1">
            <a:spLocks/>
          </p:cNvSpPr>
          <p:nvPr/>
        </p:nvSpPr>
        <p:spPr>
          <a:xfrm>
            <a:off x="611561" y="216000"/>
            <a:ext cx="7920000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" sz="2400" dirty="0">
                <a:solidFill>
                  <a:srgbClr val="FF6600"/>
                </a:solidFill>
                <a:latin typeface="Calibri" panose="020F0502020204030204" pitchFamily="34" charset="0"/>
              </a:rPr>
              <a:t>EJEMPLO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AB9529D-8A73-4814-9E4B-15153366C2E8}"/>
              </a:ext>
            </a:extLst>
          </p:cNvPr>
          <p:cNvSpPr/>
          <p:nvPr/>
        </p:nvSpPr>
        <p:spPr bwMode="auto">
          <a:xfrm>
            <a:off x="8244408" y="2852936"/>
            <a:ext cx="792088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A11A1FC-7B5A-436D-9308-67BEAF0AD6CA}"/>
              </a:ext>
            </a:extLst>
          </p:cNvPr>
          <p:cNvSpPr/>
          <p:nvPr/>
        </p:nvSpPr>
        <p:spPr bwMode="auto">
          <a:xfrm>
            <a:off x="8289735" y="2238823"/>
            <a:ext cx="792088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42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CuadroTexto">
            <a:extLst>
              <a:ext uri="{FF2B5EF4-FFF2-40B4-BE49-F238E27FC236}">
                <a16:creationId xmlns:a16="http://schemas.microsoft.com/office/drawing/2014/main" id="{560639B7-807C-4DBE-8022-DD86EFC79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836712"/>
            <a:ext cx="7776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CL" sz="2000" spc="-20" dirty="0">
                <a:cs typeface="Calibri" panose="020F0502020204030204" pitchFamily="34" charset="0"/>
              </a:rPr>
              <a:t>DISEÑO DE DIAGONAL SOMETIDO A TRACCION</a:t>
            </a:r>
          </a:p>
          <a:p>
            <a:pPr algn="just"/>
            <a:endParaRPr lang="es-CL" sz="2000" spc="-20" dirty="0">
              <a:cs typeface="Calibri" panose="020F0502020204030204" pitchFamily="34" charset="0"/>
            </a:endParaRPr>
          </a:p>
        </p:txBody>
      </p:sp>
      <p:cxnSp>
        <p:nvCxnSpPr>
          <p:cNvPr id="6" name="31 Conector recto">
            <a:extLst>
              <a:ext uri="{FF2B5EF4-FFF2-40B4-BE49-F238E27FC236}">
                <a16:creationId xmlns:a16="http://schemas.microsoft.com/office/drawing/2014/main" id="{458BC8F0-A444-48C5-8927-138E1675B5EB}"/>
              </a:ext>
            </a:extLst>
          </p:cNvPr>
          <p:cNvCxnSpPr/>
          <p:nvPr/>
        </p:nvCxnSpPr>
        <p:spPr bwMode="auto">
          <a:xfrm>
            <a:off x="6731759" y="1297770"/>
            <a:ext cx="0" cy="475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31 Conector recto">
            <a:extLst>
              <a:ext uri="{FF2B5EF4-FFF2-40B4-BE49-F238E27FC236}">
                <a16:creationId xmlns:a16="http://schemas.microsoft.com/office/drawing/2014/main" id="{ED8C9F84-70E0-40D5-917C-A590A95EE276}"/>
              </a:ext>
            </a:extLst>
          </p:cNvPr>
          <p:cNvCxnSpPr/>
          <p:nvPr/>
        </p:nvCxnSpPr>
        <p:spPr bwMode="auto">
          <a:xfrm>
            <a:off x="8527371" y="1297770"/>
            <a:ext cx="0" cy="475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001EDE8-059E-43E7-BBAD-01698C6A0C58}"/>
                  </a:ext>
                </a:extLst>
              </p:cNvPr>
              <p:cNvSpPr txBox="1"/>
              <p:nvPr/>
            </p:nvSpPr>
            <p:spPr>
              <a:xfrm>
                <a:off x="6793677" y="2377891"/>
                <a:ext cx="665760" cy="4532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sz="1600" b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s-CL" sz="1600" b="0" baseline="-2500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s-CL" sz="1600" b="0" i="0" baseline="-2500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s-CL" sz="1600" b="0" i="0" baseline="-25000" smtClean="0">
                          <a:latin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s-C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sz="1600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sz="1600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s-CL" sz="1600" b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001EDE8-059E-43E7-BBAD-01698C6A0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677" y="2377891"/>
                <a:ext cx="665760" cy="4532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7437672-5A72-45FB-9107-5010899905A9}"/>
                  </a:ext>
                </a:extLst>
              </p:cNvPr>
              <p:cNvSpPr txBox="1"/>
              <p:nvPr/>
            </p:nvSpPr>
            <p:spPr>
              <a:xfrm>
                <a:off x="6793677" y="1919494"/>
                <a:ext cx="10996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sz="1600" b="0" i="0" smtClean="0">
                          <a:latin typeface="Calibri" panose="020F050202020403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s-CL" sz="1600" b="0" i="0" baseline="-25000" smtClean="0">
                          <a:latin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7115</m:t>
                      </m:r>
                      <m:r>
                        <m:rPr>
                          <m:nor/>
                        </m:rPr>
                        <a:rPr lang="es-CL" sz="1600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s-CL" sz="1600" b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7437672-5A72-45FB-9107-501089990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677" y="1919494"/>
                <a:ext cx="1099660" cy="246221"/>
              </a:xfrm>
              <a:prstGeom prst="rect">
                <a:avLst/>
              </a:prstGeom>
              <a:blipFill>
                <a:blip r:embed="rId5"/>
                <a:stretch>
                  <a:fillRect l="-3315" r="-5525" b="-30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887C834-9F5C-4C5D-9C21-93AB019E54AC}"/>
                  </a:ext>
                </a:extLst>
              </p:cNvPr>
              <p:cNvSpPr txBox="1"/>
              <p:nvPr/>
            </p:nvSpPr>
            <p:spPr>
              <a:xfrm>
                <a:off x="6793677" y="3024341"/>
                <a:ext cx="1297022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sz="1600" b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s-CL" sz="1600" b="0" baseline="-2500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s-CL" sz="1600" b="0" i="0" baseline="-2500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s-CL" sz="1600" b="0" i="0" baseline="-25000" smtClean="0">
                          <a:latin typeface="Symbol" panose="05050102010706020507" pitchFamily="18" charset="2"/>
                        </a:rPr>
                        <m:t> 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CL" sz="1600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s-CL" sz="1600" b="0" i="0" baseline="-2500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ct</m:t>
                      </m:r>
                      <m:r>
                        <m:rPr>
                          <m:nor/>
                        </m:rPr>
                        <a:rPr lang="es-CL" sz="1600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 ∗ </m:t>
                      </m:r>
                      <m:r>
                        <m:rPr>
                          <m:nor/>
                        </m:rPr>
                        <a:rPr lang="es-CL" sz="1600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fadm</m:t>
                      </m:r>
                    </m:oMath>
                  </m:oMathPara>
                </a14:m>
                <a:endParaRPr lang="es-CL" sz="1600" b="0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887C834-9F5C-4C5D-9C21-93AB019E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677" y="3024341"/>
                <a:ext cx="1297022" cy="240579"/>
              </a:xfrm>
              <a:prstGeom prst="rect">
                <a:avLst/>
              </a:prstGeom>
              <a:blipFill>
                <a:blip r:embed="rId6"/>
                <a:stretch>
                  <a:fillRect l="-5634" r="-7512" b="-175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1EFF7AE6-CD9D-4024-97E8-14D411FDA37A}"/>
                  </a:ext>
                </a:extLst>
              </p:cNvPr>
              <p:cNvSpPr txBox="1"/>
              <p:nvPr/>
            </p:nvSpPr>
            <p:spPr>
              <a:xfrm>
                <a:off x="899592" y="1988840"/>
                <a:ext cx="1705595" cy="612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s-CL" b="0" i="0" baseline="-2500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ct</m:t>
                          </m:r>
                          <m:r>
                            <m:rPr>
                              <m:nor/>
                            </m:rPr>
                            <a:rPr lang="es-CL" b="0" i="0" baseline="-2500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  ∗  </m:t>
                          </m:r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fadm</m:t>
                          </m:r>
                        </m:den>
                      </m:f>
                    </m:oMath>
                  </m:oMathPara>
                </a14:m>
                <a:endParaRPr lang="es-CL" b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1EFF7AE6-CD9D-4024-97E8-14D411FDA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988840"/>
                <a:ext cx="1705595" cy="612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817A5E3-8D78-49A2-A414-98ED811F32B1}"/>
                  </a:ext>
                </a:extLst>
              </p:cNvPr>
              <p:cNvSpPr txBox="1"/>
              <p:nvPr/>
            </p:nvSpPr>
            <p:spPr>
              <a:xfrm>
                <a:off x="899592" y="2708920"/>
                <a:ext cx="40876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Considerando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rdida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por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union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b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s-CL" b="0" baseline="-2500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ct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0,85</m:t>
                      </m:r>
                    </m:oMath>
                  </m:oMathPara>
                </a14:m>
                <a:endParaRPr lang="es-CL" b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817A5E3-8D78-49A2-A414-98ED811F3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708920"/>
                <a:ext cx="4087657" cy="276999"/>
              </a:xfrm>
              <a:prstGeom prst="rect">
                <a:avLst/>
              </a:prstGeom>
              <a:blipFill>
                <a:blip r:embed="rId8"/>
                <a:stretch>
                  <a:fillRect l="-1045" r="-1194" b="-2826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DCFF6EC-E927-4527-8CF0-BA273D3F96C7}"/>
                  </a:ext>
                </a:extLst>
              </p:cNvPr>
              <p:cNvSpPr txBox="1"/>
              <p:nvPr/>
            </p:nvSpPr>
            <p:spPr>
              <a:xfrm>
                <a:off x="899592" y="3224758"/>
                <a:ext cx="3499356" cy="565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7115</m:t>
                          </m:r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0,85</m:t>
                          </m:r>
                          <m:r>
                            <m:rPr>
                              <m:nor/>
                            </m:rPr>
                            <a:rPr lang="es-CL" b="0" i="0" baseline="-2500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∗  1440 </m:t>
                          </m:r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kg</m:t>
                          </m:r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cm</m:t>
                          </m:r>
                          <m:r>
                            <m:rPr>
                              <m:nor/>
                            </m:rPr>
                            <a:rPr lang="es-CL" b="0" i="0" baseline="3000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5,81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es-CL" b="0" i="0" baseline="3000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s-CL" b="0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DCFF6EC-E927-4527-8CF0-BA273D3F9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224758"/>
                <a:ext cx="3499356" cy="5652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16AAAAE1-486C-42EB-B62F-BCA7526F077E}"/>
                  </a:ext>
                </a:extLst>
              </p:cNvPr>
              <p:cNvSpPr txBox="1"/>
              <p:nvPr/>
            </p:nvSpPr>
            <p:spPr>
              <a:xfrm>
                <a:off x="899592" y="1340768"/>
                <a:ext cx="750205" cy="509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b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s-CL" b="0" baseline="-2500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s-CL" b="0" i="0" baseline="-2500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s-CL" b="0" i="0" baseline="-25000" smtClean="0">
                          <a:latin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s-CL" b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16AAAAE1-486C-42EB-B62F-BCA7526F0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40768"/>
                <a:ext cx="750205" cy="5098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n 14">
            <a:extLst>
              <a:ext uri="{FF2B5EF4-FFF2-40B4-BE49-F238E27FC236}">
                <a16:creationId xmlns:a16="http://schemas.microsoft.com/office/drawing/2014/main" id="{A53CB2FD-4948-44B2-8D77-9FC0EF5FA5C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910" t="22241" r="60360" b="48217"/>
          <a:stretch/>
        </p:blipFill>
        <p:spPr>
          <a:xfrm>
            <a:off x="3962236" y="4147079"/>
            <a:ext cx="2513989" cy="199841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8C04C0B-A0F2-420C-AFD3-0D9499B1DB33}"/>
              </a:ext>
            </a:extLst>
          </p:cNvPr>
          <p:cNvSpPr/>
          <p:nvPr/>
        </p:nvSpPr>
        <p:spPr bwMode="auto">
          <a:xfrm>
            <a:off x="3962236" y="4968728"/>
            <a:ext cx="2513989" cy="23459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F0705B34-95B9-4CF1-B737-D395DBF1F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740" y="4191980"/>
            <a:ext cx="750482" cy="70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 Título">
            <a:extLst>
              <a:ext uri="{FF2B5EF4-FFF2-40B4-BE49-F238E27FC236}">
                <a16:creationId xmlns:a16="http://schemas.microsoft.com/office/drawing/2014/main" id="{A1E4105A-0DDC-4B3D-BB43-C183F3F4FCC0}"/>
              </a:ext>
            </a:extLst>
          </p:cNvPr>
          <p:cNvSpPr txBox="1">
            <a:spLocks/>
          </p:cNvSpPr>
          <p:nvPr/>
        </p:nvSpPr>
        <p:spPr>
          <a:xfrm>
            <a:off x="611561" y="216000"/>
            <a:ext cx="7920000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" sz="2400" dirty="0">
                <a:solidFill>
                  <a:srgbClr val="FF6600"/>
                </a:solidFill>
                <a:latin typeface="Calibri" panose="020F0502020204030204" pitchFamily="34" charset="0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2460047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31 Conector recto">
            <a:extLst>
              <a:ext uri="{FF2B5EF4-FFF2-40B4-BE49-F238E27FC236}">
                <a16:creationId xmlns:a16="http://schemas.microsoft.com/office/drawing/2014/main" id="{90DBDD56-0B70-41C8-86E4-A14F59439939}"/>
              </a:ext>
            </a:extLst>
          </p:cNvPr>
          <p:cNvCxnSpPr/>
          <p:nvPr/>
        </p:nvCxnSpPr>
        <p:spPr bwMode="auto">
          <a:xfrm>
            <a:off x="6733548" y="1289547"/>
            <a:ext cx="0" cy="475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17 CuadroTexto">
            <a:extLst>
              <a:ext uri="{FF2B5EF4-FFF2-40B4-BE49-F238E27FC236}">
                <a16:creationId xmlns:a16="http://schemas.microsoft.com/office/drawing/2014/main" id="{60A285BF-C454-4D16-B0EA-5F594C637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59" y="836712"/>
            <a:ext cx="79208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CL" sz="2000" spc="-20" dirty="0">
                <a:cs typeface="Calibri" panose="020F0502020204030204" pitchFamily="34" charset="0"/>
              </a:rPr>
              <a:t>DISEÑO DE BARRA SOMETIDA A COMPRESION</a:t>
            </a:r>
          </a:p>
        </p:txBody>
      </p:sp>
      <p:cxnSp>
        <p:nvCxnSpPr>
          <p:cNvPr id="9" name="31 Conector recto">
            <a:extLst>
              <a:ext uri="{FF2B5EF4-FFF2-40B4-BE49-F238E27FC236}">
                <a16:creationId xmlns:a16="http://schemas.microsoft.com/office/drawing/2014/main" id="{6C254A1B-C975-4279-B556-874DB644A401}"/>
              </a:ext>
            </a:extLst>
          </p:cNvPr>
          <p:cNvCxnSpPr/>
          <p:nvPr/>
        </p:nvCxnSpPr>
        <p:spPr bwMode="auto">
          <a:xfrm>
            <a:off x="8529160" y="1289547"/>
            <a:ext cx="0" cy="475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E66ECE9F-07ED-491C-AABA-22B3E4A12206}"/>
                  </a:ext>
                </a:extLst>
              </p:cNvPr>
              <p:cNvSpPr txBox="1"/>
              <p:nvPr/>
            </p:nvSpPr>
            <p:spPr>
              <a:xfrm>
                <a:off x="6795466" y="2369668"/>
                <a:ext cx="656141" cy="4532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sz="1600" b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s-CL" sz="1600" b="0" baseline="-2500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s-CL" sz="1600" b="0" baseline="-25000" smtClean="0">
                          <a:latin typeface="Symbol" panose="05050102010706020507" pitchFamily="18" charset="2"/>
                        </a:rPr>
                        <m:t>l</m:t>
                      </m:r>
                      <m:r>
                        <m:rPr>
                          <m:nor/>
                        </m:rPr>
                        <a:rPr lang="es-CL" sz="1600" b="0" i="0" baseline="-25000" smtClean="0">
                          <a:latin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s-C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sz="1600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sz="1600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s-CL" sz="1600" b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E66ECE9F-07ED-491C-AABA-22B3E4A12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466" y="2369668"/>
                <a:ext cx="656141" cy="4532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AC7A291-F14E-4211-B832-E30C18DFAC16}"/>
                  </a:ext>
                </a:extLst>
              </p:cNvPr>
              <p:cNvSpPr txBox="1"/>
              <p:nvPr/>
            </p:nvSpPr>
            <p:spPr>
              <a:xfrm>
                <a:off x="6872976" y="3089748"/>
                <a:ext cx="633699" cy="453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sz="1600" b="0" i="0" smtClean="0">
                          <a:latin typeface="Symbol" panose="05050102010706020507" pitchFamily="18" charset="2"/>
                        </a:rPr>
                        <m:t>l</m:t>
                      </m:r>
                      <m:r>
                        <m:rPr>
                          <m:nor/>
                        </m:rPr>
                        <a:rPr lang="es-CL" sz="1600" b="0" i="0" baseline="-25000" smtClean="0">
                          <a:latin typeface="Symbol" panose="05050102010706020507" pitchFamily="18" charset="2"/>
                        </a:rPr>
                        <m:t> </m:t>
                      </m:r>
                      <m:r>
                        <a:rPr lang="es-CL" sz="16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C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sz="1600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KL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sz="1600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i</m:t>
                          </m:r>
                        </m:den>
                      </m:f>
                    </m:oMath>
                  </m:oMathPara>
                </a14:m>
                <a:endParaRPr lang="es-CL" sz="1600" b="0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AC7A291-F14E-4211-B832-E30C18DFA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976" y="3089748"/>
                <a:ext cx="633699" cy="4535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CE7BBA1D-9AFA-4C01-95B3-D9D372C233B4}"/>
                  </a:ext>
                </a:extLst>
              </p:cNvPr>
              <p:cNvSpPr txBox="1"/>
              <p:nvPr/>
            </p:nvSpPr>
            <p:spPr>
              <a:xfrm>
                <a:off x="6795466" y="1911271"/>
                <a:ext cx="10996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sz="1600" b="0" i="0" smtClean="0">
                          <a:latin typeface="Calibri" panose="020F050202020403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s-CL" sz="1600" b="0" i="0" baseline="-25000" smtClean="0">
                          <a:latin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9000</m:t>
                      </m:r>
                      <m:r>
                        <m:rPr>
                          <m:nor/>
                        </m:rPr>
                        <a:rPr lang="es-CL" sz="1600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s-CL" sz="1600" b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CE7BBA1D-9AFA-4C01-95B3-D9D372C23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466" y="1911271"/>
                <a:ext cx="1099660" cy="246221"/>
              </a:xfrm>
              <a:prstGeom prst="rect">
                <a:avLst/>
              </a:prstGeom>
              <a:blipFill>
                <a:blip r:embed="rId7"/>
                <a:stretch>
                  <a:fillRect l="-3333" r="-6111" b="-30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C2C7781-9FF6-4B88-BB48-533BD23628B5}"/>
                  </a:ext>
                </a:extLst>
              </p:cNvPr>
              <p:cNvSpPr txBox="1"/>
              <p:nvPr/>
            </p:nvSpPr>
            <p:spPr>
              <a:xfrm>
                <a:off x="984697" y="1844824"/>
                <a:ext cx="1096454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b="0" i="0" smtClean="0">
                          <a:latin typeface="Symbol" panose="05050102010706020507" pitchFamily="18" charset="2"/>
                        </a:rPr>
                        <m:t>l</m:t>
                      </m:r>
                      <m:r>
                        <m:rPr>
                          <m:nor/>
                        </m:rPr>
                        <a:rPr lang="es-CL" b="0" i="0" baseline="-25000" smtClean="0">
                          <a:latin typeface="Calibri" panose="020F0502020204030204" pitchFamily="34" charset="0"/>
                        </a:rPr>
                        <m:t>max</m:t>
                      </m:r>
                      <m:r>
                        <m:rPr>
                          <m:nor/>
                        </m:rPr>
                        <a:rPr lang="es-CL" b="0" i="0" baseline="-25000" smtClean="0">
                          <a:latin typeface="Symbol" panose="05050102010706020507" pitchFamily="18" charset="2"/>
                        </a:rPr>
                        <m:t> </m:t>
                      </m:r>
                      <m:r>
                        <a:rPr lang="es-CL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20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CL" b="0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C2C7781-9FF6-4B88-BB48-533BD2362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97" y="1844824"/>
                <a:ext cx="1096454" cy="270652"/>
              </a:xfrm>
              <a:prstGeom prst="rect">
                <a:avLst/>
              </a:prstGeom>
              <a:blipFill>
                <a:blip r:embed="rId8"/>
                <a:stretch>
                  <a:fillRect l="-5587" r="-6145" b="-2272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4E5C5BA4-6D59-448C-8B63-7A4809F2C925}"/>
                  </a:ext>
                </a:extLst>
              </p:cNvPr>
              <p:cNvSpPr txBox="1"/>
              <p:nvPr/>
            </p:nvSpPr>
            <p:spPr>
              <a:xfrm>
                <a:off x="971600" y="2276872"/>
                <a:ext cx="1782539" cy="511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b="0" i="0" smtClean="0">
                          <a:latin typeface="Symbol" panose="05050102010706020507" pitchFamily="18" charset="2"/>
                        </a:rPr>
                        <m:t>l</m:t>
                      </m:r>
                      <m:r>
                        <m:rPr>
                          <m:nor/>
                        </m:rPr>
                        <a:rPr lang="es-CL" b="0" i="0" baseline="-25000" smtClean="0">
                          <a:latin typeface="Symbol" panose="05050102010706020507" pitchFamily="18" charset="2"/>
                        </a:rPr>
                        <m:t> </m:t>
                      </m:r>
                      <m:r>
                        <a:rPr lang="es-CL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KL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i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→  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s-CL" b="0" i="0" smtClean="0">
                          <a:latin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KL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b="0">
                              <a:latin typeface="Symbol" panose="05050102010706020507" pitchFamily="18" charset="2"/>
                            </a:rPr>
                            <m:t>l</m:t>
                          </m:r>
                        </m:den>
                      </m:f>
                    </m:oMath>
                  </m:oMathPara>
                </a14:m>
                <a:endParaRPr lang="es-CL" b="0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4E5C5BA4-6D59-448C-8B63-7A4809F2C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276872"/>
                <a:ext cx="1782539" cy="5116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36435D6-B488-4C01-8764-792E397A5046}"/>
                  </a:ext>
                </a:extLst>
              </p:cNvPr>
              <p:cNvSpPr txBox="1"/>
              <p:nvPr/>
            </p:nvSpPr>
            <p:spPr>
              <a:xfrm>
                <a:off x="1010050" y="2924944"/>
                <a:ext cx="2662588" cy="435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CL" b="0" i="0" smtClean="0">
                        <a:latin typeface="Calibri" panose="020F0502020204030204" pitchFamily="34" charset="0"/>
                        <a:ea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s-CL" b="0" i="0" smtClean="0">
                        <a:latin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C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CL" b="0" i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</a:rPr>
                          <m:t>1,00 ∗ 300 </m:t>
                        </m:r>
                        <m:r>
                          <m:rPr>
                            <m:nor/>
                          </m:rPr>
                          <a:rPr lang="es-CL" b="0" i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</a:rPr>
                          <m:t>cm</m:t>
                        </m:r>
                      </m:num>
                      <m:den>
                        <m:r>
                          <m:rPr>
                            <m:nor/>
                          </m:rPr>
                          <a:rPr lang="es-CL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es-CL" b="0" i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s-CL" b="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CL" b="0">
                        <a:latin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CL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s-C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1,5</m:t>
                    </m:r>
                    <m:r>
                      <m:rPr>
                        <m:nor/>
                      </m:rPr>
                      <a:rPr lang="es-CL" b="0" i="0" smtClean="0">
                        <a:latin typeface="Calibri" panose="020F0502020204030204" pitchFamily="34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s-CL" b="0" i="0" smtClean="0">
                        <a:latin typeface="Calibri" panose="020F0502020204030204" pitchFamily="34" charset="0"/>
                        <a:ea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s-CL" b="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36435D6-B488-4C01-8764-792E397A5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50" y="2924944"/>
                <a:ext cx="2662588" cy="435247"/>
              </a:xfrm>
              <a:prstGeom prst="rect">
                <a:avLst/>
              </a:prstGeom>
              <a:blipFill>
                <a:blip r:embed="rId10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D28D5E45-A51F-42FC-843B-D8DBADD6BC2F}"/>
                  </a:ext>
                </a:extLst>
              </p:cNvPr>
              <p:cNvSpPr txBox="1"/>
              <p:nvPr/>
            </p:nvSpPr>
            <p:spPr>
              <a:xfrm>
                <a:off x="1015842" y="4745076"/>
                <a:ext cx="2325958" cy="543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b="0" smtClean="0">
                          <a:latin typeface="Symbol" panose="05050102010706020507" pitchFamily="18" charset="2"/>
                        </a:rPr>
                        <m:t>l</m:t>
                      </m:r>
                      <m:r>
                        <m:rPr>
                          <m:nor/>
                        </m:rPr>
                        <a:rPr lang="es-CL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CL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b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KL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b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i</m:t>
                          </m:r>
                        </m:den>
                      </m:f>
                      <m:r>
                        <m:rPr>
                          <m:nor/>
                        </m:rPr>
                        <a:rPr lang="es-C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1,00 ∗ 300 </m:t>
                          </m:r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cm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87</m:t>
                          </m:r>
                        </m:den>
                      </m:f>
                    </m:oMath>
                  </m:oMathPara>
                </a14:m>
                <a:endParaRPr lang="es-CL" b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D28D5E45-A51F-42FC-843B-D8DBADD6B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842" y="4745076"/>
                <a:ext cx="2325958" cy="543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74CC777B-6C6C-4C50-BBF9-2287C73D0FF1}"/>
                  </a:ext>
                </a:extLst>
              </p:cNvPr>
              <p:cNvSpPr txBox="1"/>
              <p:nvPr/>
            </p:nvSpPr>
            <p:spPr>
              <a:xfrm>
                <a:off x="1357281" y="5822644"/>
                <a:ext cx="1957267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s-CL" b="0" i="0" baseline="-2500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s-CL" b="0" baseline="-25000">
                          <a:latin typeface="Symbol" panose="05050102010706020507" pitchFamily="18" charset="2"/>
                        </a:rPr>
                        <m:t>l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858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kg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es-CL" b="0" i="0" baseline="3000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s-CL" b="0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74CC777B-6C6C-4C50-BBF9-2287C73D0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81" y="5822644"/>
                <a:ext cx="1957267" cy="270652"/>
              </a:xfrm>
              <a:prstGeom prst="rect">
                <a:avLst/>
              </a:prstGeom>
              <a:blipFill>
                <a:blip r:embed="rId12"/>
                <a:stretch>
                  <a:fillRect l="-1869" t="-2222" r="-1558" b="-3555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141A9BB0-0E46-44B5-8650-1194DB65378D}"/>
                  </a:ext>
                </a:extLst>
              </p:cNvPr>
              <p:cNvSpPr txBox="1"/>
              <p:nvPr/>
            </p:nvSpPr>
            <p:spPr>
              <a:xfrm>
                <a:off x="1056703" y="5462604"/>
                <a:ext cx="16478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CL" b="0" smtClean="0">
                        <a:latin typeface="Symbol" panose="05050102010706020507" pitchFamily="18" charset="2"/>
                      </a:rPr>
                      <m:t>l</m:t>
                    </m:r>
                    <m:r>
                      <m:rPr>
                        <m:nor/>
                      </m:rPr>
                      <a:rPr lang="es-CL" b="0" i="0" smtClean="0">
                        <a:latin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CL" b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s-C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s-CL" b="0" i="0" smtClean="0">
                        <a:latin typeface="Calibri" panose="020F0502020204030204" pitchFamily="34" charset="0"/>
                        <a:ea typeface="Cambria Math" panose="02040503050406030204" pitchFamily="18" charset="0"/>
                      </a:rPr>
                      <m:t>104,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5≈</m:t>
                    </m:r>
                    <m:r>
                      <m:rPr>
                        <m:nor/>
                      </m:rPr>
                      <a:rPr lang="es-CL" b="0" i="0" smtClean="0">
                        <a:latin typeface="Calibri" panose="020F0502020204030204" pitchFamily="34" charset="0"/>
                        <a:ea typeface="Cambria Math" panose="02040503050406030204" pitchFamily="18" charset="0"/>
                      </a:rPr>
                      <m:t>105</m:t>
                    </m:r>
                  </m:oMath>
                </a14:m>
                <a:r>
                  <a:rPr lang="es-CL" b="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141A9BB0-0E46-44B5-8650-1194DB653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703" y="5462604"/>
                <a:ext cx="1647887" cy="276999"/>
              </a:xfrm>
              <a:prstGeom prst="rect">
                <a:avLst/>
              </a:prstGeom>
              <a:blipFill>
                <a:blip r:embed="rId13"/>
                <a:stretch>
                  <a:fillRect l="-5166" r="-738" b="-2391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agen 21">
            <a:extLst>
              <a:ext uri="{FF2B5EF4-FFF2-40B4-BE49-F238E27FC236}">
                <a16:creationId xmlns:a16="http://schemas.microsoft.com/office/drawing/2014/main" id="{E728BBC2-DFB1-4CFE-9CB3-6882E089EC6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910" t="22241" r="60360" b="29447"/>
          <a:stretch/>
        </p:blipFill>
        <p:spPr>
          <a:xfrm>
            <a:off x="4217033" y="1268760"/>
            <a:ext cx="2160240" cy="2808313"/>
          </a:xfrm>
          <a:prstGeom prst="rect">
            <a:avLst/>
          </a:prstGeom>
        </p:spPr>
      </p:pic>
      <p:sp>
        <p:nvSpPr>
          <p:cNvPr id="44" name="Rectángulo 43">
            <a:extLst>
              <a:ext uri="{FF2B5EF4-FFF2-40B4-BE49-F238E27FC236}">
                <a16:creationId xmlns:a16="http://schemas.microsoft.com/office/drawing/2014/main" id="{3EF117CA-DFF2-4DEE-9038-5A4500A0B996}"/>
              </a:ext>
            </a:extLst>
          </p:cNvPr>
          <p:cNvSpPr/>
          <p:nvPr/>
        </p:nvSpPr>
        <p:spPr bwMode="auto">
          <a:xfrm>
            <a:off x="4290260" y="2555032"/>
            <a:ext cx="2087014" cy="14549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23" name="17 CuadroTexto">
            <a:extLst>
              <a:ext uri="{FF2B5EF4-FFF2-40B4-BE49-F238E27FC236}">
                <a16:creationId xmlns:a16="http://schemas.microsoft.com/office/drawing/2014/main" id="{C35BED1B-B93A-467D-A886-2E6500AE5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45" y="4123090"/>
            <a:ext cx="79208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CL" sz="1600" spc="-20" dirty="0">
                <a:cs typeface="Calibri" panose="020F0502020204030204" pitchFamily="34" charset="0"/>
              </a:rPr>
              <a:t>Comprobación tubular 75/75/4</a:t>
            </a:r>
          </a:p>
        </p:txBody>
      </p:sp>
      <p:graphicFrame>
        <p:nvGraphicFramePr>
          <p:cNvPr id="24" name="5 Tabla">
            <a:extLst>
              <a:ext uri="{FF2B5EF4-FFF2-40B4-BE49-F238E27FC236}">
                <a16:creationId xmlns:a16="http://schemas.microsoft.com/office/drawing/2014/main" id="{E1AB1554-F86A-4C03-A23F-6B4CB0564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073732"/>
              </p:ext>
            </p:extLst>
          </p:nvPr>
        </p:nvGraphicFramePr>
        <p:xfrm>
          <a:off x="4283968" y="4157473"/>
          <a:ext cx="4594148" cy="2179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6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6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6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6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36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36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792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KL/i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2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1429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2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1411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1384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92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1376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1372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1348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1343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1339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92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1335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1330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1316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1312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1297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1292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92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1282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92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1229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1223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1212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1189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92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1165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1159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1146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92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1095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792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1026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1019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792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953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945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792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866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858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792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809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775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740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4582D34E-0314-4405-B95B-4B3C1275906A}"/>
              </a:ext>
            </a:extLst>
          </p:cNvPr>
          <p:cNvSpPr/>
          <p:nvPr/>
        </p:nvSpPr>
        <p:spPr bwMode="auto">
          <a:xfrm>
            <a:off x="6740415" y="6001513"/>
            <a:ext cx="423850" cy="16379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26" name="17 CuadroTexto">
            <a:extLst>
              <a:ext uri="{FF2B5EF4-FFF2-40B4-BE49-F238E27FC236}">
                <a16:creationId xmlns:a16="http://schemas.microsoft.com/office/drawing/2014/main" id="{35BB56D6-C13C-40A2-A09D-23C9082F1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83" y="1522347"/>
            <a:ext cx="79208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CL" sz="1600" spc="-20" dirty="0">
                <a:cs typeface="Calibri" panose="020F0502020204030204" pitchFamily="34" charset="0"/>
              </a:rPr>
              <a:t>Aproximación por esbeltez</a:t>
            </a: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A7504BCE-CF69-4276-A37C-92EF98B7A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547" y="1161315"/>
            <a:ext cx="750482" cy="70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1 Título">
            <a:extLst>
              <a:ext uri="{FF2B5EF4-FFF2-40B4-BE49-F238E27FC236}">
                <a16:creationId xmlns:a16="http://schemas.microsoft.com/office/drawing/2014/main" id="{CE12F328-8234-4C99-9E9B-C52B78B1A1F5}"/>
              </a:ext>
            </a:extLst>
          </p:cNvPr>
          <p:cNvSpPr txBox="1">
            <a:spLocks/>
          </p:cNvSpPr>
          <p:nvPr/>
        </p:nvSpPr>
        <p:spPr>
          <a:xfrm>
            <a:off x="611561" y="216000"/>
            <a:ext cx="7920000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" sz="2400" dirty="0">
                <a:solidFill>
                  <a:srgbClr val="FF6600"/>
                </a:solidFill>
                <a:latin typeface="Calibri" panose="020F0502020204030204" pitchFamily="34" charset="0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326004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72765" y="764704"/>
            <a:ext cx="7559675" cy="487363"/>
          </a:xfrm>
          <a:prstGeom prst="rect">
            <a:avLst/>
          </a:prstGeom>
        </p:spPr>
        <p:txBody>
          <a:bodyPr/>
          <a:lstStyle/>
          <a:p>
            <a:pPr marL="536575" indent="-536575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kern="0" dirty="0">
                <a:solidFill>
                  <a:srgbClr val="FF9900"/>
                </a:solidFill>
                <a:latin typeface="Lucida Sans" panose="020B0602030504020204" pitchFamily="34" charset="0"/>
              </a:rPr>
              <a:t>UNIDAD BÁSICA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331640" y="1052736"/>
            <a:ext cx="7056784" cy="4928392"/>
            <a:chOff x="1258888" y="1052042"/>
            <a:chExt cx="7501175" cy="5238750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1194917"/>
              <a:ext cx="3600450" cy="184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363" y="1052042"/>
              <a:ext cx="3313113" cy="170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3036417"/>
              <a:ext cx="3600450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362" y="2852267"/>
              <a:ext cx="3313113" cy="162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4692179"/>
              <a:ext cx="3600450" cy="159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951" y="4581054"/>
              <a:ext cx="3313112" cy="167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Estructuras reticuladas</a:t>
            </a:r>
          </a:p>
        </p:txBody>
      </p:sp>
    </p:spTree>
    <p:extLst>
      <p:ext uri="{BB962C8B-B14F-4D97-AF65-F5344CB8AC3E}">
        <p14:creationId xmlns:p14="http://schemas.microsoft.com/office/powerpoint/2010/main" val="422856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31 Conector recto">
            <a:extLst>
              <a:ext uri="{FF2B5EF4-FFF2-40B4-BE49-F238E27FC236}">
                <a16:creationId xmlns:a16="http://schemas.microsoft.com/office/drawing/2014/main" id="{A566F12C-5DCD-478E-9B72-DA00211DAA64}"/>
              </a:ext>
            </a:extLst>
          </p:cNvPr>
          <p:cNvCxnSpPr/>
          <p:nvPr/>
        </p:nvCxnSpPr>
        <p:spPr bwMode="auto">
          <a:xfrm>
            <a:off x="6733548" y="1289547"/>
            <a:ext cx="0" cy="475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" name="17 CuadroTexto">
            <a:extLst>
              <a:ext uri="{FF2B5EF4-FFF2-40B4-BE49-F238E27FC236}">
                <a16:creationId xmlns:a16="http://schemas.microsoft.com/office/drawing/2014/main" id="{060CFE8F-1823-4D7B-AAE0-2B02F2000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59" y="836712"/>
            <a:ext cx="79208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CL" sz="2000" spc="-20" dirty="0">
                <a:cs typeface="Calibri" panose="020F0502020204030204" pitchFamily="34" charset="0"/>
              </a:rPr>
              <a:t>DISEÑO DE BARRA SOMETIDA A COMPRESION</a:t>
            </a:r>
          </a:p>
        </p:txBody>
      </p:sp>
      <p:cxnSp>
        <p:nvCxnSpPr>
          <p:cNvPr id="5" name="31 Conector recto">
            <a:extLst>
              <a:ext uri="{FF2B5EF4-FFF2-40B4-BE49-F238E27FC236}">
                <a16:creationId xmlns:a16="http://schemas.microsoft.com/office/drawing/2014/main" id="{5C520F2A-3EED-4ED8-BAEB-8997D2F46F79}"/>
              </a:ext>
            </a:extLst>
          </p:cNvPr>
          <p:cNvCxnSpPr/>
          <p:nvPr/>
        </p:nvCxnSpPr>
        <p:spPr bwMode="auto">
          <a:xfrm>
            <a:off x="8529160" y="1289547"/>
            <a:ext cx="0" cy="475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5A661B63-F22C-4DB5-9BAC-6DE5CCB2C98F}"/>
                  </a:ext>
                </a:extLst>
              </p:cNvPr>
              <p:cNvSpPr txBox="1"/>
              <p:nvPr/>
            </p:nvSpPr>
            <p:spPr>
              <a:xfrm>
                <a:off x="6795466" y="2369668"/>
                <a:ext cx="656141" cy="4532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sz="1600" b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s-CL" sz="1600" b="0" baseline="-2500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s-CL" sz="1600" b="0" baseline="-25000" smtClean="0">
                          <a:latin typeface="Symbol" panose="05050102010706020507" pitchFamily="18" charset="2"/>
                        </a:rPr>
                        <m:t>l</m:t>
                      </m:r>
                      <m:r>
                        <m:rPr>
                          <m:nor/>
                        </m:rPr>
                        <a:rPr lang="es-CL" sz="1600" b="0" i="0" baseline="-25000" smtClean="0">
                          <a:latin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s-C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sz="1600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sz="1600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s-CL" sz="1600" b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5A661B63-F22C-4DB5-9BAC-6DE5CCB2C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466" y="2369668"/>
                <a:ext cx="656141" cy="4532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0B11482-CADB-4D7D-893C-F9FB960B275B}"/>
                  </a:ext>
                </a:extLst>
              </p:cNvPr>
              <p:cNvSpPr txBox="1"/>
              <p:nvPr/>
            </p:nvSpPr>
            <p:spPr>
              <a:xfrm>
                <a:off x="6872976" y="3089748"/>
                <a:ext cx="633699" cy="453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sz="1600" b="0" i="0" smtClean="0">
                          <a:latin typeface="Symbol" panose="05050102010706020507" pitchFamily="18" charset="2"/>
                        </a:rPr>
                        <m:t>l</m:t>
                      </m:r>
                      <m:r>
                        <m:rPr>
                          <m:nor/>
                        </m:rPr>
                        <a:rPr lang="es-CL" sz="1600" b="0" i="0" baseline="-25000" smtClean="0">
                          <a:latin typeface="Symbol" panose="05050102010706020507" pitchFamily="18" charset="2"/>
                        </a:rPr>
                        <m:t> </m:t>
                      </m:r>
                      <m:r>
                        <a:rPr lang="es-CL" sz="16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C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sz="1600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KL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sz="1600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i</m:t>
                          </m:r>
                        </m:den>
                      </m:f>
                    </m:oMath>
                  </m:oMathPara>
                </a14:m>
                <a:endParaRPr lang="es-CL" sz="1600" b="0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0B11482-CADB-4D7D-893C-F9FB960B2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976" y="3089748"/>
                <a:ext cx="633699" cy="4535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D31F28E8-78BD-467A-BB35-2FFFAD705779}"/>
                  </a:ext>
                </a:extLst>
              </p:cNvPr>
              <p:cNvSpPr txBox="1"/>
              <p:nvPr/>
            </p:nvSpPr>
            <p:spPr>
              <a:xfrm>
                <a:off x="6795466" y="1911271"/>
                <a:ext cx="10996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sz="1600" b="0" i="0" smtClean="0">
                          <a:latin typeface="Calibri" panose="020F050202020403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s-CL" sz="1600" b="0" i="0" baseline="-25000" smtClean="0">
                          <a:latin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9000</m:t>
                      </m:r>
                      <m:r>
                        <m:rPr>
                          <m:nor/>
                        </m:rPr>
                        <a:rPr lang="es-CL" sz="1600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s-CL" sz="1600" b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D31F28E8-78BD-467A-BB35-2FFFAD705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466" y="1911271"/>
                <a:ext cx="1099660" cy="246221"/>
              </a:xfrm>
              <a:prstGeom prst="rect">
                <a:avLst/>
              </a:prstGeom>
              <a:blipFill>
                <a:blip r:embed="rId4"/>
                <a:stretch>
                  <a:fillRect l="-3333" r="-6111" b="-30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10CADCB-1DD0-4C44-A99A-D56F33A8B6B7}"/>
                  </a:ext>
                </a:extLst>
              </p:cNvPr>
              <p:cNvSpPr txBox="1"/>
              <p:nvPr/>
            </p:nvSpPr>
            <p:spPr>
              <a:xfrm>
                <a:off x="1357281" y="1844824"/>
                <a:ext cx="1957267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s-CL" b="0" i="0" baseline="-2500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s-CL" b="0" baseline="-25000">
                          <a:latin typeface="Symbol" panose="05050102010706020507" pitchFamily="18" charset="2"/>
                        </a:rPr>
                        <m:t>l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858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kg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es-CL" b="0" i="0" baseline="3000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s-CL" b="0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10CADCB-1DD0-4C44-A99A-D56F33A8B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81" y="1844824"/>
                <a:ext cx="1957267" cy="270652"/>
              </a:xfrm>
              <a:prstGeom prst="rect">
                <a:avLst/>
              </a:prstGeom>
              <a:blipFill>
                <a:blip r:embed="rId5"/>
                <a:stretch>
                  <a:fillRect l="-1869" t="-4545" r="-1558" b="-3863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4B6E211-FA62-4D8D-9F06-0341F177D886}"/>
                  </a:ext>
                </a:extLst>
              </p:cNvPr>
              <p:cNvSpPr txBox="1"/>
              <p:nvPr/>
            </p:nvSpPr>
            <p:spPr>
              <a:xfrm>
                <a:off x="1056703" y="2960206"/>
                <a:ext cx="2555187" cy="551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58</m:t>
                      </m:r>
                      <m:r>
                        <m:rPr>
                          <m:nor/>
                        </m:rPr>
                        <a:rPr lang="es-CL" b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b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kg</m:t>
                      </m:r>
                      <m:r>
                        <m:rPr>
                          <m:nor/>
                        </m:rPr>
                        <a:rPr lang="es-CL" b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s-CL" b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es-CL" b="0" baseline="3000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s-CL" b="0" i="0" baseline="3000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9000</m:t>
                          </m:r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10,95</m:t>
                          </m:r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cm</m:t>
                          </m:r>
                          <m:r>
                            <m:rPr>
                              <m:nor/>
                            </m:rPr>
                            <a:rPr lang="es-CL" b="0" i="0" baseline="3000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CL" b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4B6E211-FA62-4D8D-9F06-0341F177D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703" y="2960206"/>
                <a:ext cx="2555187" cy="551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55CF681A-27BC-4A31-9BDA-7083737EBB99}"/>
                  </a:ext>
                </a:extLst>
              </p:cNvPr>
              <p:cNvSpPr txBox="1"/>
              <p:nvPr/>
            </p:nvSpPr>
            <p:spPr>
              <a:xfrm>
                <a:off x="1069506" y="3656057"/>
                <a:ext cx="25920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58</m:t>
                      </m:r>
                      <m:r>
                        <m:rPr>
                          <m:nor/>
                        </m:rPr>
                        <a:rPr lang="es-CL" b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b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kg</m:t>
                      </m:r>
                      <m:r>
                        <m:rPr>
                          <m:nor/>
                        </m:rPr>
                        <a:rPr lang="es-CL" b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s-CL" b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es-CL" b="0" baseline="3000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s-CL" b="0" i="0" baseline="3000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821</m:t>
                      </m:r>
                      <m:r>
                        <m:rPr>
                          <m:nor/>
                        </m:rPr>
                        <a:rPr lang="es-CL" b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b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kg</m:t>
                      </m:r>
                      <m:r>
                        <m:rPr>
                          <m:nor/>
                        </m:rPr>
                        <a:rPr lang="es-CL" b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s-CL" b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es-CL" b="0" baseline="3000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s-CL" b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55CF681A-27BC-4A31-9BDA-7083737EB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506" y="3656057"/>
                <a:ext cx="2592056" cy="276999"/>
              </a:xfrm>
              <a:prstGeom prst="rect">
                <a:avLst/>
              </a:prstGeom>
              <a:blipFill>
                <a:blip r:embed="rId7"/>
                <a:stretch>
                  <a:fillRect l="-1643" t="-6667" r="-704" b="-3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F9B82EA8-41A9-4B79-813A-8625B233D558}"/>
                  </a:ext>
                </a:extLst>
              </p:cNvPr>
              <p:cNvSpPr txBox="1"/>
              <p:nvPr/>
            </p:nvSpPr>
            <p:spPr>
              <a:xfrm>
                <a:off x="1075105" y="2344062"/>
                <a:ext cx="738985" cy="509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b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s-CL" b="0" baseline="-2500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s-CL" b="0" baseline="-25000" smtClean="0">
                          <a:latin typeface="Symbol" panose="05050102010706020507" pitchFamily="18" charset="2"/>
                        </a:rPr>
                        <m:t>l</m:t>
                      </m:r>
                      <m:r>
                        <m:rPr>
                          <m:nor/>
                        </m:rPr>
                        <a:rPr lang="es-CL" b="0" i="0" baseline="-25000" smtClean="0">
                          <a:latin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s-C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b="0" i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s-CL" b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F9B82EA8-41A9-4B79-813A-8625B233D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105" y="2344062"/>
                <a:ext cx="738985" cy="5098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n 17">
            <a:extLst>
              <a:ext uri="{FF2B5EF4-FFF2-40B4-BE49-F238E27FC236}">
                <a16:creationId xmlns:a16="http://schemas.microsoft.com/office/drawing/2014/main" id="{609602DA-1E5D-49AB-A77F-53F71B59DEF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412" t="30587" r="32235" b="51766"/>
          <a:stretch/>
        </p:blipFill>
        <p:spPr>
          <a:xfrm>
            <a:off x="1774288" y="4755085"/>
            <a:ext cx="5756849" cy="139278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99F3784-EAB9-4233-9734-FB994AFAD01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910" t="22241" r="60360" b="29447"/>
          <a:stretch/>
        </p:blipFill>
        <p:spPr>
          <a:xfrm>
            <a:off x="4217033" y="1402529"/>
            <a:ext cx="2160240" cy="2808313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4F2EB17E-6803-444B-9C51-EC7148954021}"/>
              </a:ext>
            </a:extLst>
          </p:cNvPr>
          <p:cNvSpPr/>
          <p:nvPr/>
        </p:nvSpPr>
        <p:spPr bwMode="auto">
          <a:xfrm>
            <a:off x="4290260" y="2688801"/>
            <a:ext cx="2087014" cy="16508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C28F6217-F289-49C5-893A-1009B15D8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547" y="1161315"/>
            <a:ext cx="750482" cy="70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1 Título">
            <a:extLst>
              <a:ext uri="{FF2B5EF4-FFF2-40B4-BE49-F238E27FC236}">
                <a16:creationId xmlns:a16="http://schemas.microsoft.com/office/drawing/2014/main" id="{9F3A8ED5-685F-4982-A703-AA5225AABE26}"/>
              </a:ext>
            </a:extLst>
          </p:cNvPr>
          <p:cNvSpPr txBox="1">
            <a:spLocks/>
          </p:cNvSpPr>
          <p:nvPr/>
        </p:nvSpPr>
        <p:spPr>
          <a:xfrm>
            <a:off x="611561" y="216000"/>
            <a:ext cx="7920000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" sz="2400" dirty="0">
                <a:solidFill>
                  <a:srgbClr val="FF6600"/>
                </a:solidFill>
                <a:latin typeface="Calibri" panose="020F0502020204030204" pitchFamily="34" charset="0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369127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023328" y="764704"/>
            <a:ext cx="7559675" cy="487363"/>
          </a:xfrm>
          <a:prstGeom prst="rect">
            <a:avLst/>
          </a:prstGeom>
        </p:spPr>
        <p:txBody>
          <a:bodyPr/>
          <a:lstStyle/>
          <a:p>
            <a:pPr marL="536575" indent="-536575">
              <a:spcBef>
                <a:spcPct val="20000"/>
              </a:spcBef>
              <a:buFont typeface="Monotype Sorts" pitchFamily="2" charset="2"/>
              <a:buNone/>
              <a:tabLst>
                <a:tab pos="2684463" algn="l"/>
              </a:tabLst>
              <a:defRPr/>
            </a:pPr>
            <a:r>
              <a:rPr lang="es-ES_tradnl" kern="0" dirty="0">
                <a:solidFill>
                  <a:srgbClr val="FF9900"/>
                </a:solidFill>
                <a:latin typeface="Lucida Sans" panose="020B0602030504020204" pitchFamily="34" charset="0"/>
              </a:rPr>
              <a:t>DESCRIPCIÓN</a:t>
            </a:r>
            <a:endParaRPr lang="es-ES_tradnl" sz="1800" kern="0" dirty="0">
              <a:solidFill>
                <a:srgbClr val="FF9900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3645" y="2109991"/>
            <a:ext cx="7143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ES" altLang="es-CL" sz="1800" b="0" dirty="0">
                <a:latin typeface="Calibri" panose="020F0502020204030204" pitchFamily="34" charset="0"/>
                <a:cs typeface="Calibri" panose="020F0502020204030204" pitchFamily="34" charset="0"/>
              </a:rPr>
              <a:t>Los elementos de estas estructuras están sometidos a dos fuerzas iguales y opuestas dirigidas a lo largo del elemento, generando esfuerzos de </a:t>
            </a:r>
            <a:r>
              <a:rPr lang="es-ES" alt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tracción o compresión</a:t>
            </a:r>
            <a:r>
              <a:rPr lang="es-ES" altLang="es-CL" sz="18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23501" y="1268760"/>
            <a:ext cx="71635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ES" altLang="es-CL" sz="1800" b="0" dirty="0">
                <a:latin typeface="Calibri" panose="020F0502020204030204" pitchFamily="34" charset="0"/>
                <a:cs typeface="Calibri" panose="020F0502020204030204" pitchFamily="34" charset="0"/>
              </a:rPr>
              <a:t>Constan de elementos rectos conectados </a:t>
            </a:r>
            <a:r>
              <a:rPr lang="es-ES" altLang="es-CL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través de articulaciones </a:t>
            </a:r>
            <a:r>
              <a:rPr lang="es-ES" altLang="es-CL" sz="1800" b="0" dirty="0">
                <a:latin typeface="Calibri" panose="020F0502020204030204" pitchFamily="34" charset="0"/>
                <a:cs typeface="Calibri" panose="020F0502020204030204" pitchFamily="34" charset="0"/>
              </a:rPr>
              <a:t>en nudos localizados en los extremos de los elementos.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3164" y="4096432"/>
            <a:ext cx="3383930" cy="1944216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Estructuras reticuladas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187451" y="3276759"/>
            <a:ext cx="2952502" cy="2763889"/>
            <a:chOff x="1187451" y="3276759"/>
            <a:chExt cx="2952502" cy="2763889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1" y="3276759"/>
              <a:ext cx="2952502" cy="2763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ángulo 7"/>
            <p:cNvSpPr/>
            <p:nvPr/>
          </p:nvSpPr>
          <p:spPr bwMode="auto">
            <a:xfrm>
              <a:off x="1475656" y="5517232"/>
              <a:ext cx="648072" cy="5234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9" name="Rectángulo 8"/>
            <p:cNvSpPr/>
            <p:nvPr/>
          </p:nvSpPr>
          <p:spPr bwMode="auto">
            <a:xfrm>
              <a:off x="3131840" y="5517232"/>
              <a:ext cx="648072" cy="5234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97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72764" y="836712"/>
            <a:ext cx="7559675" cy="487363"/>
          </a:xfrm>
          <a:prstGeom prst="rect">
            <a:avLst/>
          </a:prstGeom>
        </p:spPr>
        <p:txBody>
          <a:bodyPr/>
          <a:lstStyle/>
          <a:p>
            <a:pPr marL="536575" indent="-536575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kern="0" dirty="0">
                <a:solidFill>
                  <a:srgbClr val="FF9900"/>
                </a:solidFill>
                <a:latin typeface="Lucida Sans" panose="020B0602030504020204" pitchFamily="34" charset="0"/>
              </a:rPr>
              <a:t>ESTRUCTURA COMPLETA o ISOSTÁTICA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31641" y="1569956"/>
            <a:ext cx="2592288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42925" indent="-542925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CL" sz="2000" b="0" dirty="0">
                <a:latin typeface="Calibri" panose="020F0502020204030204" pitchFamily="34" charset="0"/>
                <a:cs typeface="Calibri" panose="020F0502020204030204" pitchFamily="34" charset="0"/>
              </a:rPr>
              <a:t>	b = 2 n – 3</a:t>
            </a:r>
            <a:endParaRPr lang="es-ES" altLang="es-CL" sz="2000" b="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15000"/>
              </a:spcBef>
            </a:pPr>
            <a:endParaRPr lang="es-ES" altLang="es-CL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15000"/>
              </a:spcBef>
            </a:pPr>
            <a:r>
              <a:rPr lang="es-ES" altLang="es-CL" sz="2000" b="0" dirty="0">
                <a:latin typeface="Calibri" panose="020F0502020204030204" pitchFamily="34" charset="0"/>
                <a:cs typeface="Calibri" panose="020F0502020204030204" pitchFamily="34" charset="0"/>
              </a:rPr>
              <a:t>n = 	número de nudos</a:t>
            </a:r>
          </a:p>
          <a:p>
            <a:r>
              <a:rPr lang="es-ES" altLang="es-CL" sz="2000" b="0" dirty="0">
                <a:latin typeface="Calibri" panose="020F0502020204030204" pitchFamily="34" charset="0"/>
                <a:cs typeface="Calibri" panose="020F0502020204030204" pitchFamily="34" charset="0"/>
              </a:rPr>
              <a:t>b = 	número de barras</a:t>
            </a:r>
          </a:p>
          <a:p>
            <a:pPr>
              <a:spcBef>
                <a:spcPct val="50000"/>
              </a:spcBef>
            </a:pPr>
            <a:endParaRPr lang="es-ES" altLang="es-CL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" altLang="es-CL" sz="2000" b="0" dirty="0">
                <a:latin typeface="Calibri" panose="020F0502020204030204" pitchFamily="34" charset="0"/>
                <a:cs typeface="Calibri" panose="020F0502020204030204" pitchFamily="34" charset="0"/>
              </a:rPr>
              <a:t>b = (2 * 9) – 3</a:t>
            </a:r>
          </a:p>
          <a:p>
            <a:pPr>
              <a:spcBef>
                <a:spcPct val="50000"/>
              </a:spcBef>
            </a:pPr>
            <a:r>
              <a:rPr lang="es-ES" altLang="es-CL" sz="2000" b="0" dirty="0">
                <a:latin typeface="Calibri" panose="020F0502020204030204" pitchFamily="34" charset="0"/>
                <a:cs typeface="Calibri" panose="020F0502020204030204" pitchFamily="34" charset="0"/>
              </a:rPr>
              <a:t>b = 15</a:t>
            </a:r>
          </a:p>
          <a:p>
            <a:pPr>
              <a:spcBef>
                <a:spcPct val="50000"/>
              </a:spcBef>
            </a:pPr>
            <a:endParaRPr lang="es-ES" altLang="es-CL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65" y="3114999"/>
            <a:ext cx="53022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Estructuras reticuladas</a:t>
            </a:r>
          </a:p>
        </p:txBody>
      </p:sp>
    </p:spTree>
    <p:extLst>
      <p:ext uri="{BB962C8B-B14F-4D97-AF65-F5344CB8AC3E}">
        <p14:creationId xmlns:p14="http://schemas.microsoft.com/office/powerpoint/2010/main" val="11068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84325" y="1270848"/>
            <a:ext cx="6228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CL" sz="1800" dirty="0">
                <a:solidFill>
                  <a:srgbClr val="D67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CERCHA                                                VIGA DE CELOSIA</a:t>
            </a:r>
          </a:p>
          <a:p>
            <a:endParaRPr lang="es-ES" altLang="es-CL" sz="1800" dirty="0">
              <a:solidFill>
                <a:srgbClr val="D67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827584" y="1927894"/>
            <a:ext cx="7605712" cy="3589338"/>
            <a:chOff x="748" y="1570"/>
            <a:chExt cx="4808" cy="2269"/>
          </a:xfrm>
        </p:grpSpPr>
        <p:pic>
          <p:nvPicPr>
            <p:cNvPr id="5" name="Picture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570"/>
              <a:ext cx="1633" cy="2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661"/>
              <a:ext cx="1542" cy="1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1570"/>
              <a:ext cx="1633" cy="2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2925" y="2115"/>
              <a:ext cx="590" cy="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altLang="es-CL" sz="1200"/>
                <a:t>WARREN</a:t>
              </a:r>
            </a:p>
          </p:txBody>
        </p: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4422" y="2115"/>
              <a:ext cx="590" cy="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altLang="es-CL" sz="1200"/>
                <a:t>PRATT</a:t>
              </a:r>
            </a:p>
          </p:txBody>
        </p:sp>
        <p:sp>
          <p:nvSpPr>
            <p:cNvPr id="10" name="Text Box 33"/>
            <p:cNvSpPr txBox="1">
              <a:spLocks noChangeArrowheads="1"/>
            </p:cNvSpPr>
            <p:nvPr/>
          </p:nvSpPr>
          <p:spPr bwMode="auto">
            <a:xfrm>
              <a:off x="4376" y="2886"/>
              <a:ext cx="681" cy="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altLang="es-CL" sz="1200"/>
                <a:t>BALTIMORE</a:t>
              </a:r>
            </a:p>
          </p:txBody>
        </p:sp>
        <p:sp>
          <p:nvSpPr>
            <p:cNvPr id="11" name="Text Box 34"/>
            <p:cNvSpPr txBox="1">
              <a:spLocks noChangeArrowheads="1"/>
            </p:cNvSpPr>
            <p:nvPr/>
          </p:nvSpPr>
          <p:spPr bwMode="auto">
            <a:xfrm>
              <a:off x="2925" y="2886"/>
              <a:ext cx="590" cy="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altLang="es-CL" sz="1200"/>
                <a:t>K</a:t>
              </a:r>
            </a:p>
          </p:txBody>
        </p:sp>
        <p:sp>
          <p:nvSpPr>
            <p:cNvPr id="12" name="Text Box 35"/>
            <p:cNvSpPr txBox="1">
              <a:spLocks noChangeArrowheads="1"/>
            </p:cNvSpPr>
            <p:nvPr/>
          </p:nvSpPr>
          <p:spPr bwMode="auto">
            <a:xfrm>
              <a:off x="4376" y="3657"/>
              <a:ext cx="681" cy="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altLang="es-CL" sz="1200"/>
                <a:t>HOWE</a:t>
              </a:r>
            </a:p>
          </p:txBody>
        </p:sp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1247" y="3665"/>
              <a:ext cx="681" cy="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altLang="es-CL" sz="1200"/>
                <a:t>HOWE</a:t>
              </a:r>
            </a:p>
          </p:txBody>
        </p:sp>
        <p:sp>
          <p:nvSpPr>
            <p:cNvPr id="14" name="Text Box 38"/>
            <p:cNvSpPr txBox="1">
              <a:spLocks noChangeArrowheads="1"/>
            </p:cNvSpPr>
            <p:nvPr/>
          </p:nvSpPr>
          <p:spPr bwMode="auto">
            <a:xfrm>
              <a:off x="1247" y="2886"/>
              <a:ext cx="681" cy="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altLang="es-CL" sz="1200"/>
                <a:t>FINK</a:t>
              </a:r>
            </a:p>
          </p:txBody>
        </p:sp>
        <p:sp>
          <p:nvSpPr>
            <p:cNvPr id="15" name="Text Box 39"/>
            <p:cNvSpPr txBox="1">
              <a:spLocks noChangeArrowheads="1"/>
            </p:cNvSpPr>
            <p:nvPr/>
          </p:nvSpPr>
          <p:spPr bwMode="auto">
            <a:xfrm>
              <a:off x="1247" y="2115"/>
              <a:ext cx="681" cy="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altLang="es-CL" sz="1200"/>
                <a:t>PRATT</a:t>
              </a: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Estructuras reticuladas</a:t>
            </a:r>
          </a:p>
        </p:txBody>
      </p:sp>
    </p:spTree>
    <p:extLst>
      <p:ext uri="{BB962C8B-B14F-4D97-AF65-F5344CB8AC3E}">
        <p14:creationId xmlns:p14="http://schemas.microsoft.com/office/powerpoint/2010/main" val="215858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TolPuente02g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7989" y="1420694"/>
            <a:ext cx="6652363" cy="453152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72765" y="819944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CL" sz="1400" b="1" dirty="0">
                <a:solidFill>
                  <a:srgbClr val="D67F00"/>
                </a:solidFill>
                <a:latin typeface="Lucida Sans" panose="020B0602030504020204" pitchFamily="34" charset="0"/>
              </a:rPr>
              <a:t>PUENTE TOLEDO SOBRE EL RIO COPIAPÓ. CHILE (1851)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Vigas de celosía o reticulada</a:t>
            </a:r>
          </a:p>
        </p:txBody>
      </p:sp>
    </p:spTree>
    <p:extLst>
      <p:ext uri="{BB962C8B-B14F-4D97-AF65-F5344CB8AC3E}">
        <p14:creationId xmlns:p14="http://schemas.microsoft.com/office/powerpoint/2010/main" val="145794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7 Imagen" descr="Sin título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4806" y="1484784"/>
            <a:ext cx="6671550" cy="44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43608" y="764704"/>
            <a:ext cx="5989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CL" sz="1400" dirty="0">
                <a:solidFill>
                  <a:srgbClr val="D67F00"/>
                </a:solidFill>
                <a:latin typeface="Lucida Sans" panose="020B0602030504020204" pitchFamily="34" charset="0"/>
              </a:rPr>
              <a:t>NAVE INDUSTRIAL – INVERLLAR - ESPAÑA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Vigas de celosía o reticulada</a:t>
            </a:r>
          </a:p>
        </p:txBody>
      </p:sp>
      <p:sp>
        <p:nvSpPr>
          <p:cNvPr id="11" name="Rectángulo 10"/>
          <p:cNvSpPr/>
          <p:nvPr/>
        </p:nvSpPr>
        <p:spPr>
          <a:xfrm rot="16200000">
            <a:off x="5522611" y="3486502"/>
            <a:ext cx="47949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b="0" dirty="0">
                <a:latin typeface="Calibri" panose="020F0502020204030204" pitchFamily="34" charset="0"/>
              </a:rPr>
              <a:t>https://www.monvaga.com/</a:t>
            </a:r>
          </a:p>
        </p:txBody>
      </p:sp>
    </p:spTree>
    <p:extLst>
      <p:ext uri="{BB962C8B-B14F-4D97-AF65-F5344CB8AC3E}">
        <p14:creationId xmlns:p14="http://schemas.microsoft.com/office/powerpoint/2010/main" val="3814703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026-0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1234307"/>
            <a:ext cx="7056784" cy="493099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5" descr="026-0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296" y="3599752"/>
            <a:ext cx="2449512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971600" y="735742"/>
            <a:ext cx="639445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CL" sz="1400" b="1" dirty="0">
                <a:solidFill>
                  <a:srgbClr val="D67F00"/>
                </a:solidFill>
                <a:latin typeface="Lucida Sans" panose="020B0602030504020204" pitchFamily="34" charset="0"/>
              </a:rPr>
              <a:t>CENTRO DE FORMACION OCUPACIONAL DE CASTELLON. ESPAÑA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Vigas de celosía o reticulada</a:t>
            </a:r>
          </a:p>
        </p:txBody>
      </p:sp>
    </p:spTree>
    <p:extLst>
      <p:ext uri="{BB962C8B-B14F-4D97-AF65-F5344CB8AC3E}">
        <p14:creationId xmlns:p14="http://schemas.microsoft.com/office/powerpoint/2010/main" val="408984757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10021</TotalTime>
  <Words>1233</Words>
  <Application>Microsoft Office PowerPoint</Application>
  <PresentationFormat>Presentación en pantalla (4:3)</PresentationFormat>
  <Paragraphs>401</Paragraphs>
  <Slides>30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3" baseType="lpstr">
      <vt:lpstr>ＭＳ Ｐゴシック</vt:lpstr>
      <vt:lpstr>Arial</vt:lpstr>
      <vt:lpstr>Calibri</vt:lpstr>
      <vt:lpstr>Cambria Math</vt:lpstr>
      <vt:lpstr>Lucida Sans</vt:lpstr>
      <vt:lpstr>Monotype Sorts</vt:lpstr>
      <vt:lpstr>Symbol</vt:lpstr>
      <vt:lpstr>Times New Roman</vt:lpstr>
      <vt:lpstr>Trebuchet MS</vt:lpstr>
      <vt:lpstr>Verdana</vt:lpstr>
      <vt:lpstr>Wingdings</vt:lpstr>
      <vt:lpstr>Diseño predeterminado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CHILE-ESPAÑA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 Ch Lou</dc:creator>
  <cp:lastModifiedBy>macav</cp:lastModifiedBy>
  <cp:revision>888</cp:revision>
  <cp:lastPrinted>2017-08-01T20:04:16Z</cp:lastPrinted>
  <dcterms:created xsi:type="dcterms:W3CDTF">2005-10-24T14:23:01Z</dcterms:created>
  <dcterms:modified xsi:type="dcterms:W3CDTF">2022-04-11T00:57:42Z</dcterms:modified>
</cp:coreProperties>
</file>