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notesMasterIdLst>
    <p:notesMasterId r:id="rId20"/>
  </p:notesMasterIdLst>
  <p:sldIdLst>
    <p:sldId id="256" r:id="rId2"/>
    <p:sldId id="276" r:id="rId3"/>
    <p:sldId id="257" r:id="rId4"/>
    <p:sldId id="261" r:id="rId5"/>
    <p:sldId id="258" r:id="rId6"/>
    <p:sldId id="260" r:id="rId7"/>
    <p:sldId id="262" r:id="rId8"/>
    <p:sldId id="259" r:id="rId9"/>
    <p:sldId id="27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5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D710"/>
    <a:srgbClr val="D1C9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162" autoAdjust="0"/>
  </p:normalViewPr>
  <p:slideViewPr>
    <p:cSldViewPr snapToGrid="0">
      <p:cViewPr varScale="1">
        <p:scale>
          <a:sx n="59" d="100"/>
          <a:sy n="59" d="100"/>
        </p:scale>
        <p:origin x="89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289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017BA-C1C4-4210-9345-CEDDC02A2806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FB51E7-EBD2-405C-A5DA-D4B77FE242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23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B51E7-EBD2-405C-A5DA-D4B77FE242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38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B51E7-EBD2-405C-A5DA-D4B77FE242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14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919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200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795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420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54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752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161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862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410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437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509A250-FF31-4206-8172-F9D3106AACB1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82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46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579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Uccn2K0fjw&amp;t=54s&amp;ab_channel=mmmEnglish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xfordonlineenglish.com/linking-pronunciation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hyperlink" Target="https://www.englishclub.com/pronunciation/phonemic-chart-ia.htm" TargetMode="External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HL1UzIK-flA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2C0B2E1-0268-42EC-ABD3-94F81A05B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D2256B4-48EA-40FC-BBC0-AA1EE6E00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D44BCCA-102D-4A9D-B1E4-2450CAF0B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8921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Some challenges to learn English for Spanish speakers</a:t>
            </a:r>
            <a:b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6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Marcador de texto 4"/>
          <p:cNvSpPr>
            <a:spLocks noGrp="1"/>
          </p:cNvSpPr>
          <p:nvPr>
            <p:ph type="body" sz="half" idx="2"/>
          </p:nvPr>
        </p:nvSpPr>
        <p:spPr>
          <a:xfrm>
            <a:off x="1100051" y="5225240"/>
            <a:ext cx="10058400" cy="1143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cap="all" spc="200" dirty="0">
                <a:solidFill>
                  <a:srgbClr val="FFFFFF"/>
                </a:solidFill>
                <a:latin typeface="+mj-lt"/>
              </a:rPr>
              <a:t>Prof. Jorge Carroza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9526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sound /ɜː/ may be represented with different letters: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097280" y="2699619"/>
            <a:ext cx="4760595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Clr>
                <a:srgbClr val="FE8637"/>
              </a:buClr>
              <a:buSzPct val="70000"/>
            </a:pPr>
            <a:r>
              <a:rPr lang="en-US" sz="3200" dirty="0">
                <a:solidFill>
                  <a:prstClr val="black"/>
                </a:solidFill>
                <a:latin typeface="Century Schoolbook"/>
                <a:ea typeface="Calibri"/>
                <a:cs typeface="Times New Roman"/>
              </a:rPr>
              <a:t>-</a:t>
            </a:r>
            <a:r>
              <a:rPr lang="en-US" sz="3200" dirty="0" err="1">
                <a:solidFill>
                  <a:prstClr val="black"/>
                </a:solidFill>
                <a:latin typeface="Century Schoolbook"/>
                <a:ea typeface="Calibri"/>
                <a:cs typeface="Times New Roman"/>
              </a:rPr>
              <a:t>er</a:t>
            </a:r>
            <a:r>
              <a:rPr lang="en-US" sz="3200" dirty="0">
                <a:solidFill>
                  <a:prstClr val="black"/>
                </a:solidFill>
                <a:latin typeface="Century Schoolbook"/>
                <a:ea typeface="Calibri"/>
                <a:cs typeface="Times New Roman"/>
              </a:rPr>
              <a:t> (p</a:t>
            </a:r>
            <a:r>
              <a:rPr lang="en-US" sz="3200" dirty="0">
                <a:solidFill>
                  <a:srgbClr val="FF0000"/>
                </a:solidFill>
                <a:latin typeface="Century Schoolbook"/>
                <a:ea typeface="Calibri"/>
                <a:cs typeface="Times New Roman"/>
              </a:rPr>
              <a:t>er</a:t>
            </a:r>
            <a:r>
              <a:rPr lang="en-US" sz="3200" dirty="0">
                <a:latin typeface="Century Schoolbook"/>
                <a:ea typeface="Calibri"/>
                <a:cs typeface="Times New Roman"/>
              </a:rPr>
              <a:t>k)</a:t>
            </a:r>
            <a:endParaRPr lang="en-US" sz="3200" dirty="0">
              <a:solidFill>
                <a:prstClr val="black"/>
              </a:solidFill>
              <a:latin typeface="Century Schoolbook"/>
              <a:ea typeface="Calibri"/>
              <a:cs typeface="Times New Roman"/>
            </a:endParaRPr>
          </a:p>
          <a:p>
            <a:pPr lvl="0" algn="ctr" defTabSz="91440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Clr>
                <a:srgbClr val="FE8637"/>
              </a:buClr>
              <a:buSzPct val="70000"/>
            </a:pPr>
            <a:r>
              <a:rPr lang="en-US" sz="3200" dirty="0">
                <a:solidFill>
                  <a:prstClr val="black"/>
                </a:solidFill>
                <a:latin typeface="Century Schoolbook"/>
                <a:ea typeface="Calibri"/>
                <a:cs typeface="Times New Roman"/>
              </a:rPr>
              <a:t>-</a:t>
            </a:r>
            <a:r>
              <a:rPr lang="en-US" sz="3200" dirty="0" err="1">
                <a:solidFill>
                  <a:prstClr val="black"/>
                </a:solidFill>
                <a:latin typeface="Century Schoolbook"/>
                <a:ea typeface="Calibri"/>
                <a:cs typeface="Times New Roman"/>
              </a:rPr>
              <a:t>ir</a:t>
            </a:r>
            <a:r>
              <a:rPr lang="en-US" sz="3200" dirty="0">
                <a:solidFill>
                  <a:prstClr val="black"/>
                </a:solidFill>
                <a:latin typeface="Century Schoolbook"/>
                <a:ea typeface="Calibri"/>
                <a:cs typeface="Times New Roman"/>
              </a:rPr>
              <a:t> (f</a:t>
            </a:r>
            <a:r>
              <a:rPr lang="en-US" sz="3200" dirty="0">
                <a:solidFill>
                  <a:srgbClr val="FF0000"/>
                </a:solidFill>
                <a:latin typeface="Century Schoolbook"/>
                <a:ea typeface="Calibri"/>
                <a:cs typeface="Times New Roman"/>
              </a:rPr>
              <a:t>ir</a:t>
            </a:r>
            <a:r>
              <a:rPr lang="en-US" sz="3200" dirty="0">
                <a:solidFill>
                  <a:prstClr val="black"/>
                </a:solidFill>
                <a:latin typeface="Century Schoolbook"/>
                <a:ea typeface="Calibri"/>
                <a:cs typeface="Times New Roman"/>
              </a:rPr>
              <a:t>st)	  </a:t>
            </a:r>
          </a:p>
          <a:p>
            <a:pPr lvl="0" algn="just" defTabSz="91440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Clr>
                <a:srgbClr val="FE8637"/>
              </a:buClr>
              <a:buSzPct val="70000"/>
            </a:pPr>
            <a:r>
              <a:rPr lang="en-US" sz="3200" dirty="0">
                <a:solidFill>
                  <a:prstClr val="black"/>
                </a:solidFill>
                <a:latin typeface="Century Schoolbook"/>
                <a:ea typeface="Calibri"/>
                <a:cs typeface="Times New Roman"/>
              </a:rPr>
              <a:t>        	    -or (w</a:t>
            </a:r>
            <a:r>
              <a:rPr lang="en-US" sz="3200" dirty="0">
                <a:solidFill>
                  <a:srgbClr val="FF0000"/>
                </a:solidFill>
                <a:latin typeface="Century Schoolbook"/>
                <a:ea typeface="Calibri"/>
                <a:cs typeface="Times New Roman"/>
              </a:rPr>
              <a:t>or</a:t>
            </a:r>
            <a:r>
              <a:rPr lang="en-US" sz="3200" dirty="0">
                <a:solidFill>
                  <a:prstClr val="black"/>
                </a:solidFill>
                <a:latin typeface="Century Schoolbook"/>
                <a:ea typeface="Calibri"/>
                <a:cs typeface="Times New Roman"/>
              </a:rPr>
              <a:t>d)	         </a:t>
            </a:r>
          </a:p>
          <a:p>
            <a:pPr lvl="0" algn="just" defTabSz="91440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Clr>
                <a:srgbClr val="FE8637"/>
              </a:buClr>
              <a:buSzPct val="70000"/>
            </a:pPr>
            <a:r>
              <a:rPr lang="en-US" sz="3200" dirty="0">
                <a:solidFill>
                  <a:prstClr val="black"/>
                </a:solidFill>
                <a:latin typeface="Century Schoolbook"/>
                <a:ea typeface="Calibri"/>
                <a:cs typeface="Times New Roman"/>
              </a:rPr>
              <a:t>	    -</a:t>
            </a:r>
            <a:r>
              <a:rPr lang="en-US" sz="3200" dirty="0" err="1">
                <a:solidFill>
                  <a:prstClr val="black"/>
                </a:solidFill>
                <a:latin typeface="Century Schoolbook"/>
                <a:ea typeface="Calibri"/>
                <a:cs typeface="Times New Roman"/>
              </a:rPr>
              <a:t>ur</a:t>
            </a:r>
            <a:r>
              <a:rPr lang="en-US" sz="3200" dirty="0">
                <a:solidFill>
                  <a:prstClr val="black"/>
                </a:solidFill>
                <a:latin typeface="Century Schoolbook"/>
                <a:ea typeface="Calibri"/>
                <a:cs typeface="Times New Roman"/>
              </a:rPr>
              <a:t> (t</a:t>
            </a:r>
            <a:r>
              <a:rPr lang="en-US" sz="3200" dirty="0">
                <a:solidFill>
                  <a:srgbClr val="FF0000"/>
                </a:solidFill>
                <a:latin typeface="Century Schoolbook"/>
                <a:ea typeface="Calibri"/>
                <a:cs typeface="Times New Roman"/>
              </a:rPr>
              <a:t>ur</a:t>
            </a:r>
            <a:r>
              <a:rPr lang="en-US" sz="3200" dirty="0">
                <a:solidFill>
                  <a:prstClr val="black"/>
                </a:solidFill>
                <a:latin typeface="Century Schoolbook"/>
                <a:ea typeface="Calibri"/>
                <a:cs typeface="Times New Roman"/>
              </a:rPr>
              <a:t>n)</a:t>
            </a:r>
            <a:endParaRPr lang="es-CL" sz="3200" dirty="0">
              <a:solidFill>
                <a:prstClr val="black"/>
              </a:solidFill>
              <a:latin typeface="Century Schoolbook"/>
              <a:ea typeface="Calibri"/>
              <a:cs typeface="Times New Roman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371" y="2174946"/>
            <a:ext cx="3302613" cy="3675194"/>
          </a:xfrm>
          <a:prstGeom prst="rect">
            <a:avLst/>
          </a:prstGeom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A2130BA-EE13-449B-9B51-0DBE408B6B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59156D5F-A1E3-47DE-8082-7D1F2A39936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347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 worst word in the world is the word work.</a:t>
            </a:r>
          </a:p>
          <a:p>
            <a:r>
              <a:rPr lang="en-US" sz="4000" dirty="0"/>
              <a:t>She stirs the soup in her fur coat.</a:t>
            </a:r>
          </a:p>
          <a:p>
            <a:r>
              <a:rPr lang="en-US" sz="4000" dirty="0"/>
              <a:t>He heard her cry when she burned her hand and hurt herself.</a:t>
            </a:r>
          </a:p>
          <a:p>
            <a:r>
              <a:rPr lang="en-US" sz="4000" dirty="0"/>
              <a:t>First, turn and look at the birds. </a:t>
            </a:r>
          </a:p>
        </p:txBody>
      </p:sp>
    </p:spTree>
    <p:extLst>
      <p:ext uri="{BB962C8B-B14F-4D97-AF65-F5344CB8AC3E}">
        <p14:creationId xmlns:p14="http://schemas.microsoft.com/office/powerpoint/2010/main" val="48588639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about consonants?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-</a:t>
            </a:r>
            <a:r>
              <a:rPr lang="en-US" sz="4000" dirty="0" err="1"/>
              <a:t>ch</a:t>
            </a:r>
            <a:endParaRPr lang="en-US" sz="4000" dirty="0"/>
          </a:p>
          <a:p>
            <a:pPr marL="0" indent="0">
              <a:buNone/>
            </a:pPr>
            <a:r>
              <a:rPr lang="en-US" sz="4000" dirty="0"/>
              <a:t>/ʧ/ “choose”</a:t>
            </a:r>
          </a:p>
          <a:p>
            <a:pPr marL="0" indent="0">
              <a:buNone/>
            </a:pPr>
            <a:r>
              <a:rPr lang="en-US" sz="4000" dirty="0"/>
              <a:t>/ʃ/ “machine”</a:t>
            </a:r>
          </a:p>
          <a:p>
            <a:pPr marL="0" indent="0">
              <a:buNone/>
            </a:pPr>
            <a:r>
              <a:rPr lang="en-US" sz="4000" dirty="0"/>
              <a:t>/k/ “school”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5" y="2205037"/>
            <a:ext cx="381000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0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ECF0FC6-D57B-48B6-9036-F4FFD91A4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0932" y="286603"/>
            <a:ext cx="6750987" cy="14507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What seems to be the problem?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4204" y="2023962"/>
            <a:ext cx="6697715" cy="3845131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sz="4000" dirty="0"/>
          </a:p>
          <a:p>
            <a:r>
              <a:rPr lang="en-US" sz="4000" dirty="0"/>
              <a:t>2) Silent Letters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7A211C-5863-4303-AC3D-AEBFDF6D6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4150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7519CD-2FFF-42E3-BB0C-FEAA828BA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2823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1064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06829"/>
            <a:ext cx="10058400" cy="1416713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C00000"/>
                </a:solidFill>
              </a:rPr>
            </a:br>
            <a:r>
              <a:rPr lang="en-US" sz="4900" dirty="0">
                <a:solidFill>
                  <a:srgbClr val="C00000"/>
                </a:solidFill>
              </a:rPr>
              <a:t>Mark the letter out</a:t>
            </a:r>
            <a:br>
              <a:rPr lang="en-US" sz="4400" dirty="0">
                <a:solidFill>
                  <a:srgbClr val="C00000"/>
                </a:solidFill>
              </a:rPr>
            </a:b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>
          <a:xfrm>
            <a:off x="6217920" y="1846263"/>
            <a:ext cx="4937760" cy="4022832"/>
          </a:xfrm>
        </p:spPr>
        <p:txBody>
          <a:bodyPr>
            <a:normAutofit/>
          </a:bodyPr>
          <a:lstStyle/>
          <a:p>
            <a:r>
              <a:rPr lang="en-US" sz="4000" dirty="0"/>
              <a:t>Logic</a:t>
            </a:r>
            <a:r>
              <a:rPr lang="en-US" sz="4000" dirty="0">
                <a:solidFill>
                  <a:srgbClr val="FF0000"/>
                </a:solidFill>
              </a:rPr>
              <a:t>a</a:t>
            </a:r>
            <a:r>
              <a:rPr lang="en-US" sz="4000" dirty="0">
                <a:solidFill>
                  <a:schemeClr val="tx1"/>
                </a:solidFill>
              </a:rPr>
              <a:t>lly</a:t>
            </a:r>
          </a:p>
          <a:p>
            <a:r>
              <a:rPr lang="en-US" sz="4000" dirty="0">
                <a:solidFill>
                  <a:schemeClr val="tx1"/>
                </a:solidFill>
              </a:rPr>
              <a:t>San</a:t>
            </a:r>
            <a:r>
              <a:rPr lang="en-US" sz="4000" dirty="0">
                <a:solidFill>
                  <a:srgbClr val="FF0000"/>
                </a:solidFill>
              </a:rPr>
              <a:t>d</a:t>
            </a:r>
            <a:r>
              <a:rPr lang="en-US" sz="4000" dirty="0">
                <a:solidFill>
                  <a:schemeClr val="tx1"/>
                </a:solidFill>
              </a:rPr>
              <a:t>wich</a:t>
            </a:r>
          </a:p>
          <a:p>
            <a:r>
              <a:rPr lang="en-US" sz="4000" dirty="0">
                <a:solidFill>
                  <a:schemeClr val="tx1"/>
                </a:solidFill>
              </a:rPr>
              <a:t>Choc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>
                <a:solidFill>
                  <a:schemeClr val="tx1"/>
                </a:solidFill>
              </a:rPr>
              <a:t>lat</a:t>
            </a:r>
            <a:r>
              <a:rPr lang="en-US" sz="4000" dirty="0">
                <a:solidFill>
                  <a:srgbClr val="FF0000"/>
                </a:solidFill>
              </a:rPr>
              <a:t>e</a:t>
            </a:r>
          </a:p>
          <a:p>
            <a:r>
              <a:rPr lang="en-US" sz="4000" dirty="0">
                <a:solidFill>
                  <a:schemeClr val="tx1"/>
                </a:solidFill>
              </a:rPr>
              <a:t>Dou</a:t>
            </a:r>
            <a:r>
              <a:rPr lang="en-US" sz="4000" dirty="0">
                <a:solidFill>
                  <a:srgbClr val="FF0000"/>
                </a:solidFill>
              </a:rPr>
              <a:t>b</a:t>
            </a:r>
            <a:r>
              <a:rPr lang="en-US" sz="4000" dirty="0">
                <a:solidFill>
                  <a:schemeClr val="tx1"/>
                </a:solidFill>
              </a:rPr>
              <a:t>t</a:t>
            </a:r>
          </a:p>
          <a:p>
            <a:r>
              <a:rPr lang="en-US" sz="4000" dirty="0">
                <a:solidFill>
                  <a:schemeClr val="tx1"/>
                </a:solidFill>
              </a:rPr>
              <a:t>W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>
                <a:solidFill>
                  <a:schemeClr val="tx1"/>
                </a:solidFill>
              </a:rPr>
              <a:t>u</a:t>
            </a:r>
            <a:r>
              <a:rPr lang="en-US" sz="4000" dirty="0">
                <a:solidFill>
                  <a:srgbClr val="FF0000"/>
                </a:solidFill>
              </a:rPr>
              <a:t>l</a:t>
            </a:r>
            <a:r>
              <a:rPr lang="en-US" sz="4000" dirty="0">
                <a:solidFill>
                  <a:schemeClr val="tx1"/>
                </a:solidFill>
              </a:rPr>
              <a:t>d</a:t>
            </a:r>
          </a:p>
          <a:p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>
              <a:buClr>
                <a:srgbClr val="E48312"/>
              </a:buClr>
            </a:pPr>
            <a:r>
              <a:rPr lang="en-US" sz="4000" dirty="0">
                <a:solidFill>
                  <a:schemeClr val="tx1"/>
                </a:solidFill>
              </a:rPr>
              <a:t>Logically</a:t>
            </a:r>
          </a:p>
          <a:p>
            <a:pPr lvl="0">
              <a:buClr>
                <a:srgbClr val="E48312"/>
              </a:buClr>
            </a:pPr>
            <a:r>
              <a:rPr lang="en-US" sz="4000" dirty="0">
                <a:solidFill>
                  <a:schemeClr val="tx1"/>
                </a:solidFill>
              </a:rPr>
              <a:t>Sandwich</a:t>
            </a:r>
          </a:p>
          <a:p>
            <a:pPr lvl="0">
              <a:buClr>
                <a:srgbClr val="E48312"/>
              </a:buClr>
            </a:pPr>
            <a:r>
              <a:rPr lang="en-US" sz="4000" dirty="0">
                <a:solidFill>
                  <a:schemeClr val="tx1"/>
                </a:solidFill>
              </a:rPr>
              <a:t>Chocolate</a:t>
            </a:r>
          </a:p>
          <a:p>
            <a:pPr lvl="0">
              <a:buClr>
                <a:srgbClr val="E48312"/>
              </a:buClr>
            </a:pPr>
            <a:r>
              <a:rPr lang="en-US" sz="4000" dirty="0">
                <a:solidFill>
                  <a:schemeClr val="tx1"/>
                </a:solidFill>
              </a:rPr>
              <a:t>Doubt</a:t>
            </a:r>
          </a:p>
          <a:p>
            <a:pPr lvl="0">
              <a:buClr>
                <a:srgbClr val="E48312"/>
              </a:buClr>
            </a:pPr>
            <a:r>
              <a:rPr lang="en-US" sz="4000" dirty="0">
                <a:solidFill>
                  <a:schemeClr val="tx1"/>
                </a:solidFill>
              </a:rPr>
              <a:t>Would</a:t>
            </a:r>
          </a:p>
          <a:p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8BED686-31A3-4447-820C-160FB3B5F1C7}"/>
              </a:ext>
            </a:extLst>
          </p:cNvPr>
          <p:cNvSpPr txBox="1"/>
          <p:nvPr/>
        </p:nvSpPr>
        <p:spPr>
          <a:xfrm>
            <a:off x="1097279" y="5736771"/>
            <a:ext cx="10223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hlinkClick r:id="rId2"/>
              </a:rPr>
              <a:t>https://www.youtube.com/watch?v=nUccn2K0fjw&amp;t=54s&amp;ab_channel=mmmEnglish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1081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ECF0FC6-D57B-48B6-9036-F4FFD91A4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990932" y="286603"/>
            <a:ext cx="6750987" cy="1450757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2"/>
                </a:solidFill>
              </a:rPr>
              <a:t>What seems to be the problem?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1044204" y="2023962"/>
            <a:ext cx="6697715" cy="3845131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4000" dirty="0"/>
              <a:t>3) Links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7A211C-5863-4303-AC3D-AEBFDF6D6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4150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7519CD-2FFF-42E3-BB0C-FEAA828BA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2823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45608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225" y="1907989"/>
            <a:ext cx="8701088" cy="82677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Links</a:t>
            </a:r>
          </a:p>
        </p:txBody>
      </p:sp>
      <p:pic>
        <p:nvPicPr>
          <p:cNvPr id="4" name="linking_eggs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21363" y="3552825"/>
            <a:ext cx="609600" cy="609600"/>
          </a:xfrm>
        </p:spPr>
      </p:pic>
      <p:sp>
        <p:nvSpPr>
          <p:cNvPr id="6" name="Rectángulo 5"/>
          <p:cNvSpPr/>
          <p:nvPr/>
        </p:nvSpPr>
        <p:spPr>
          <a:xfrm>
            <a:off x="1097280" y="4948922"/>
            <a:ext cx="92011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A: What do you do?</a:t>
            </a:r>
          </a:p>
          <a:p>
            <a:r>
              <a:rPr lang="en-US" sz="4000" dirty="0"/>
              <a:t>B: I'm ͜ an ͜ engineer / I'm ͜ an ͜ architect</a:t>
            </a:r>
          </a:p>
        </p:txBody>
      </p:sp>
    </p:spTree>
    <p:extLst>
      <p:ext uri="{BB962C8B-B14F-4D97-AF65-F5344CB8AC3E}">
        <p14:creationId xmlns:p14="http://schemas.microsoft.com/office/powerpoint/2010/main" val="391116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4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798F3A-6AE1-4E8D-B095-F8A6A49B4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Check this material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EFAC56-51EC-47B3-948C-8FDA39900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https://www.oxfordonlineenglish.com/linking-pronunciation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4170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4C5685-AC8C-494B-94F7-3D7019639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Remember: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D7F776-05FC-49B7-A0EB-021E49309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400" dirty="0"/>
              <a:t>1) Sounds ≠ Letters</a:t>
            </a:r>
          </a:p>
          <a:p>
            <a:endParaRPr lang="en-GB" sz="4400" dirty="0"/>
          </a:p>
          <a:p>
            <a:r>
              <a:rPr lang="en-GB" sz="4400" dirty="0"/>
              <a:t>2) Silent Letters</a:t>
            </a:r>
          </a:p>
          <a:p>
            <a:endParaRPr lang="en-GB" sz="4400" dirty="0"/>
          </a:p>
          <a:p>
            <a:r>
              <a:rPr lang="en-GB" sz="4400" dirty="0"/>
              <a:t>3) Links</a:t>
            </a:r>
          </a:p>
        </p:txBody>
      </p:sp>
    </p:spTree>
    <p:extLst>
      <p:ext uri="{BB962C8B-B14F-4D97-AF65-F5344CB8AC3E}">
        <p14:creationId xmlns:p14="http://schemas.microsoft.com/office/powerpoint/2010/main" val="415318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AB9FD3-8AB8-4FEB-9530-491F0E06C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Native speakers Vs Non-native speakers of English</a:t>
            </a:r>
          </a:p>
        </p:txBody>
      </p:sp>
      <p:sp>
        <p:nvSpPr>
          <p:cNvPr id="4" name="Diagrama de flujo: conector 3">
            <a:extLst>
              <a:ext uri="{FF2B5EF4-FFF2-40B4-BE49-F238E27FC236}">
                <a16:creationId xmlns:a16="http://schemas.microsoft.com/office/drawing/2014/main" id="{BE7BE297-59A9-4966-93D3-7174D9A127D6}"/>
              </a:ext>
            </a:extLst>
          </p:cNvPr>
          <p:cNvSpPr/>
          <p:nvPr/>
        </p:nvSpPr>
        <p:spPr>
          <a:xfrm>
            <a:off x="3037114" y="2699656"/>
            <a:ext cx="2111829" cy="1959429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378 M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9877008-64E1-466E-9BA6-DC873E949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4971" y="1404258"/>
            <a:ext cx="4580392" cy="446473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GB" sz="6000" dirty="0">
                <a:solidFill>
                  <a:schemeClr val="bg1"/>
                </a:solidFill>
              </a:rPr>
              <a:t>   743 M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8081D3B6-CD2B-4665-B3E8-48A09FFDF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5795272" cy="371501"/>
          </a:xfrm>
        </p:spPr>
        <p:txBody>
          <a:bodyPr/>
          <a:lstStyle/>
          <a:p>
            <a:r>
              <a:rPr lang="en-US" sz="2400" dirty="0"/>
              <a:t>Source: Ethnologue, 21st version</a:t>
            </a:r>
          </a:p>
        </p:txBody>
      </p:sp>
    </p:spTree>
    <p:extLst>
      <p:ext uri="{BB962C8B-B14F-4D97-AF65-F5344CB8AC3E}">
        <p14:creationId xmlns:p14="http://schemas.microsoft.com/office/powerpoint/2010/main" val="370926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build="p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ECF0FC6-D57B-48B6-9036-F4FFD91A4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90932" y="286603"/>
            <a:ext cx="6750987" cy="1450757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2"/>
                </a:solidFill>
              </a:rPr>
              <a:t>What seems to be the problem?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44204" y="2023962"/>
            <a:ext cx="6697715" cy="384513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000" dirty="0"/>
              <a:t>1) Sounds ≠ letters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7A211C-5863-4303-AC3D-AEBFDF6D6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4150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7519CD-2FFF-42E3-BB0C-FEAA828BA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2823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1050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1900" y="1"/>
            <a:ext cx="6779354" cy="750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0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English vowels chart</a:t>
            </a:r>
          </a:p>
        </p:txBody>
      </p:sp>
      <p:pic>
        <p:nvPicPr>
          <p:cNvPr id="1030" name="Picture 6" descr="File:RP English monophthongs chart.sv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89615" y="1846263"/>
            <a:ext cx="5473095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Spanish vowels chart</a:t>
            </a:r>
          </a:p>
        </p:txBody>
      </p:sp>
      <p:pic>
        <p:nvPicPr>
          <p:cNvPr id="16" name="Marcador de contenido 1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3381" y="2371726"/>
            <a:ext cx="5320638" cy="282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9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956" y="0"/>
            <a:ext cx="8303047" cy="685800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906" y="2810457"/>
            <a:ext cx="3143250" cy="231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8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>
                <a:hlinkClick r:id="rId5"/>
              </a:rPr>
              <a:t>https://www.englishclub.com/pronunciation/phonemic-chart-ia.htm</a:t>
            </a:r>
            <a:endParaRPr lang="en-US" dirty="0"/>
          </a:p>
        </p:txBody>
      </p:sp>
      <p:pic>
        <p:nvPicPr>
          <p:cNvPr id="6" name="Y E S spells yes. What does E Y E S spell_">
            <a:hlinkClick r:id="" action="ppaction://media"/>
            <a:extLst>
              <a:ext uri="{FF2B5EF4-FFF2-40B4-BE49-F238E27FC236}">
                <a16:creationId xmlns:a16="http://schemas.microsoft.com/office/drawing/2014/main" id="{BF3403D9-B6AE-4329-9611-5CB7DF5977D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91978" y="1846263"/>
            <a:ext cx="2268370" cy="4022725"/>
          </a:xfrm>
        </p:spPr>
      </p:pic>
    </p:spTree>
    <p:extLst>
      <p:ext uri="{BB962C8B-B14F-4D97-AF65-F5344CB8AC3E}">
        <p14:creationId xmlns:p14="http://schemas.microsoft.com/office/powerpoint/2010/main" val="321131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79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94BD7B-39DC-45B5-922F-98EBD496F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Elementos multimedia en línea 4" title="Rihanna - Work (Explicit) ft. Drake">
            <a:hlinkClick r:id="" action="ppaction://media"/>
            <a:extLst>
              <a:ext uri="{FF2B5EF4-FFF2-40B4-BE49-F238E27FC236}">
                <a16:creationId xmlns:a16="http://schemas.microsoft.com/office/drawing/2014/main" id="{B7FFB2D1-0B5D-460A-9D7D-20EF537EA5F0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49343" y="400692"/>
            <a:ext cx="10447302" cy="5876818"/>
          </a:xfrm>
          <a:prstGeom prst="rect">
            <a:avLst/>
          </a:prstGeom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052CA25-CDA6-4291-AA1B-AB9805C470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Elementos multimedia en línea 4" title="Rihanna - Work (Explicit) ft. Drake">
            <a:hlinkClick r:id="" action="ppaction://media"/>
            <a:extLst>
              <a:ext uri="{FF2B5EF4-FFF2-40B4-BE49-F238E27FC236}">
                <a16:creationId xmlns:a16="http://schemas.microsoft.com/office/drawing/2014/main" id="{6E189046-5E03-47D8-9774-60B563F4CB0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97280" y="359595"/>
            <a:ext cx="10447302" cy="587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5032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280</Words>
  <Application>Microsoft Office PowerPoint</Application>
  <PresentationFormat>Panorámica</PresentationFormat>
  <Paragraphs>61</Paragraphs>
  <Slides>18</Slides>
  <Notes>2</Notes>
  <HiddenSlides>1</HiddenSlides>
  <MMClips>4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Calibri</vt:lpstr>
      <vt:lpstr>Calibri Light</vt:lpstr>
      <vt:lpstr>Century Schoolbook</vt:lpstr>
      <vt:lpstr>Retrospección</vt:lpstr>
      <vt:lpstr>Some challenges to learn English for Spanish speakers </vt:lpstr>
      <vt:lpstr>Native speakers Vs Non-native speakers of English</vt:lpstr>
      <vt:lpstr>What seems to be the problem?</vt:lpstr>
      <vt:lpstr>Presentación de PowerPoint</vt:lpstr>
      <vt:lpstr>English vowels chart</vt:lpstr>
      <vt:lpstr>Spanish vowels chart</vt:lpstr>
      <vt:lpstr>Presentación de PowerPoint</vt:lpstr>
      <vt:lpstr> https://www.englishclub.com/pronunciation/phonemic-chart-ia.htm</vt:lpstr>
      <vt:lpstr>Presentación de PowerPoint</vt:lpstr>
      <vt:lpstr>The sound /ɜː/ may be represented with different letters:</vt:lpstr>
      <vt:lpstr>Exercise</vt:lpstr>
      <vt:lpstr>What about consonants?</vt:lpstr>
      <vt:lpstr>What seems to be the problem?</vt:lpstr>
      <vt:lpstr> Mark the letter out </vt:lpstr>
      <vt:lpstr>What seems to be the problem?</vt:lpstr>
      <vt:lpstr>Links</vt:lpstr>
      <vt:lpstr>Check this material </vt:lpstr>
      <vt:lpstr>Remember: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 challenges to learn English for Spanish speakers</dc:title>
  <dc:creator>Jorge Carroza</dc:creator>
  <cp:lastModifiedBy>Jorge Carroza</cp:lastModifiedBy>
  <cp:revision>18</cp:revision>
  <dcterms:created xsi:type="dcterms:W3CDTF">2020-09-17T22:04:04Z</dcterms:created>
  <dcterms:modified xsi:type="dcterms:W3CDTF">2021-09-06T14:44:14Z</dcterms:modified>
</cp:coreProperties>
</file>