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6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htzNR2g8cisNEefk6PRLaHz5AJ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7" Type="http://schemas.openxmlformats.org/officeDocument/2006/relationships/slide" Target="slides/slide5.xml"/><Relationship Id="rId71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46</a:t>
            </a:fld>
            <a:endParaRPr/>
          </a:p>
        </p:txBody>
      </p:sp>
      <p:sp>
        <p:nvSpPr>
          <p:cNvPr id="542" name="Google Shape;54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3" name="Google Shape;54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47</a:t>
            </a:fld>
            <a:endParaRPr/>
          </a:p>
        </p:txBody>
      </p:sp>
      <p:sp>
        <p:nvSpPr>
          <p:cNvPr id="550" name="Google Shape;55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1" name="Google Shape;55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000000"/>
                </a:solidFill>
              </a:rPr>
              <a:t>7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91" name="Google Shape;1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373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11:notes"/>
          <p:cNvSpPr txBox="1">
            <a:spLocks noGrp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4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4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74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4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75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5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6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6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5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85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8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85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6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6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86"/>
          <p:cNvSpPr txBox="1">
            <a:spLocks noGrp="1"/>
          </p:cNvSpPr>
          <p:nvPr>
            <p:ph type="body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86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8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6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7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7"/>
          <p:cNvSpPr txBox="1"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87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87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8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87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8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7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8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88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88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89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89"/>
          <p:cNvSpPr txBox="1">
            <a:spLocks noGrp="1"/>
          </p:cNvSpPr>
          <p:nvPr>
            <p:ph type="body" idx="2"/>
          </p:nvPr>
        </p:nvSpPr>
        <p:spPr>
          <a:xfrm>
            <a:off x="609601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89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8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89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9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90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9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90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1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9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91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9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91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2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92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9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92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3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73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73"/>
          <p:cNvSpPr txBox="1">
            <a:spLocks noGrp="1"/>
          </p:cNvSpPr>
          <p:nvPr>
            <p:ph type="dt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7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73"/>
          <p:cNvSpPr txBox="1">
            <a:spLocks noGrp="1"/>
          </p:cNvSpPr>
          <p:nvPr>
            <p:ph type="sldNum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" descr="img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4825" y="134939"/>
            <a:ext cx="8497888" cy="6462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6953" y="130426"/>
            <a:ext cx="7235687" cy="676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9304" y="150061"/>
            <a:ext cx="5629524" cy="603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95325" y="0"/>
            <a:ext cx="10801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7" descr="Litio para Chil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5897" y="14150"/>
            <a:ext cx="11595537" cy="685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8" descr="Resultado de imagen para imagenes litio salar de atacam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95326" y="0"/>
            <a:ext cx="108707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9" descr="Figurastipologic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196975"/>
            <a:ext cx="8458200" cy="51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 txBox="1"/>
          <p:nvPr/>
        </p:nvSpPr>
        <p:spPr>
          <a:xfrm>
            <a:off x="1919289" y="333376"/>
            <a:ext cx="7704137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9"/>
          <p:cNvSpPr txBox="1"/>
          <p:nvPr/>
        </p:nvSpPr>
        <p:spPr>
          <a:xfrm>
            <a:off x="1847851" y="188914"/>
            <a:ext cx="3527425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COMPONENTES DINÁMICOS DE LOS SISTEMAS GLOBAL-LOCAL </a:t>
            </a:r>
            <a:endParaRPr/>
          </a:p>
        </p:txBody>
      </p:sp>
      <p:sp>
        <p:nvSpPr>
          <p:cNvPr id="241" name="Google Shape;241;p19"/>
          <p:cNvSpPr txBox="1"/>
          <p:nvPr/>
        </p:nvSpPr>
        <p:spPr>
          <a:xfrm>
            <a:off x="6743700" y="188913"/>
            <a:ext cx="33845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TIPOLOGÍAS DE LOS SISTEMAS LOCALES</a:t>
            </a:r>
            <a:r>
              <a:rPr lang="es-CL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42" name="Google Shape;242;p19"/>
          <p:cNvSpPr txBox="1"/>
          <p:nvPr/>
        </p:nvSpPr>
        <p:spPr>
          <a:xfrm>
            <a:off x="1774825" y="6302376"/>
            <a:ext cx="31686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Conti (2002)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0" descr="D:\LAB_M&amp;T\Mis imágenes\Mis escaneos\2013-09 (sep)\escanear00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6750" y="1125538"/>
            <a:ext cx="8388350" cy="444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1088" y="7939"/>
            <a:ext cx="7561262" cy="564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6807" y="335693"/>
            <a:ext cx="7296912" cy="5664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9921"/>
            <a:ext cx="11959119" cy="6738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47676"/>
            <a:ext cx="7456488" cy="550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CL"/>
              <a:t>  </a:t>
            </a:r>
            <a:r>
              <a:rPr lang="es-CL" b="0"/>
              <a:t>  </a:t>
            </a:r>
            <a:endParaRPr/>
          </a:p>
        </p:txBody>
      </p:sp>
      <p:pic>
        <p:nvPicPr>
          <p:cNvPr id="268" name="Google Shape;26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954" y="378051"/>
            <a:ext cx="11251080" cy="595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8788" y="146212"/>
            <a:ext cx="9614517" cy="691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6" descr="An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294" y="0"/>
            <a:ext cx="6048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6"/>
          <p:cNvSpPr txBox="1"/>
          <p:nvPr/>
        </p:nvSpPr>
        <p:spPr>
          <a:xfrm>
            <a:off x="8328025" y="1"/>
            <a:ext cx="194468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 escalas espaciales de los problemas del desarrollo sustentable. Según Buttimer (2004)</a:t>
            </a:r>
            <a:endParaRPr/>
          </a:p>
        </p:txBody>
      </p:sp>
      <p:sp>
        <p:nvSpPr>
          <p:cNvPr id="280" name="Google Shape;280;p26"/>
          <p:cNvSpPr txBox="1"/>
          <p:nvPr/>
        </p:nvSpPr>
        <p:spPr>
          <a:xfrm>
            <a:off x="8256593" y="2205039"/>
            <a:ext cx="2411412" cy="747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Meta-objetivo social de largo plazo, “sin fin”, líneas base idealista para evaluar las prácticas contemporáneas, estándar normativo exigente que requiere el equilibrio entre medio ambiente, actividad económica y equidad social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Meadocroft, 1999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93800" y="838200"/>
            <a:ext cx="96266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7"/>
          <p:cNvSpPr txBox="1"/>
          <p:nvPr/>
        </p:nvSpPr>
        <p:spPr>
          <a:xfrm>
            <a:off x="563880" y="5753100"/>
            <a:ext cx="11336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AGUSDINATA, D.B.; EAKIN, H.; IANG, B. &amp; ROMERO, H. 2021.What do news and social media inform us about the telecoupling Between local mining impacts and global responses?. A case study of lithium extraction in Chile. Sometido a Journal of Cleaner Production.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1117600" y="381000"/>
            <a:ext cx="9512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teleacoplamiento como marco de referencia para la extracción y uso de los minerales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8" descr="img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755" y="4"/>
            <a:ext cx="4319588" cy="66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8"/>
          <p:cNvSpPr txBox="1"/>
          <p:nvPr/>
        </p:nvSpPr>
        <p:spPr>
          <a:xfrm>
            <a:off x="6600826" y="260354"/>
            <a:ext cx="3743325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Diferentes enfoques escalares adaptados a la gestión y planificación ambiental de un paisaje dado o sistema regional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distingue el paisaje real, el nivel de representación espacial, el nivel dinámico-temporal que incluye retroalimentaciones y el nivel estratégico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5586153" cy="38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5287" y="2845074"/>
            <a:ext cx="6256713" cy="401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0" descr="Os 15 países que emitiram mais CO2 nos últimos 20 anos (e em que posição  está o Brasil) - BBC News Brasil"/>
          <p:cNvPicPr preferRelativeResize="0"/>
          <p:nvPr/>
        </p:nvPicPr>
        <p:blipFill rotWithShape="1">
          <a:blip r:embed="rId3">
            <a:alphaModFix/>
          </a:blip>
          <a:srcRect b="20220"/>
          <a:stretch/>
        </p:blipFill>
        <p:spPr>
          <a:xfrm>
            <a:off x="1154813" y="1002832"/>
            <a:ext cx="9461979" cy="479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0"/>
          <p:cNvSpPr txBox="1"/>
          <p:nvPr/>
        </p:nvSpPr>
        <p:spPr>
          <a:xfrm>
            <a:off x="4183883" y="484093"/>
            <a:ext cx="38420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Megatoneladas CO</a:t>
            </a:r>
            <a:r>
              <a:rPr lang="es-CL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 ano (2018)</a:t>
            </a:r>
            <a:endParaRPr sz="20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1" descr="Gráfico emissores de CO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1599" y="174813"/>
            <a:ext cx="5400675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2" descr="Gráfico de comparação de emissões da China com México e Brasi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3078" y="214602"/>
            <a:ext cx="6474026" cy="621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3" descr="Os 15 países que emitiram mais CO2 nos últimos 20 anos (e em que posição  está o Brasil) - BBC News Brasil"/>
          <p:cNvPicPr preferRelativeResize="0"/>
          <p:nvPr/>
        </p:nvPicPr>
        <p:blipFill rotWithShape="1">
          <a:blip r:embed="rId3">
            <a:alphaModFix/>
          </a:blip>
          <a:srcRect b="20220"/>
          <a:stretch/>
        </p:blipFill>
        <p:spPr>
          <a:xfrm>
            <a:off x="1154813" y="1002832"/>
            <a:ext cx="9461979" cy="479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3"/>
          <p:cNvSpPr txBox="1"/>
          <p:nvPr/>
        </p:nvSpPr>
        <p:spPr>
          <a:xfrm>
            <a:off x="4183883" y="484093"/>
            <a:ext cx="38420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Megatoneladas CO</a:t>
            </a:r>
            <a:r>
              <a:rPr lang="es-CL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 ano (2018)</a:t>
            </a:r>
            <a:endParaRPr sz="20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4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4" descr="Gráfico de comparação de emissões da China com México e Brasi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3078" y="214602"/>
            <a:ext cx="6474026" cy="621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5" descr="Os 15 países que emitiram mais CO2 nos últimos 20 anos (e em que posição  está o Brasil) - BBC News Brasil"/>
          <p:cNvPicPr preferRelativeResize="0"/>
          <p:nvPr/>
        </p:nvPicPr>
        <p:blipFill rotWithShape="1">
          <a:blip r:embed="rId3">
            <a:alphaModFix/>
          </a:blip>
          <a:srcRect b="20220"/>
          <a:stretch/>
        </p:blipFill>
        <p:spPr>
          <a:xfrm>
            <a:off x="1154813" y="1002832"/>
            <a:ext cx="9461979" cy="479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5"/>
          <p:cNvSpPr txBox="1"/>
          <p:nvPr/>
        </p:nvSpPr>
        <p:spPr>
          <a:xfrm>
            <a:off x="4183883" y="484093"/>
            <a:ext cx="38420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Megatoneladas CO</a:t>
            </a:r>
            <a:r>
              <a:rPr lang="es-CL" sz="20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CL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por ano (2018)</a:t>
            </a:r>
            <a:endParaRPr sz="2000" b="0" i="0" u="none" strike="noStrike" cap="none" baseline="-25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328" y="260648"/>
            <a:ext cx="11809312" cy="6598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"/>
          <p:cNvSpPr txBox="1">
            <a:spLocks noGrp="1"/>
          </p:cNvSpPr>
          <p:nvPr>
            <p:ph type="title"/>
          </p:nvPr>
        </p:nvSpPr>
        <p:spPr>
          <a:xfrm>
            <a:off x="609600" y="493477"/>
            <a:ext cx="10972800" cy="70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L" sz="2400"/>
              <a:t>Principales depósitos de litio en forma de salmuera están en los salares de Sudamérica y</a:t>
            </a:r>
            <a:endParaRPr/>
          </a:p>
          <a:p>
            <a:pPr marL="12700" lvl="0" indent="0" algn="l" rtl="0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L" sz="2400"/>
              <a:t>China; Pegmatita está distribuida mayormente entre en Australia y Norteamérica</a:t>
            </a:r>
            <a:endParaRPr/>
          </a:p>
        </p:txBody>
      </p:sp>
      <p:sp>
        <p:nvSpPr>
          <p:cNvPr id="343" name="Google Shape;343;p37"/>
          <p:cNvSpPr txBox="1"/>
          <p:nvPr/>
        </p:nvSpPr>
        <p:spPr>
          <a:xfrm>
            <a:off x="10611739" y="6595364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s-C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4" name="Google Shape;344;p37"/>
          <p:cNvGrpSpPr/>
          <p:nvPr/>
        </p:nvGrpSpPr>
        <p:grpSpPr>
          <a:xfrm>
            <a:off x="1674812" y="1605712"/>
            <a:ext cx="9836023" cy="4813438"/>
            <a:chOff x="1674812" y="1605712"/>
            <a:chExt cx="9836023" cy="4813438"/>
          </a:xfrm>
        </p:grpSpPr>
        <p:pic>
          <p:nvPicPr>
            <p:cNvPr id="345" name="Google Shape;345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74812" y="1605712"/>
              <a:ext cx="9836023" cy="481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37"/>
            <p:cNvSpPr/>
            <p:nvPr/>
          </p:nvSpPr>
          <p:spPr>
            <a:xfrm>
              <a:off x="10809732" y="6013703"/>
              <a:ext cx="495300" cy="236220"/>
            </a:xfrm>
            <a:custGeom>
              <a:avLst/>
              <a:gdLst/>
              <a:ahLst/>
              <a:cxnLst/>
              <a:rect l="l" t="t" r="r" b="b"/>
              <a:pathLst>
                <a:path w="495300" h="236220" extrusionOk="0">
                  <a:moveTo>
                    <a:pt x="12192" y="222669"/>
                  </a:moveTo>
                  <a:lnTo>
                    <a:pt x="10414" y="220980"/>
                  </a:lnTo>
                  <a:lnTo>
                    <a:pt x="6985" y="220980"/>
                  </a:lnTo>
                  <a:lnTo>
                    <a:pt x="6985" y="222669"/>
                  </a:lnTo>
                  <a:lnTo>
                    <a:pt x="3429" y="226060"/>
                  </a:lnTo>
                  <a:lnTo>
                    <a:pt x="1778" y="226060"/>
                  </a:lnTo>
                  <a:lnTo>
                    <a:pt x="1778" y="229450"/>
                  </a:lnTo>
                  <a:lnTo>
                    <a:pt x="0" y="231140"/>
                  </a:lnTo>
                  <a:lnTo>
                    <a:pt x="1778" y="231140"/>
                  </a:lnTo>
                  <a:lnTo>
                    <a:pt x="3429" y="232829"/>
                  </a:lnTo>
                  <a:lnTo>
                    <a:pt x="8763" y="236220"/>
                  </a:lnTo>
                  <a:lnTo>
                    <a:pt x="10414" y="232829"/>
                  </a:lnTo>
                  <a:lnTo>
                    <a:pt x="10414" y="231140"/>
                  </a:lnTo>
                  <a:lnTo>
                    <a:pt x="8763" y="229450"/>
                  </a:lnTo>
                  <a:lnTo>
                    <a:pt x="10414" y="227749"/>
                  </a:lnTo>
                  <a:lnTo>
                    <a:pt x="12192" y="226060"/>
                  </a:lnTo>
                  <a:lnTo>
                    <a:pt x="12192" y="222669"/>
                  </a:lnTo>
                  <a:close/>
                </a:path>
                <a:path w="495300" h="236220" extrusionOk="0">
                  <a:moveTo>
                    <a:pt x="495300" y="3657"/>
                  </a:moveTo>
                  <a:lnTo>
                    <a:pt x="493268" y="1828"/>
                  </a:lnTo>
                  <a:lnTo>
                    <a:pt x="493268" y="0"/>
                  </a:lnTo>
                  <a:lnTo>
                    <a:pt x="491236" y="0"/>
                  </a:lnTo>
                  <a:lnTo>
                    <a:pt x="491236" y="3657"/>
                  </a:lnTo>
                  <a:lnTo>
                    <a:pt x="489204" y="3657"/>
                  </a:lnTo>
                  <a:lnTo>
                    <a:pt x="489204" y="5486"/>
                  </a:lnTo>
                  <a:lnTo>
                    <a:pt x="491236" y="9144"/>
                  </a:lnTo>
                  <a:lnTo>
                    <a:pt x="491236" y="5486"/>
                  </a:lnTo>
                  <a:lnTo>
                    <a:pt x="493268" y="3657"/>
                  </a:lnTo>
                  <a:lnTo>
                    <a:pt x="495300" y="3657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7" name="Google Shape;347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17516" y="5163248"/>
              <a:ext cx="112902" cy="91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37"/>
            <p:cNvSpPr/>
            <p:nvPr/>
          </p:nvSpPr>
          <p:spPr>
            <a:xfrm>
              <a:off x="11280648" y="5998463"/>
              <a:ext cx="18415" cy="15240"/>
            </a:xfrm>
            <a:custGeom>
              <a:avLst/>
              <a:gdLst/>
              <a:ahLst/>
              <a:cxnLst/>
              <a:rect l="l" t="t" r="r" b="b"/>
              <a:pathLst>
                <a:path w="18415" h="15239" extrusionOk="0">
                  <a:moveTo>
                    <a:pt x="16764" y="10668"/>
                  </a:moveTo>
                  <a:lnTo>
                    <a:pt x="15240" y="9144"/>
                  </a:lnTo>
                  <a:lnTo>
                    <a:pt x="15240" y="6096"/>
                  </a:lnTo>
                  <a:lnTo>
                    <a:pt x="12192" y="6096"/>
                  </a:lnTo>
                  <a:lnTo>
                    <a:pt x="10668" y="7620"/>
                  </a:lnTo>
                  <a:lnTo>
                    <a:pt x="9144" y="9144"/>
                  </a:lnTo>
                  <a:lnTo>
                    <a:pt x="9144" y="13716"/>
                  </a:lnTo>
                  <a:lnTo>
                    <a:pt x="10668" y="15240"/>
                  </a:lnTo>
                  <a:lnTo>
                    <a:pt x="12192" y="13716"/>
                  </a:lnTo>
                  <a:lnTo>
                    <a:pt x="13716" y="13716"/>
                  </a:lnTo>
                  <a:lnTo>
                    <a:pt x="16764" y="10668"/>
                  </a:lnTo>
                  <a:close/>
                </a:path>
                <a:path w="18415" h="15239" extrusionOk="0">
                  <a:moveTo>
                    <a:pt x="18161" y="1524"/>
                  </a:moveTo>
                  <a:lnTo>
                    <a:pt x="16510" y="1524"/>
                  </a:lnTo>
                  <a:lnTo>
                    <a:pt x="14859" y="0"/>
                  </a:lnTo>
                  <a:lnTo>
                    <a:pt x="11557" y="0"/>
                  </a:lnTo>
                  <a:lnTo>
                    <a:pt x="9906" y="1524"/>
                  </a:lnTo>
                  <a:lnTo>
                    <a:pt x="3302" y="1524"/>
                  </a:lnTo>
                  <a:lnTo>
                    <a:pt x="0" y="4572"/>
                  </a:lnTo>
                  <a:lnTo>
                    <a:pt x="11557" y="4572"/>
                  </a:lnTo>
                  <a:lnTo>
                    <a:pt x="11557" y="1524"/>
                  </a:lnTo>
                  <a:lnTo>
                    <a:pt x="14859" y="1524"/>
                  </a:lnTo>
                  <a:lnTo>
                    <a:pt x="16510" y="3048"/>
                  </a:lnTo>
                  <a:lnTo>
                    <a:pt x="18161" y="1524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37"/>
          <p:cNvSpPr txBox="1"/>
          <p:nvPr/>
        </p:nvSpPr>
        <p:spPr>
          <a:xfrm>
            <a:off x="383133" y="5274184"/>
            <a:ext cx="1520825" cy="800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Leyenda de principales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8440" marR="196850" lvl="0" indent="-180975" algn="l" rtl="0">
              <a:lnSpc>
                <a:spcPct val="104500"/>
              </a:lnSpc>
              <a:spcBef>
                <a:spcPts val="4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reservas según tipo</a:t>
            </a:r>
            <a:r>
              <a:rPr lang="es-CL" sz="1200" b="1" i="0" u="none" strike="noStrike" cap="none" baseline="30000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s-CL" sz="1200" b="0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Salmuera Pegmatita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7"/>
          <p:cNvSpPr/>
          <p:nvPr/>
        </p:nvSpPr>
        <p:spPr>
          <a:xfrm>
            <a:off x="417576" y="5727191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37159" h="137160" extrusionOk="0">
                <a:moveTo>
                  <a:pt x="137160" y="0"/>
                </a:moveTo>
                <a:lnTo>
                  <a:pt x="0" y="0"/>
                </a:lnTo>
                <a:lnTo>
                  <a:pt x="0" y="137159"/>
                </a:lnTo>
                <a:lnTo>
                  <a:pt x="137160" y="137159"/>
                </a:lnTo>
                <a:lnTo>
                  <a:pt x="137160" y="0"/>
                </a:lnTo>
                <a:close/>
              </a:path>
            </a:pathLst>
          </a:custGeom>
          <a:solidFill>
            <a:srgbClr val="2D649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7"/>
          <p:cNvSpPr/>
          <p:nvPr/>
        </p:nvSpPr>
        <p:spPr>
          <a:xfrm>
            <a:off x="417576" y="5917691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37159" h="137160" extrusionOk="0">
                <a:moveTo>
                  <a:pt x="137160" y="0"/>
                </a:moveTo>
                <a:lnTo>
                  <a:pt x="0" y="0"/>
                </a:lnTo>
                <a:lnTo>
                  <a:pt x="0" y="137160"/>
                </a:lnTo>
                <a:lnTo>
                  <a:pt x="137160" y="137160"/>
                </a:lnTo>
                <a:lnTo>
                  <a:pt x="13716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78739" y="6545071"/>
            <a:ext cx="934212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lang="es-CL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Nota: </a:t>
            </a:r>
            <a:r>
              <a:rPr lang="es-CL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(1) Intensidad del color de leyenda en función de participación en reservas, según tipo. (2) China cuenta también con reservas en forma de pegmatita ,pero sus reservas de salmuera son mayores.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lang="es-CL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s-CL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Reporte de Litio Cochilco 2021.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3836670" y="5427370"/>
            <a:ext cx="34163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Chile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735" marR="0" lvl="0" indent="0" algn="l" rtl="0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44%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4638547" y="5833364"/>
            <a:ext cx="6477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Argentina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" marR="0" lvl="0" indent="0" algn="ctr" rtl="0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9%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7"/>
          <p:cNvSpPr txBox="1"/>
          <p:nvPr/>
        </p:nvSpPr>
        <p:spPr>
          <a:xfrm>
            <a:off x="9624059" y="3779597"/>
            <a:ext cx="486409" cy="41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s-C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s-CL" sz="12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200" b="0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" marR="0" lvl="0" indent="0" algn="ctr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7"/>
          <p:cNvSpPr txBox="1"/>
          <p:nvPr/>
        </p:nvSpPr>
        <p:spPr>
          <a:xfrm>
            <a:off x="2346451" y="3346449"/>
            <a:ext cx="45212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EE.UU.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" marR="0" lvl="0" indent="0" algn="ctr" rtl="0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4%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7"/>
          <p:cNvSpPr txBox="1"/>
          <p:nvPr/>
        </p:nvSpPr>
        <p:spPr>
          <a:xfrm>
            <a:off x="10481564" y="5224424"/>
            <a:ext cx="591185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Australia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" marR="0" lvl="0" indent="0" algn="ctr" rtl="0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1F1F1E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22%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7"/>
          <p:cNvSpPr txBox="1"/>
          <p:nvPr/>
        </p:nvSpPr>
        <p:spPr>
          <a:xfrm>
            <a:off x="401523" y="1396974"/>
            <a:ext cx="2038350" cy="7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7200"/>
              </a:lnSpc>
              <a:spcBef>
                <a:spcPts val="0"/>
              </a:spcBef>
              <a:spcAft>
                <a:spcPts val="0"/>
              </a:spcAft>
              <a:buClr>
                <a:srgbClr val="1F1F1E"/>
              </a:buClr>
              <a:buSzPts val="1400"/>
              <a:buFont typeface="Calibri"/>
              <a:buNone/>
            </a:pPr>
            <a:r>
              <a:rPr lang="es-CL" sz="14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Distribución geográfica de principales reservas de litio </a:t>
            </a:r>
            <a:r>
              <a:rPr lang="es-CL" sz="1400" b="0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 txBox="1"/>
          <p:nvPr/>
        </p:nvSpPr>
        <p:spPr>
          <a:xfrm>
            <a:off x="410362" y="1366266"/>
            <a:ext cx="5026660" cy="48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350" rIns="0" bIns="0" anchor="t" anchorCtr="0">
            <a:spAutoFit/>
          </a:bodyPr>
          <a:lstStyle/>
          <a:p>
            <a:pPr marL="12700" marR="508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s-CL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litio es mayormente utilizado en baterías, principalmente para electromovilidad y dispositivos electrónicos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8"/>
          <p:cNvSpPr/>
          <p:nvPr/>
        </p:nvSpPr>
        <p:spPr>
          <a:xfrm>
            <a:off x="332231" y="1917192"/>
            <a:ext cx="5481955" cy="0"/>
          </a:xfrm>
          <a:custGeom>
            <a:avLst/>
            <a:gdLst/>
            <a:ahLst/>
            <a:cxnLst/>
            <a:rect l="l" t="t" r="r" b="b"/>
            <a:pathLst>
              <a:path w="5481955" h="120000" extrusionOk="0">
                <a:moveTo>
                  <a:pt x="0" y="0"/>
                </a:moveTo>
                <a:lnTo>
                  <a:pt x="5481828" y="0"/>
                </a:lnTo>
              </a:path>
            </a:pathLst>
          </a:custGeom>
          <a:noFill/>
          <a:ln w="9525" cap="flat" cmpd="sng">
            <a:solidFill>
              <a:srgbClr val="2450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6108953" y="1366266"/>
            <a:ext cx="5660390" cy="48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350" rIns="0" bIns="0" anchor="t" anchorCtr="0">
            <a:spAutoFit/>
          </a:bodyPr>
          <a:lstStyle/>
          <a:p>
            <a:pPr marL="12700" marR="508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s-CL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Asia es el gran consumidor de litio con ~88% de la demanda global: China es el principal consumidor junto a Corea y Japón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8"/>
          <p:cNvSpPr/>
          <p:nvPr/>
        </p:nvSpPr>
        <p:spPr>
          <a:xfrm>
            <a:off x="6039611" y="1917192"/>
            <a:ext cx="5706110" cy="0"/>
          </a:xfrm>
          <a:custGeom>
            <a:avLst/>
            <a:gdLst/>
            <a:ahLst/>
            <a:cxnLst/>
            <a:rect l="l" t="t" r="r" b="b"/>
            <a:pathLst>
              <a:path w="5706109" h="120000" extrusionOk="0">
                <a:moveTo>
                  <a:pt x="0" y="0"/>
                </a:moveTo>
                <a:lnTo>
                  <a:pt x="5705602" y="0"/>
                </a:lnTo>
              </a:path>
            </a:pathLst>
          </a:custGeom>
          <a:noFill/>
          <a:ln w="9525" cap="flat" cmpd="sng">
            <a:solidFill>
              <a:srgbClr val="2450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8"/>
          <p:cNvSpPr txBox="1"/>
          <p:nvPr/>
        </p:nvSpPr>
        <p:spPr>
          <a:xfrm>
            <a:off x="405485" y="2180945"/>
            <a:ext cx="1866900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E"/>
              </a:buClr>
              <a:buSzPts val="1400"/>
              <a:buFont typeface="Calibri"/>
              <a:buNone/>
            </a:pPr>
            <a:r>
              <a:rPr lang="es-CL" sz="14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Consumo de litio por uso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1F1F1E"/>
              </a:buClr>
              <a:buSzPts val="1400"/>
              <a:buFont typeface="Calibri"/>
              <a:buNone/>
            </a:pPr>
            <a:r>
              <a:rPr lang="es-CL" sz="1400" b="0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6108953" y="2180945"/>
            <a:ext cx="244919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E"/>
              </a:buClr>
              <a:buSzPts val="1400"/>
              <a:buFont typeface="Calibri"/>
              <a:buNone/>
            </a:pPr>
            <a:r>
              <a:rPr lang="es-CL" sz="1400" b="1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Consumo de litio por jurisdicción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1F1F1E"/>
              </a:buClr>
              <a:buSzPts val="1400"/>
              <a:buFont typeface="Calibri"/>
              <a:buNone/>
            </a:pPr>
            <a:r>
              <a:rPr lang="es-CL" sz="1400" b="0" i="0" u="none" strike="noStrike" cap="none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%, kton LCE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9" name="Google Shape;369;p38"/>
          <p:cNvGrpSpPr/>
          <p:nvPr/>
        </p:nvGrpSpPr>
        <p:grpSpPr>
          <a:xfrm>
            <a:off x="812291" y="2868167"/>
            <a:ext cx="4857370" cy="2348993"/>
            <a:chOff x="812291" y="2868167"/>
            <a:chExt cx="4857370" cy="2348993"/>
          </a:xfrm>
        </p:grpSpPr>
        <p:sp>
          <p:nvSpPr>
            <p:cNvPr id="370" name="Google Shape;370;p38"/>
            <p:cNvSpPr/>
            <p:nvPr/>
          </p:nvSpPr>
          <p:spPr>
            <a:xfrm>
              <a:off x="812291" y="3130295"/>
              <a:ext cx="4857115" cy="1826260"/>
            </a:xfrm>
            <a:custGeom>
              <a:avLst/>
              <a:gdLst/>
              <a:ahLst/>
              <a:cxnLst/>
              <a:rect l="l" t="t" r="r" b="b"/>
              <a:pathLst>
                <a:path w="4857115" h="1826260" extrusionOk="0">
                  <a:moveTo>
                    <a:pt x="0" y="1825752"/>
                  </a:moveTo>
                  <a:lnTo>
                    <a:pt x="108204" y="1825752"/>
                  </a:lnTo>
                </a:path>
                <a:path w="4857115" h="1826260" extrusionOk="0">
                  <a:moveTo>
                    <a:pt x="499872" y="1825752"/>
                  </a:moveTo>
                  <a:lnTo>
                    <a:pt x="714755" y="1825752"/>
                  </a:lnTo>
                </a:path>
                <a:path w="4857115" h="1826260" extrusionOk="0">
                  <a:moveTo>
                    <a:pt x="0" y="1565147"/>
                  </a:moveTo>
                  <a:lnTo>
                    <a:pt x="108204" y="1565147"/>
                  </a:lnTo>
                </a:path>
                <a:path w="4857115" h="1826260" extrusionOk="0">
                  <a:moveTo>
                    <a:pt x="499872" y="1565147"/>
                  </a:moveTo>
                  <a:lnTo>
                    <a:pt x="714755" y="1565147"/>
                  </a:lnTo>
                </a:path>
                <a:path w="4857115" h="1826260" extrusionOk="0">
                  <a:moveTo>
                    <a:pt x="0" y="1303020"/>
                  </a:moveTo>
                  <a:lnTo>
                    <a:pt x="108204" y="1303020"/>
                  </a:lnTo>
                </a:path>
                <a:path w="4857115" h="1826260" extrusionOk="0">
                  <a:moveTo>
                    <a:pt x="499872" y="1303020"/>
                  </a:moveTo>
                  <a:lnTo>
                    <a:pt x="714755" y="1303020"/>
                  </a:lnTo>
                </a:path>
                <a:path w="4857115" h="1826260" extrusionOk="0">
                  <a:moveTo>
                    <a:pt x="0" y="1042415"/>
                  </a:moveTo>
                  <a:lnTo>
                    <a:pt x="108204" y="1042415"/>
                  </a:lnTo>
                </a:path>
                <a:path w="4857115" h="1826260" extrusionOk="0">
                  <a:moveTo>
                    <a:pt x="499872" y="1042415"/>
                  </a:moveTo>
                  <a:lnTo>
                    <a:pt x="4856988" y="1042415"/>
                  </a:lnTo>
                </a:path>
                <a:path w="4857115" h="1826260" extrusionOk="0">
                  <a:moveTo>
                    <a:pt x="0" y="781811"/>
                  </a:moveTo>
                  <a:lnTo>
                    <a:pt x="108204" y="781811"/>
                  </a:lnTo>
                </a:path>
                <a:path w="4857115" h="1826260" extrusionOk="0">
                  <a:moveTo>
                    <a:pt x="499872" y="781811"/>
                  </a:moveTo>
                  <a:lnTo>
                    <a:pt x="4856988" y="781811"/>
                  </a:lnTo>
                </a:path>
                <a:path w="4857115" h="1826260" extrusionOk="0">
                  <a:moveTo>
                    <a:pt x="0" y="521207"/>
                  </a:moveTo>
                  <a:lnTo>
                    <a:pt x="108204" y="521207"/>
                  </a:lnTo>
                </a:path>
                <a:path w="4857115" h="1826260" extrusionOk="0">
                  <a:moveTo>
                    <a:pt x="499872" y="521207"/>
                  </a:moveTo>
                  <a:lnTo>
                    <a:pt x="4856988" y="521207"/>
                  </a:lnTo>
                </a:path>
                <a:path w="4857115" h="1826260" extrusionOk="0">
                  <a:moveTo>
                    <a:pt x="0" y="260603"/>
                  </a:moveTo>
                  <a:lnTo>
                    <a:pt x="108204" y="260603"/>
                  </a:lnTo>
                </a:path>
                <a:path w="4857115" h="1826260" extrusionOk="0">
                  <a:moveTo>
                    <a:pt x="499872" y="260603"/>
                  </a:moveTo>
                  <a:lnTo>
                    <a:pt x="4856988" y="260603"/>
                  </a:lnTo>
                </a:path>
                <a:path w="4857115" h="1826260" extrusionOk="0">
                  <a:moveTo>
                    <a:pt x="0" y="0"/>
                  </a:moveTo>
                  <a:lnTo>
                    <a:pt x="108204" y="0"/>
                  </a:lnTo>
                </a:path>
                <a:path w="4857115" h="1826260" extrusionOk="0">
                  <a:moveTo>
                    <a:pt x="499872" y="0"/>
                  </a:moveTo>
                  <a:lnTo>
                    <a:pt x="4856988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920495" y="3076955"/>
              <a:ext cx="391795" cy="2139950"/>
            </a:xfrm>
            <a:custGeom>
              <a:avLst/>
              <a:gdLst/>
              <a:ahLst/>
              <a:cxnLst/>
              <a:rect l="l" t="t" r="r" b="b"/>
              <a:pathLst>
                <a:path w="391794" h="2139950" extrusionOk="0">
                  <a:moveTo>
                    <a:pt x="391668" y="0"/>
                  </a:moveTo>
                  <a:lnTo>
                    <a:pt x="0" y="0"/>
                  </a:lnTo>
                  <a:lnTo>
                    <a:pt x="0" y="2139696"/>
                  </a:lnTo>
                  <a:lnTo>
                    <a:pt x="391668" y="2139696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1918716" y="4695444"/>
              <a:ext cx="822960" cy="260985"/>
            </a:xfrm>
            <a:custGeom>
              <a:avLst/>
              <a:gdLst/>
              <a:ahLst/>
              <a:cxnLst/>
              <a:rect l="l" t="t" r="r" b="b"/>
              <a:pathLst>
                <a:path w="822960" h="260985" extrusionOk="0">
                  <a:moveTo>
                    <a:pt x="0" y="260603"/>
                  </a:moveTo>
                  <a:lnTo>
                    <a:pt x="216408" y="260603"/>
                  </a:lnTo>
                </a:path>
                <a:path w="822960" h="260985" extrusionOk="0">
                  <a:moveTo>
                    <a:pt x="0" y="0"/>
                  </a:moveTo>
                  <a:lnTo>
                    <a:pt x="822960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1918716" y="4430934"/>
              <a:ext cx="3750945" cy="5080"/>
            </a:xfrm>
            <a:custGeom>
              <a:avLst/>
              <a:gdLst/>
              <a:ahLst/>
              <a:cxnLst/>
              <a:rect l="l" t="t" r="r" b="b"/>
              <a:pathLst>
                <a:path w="3750945" h="5079" extrusionOk="0">
                  <a:moveTo>
                    <a:pt x="0" y="4762"/>
                  </a:moveTo>
                  <a:lnTo>
                    <a:pt x="3750564" y="4762"/>
                  </a:lnTo>
                </a:path>
                <a:path w="3750945" h="5079" extrusionOk="0">
                  <a:moveTo>
                    <a:pt x="0" y="0"/>
                  </a:moveTo>
                  <a:lnTo>
                    <a:pt x="3750564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1527047" y="4381500"/>
              <a:ext cx="391795" cy="835660"/>
            </a:xfrm>
            <a:custGeom>
              <a:avLst/>
              <a:gdLst/>
              <a:ahLst/>
              <a:cxnLst/>
              <a:rect l="l" t="t" r="r" b="b"/>
              <a:pathLst>
                <a:path w="391794" h="835660" extrusionOk="0">
                  <a:moveTo>
                    <a:pt x="391667" y="0"/>
                  </a:moveTo>
                  <a:lnTo>
                    <a:pt x="0" y="0"/>
                  </a:lnTo>
                  <a:lnTo>
                    <a:pt x="0" y="835151"/>
                  </a:lnTo>
                  <a:lnTo>
                    <a:pt x="391667" y="835151"/>
                  </a:lnTo>
                  <a:lnTo>
                    <a:pt x="391667" y="0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2526791" y="4956047"/>
              <a:ext cx="215265" cy="0"/>
            </a:xfrm>
            <a:custGeom>
              <a:avLst/>
              <a:gdLst/>
              <a:ahLst/>
              <a:cxnLst/>
              <a:rect l="l" t="t" r="r" b="b"/>
              <a:pathLst>
                <a:path w="215264" h="120000" extrusionOk="0">
                  <a:moveTo>
                    <a:pt x="0" y="0"/>
                  </a:moveTo>
                  <a:lnTo>
                    <a:pt x="214883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2135124" y="4799075"/>
              <a:ext cx="391795" cy="417830"/>
            </a:xfrm>
            <a:custGeom>
              <a:avLst/>
              <a:gdLst/>
              <a:ahLst/>
              <a:cxnLst/>
              <a:rect l="l" t="t" r="r" b="b"/>
              <a:pathLst>
                <a:path w="391794" h="417829" extrusionOk="0">
                  <a:moveTo>
                    <a:pt x="391668" y="0"/>
                  </a:moveTo>
                  <a:lnTo>
                    <a:pt x="0" y="0"/>
                  </a:lnTo>
                  <a:lnTo>
                    <a:pt x="0" y="417575"/>
                  </a:lnTo>
                  <a:lnTo>
                    <a:pt x="391668" y="417575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3133343" y="4956047"/>
              <a:ext cx="215265" cy="0"/>
            </a:xfrm>
            <a:custGeom>
              <a:avLst/>
              <a:gdLst/>
              <a:ahLst/>
              <a:cxnLst/>
              <a:rect l="l" t="t" r="r" b="b"/>
              <a:pathLst>
                <a:path w="215264" h="120000" extrusionOk="0">
                  <a:moveTo>
                    <a:pt x="0" y="0"/>
                  </a:moveTo>
                  <a:lnTo>
                    <a:pt x="214883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2741675" y="4433315"/>
              <a:ext cx="391795" cy="783590"/>
            </a:xfrm>
            <a:custGeom>
              <a:avLst/>
              <a:gdLst/>
              <a:ahLst/>
              <a:cxnLst/>
              <a:rect l="l" t="t" r="r" b="b"/>
              <a:pathLst>
                <a:path w="391794" h="783589" extrusionOk="0">
                  <a:moveTo>
                    <a:pt x="391668" y="0"/>
                  </a:moveTo>
                  <a:lnTo>
                    <a:pt x="0" y="0"/>
                  </a:lnTo>
                  <a:lnTo>
                    <a:pt x="0" y="783335"/>
                  </a:lnTo>
                  <a:lnTo>
                    <a:pt x="391668" y="783335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B1CFE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3739896" y="4956047"/>
              <a:ext cx="1430020" cy="0"/>
            </a:xfrm>
            <a:custGeom>
              <a:avLst/>
              <a:gdLst/>
              <a:ahLst/>
              <a:cxnLst/>
              <a:rect l="l" t="t" r="r" b="b"/>
              <a:pathLst>
                <a:path w="1430020" h="120000" extrusionOk="0">
                  <a:moveTo>
                    <a:pt x="0" y="0"/>
                  </a:moveTo>
                  <a:lnTo>
                    <a:pt x="1429512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3348228" y="4799075"/>
              <a:ext cx="1606550" cy="417830"/>
            </a:xfrm>
            <a:custGeom>
              <a:avLst/>
              <a:gdLst/>
              <a:ahLst/>
              <a:cxnLst/>
              <a:rect l="l" t="t" r="r" b="b"/>
              <a:pathLst>
                <a:path w="1606550" h="417829" extrusionOk="0">
                  <a:moveTo>
                    <a:pt x="391668" y="0"/>
                  </a:moveTo>
                  <a:lnTo>
                    <a:pt x="0" y="0"/>
                  </a:lnTo>
                  <a:lnTo>
                    <a:pt x="0" y="417576"/>
                  </a:lnTo>
                  <a:lnTo>
                    <a:pt x="391668" y="417576"/>
                  </a:lnTo>
                  <a:lnTo>
                    <a:pt x="391668" y="0"/>
                  </a:lnTo>
                  <a:close/>
                </a:path>
                <a:path w="1606550" h="417829" extrusionOk="0">
                  <a:moveTo>
                    <a:pt x="999744" y="260604"/>
                  </a:moveTo>
                  <a:lnTo>
                    <a:pt x="608076" y="260604"/>
                  </a:lnTo>
                  <a:lnTo>
                    <a:pt x="608076" y="417576"/>
                  </a:lnTo>
                  <a:lnTo>
                    <a:pt x="999744" y="417576"/>
                  </a:lnTo>
                  <a:lnTo>
                    <a:pt x="999744" y="260604"/>
                  </a:lnTo>
                  <a:close/>
                </a:path>
                <a:path w="1606550" h="417829" extrusionOk="0">
                  <a:moveTo>
                    <a:pt x="1606296" y="260604"/>
                  </a:moveTo>
                  <a:lnTo>
                    <a:pt x="1214628" y="260604"/>
                  </a:lnTo>
                  <a:lnTo>
                    <a:pt x="1214628" y="417576"/>
                  </a:lnTo>
                  <a:lnTo>
                    <a:pt x="1606296" y="417576"/>
                  </a:lnTo>
                  <a:lnTo>
                    <a:pt x="1606296" y="260604"/>
                  </a:lnTo>
                  <a:close/>
                </a:path>
              </a:pathLst>
            </a:custGeom>
            <a:solidFill>
              <a:srgbClr val="B1CFE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5561076" y="4956047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 h="120000" extrusionOk="0">
                  <a:moveTo>
                    <a:pt x="0" y="0"/>
                  </a:moveTo>
                  <a:lnTo>
                    <a:pt x="108203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5169407" y="4902707"/>
              <a:ext cx="391795" cy="314325"/>
            </a:xfrm>
            <a:custGeom>
              <a:avLst/>
              <a:gdLst/>
              <a:ahLst/>
              <a:cxnLst/>
              <a:rect l="l" t="t" r="r" b="b"/>
              <a:pathLst>
                <a:path w="391795" h="314325" extrusionOk="0">
                  <a:moveTo>
                    <a:pt x="391667" y="0"/>
                  </a:moveTo>
                  <a:lnTo>
                    <a:pt x="0" y="0"/>
                  </a:lnTo>
                  <a:lnTo>
                    <a:pt x="0" y="313944"/>
                  </a:lnTo>
                  <a:lnTo>
                    <a:pt x="391667" y="313944"/>
                  </a:lnTo>
                  <a:lnTo>
                    <a:pt x="391667" y="0"/>
                  </a:lnTo>
                  <a:close/>
                </a:path>
              </a:pathLst>
            </a:custGeom>
            <a:solidFill>
              <a:srgbClr val="B1CFE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812291" y="2868167"/>
              <a:ext cx="4857115" cy="2348865"/>
            </a:xfrm>
            <a:custGeom>
              <a:avLst/>
              <a:gdLst/>
              <a:ahLst/>
              <a:cxnLst/>
              <a:rect l="l" t="t" r="r" b="b"/>
              <a:pathLst>
                <a:path w="4857115" h="2348865" extrusionOk="0">
                  <a:moveTo>
                    <a:pt x="0" y="2348484"/>
                  </a:moveTo>
                  <a:lnTo>
                    <a:pt x="4856988" y="2348484"/>
                  </a:lnTo>
                </a:path>
                <a:path w="4857115" h="2348865" extrusionOk="0">
                  <a:moveTo>
                    <a:pt x="0" y="0"/>
                  </a:moveTo>
                  <a:lnTo>
                    <a:pt x="4856988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38"/>
          <p:cNvSpPr txBox="1"/>
          <p:nvPr/>
        </p:nvSpPr>
        <p:spPr>
          <a:xfrm>
            <a:off x="971803" y="2815209"/>
            <a:ext cx="2908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41%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8"/>
          <p:cNvSpPr txBox="1"/>
          <p:nvPr/>
        </p:nvSpPr>
        <p:spPr>
          <a:xfrm>
            <a:off x="1578991" y="4119753"/>
            <a:ext cx="2908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16%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8"/>
          <p:cNvSpPr txBox="1"/>
          <p:nvPr/>
        </p:nvSpPr>
        <p:spPr>
          <a:xfrm>
            <a:off x="2223897" y="4536770"/>
            <a:ext cx="212725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8%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8"/>
          <p:cNvSpPr txBox="1"/>
          <p:nvPr/>
        </p:nvSpPr>
        <p:spPr>
          <a:xfrm>
            <a:off x="2792983" y="4171950"/>
            <a:ext cx="2908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15%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8"/>
          <p:cNvSpPr txBox="1"/>
          <p:nvPr/>
        </p:nvSpPr>
        <p:spPr>
          <a:xfrm>
            <a:off x="3120644" y="4536770"/>
            <a:ext cx="2561590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sng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	8%	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8"/>
          <p:cNvSpPr txBox="1"/>
          <p:nvPr/>
        </p:nvSpPr>
        <p:spPr>
          <a:xfrm>
            <a:off x="4045077" y="4797628"/>
            <a:ext cx="820419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3%	3%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5259451" y="4641595"/>
            <a:ext cx="21272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6%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8"/>
          <p:cNvSpPr txBox="1"/>
          <p:nvPr/>
        </p:nvSpPr>
        <p:spPr>
          <a:xfrm>
            <a:off x="396646" y="2670048"/>
            <a:ext cx="290195" cy="263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800" rIns="0" bIns="0" anchor="t" anchorCtr="0">
            <a:spAutoFit/>
          </a:bodyPr>
          <a:lstStyle/>
          <a:p>
            <a:pPr marL="0" marR="635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45%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6350" lvl="0" indent="0" algn="r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40%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6350" lvl="0" indent="0" algn="r" rtl="0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35%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6350" lvl="0" indent="0" algn="r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6350" lvl="0" indent="0" algn="r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25%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6350" lvl="0" indent="0" algn="r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6350" lvl="0" indent="0" algn="r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15%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6350" lvl="0" indent="0" algn="r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5080" lvl="0" indent="0" algn="r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5%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5080" lvl="0" indent="0" algn="r" rtl="0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046" y="5349976"/>
            <a:ext cx="2965526" cy="96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2901" y="5380101"/>
            <a:ext cx="1131697" cy="88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2003" y="5375783"/>
            <a:ext cx="278384" cy="262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38"/>
          <p:cNvGrpSpPr/>
          <p:nvPr/>
        </p:nvGrpSpPr>
        <p:grpSpPr>
          <a:xfrm>
            <a:off x="838961" y="2817876"/>
            <a:ext cx="3940302" cy="2453132"/>
            <a:chOff x="838961" y="2817876"/>
            <a:chExt cx="3940302" cy="2453132"/>
          </a:xfrm>
        </p:grpSpPr>
        <p:sp>
          <p:nvSpPr>
            <p:cNvPr id="396" name="Google Shape;396;p38"/>
            <p:cNvSpPr/>
            <p:nvPr/>
          </p:nvSpPr>
          <p:spPr>
            <a:xfrm>
              <a:off x="838961" y="2818638"/>
              <a:ext cx="1725295" cy="2452370"/>
            </a:xfrm>
            <a:custGeom>
              <a:avLst/>
              <a:gdLst/>
              <a:ahLst/>
              <a:cxnLst/>
              <a:rect l="l" t="t" r="r" b="b"/>
              <a:pathLst>
                <a:path w="1725295" h="2452370" extrusionOk="0">
                  <a:moveTo>
                    <a:pt x="0" y="2452116"/>
                  </a:moveTo>
                  <a:lnTo>
                    <a:pt x="1725168" y="2452116"/>
                  </a:lnTo>
                  <a:lnTo>
                    <a:pt x="1725168" y="0"/>
                  </a:lnTo>
                  <a:lnTo>
                    <a:pt x="0" y="0"/>
                  </a:lnTo>
                  <a:lnTo>
                    <a:pt x="0" y="2452116"/>
                  </a:lnTo>
                  <a:close/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2519933" y="2817876"/>
              <a:ext cx="2259330" cy="544195"/>
            </a:xfrm>
            <a:custGeom>
              <a:avLst/>
              <a:gdLst/>
              <a:ahLst/>
              <a:cxnLst/>
              <a:rect l="l" t="t" r="r" b="b"/>
              <a:pathLst>
                <a:path w="2259329" h="544195" extrusionOk="0">
                  <a:moveTo>
                    <a:pt x="2259330" y="0"/>
                  </a:moveTo>
                  <a:lnTo>
                    <a:pt x="343662" y="0"/>
                  </a:lnTo>
                  <a:lnTo>
                    <a:pt x="343662" y="317373"/>
                  </a:lnTo>
                  <a:lnTo>
                    <a:pt x="0" y="475361"/>
                  </a:lnTo>
                  <a:lnTo>
                    <a:pt x="343662" y="453389"/>
                  </a:lnTo>
                  <a:lnTo>
                    <a:pt x="343662" y="544068"/>
                  </a:lnTo>
                  <a:lnTo>
                    <a:pt x="2259330" y="544068"/>
                  </a:lnTo>
                  <a:lnTo>
                    <a:pt x="2259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2519933" y="2817876"/>
              <a:ext cx="2259330" cy="544195"/>
            </a:xfrm>
            <a:custGeom>
              <a:avLst/>
              <a:gdLst/>
              <a:ahLst/>
              <a:cxnLst/>
              <a:rect l="l" t="t" r="r" b="b"/>
              <a:pathLst>
                <a:path w="2259329" h="544195" extrusionOk="0">
                  <a:moveTo>
                    <a:pt x="343662" y="0"/>
                  </a:moveTo>
                  <a:lnTo>
                    <a:pt x="662940" y="0"/>
                  </a:lnTo>
                  <a:lnTo>
                    <a:pt x="1141857" y="0"/>
                  </a:lnTo>
                  <a:lnTo>
                    <a:pt x="2259330" y="0"/>
                  </a:lnTo>
                  <a:lnTo>
                    <a:pt x="2259330" y="317373"/>
                  </a:lnTo>
                  <a:lnTo>
                    <a:pt x="2259330" y="453389"/>
                  </a:lnTo>
                  <a:lnTo>
                    <a:pt x="2259330" y="544068"/>
                  </a:lnTo>
                  <a:lnTo>
                    <a:pt x="1141857" y="544068"/>
                  </a:lnTo>
                  <a:lnTo>
                    <a:pt x="662940" y="544068"/>
                  </a:lnTo>
                  <a:lnTo>
                    <a:pt x="343662" y="544068"/>
                  </a:lnTo>
                  <a:lnTo>
                    <a:pt x="343662" y="453389"/>
                  </a:lnTo>
                  <a:lnTo>
                    <a:pt x="0" y="475361"/>
                  </a:lnTo>
                  <a:lnTo>
                    <a:pt x="343662" y="317373"/>
                  </a:lnTo>
                  <a:lnTo>
                    <a:pt x="34366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38"/>
          <p:cNvSpPr txBox="1"/>
          <p:nvPr/>
        </p:nvSpPr>
        <p:spPr>
          <a:xfrm>
            <a:off x="3059048" y="2794508"/>
            <a:ext cx="152273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16534" marR="5080" lvl="0" indent="-2044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65% del litio es utilizado actualmente para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8"/>
          <p:cNvSpPr txBox="1"/>
          <p:nvPr/>
        </p:nvSpPr>
        <p:spPr>
          <a:xfrm>
            <a:off x="3106292" y="3160267"/>
            <a:ext cx="143065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fabricación de baterías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1" name="Google Shape;401;p38"/>
          <p:cNvGrpSpPr/>
          <p:nvPr/>
        </p:nvGrpSpPr>
        <p:grpSpPr>
          <a:xfrm>
            <a:off x="6545580" y="2868167"/>
            <a:ext cx="5053965" cy="2347468"/>
            <a:chOff x="6545580" y="2868167"/>
            <a:chExt cx="5053965" cy="2347468"/>
          </a:xfrm>
        </p:grpSpPr>
        <p:sp>
          <p:nvSpPr>
            <p:cNvPr id="402" name="Google Shape;402;p38"/>
            <p:cNvSpPr/>
            <p:nvPr/>
          </p:nvSpPr>
          <p:spPr>
            <a:xfrm>
              <a:off x="6545580" y="4433315"/>
              <a:ext cx="990600" cy="390525"/>
            </a:xfrm>
            <a:custGeom>
              <a:avLst/>
              <a:gdLst/>
              <a:ahLst/>
              <a:cxnLst/>
              <a:rect l="l" t="t" r="r" b="b"/>
              <a:pathLst>
                <a:path w="990600" h="390525" extrusionOk="0">
                  <a:moveTo>
                    <a:pt x="0" y="390143"/>
                  </a:moveTo>
                  <a:lnTo>
                    <a:pt x="149351" y="390143"/>
                  </a:lnTo>
                </a:path>
                <a:path w="990600" h="390525" extrusionOk="0">
                  <a:moveTo>
                    <a:pt x="691896" y="390143"/>
                  </a:moveTo>
                  <a:lnTo>
                    <a:pt x="990600" y="390143"/>
                  </a:lnTo>
                </a:path>
                <a:path w="990600" h="390525" extrusionOk="0">
                  <a:moveTo>
                    <a:pt x="0" y="0"/>
                  </a:moveTo>
                  <a:lnTo>
                    <a:pt x="14935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7237476" y="4430934"/>
              <a:ext cx="4361815" cy="5080"/>
            </a:xfrm>
            <a:custGeom>
              <a:avLst/>
              <a:gdLst/>
              <a:ahLst/>
              <a:cxnLst/>
              <a:rect l="l" t="t" r="r" b="b"/>
              <a:pathLst>
                <a:path w="4361815" h="5079" extrusionOk="0">
                  <a:moveTo>
                    <a:pt x="0" y="4762"/>
                  </a:moveTo>
                  <a:lnTo>
                    <a:pt x="4361688" y="4762"/>
                  </a:lnTo>
                </a:path>
                <a:path w="4361815" h="5079" extrusionOk="0">
                  <a:moveTo>
                    <a:pt x="0" y="0"/>
                  </a:moveTo>
                  <a:lnTo>
                    <a:pt x="4361688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6545580" y="3259835"/>
              <a:ext cx="5053965" cy="782320"/>
            </a:xfrm>
            <a:custGeom>
              <a:avLst/>
              <a:gdLst/>
              <a:ahLst/>
              <a:cxnLst/>
              <a:rect l="l" t="t" r="r" b="b"/>
              <a:pathLst>
                <a:path w="5053965" h="782320" extrusionOk="0">
                  <a:moveTo>
                    <a:pt x="0" y="781812"/>
                  </a:moveTo>
                  <a:lnTo>
                    <a:pt x="149351" y="781812"/>
                  </a:lnTo>
                </a:path>
                <a:path w="5053965" h="782320" extrusionOk="0">
                  <a:moveTo>
                    <a:pt x="691896" y="781812"/>
                  </a:moveTo>
                  <a:lnTo>
                    <a:pt x="5053584" y="781812"/>
                  </a:lnTo>
                </a:path>
                <a:path w="5053965" h="782320" extrusionOk="0">
                  <a:moveTo>
                    <a:pt x="0" y="390144"/>
                  </a:moveTo>
                  <a:lnTo>
                    <a:pt x="149351" y="390144"/>
                  </a:lnTo>
                </a:path>
                <a:path w="5053965" h="782320" extrusionOk="0">
                  <a:moveTo>
                    <a:pt x="691896" y="390144"/>
                  </a:moveTo>
                  <a:lnTo>
                    <a:pt x="5053584" y="390144"/>
                  </a:lnTo>
                </a:path>
                <a:path w="5053965" h="782320" extrusionOk="0">
                  <a:moveTo>
                    <a:pt x="0" y="0"/>
                  </a:moveTo>
                  <a:lnTo>
                    <a:pt x="149351" y="0"/>
                  </a:lnTo>
                </a:path>
                <a:path w="5053965" h="782320" extrusionOk="0">
                  <a:moveTo>
                    <a:pt x="691896" y="0"/>
                  </a:moveTo>
                  <a:lnTo>
                    <a:pt x="5053584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6694932" y="3064763"/>
              <a:ext cx="542925" cy="2150745"/>
            </a:xfrm>
            <a:custGeom>
              <a:avLst/>
              <a:gdLst/>
              <a:ahLst/>
              <a:cxnLst/>
              <a:rect l="l" t="t" r="r" b="b"/>
              <a:pathLst>
                <a:path w="542925" h="2150745" extrusionOk="0">
                  <a:moveTo>
                    <a:pt x="542544" y="0"/>
                  </a:moveTo>
                  <a:lnTo>
                    <a:pt x="0" y="0"/>
                  </a:lnTo>
                  <a:lnTo>
                    <a:pt x="0" y="2150364"/>
                  </a:lnTo>
                  <a:lnTo>
                    <a:pt x="542544" y="2150364"/>
                  </a:lnTo>
                  <a:lnTo>
                    <a:pt x="542544" y="0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8080248" y="4823460"/>
              <a:ext cx="299085" cy="0"/>
            </a:xfrm>
            <a:custGeom>
              <a:avLst/>
              <a:gdLst/>
              <a:ahLst/>
              <a:cxnLst/>
              <a:rect l="l" t="t" r="r" b="b"/>
              <a:pathLst>
                <a:path w="299084" h="120000" extrusionOk="0">
                  <a:moveTo>
                    <a:pt x="0" y="0"/>
                  </a:moveTo>
                  <a:lnTo>
                    <a:pt x="298703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7536180" y="4433315"/>
              <a:ext cx="544195" cy="782320"/>
            </a:xfrm>
            <a:custGeom>
              <a:avLst/>
              <a:gdLst/>
              <a:ahLst/>
              <a:cxnLst/>
              <a:rect l="l" t="t" r="r" b="b"/>
              <a:pathLst>
                <a:path w="544195" h="782320" extrusionOk="0">
                  <a:moveTo>
                    <a:pt x="544068" y="0"/>
                  </a:moveTo>
                  <a:lnTo>
                    <a:pt x="0" y="0"/>
                  </a:lnTo>
                  <a:lnTo>
                    <a:pt x="0" y="781812"/>
                  </a:lnTo>
                  <a:lnTo>
                    <a:pt x="544068" y="781812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8923020" y="4823460"/>
              <a:ext cx="2676525" cy="0"/>
            </a:xfrm>
            <a:custGeom>
              <a:avLst/>
              <a:gdLst/>
              <a:ahLst/>
              <a:cxnLst/>
              <a:rect l="l" t="t" r="r" b="b"/>
              <a:pathLst>
                <a:path w="2676525" h="120000" extrusionOk="0">
                  <a:moveTo>
                    <a:pt x="0" y="0"/>
                  </a:moveTo>
                  <a:lnTo>
                    <a:pt x="2676144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8378952" y="4745735"/>
              <a:ext cx="1385570" cy="469900"/>
            </a:xfrm>
            <a:custGeom>
              <a:avLst/>
              <a:gdLst/>
              <a:ahLst/>
              <a:cxnLst/>
              <a:rect l="l" t="t" r="r" b="b"/>
              <a:pathLst>
                <a:path w="1385570" h="469900" extrusionOk="0">
                  <a:moveTo>
                    <a:pt x="544068" y="0"/>
                  </a:moveTo>
                  <a:lnTo>
                    <a:pt x="0" y="0"/>
                  </a:lnTo>
                  <a:lnTo>
                    <a:pt x="0" y="469392"/>
                  </a:lnTo>
                  <a:lnTo>
                    <a:pt x="544068" y="469392"/>
                  </a:lnTo>
                  <a:lnTo>
                    <a:pt x="544068" y="0"/>
                  </a:lnTo>
                  <a:close/>
                </a:path>
                <a:path w="1385570" h="469900" extrusionOk="0">
                  <a:moveTo>
                    <a:pt x="1385316" y="429768"/>
                  </a:moveTo>
                  <a:lnTo>
                    <a:pt x="842772" y="429768"/>
                  </a:lnTo>
                  <a:lnTo>
                    <a:pt x="842772" y="469392"/>
                  </a:lnTo>
                  <a:lnTo>
                    <a:pt x="1385316" y="469392"/>
                  </a:lnTo>
                  <a:lnTo>
                    <a:pt x="1385316" y="429768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0064496" y="4902707"/>
              <a:ext cx="1385570" cy="312420"/>
            </a:xfrm>
            <a:custGeom>
              <a:avLst/>
              <a:gdLst/>
              <a:ahLst/>
              <a:cxnLst/>
              <a:rect l="l" t="t" r="r" b="b"/>
              <a:pathLst>
                <a:path w="1385570" h="312420" extrusionOk="0">
                  <a:moveTo>
                    <a:pt x="542544" y="0"/>
                  </a:moveTo>
                  <a:lnTo>
                    <a:pt x="0" y="0"/>
                  </a:lnTo>
                  <a:lnTo>
                    <a:pt x="0" y="312420"/>
                  </a:lnTo>
                  <a:lnTo>
                    <a:pt x="542544" y="312420"/>
                  </a:lnTo>
                  <a:lnTo>
                    <a:pt x="542544" y="0"/>
                  </a:lnTo>
                  <a:close/>
                </a:path>
                <a:path w="1385570" h="312420" extrusionOk="0">
                  <a:moveTo>
                    <a:pt x="1385316" y="155448"/>
                  </a:moveTo>
                  <a:lnTo>
                    <a:pt x="841248" y="155448"/>
                  </a:lnTo>
                  <a:lnTo>
                    <a:pt x="841248" y="312420"/>
                  </a:lnTo>
                  <a:lnTo>
                    <a:pt x="1385316" y="312420"/>
                  </a:lnTo>
                  <a:lnTo>
                    <a:pt x="1385316" y="155448"/>
                  </a:lnTo>
                  <a:close/>
                </a:path>
              </a:pathLst>
            </a:custGeom>
            <a:solidFill>
              <a:srgbClr val="B1CFE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6545580" y="2868167"/>
              <a:ext cx="5053965" cy="2346960"/>
            </a:xfrm>
            <a:custGeom>
              <a:avLst/>
              <a:gdLst/>
              <a:ahLst/>
              <a:cxnLst/>
              <a:rect l="l" t="t" r="r" b="b"/>
              <a:pathLst>
                <a:path w="5053965" h="2346960" extrusionOk="0">
                  <a:moveTo>
                    <a:pt x="0" y="2346960"/>
                  </a:moveTo>
                  <a:lnTo>
                    <a:pt x="5053584" y="2346960"/>
                  </a:lnTo>
                </a:path>
                <a:path w="5053965" h="2346960" extrusionOk="0">
                  <a:moveTo>
                    <a:pt x="0" y="0"/>
                  </a:moveTo>
                  <a:lnTo>
                    <a:pt x="5053584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Google Shape;412;p38"/>
          <p:cNvSpPr txBox="1"/>
          <p:nvPr/>
        </p:nvSpPr>
        <p:spPr>
          <a:xfrm>
            <a:off x="6822693" y="2801873"/>
            <a:ext cx="2908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55%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8"/>
          <p:cNvSpPr txBox="1"/>
          <p:nvPr/>
        </p:nvSpPr>
        <p:spPr>
          <a:xfrm>
            <a:off x="7665211" y="4170933"/>
            <a:ext cx="2908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8507730" y="4483734"/>
            <a:ext cx="2908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12%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8"/>
          <p:cNvSpPr txBox="1"/>
          <p:nvPr/>
        </p:nvSpPr>
        <p:spPr>
          <a:xfrm>
            <a:off x="9388220" y="4914138"/>
            <a:ext cx="21272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8"/>
          <p:cNvSpPr txBox="1"/>
          <p:nvPr/>
        </p:nvSpPr>
        <p:spPr>
          <a:xfrm>
            <a:off x="10230739" y="4640326"/>
            <a:ext cx="21272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8%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8"/>
          <p:cNvSpPr txBox="1"/>
          <p:nvPr/>
        </p:nvSpPr>
        <p:spPr>
          <a:xfrm>
            <a:off x="11073130" y="4796790"/>
            <a:ext cx="21272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4%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8"/>
          <p:cNvSpPr txBox="1"/>
          <p:nvPr/>
        </p:nvSpPr>
        <p:spPr>
          <a:xfrm>
            <a:off x="6206490" y="5094858"/>
            <a:ext cx="21272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8"/>
          <p:cNvSpPr txBox="1"/>
          <p:nvPr/>
        </p:nvSpPr>
        <p:spPr>
          <a:xfrm>
            <a:off x="6129654" y="4703140"/>
            <a:ext cx="288925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8"/>
          <p:cNvSpPr txBox="1"/>
          <p:nvPr/>
        </p:nvSpPr>
        <p:spPr>
          <a:xfrm>
            <a:off x="6129654" y="4312411"/>
            <a:ext cx="2882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8"/>
          <p:cNvSpPr txBox="1"/>
          <p:nvPr/>
        </p:nvSpPr>
        <p:spPr>
          <a:xfrm>
            <a:off x="6129654" y="3921379"/>
            <a:ext cx="2882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8"/>
          <p:cNvSpPr txBox="1"/>
          <p:nvPr/>
        </p:nvSpPr>
        <p:spPr>
          <a:xfrm>
            <a:off x="6129654" y="3529660"/>
            <a:ext cx="288925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40%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8"/>
          <p:cNvSpPr txBox="1"/>
          <p:nvPr/>
        </p:nvSpPr>
        <p:spPr>
          <a:xfrm>
            <a:off x="6129654" y="3138932"/>
            <a:ext cx="2882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50%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8"/>
          <p:cNvSpPr txBox="1"/>
          <p:nvPr/>
        </p:nvSpPr>
        <p:spPr>
          <a:xfrm>
            <a:off x="6129654" y="2747898"/>
            <a:ext cx="2882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8"/>
          <p:cNvSpPr txBox="1"/>
          <p:nvPr/>
        </p:nvSpPr>
        <p:spPr>
          <a:xfrm>
            <a:off x="6780021" y="5292344"/>
            <a:ext cx="3752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8"/>
          <p:cNvSpPr txBox="1"/>
          <p:nvPr/>
        </p:nvSpPr>
        <p:spPr>
          <a:xfrm>
            <a:off x="7384795" y="5292344"/>
            <a:ext cx="8496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Corea del Sur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8"/>
          <p:cNvSpPr txBox="1"/>
          <p:nvPr/>
        </p:nvSpPr>
        <p:spPr>
          <a:xfrm>
            <a:off x="8458961" y="5292344"/>
            <a:ext cx="38735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Japón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8"/>
          <p:cNvSpPr txBox="1"/>
          <p:nvPr/>
        </p:nvSpPr>
        <p:spPr>
          <a:xfrm>
            <a:off x="9067927" y="5292344"/>
            <a:ext cx="8540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Resto de Asia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8"/>
          <p:cNvSpPr txBox="1"/>
          <p:nvPr/>
        </p:nvSpPr>
        <p:spPr>
          <a:xfrm>
            <a:off x="10104246" y="5292344"/>
            <a:ext cx="4660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Europa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8"/>
          <p:cNvSpPr txBox="1"/>
          <p:nvPr/>
        </p:nvSpPr>
        <p:spPr>
          <a:xfrm>
            <a:off x="10956797" y="5292344"/>
            <a:ext cx="44640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EE.UU.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1" name="Google Shape;431;p38"/>
          <p:cNvGrpSpPr/>
          <p:nvPr/>
        </p:nvGrpSpPr>
        <p:grpSpPr>
          <a:xfrm>
            <a:off x="6552438" y="2818638"/>
            <a:ext cx="5191633" cy="2452370"/>
            <a:chOff x="6552438" y="2818638"/>
            <a:chExt cx="5191633" cy="2452370"/>
          </a:xfrm>
        </p:grpSpPr>
        <p:sp>
          <p:nvSpPr>
            <p:cNvPr id="432" name="Google Shape;432;p38"/>
            <p:cNvSpPr/>
            <p:nvPr/>
          </p:nvSpPr>
          <p:spPr>
            <a:xfrm>
              <a:off x="6552438" y="2818638"/>
              <a:ext cx="3327400" cy="2452370"/>
            </a:xfrm>
            <a:custGeom>
              <a:avLst/>
              <a:gdLst/>
              <a:ahLst/>
              <a:cxnLst/>
              <a:rect l="l" t="t" r="r" b="b"/>
              <a:pathLst>
                <a:path w="3327400" h="2452370" extrusionOk="0">
                  <a:moveTo>
                    <a:pt x="0" y="2452116"/>
                  </a:moveTo>
                  <a:lnTo>
                    <a:pt x="3326892" y="2452116"/>
                  </a:lnTo>
                  <a:lnTo>
                    <a:pt x="3326892" y="0"/>
                  </a:lnTo>
                  <a:lnTo>
                    <a:pt x="0" y="0"/>
                  </a:lnTo>
                  <a:lnTo>
                    <a:pt x="0" y="2452116"/>
                  </a:lnTo>
                  <a:close/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9846691" y="2860548"/>
              <a:ext cx="1897380" cy="731520"/>
            </a:xfrm>
            <a:custGeom>
              <a:avLst/>
              <a:gdLst/>
              <a:ahLst/>
              <a:cxnLst/>
              <a:rect l="l" t="t" r="r" b="b"/>
              <a:pathLst>
                <a:path w="1897379" h="731520" extrusionOk="0">
                  <a:moveTo>
                    <a:pt x="1897252" y="0"/>
                  </a:moveTo>
                  <a:lnTo>
                    <a:pt x="240664" y="0"/>
                  </a:lnTo>
                  <a:lnTo>
                    <a:pt x="240664" y="426719"/>
                  </a:lnTo>
                  <a:lnTo>
                    <a:pt x="0" y="478663"/>
                  </a:lnTo>
                  <a:lnTo>
                    <a:pt x="240664" y="609600"/>
                  </a:lnTo>
                  <a:lnTo>
                    <a:pt x="240664" y="731519"/>
                  </a:lnTo>
                  <a:lnTo>
                    <a:pt x="1897252" y="731519"/>
                  </a:lnTo>
                  <a:lnTo>
                    <a:pt x="1897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9846691" y="2860548"/>
              <a:ext cx="1897380" cy="731520"/>
            </a:xfrm>
            <a:custGeom>
              <a:avLst/>
              <a:gdLst/>
              <a:ahLst/>
              <a:cxnLst/>
              <a:rect l="l" t="t" r="r" b="b"/>
              <a:pathLst>
                <a:path w="1897379" h="731520" extrusionOk="0">
                  <a:moveTo>
                    <a:pt x="240664" y="0"/>
                  </a:moveTo>
                  <a:lnTo>
                    <a:pt x="516762" y="0"/>
                  </a:lnTo>
                  <a:lnTo>
                    <a:pt x="930909" y="0"/>
                  </a:lnTo>
                  <a:lnTo>
                    <a:pt x="1897252" y="0"/>
                  </a:lnTo>
                  <a:lnTo>
                    <a:pt x="1897252" y="426719"/>
                  </a:lnTo>
                  <a:lnTo>
                    <a:pt x="1897252" y="609600"/>
                  </a:lnTo>
                  <a:lnTo>
                    <a:pt x="1897252" y="731519"/>
                  </a:lnTo>
                  <a:lnTo>
                    <a:pt x="930909" y="731519"/>
                  </a:lnTo>
                  <a:lnTo>
                    <a:pt x="516762" y="731519"/>
                  </a:lnTo>
                  <a:lnTo>
                    <a:pt x="240664" y="731519"/>
                  </a:lnTo>
                  <a:lnTo>
                    <a:pt x="240664" y="609600"/>
                  </a:lnTo>
                  <a:lnTo>
                    <a:pt x="0" y="478663"/>
                  </a:lnTo>
                  <a:lnTo>
                    <a:pt x="240664" y="426719"/>
                  </a:lnTo>
                  <a:lnTo>
                    <a:pt x="24066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38"/>
          <p:cNvSpPr txBox="1"/>
          <p:nvPr/>
        </p:nvSpPr>
        <p:spPr>
          <a:xfrm>
            <a:off x="10293477" y="3021914"/>
            <a:ext cx="1245870" cy="39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88% de la demanda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05" marR="0" lvl="0" indent="0" algn="ct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alibri"/>
              <a:buNone/>
            </a:pPr>
            <a:r>
              <a:rPr lang="es-CL" sz="12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está en Asia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8"/>
          <p:cNvSpPr txBox="1"/>
          <p:nvPr/>
        </p:nvSpPr>
        <p:spPr>
          <a:xfrm>
            <a:off x="78739" y="6565722"/>
            <a:ext cx="1858010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lang="es-CL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s-CL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Reporte de Litio Cochilco 2021.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8"/>
          <p:cNvSpPr txBox="1">
            <a:spLocks noGrp="1"/>
          </p:cNvSpPr>
          <p:nvPr>
            <p:ph type="sldNum" idx="12"/>
          </p:nvPr>
        </p:nvSpPr>
        <p:spPr>
          <a:xfrm>
            <a:off x="10586339" y="6633464"/>
            <a:ext cx="24447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CL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9"/>
          <p:cNvSpPr txBox="1">
            <a:spLocks noGrp="1"/>
          </p:cNvSpPr>
          <p:nvPr>
            <p:ph type="title"/>
          </p:nvPr>
        </p:nvSpPr>
        <p:spPr>
          <a:xfrm>
            <a:off x="609601" y="493477"/>
            <a:ext cx="10972800" cy="70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L" sz="2400" b="1"/>
              <a:t>Casi 80% de las exportaciones de litio de Chile van a 3 países asiáticos: Corea del Sur,</a:t>
            </a:r>
            <a:endParaRPr/>
          </a:p>
          <a:p>
            <a:pPr marL="12700" lvl="0" indent="0" algn="l" rtl="0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L" sz="2400" b="1"/>
              <a:t>Japón y China</a:t>
            </a:r>
            <a:endParaRPr/>
          </a:p>
        </p:txBody>
      </p:sp>
      <p:sp>
        <p:nvSpPr>
          <p:cNvPr id="443" name="Google Shape;443;p39"/>
          <p:cNvSpPr txBox="1"/>
          <p:nvPr/>
        </p:nvSpPr>
        <p:spPr>
          <a:xfrm>
            <a:off x="10689463" y="6595364"/>
            <a:ext cx="10287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9"/>
          <p:cNvSpPr txBox="1"/>
          <p:nvPr/>
        </p:nvSpPr>
        <p:spPr>
          <a:xfrm>
            <a:off x="78739" y="6537147"/>
            <a:ext cx="185801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s-CL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 de Litio Cochilco 2021.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9"/>
          <p:cNvSpPr txBox="1"/>
          <p:nvPr/>
        </p:nvSpPr>
        <p:spPr>
          <a:xfrm>
            <a:off x="415239" y="1858096"/>
            <a:ext cx="3419475" cy="48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Distribución de exportaciones chilenas de litio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lang="es-CL" sz="1400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%, M USD (2020)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6" name="Google Shape;446;p39"/>
          <p:cNvGrpSpPr/>
          <p:nvPr/>
        </p:nvGrpSpPr>
        <p:grpSpPr>
          <a:xfrm>
            <a:off x="1359408" y="2887979"/>
            <a:ext cx="10212831" cy="2425065"/>
            <a:chOff x="1359408" y="2887979"/>
            <a:chExt cx="10212831" cy="2425065"/>
          </a:xfrm>
        </p:grpSpPr>
        <p:sp>
          <p:nvSpPr>
            <p:cNvPr id="447" name="Google Shape;447;p39"/>
            <p:cNvSpPr/>
            <p:nvPr/>
          </p:nvSpPr>
          <p:spPr>
            <a:xfrm>
              <a:off x="1359408" y="2982467"/>
              <a:ext cx="10212705" cy="2039620"/>
            </a:xfrm>
            <a:custGeom>
              <a:avLst/>
              <a:gdLst/>
              <a:ahLst/>
              <a:cxnLst/>
              <a:rect l="l" t="t" r="r" b="b"/>
              <a:pathLst>
                <a:path w="10212705" h="2039620" extrusionOk="0">
                  <a:moveTo>
                    <a:pt x="0" y="2039112"/>
                  </a:moveTo>
                  <a:lnTo>
                    <a:pt x="301752" y="2039112"/>
                  </a:lnTo>
                </a:path>
                <a:path w="10212705" h="2039620" extrusionOk="0">
                  <a:moveTo>
                    <a:pt x="1399032" y="2039112"/>
                  </a:moveTo>
                  <a:lnTo>
                    <a:pt x="2004059" y="2039112"/>
                  </a:lnTo>
                </a:path>
                <a:path w="10212705" h="2039620" extrusionOk="0">
                  <a:moveTo>
                    <a:pt x="0" y="1746504"/>
                  </a:moveTo>
                  <a:lnTo>
                    <a:pt x="301752" y="1746504"/>
                  </a:lnTo>
                </a:path>
                <a:path w="10212705" h="2039620" extrusionOk="0">
                  <a:moveTo>
                    <a:pt x="1399032" y="1746504"/>
                  </a:moveTo>
                  <a:lnTo>
                    <a:pt x="2004059" y="1746504"/>
                  </a:lnTo>
                </a:path>
                <a:path w="10212705" h="2039620" extrusionOk="0">
                  <a:moveTo>
                    <a:pt x="0" y="1455420"/>
                  </a:moveTo>
                  <a:lnTo>
                    <a:pt x="301752" y="1455420"/>
                  </a:lnTo>
                </a:path>
                <a:path w="10212705" h="2039620" extrusionOk="0">
                  <a:moveTo>
                    <a:pt x="1399032" y="1455420"/>
                  </a:moveTo>
                  <a:lnTo>
                    <a:pt x="2004059" y="1455420"/>
                  </a:lnTo>
                </a:path>
                <a:path w="10212705" h="2039620" extrusionOk="0">
                  <a:moveTo>
                    <a:pt x="0" y="1164336"/>
                  </a:moveTo>
                  <a:lnTo>
                    <a:pt x="301752" y="1164336"/>
                  </a:lnTo>
                </a:path>
                <a:path w="10212705" h="2039620" extrusionOk="0">
                  <a:moveTo>
                    <a:pt x="1399032" y="1164336"/>
                  </a:moveTo>
                  <a:lnTo>
                    <a:pt x="2004059" y="1164336"/>
                  </a:lnTo>
                </a:path>
                <a:path w="10212705" h="2039620" extrusionOk="0">
                  <a:moveTo>
                    <a:pt x="0" y="873252"/>
                  </a:moveTo>
                  <a:lnTo>
                    <a:pt x="301752" y="873252"/>
                  </a:lnTo>
                </a:path>
                <a:path w="10212705" h="2039620" extrusionOk="0">
                  <a:moveTo>
                    <a:pt x="1399032" y="873252"/>
                  </a:moveTo>
                  <a:lnTo>
                    <a:pt x="10212324" y="873252"/>
                  </a:lnTo>
                </a:path>
                <a:path w="10212705" h="2039620" extrusionOk="0">
                  <a:moveTo>
                    <a:pt x="0" y="582168"/>
                  </a:moveTo>
                  <a:lnTo>
                    <a:pt x="301752" y="582168"/>
                  </a:lnTo>
                </a:path>
                <a:path w="10212705" h="2039620" extrusionOk="0">
                  <a:moveTo>
                    <a:pt x="1399032" y="582168"/>
                  </a:moveTo>
                  <a:lnTo>
                    <a:pt x="10212324" y="582168"/>
                  </a:lnTo>
                </a:path>
                <a:path w="10212705" h="2039620" extrusionOk="0">
                  <a:moveTo>
                    <a:pt x="0" y="291084"/>
                  </a:moveTo>
                  <a:lnTo>
                    <a:pt x="301752" y="291084"/>
                  </a:lnTo>
                </a:path>
                <a:path w="10212705" h="2039620" extrusionOk="0">
                  <a:moveTo>
                    <a:pt x="1399032" y="291084"/>
                  </a:moveTo>
                  <a:lnTo>
                    <a:pt x="10212324" y="291084"/>
                  </a:lnTo>
                </a:path>
                <a:path w="10212705" h="2039620" extrusionOk="0">
                  <a:moveTo>
                    <a:pt x="0" y="0"/>
                  </a:moveTo>
                  <a:lnTo>
                    <a:pt x="301752" y="0"/>
                  </a:lnTo>
                </a:path>
                <a:path w="10212705" h="2039620" extrusionOk="0">
                  <a:moveTo>
                    <a:pt x="1399032" y="0"/>
                  </a:moveTo>
                  <a:lnTo>
                    <a:pt x="10212324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1661160" y="2887979"/>
              <a:ext cx="1097280" cy="2425065"/>
            </a:xfrm>
            <a:custGeom>
              <a:avLst/>
              <a:gdLst/>
              <a:ahLst/>
              <a:cxnLst/>
              <a:rect l="l" t="t" r="r" b="b"/>
              <a:pathLst>
                <a:path w="1097280" h="2425065" extrusionOk="0">
                  <a:moveTo>
                    <a:pt x="1097280" y="0"/>
                  </a:moveTo>
                  <a:lnTo>
                    <a:pt x="0" y="0"/>
                  </a:lnTo>
                  <a:lnTo>
                    <a:pt x="0" y="2424684"/>
                  </a:lnTo>
                  <a:lnTo>
                    <a:pt x="1097280" y="2424684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4460747" y="4146803"/>
              <a:ext cx="7111365" cy="875030"/>
            </a:xfrm>
            <a:custGeom>
              <a:avLst/>
              <a:gdLst/>
              <a:ahLst/>
              <a:cxnLst/>
              <a:rect l="l" t="t" r="r" b="b"/>
              <a:pathLst>
                <a:path w="7111365" h="875029" extrusionOk="0">
                  <a:moveTo>
                    <a:pt x="0" y="874776"/>
                  </a:moveTo>
                  <a:lnTo>
                    <a:pt x="605027" y="874776"/>
                  </a:lnTo>
                </a:path>
                <a:path w="7111365" h="875029" extrusionOk="0">
                  <a:moveTo>
                    <a:pt x="0" y="582168"/>
                  </a:moveTo>
                  <a:lnTo>
                    <a:pt x="605027" y="582168"/>
                  </a:lnTo>
                </a:path>
                <a:path w="7111365" h="875029" extrusionOk="0">
                  <a:moveTo>
                    <a:pt x="0" y="0"/>
                  </a:moveTo>
                  <a:lnTo>
                    <a:pt x="7110983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3363468" y="3973067"/>
              <a:ext cx="1097280" cy="1339850"/>
            </a:xfrm>
            <a:custGeom>
              <a:avLst/>
              <a:gdLst/>
              <a:ahLst/>
              <a:cxnLst/>
              <a:rect l="l" t="t" r="r" b="b"/>
              <a:pathLst>
                <a:path w="1097279" h="1339850" extrusionOk="0">
                  <a:moveTo>
                    <a:pt x="1097280" y="0"/>
                  </a:moveTo>
                  <a:lnTo>
                    <a:pt x="0" y="0"/>
                  </a:lnTo>
                  <a:lnTo>
                    <a:pt x="0" y="1339596"/>
                  </a:lnTo>
                  <a:lnTo>
                    <a:pt x="1097280" y="1339596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6163055" y="4728972"/>
              <a:ext cx="603885" cy="292735"/>
            </a:xfrm>
            <a:custGeom>
              <a:avLst/>
              <a:gdLst/>
              <a:ahLst/>
              <a:cxnLst/>
              <a:rect l="l" t="t" r="r" b="b"/>
              <a:pathLst>
                <a:path w="603884" h="292735" extrusionOk="0">
                  <a:moveTo>
                    <a:pt x="0" y="292607"/>
                  </a:moveTo>
                  <a:lnTo>
                    <a:pt x="603503" y="292607"/>
                  </a:lnTo>
                </a:path>
                <a:path w="603884" h="292735" extrusionOk="0">
                  <a:moveTo>
                    <a:pt x="0" y="0"/>
                  </a:moveTo>
                  <a:lnTo>
                    <a:pt x="603503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5065775" y="4497323"/>
              <a:ext cx="1097280" cy="815340"/>
            </a:xfrm>
            <a:custGeom>
              <a:avLst/>
              <a:gdLst/>
              <a:ahLst/>
              <a:cxnLst/>
              <a:rect l="l" t="t" r="r" b="b"/>
              <a:pathLst>
                <a:path w="1097279" h="815339" extrusionOk="0">
                  <a:moveTo>
                    <a:pt x="1097279" y="0"/>
                  </a:moveTo>
                  <a:lnTo>
                    <a:pt x="0" y="0"/>
                  </a:lnTo>
                  <a:lnTo>
                    <a:pt x="0" y="815339"/>
                  </a:lnTo>
                  <a:lnTo>
                    <a:pt x="1097279" y="815339"/>
                  </a:lnTo>
                  <a:lnTo>
                    <a:pt x="1097279" y="0"/>
                  </a:lnTo>
                  <a:close/>
                </a:path>
              </a:pathLst>
            </a:custGeom>
            <a:solidFill>
              <a:srgbClr val="1F43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39"/>
            <p:cNvSpPr/>
            <p:nvPr/>
          </p:nvSpPr>
          <p:spPr>
            <a:xfrm>
              <a:off x="7865364" y="4728972"/>
              <a:ext cx="3706495" cy="292735"/>
            </a:xfrm>
            <a:custGeom>
              <a:avLst/>
              <a:gdLst/>
              <a:ahLst/>
              <a:cxnLst/>
              <a:rect l="l" t="t" r="r" b="b"/>
              <a:pathLst>
                <a:path w="3706495" h="292735" extrusionOk="0">
                  <a:moveTo>
                    <a:pt x="0" y="292607"/>
                  </a:moveTo>
                  <a:lnTo>
                    <a:pt x="2305812" y="292607"/>
                  </a:lnTo>
                </a:path>
                <a:path w="3706495" h="292735" extrusionOk="0">
                  <a:moveTo>
                    <a:pt x="0" y="0"/>
                  </a:moveTo>
                  <a:lnTo>
                    <a:pt x="3706368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39"/>
            <p:cNvSpPr/>
            <p:nvPr/>
          </p:nvSpPr>
          <p:spPr>
            <a:xfrm>
              <a:off x="6766560" y="4671059"/>
              <a:ext cx="2801620" cy="641985"/>
            </a:xfrm>
            <a:custGeom>
              <a:avLst/>
              <a:gdLst/>
              <a:ahLst/>
              <a:cxnLst/>
              <a:rect l="l" t="t" r="r" b="b"/>
              <a:pathLst>
                <a:path w="2801620" h="641985" extrusionOk="0">
                  <a:moveTo>
                    <a:pt x="1098791" y="0"/>
                  </a:moveTo>
                  <a:lnTo>
                    <a:pt x="0" y="0"/>
                  </a:lnTo>
                  <a:lnTo>
                    <a:pt x="0" y="641604"/>
                  </a:lnTo>
                  <a:lnTo>
                    <a:pt x="1098791" y="641604"/>
                  </a:lnTo>
                  <a:lnTo>
                    <a:pt x="1098791" y="0"/>
                  </a:lnTo>
                  <a:close/>
                </a:path>
                <a:path w="2801620" h="641985" extrusionOk="0">
                  <a:moveTo>
                    <a:pt x="2801112" y="594360"/>
                  </a:moveTo>
                  <a:lnTo>
                    <a:pt x="1702308" y="594360"/>
                  </a:lnTo>
                  <a:lnTo>
                    <a:pt x="1702308" y="641604"/>
                  </a:lnTo>
                  <a:lnTo>
                    <a:pt x="2801112" y="641604"/>
                  </a:lnTo>
                  <a:lnTo>
                    <a:pt x="2801112" y="594360"/>
                  </a:lnTo>
                  <a:close/>
                </a:path>
              </a:pathLst>
            </a:custGeom>
            <a:solidFill>
              <a:srgbClr val="B1CFE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269979" y="5021579"/>
              <a:ext cx="302260" cy="0"/>
            </a:xfrm>
            <a:custGeom>
              <a:avLst/>
              <a:gdLst/>
              <a:ahLst/>
              <a:cxnLst/>
              <a:rect l="l" t="t" r="r" b="b"/>
              <a:pathLst>
                <a:path w="302259" h="120000" extrusionOk="0">
                  <a:moveTo>
                    <a:pt x="0" y="0"/>
                  </a:moveTo>
                  <a:lnTo>
                    <a:pt x="30175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10171176" y="4768595"/>
              <a:ext cx="1099185" cy="544195"/>
            </a:xfrm>
            <a:custGeom>
              <a:avLst/>
              <a:gdLst/>
              <a:ahLst/>
              <a:cxnLst/>
              <a:rect l="l" t="t" r="r" b="b"/>
              <a:pathLst>
                <a:path w="1099184" h="544195" extrusionOk="0">
                  <a:moveTo>
                    <a:pt x="1098803" y="0"/>
                  </a:moveTo>
                  <a:lnTo>
                    <a:pt x="0" y="0"/>
                  </a:lnTo>
                  <a:lnTo>
                    <a:pt x="0" y="544067"/>
                  </a:lnTo>
                  <a:lnTo>
                    <a:pt x="1098803" y="544067"/>
                  </a:lnTo>
                  <a:lnTo>
                    <a:pt x="1098803" y="0"/>
                  </a:lnTo>
                  <a:close/>
                </a:path>
              </a:pathLst>
            </a:custGeom>
            <a:solidFill>
              <a:srgbClr val="B1CFE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39"/>
            <p:cNvSpPr/>
            <p:nvPr/>
          </p:nvSpPr>
          <p:spPr>
            <a:xfrm>
              <a:off x="1359408" y="5312663"/>
              <a:ext cx="10212705" cy="0"/>
            </a:xfrm>
            <a:custGeom>
              <a:avLst/>
              <a:gdLst/>
              <a:ahLst/>
              <a:cxnLst/>
              <a:rect l="l" t="t" r="r" b="b"/>
              <a:pathLst>
                <a:path w="10212705" h="120000" extrusionOk="0">
                  <a:moveTo>
                    <a:pt x="0" y="0"/>
                  </a:moveTo>
                  <a:lnTo>
                    <a:pt x="10212324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8" name="Google Shape;458;p39"/>
          <p:cNvSpPr/>
          <p:nvPr/>
        </p:nvSpPr>
        <p:spPr>
          <a:xfrm>
            <a:off x="1359408" y="2691383"/>
            <a:ext cx="10212705" cy="0"/>
          </a:xfrm>
          <a:custGeom>
            <a:avLst/>
            <a:gdLst/>
            <a:ahLst/>
            <a:cxnLst/>
            <a:rect l="l" t="t" r="r" b="b"/>
            <a:pathLst>
              <a:path w="10212705" h="120000" extrusionOk="0">
                <a:moveTo>
                  <a:pt x="0" y="0"/>
                </a:moveTo>
                <a:lnTo>
                  <a:pt x="10212324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9"/>
          <p:cNvSpPr txBox="1"/>
          <p:nvPr/>
        </p:nvSpPr>
        <p:spPr>
          <a:xfrm>
            <a:off x="2065782" y="2625039"/>
            <a:ext cx="290830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42%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9"/>
          <p:cNvSpPr txBox="1"/>
          <p:nvPr/>
        </p:nvSpPr>
        <p:spPr>
          <a:xfrm>
            <a:off x="3768090" y="3710685"/>
            <a:ext cx="2908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23%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9"/>
          <p:cNvSpPr txBox="1"/>
          <p:nvPr/>
        </p:nvSpPr>
        <p:spPr>
          <a:xfrm>
            <a:off x="4448047" y="4234942"/>
            <a:ext cx="713676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u="sng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	14%	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9"/>
          <p:cNvSpPr txBox="1"/>
          <p:nvPr/>
        </p:nvSpPr>
        <p:spPr>
          <a:xfrm>
            <a:off x="7172706" y="4408678"/>
            <a:ext cx="2908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11%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39"/>
          <p:cNvSpPr txBox="1"/>
          <p:nvPr/>
        </p:nvSpPr>
        <p:spPr>
          <a:xfrm>
            <a:off x="6163055" y="5004054"/>
            <a:ext cx="400812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105029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9"/>
          <p:cNvSpPr txBox="1"/>
          <p:nvPr/>
        </p:nvSpPr>
        <p:spPr>
          <a:xfrm>
            <a:off x="10615421" y="4507483"/>
            <a:ext cx="21272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9%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9"/>
          <p:cNvSpPr txBox="1"/>
          <p:nvPr/>
        </p:nvSpPr>
        <p:spPr>
          <a:xfrm>
            <a:off x="1019657" y="5191455"/>
            <a:ext cx="212725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0%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9"/>
          <p:cNvSpPr txBox="1"/>
          <p:nvPr/>
        </p:nvSpPr>
        <p:spPr>
          <a:xfrm>
            <a:off x="1019657" y="4900676"/>
            <a:ext cx="21272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5%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9"/>
          <p:cNvSpPr txBox="1"/>
          <p:nvPr/>
        </p:nvSpPr>
        <p:spPr>
          <a:xfrm>
            <a:off x="942847" y="4609033"/>
            <a:ext cx="288925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9"/>
          <p:cNvSpPr txBox="1"/>
          <p:nvPr/>
        </p:nvSpPr>
        <p:spPr>
          <a:xfrm>
            <a:off x="942847" y="4318254"/>
            <a:ext cx="2882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15%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9"/>
          <p:cNvSpPr txBox="1"/>
          <p:nvPr/>
        </p:nvSpPr>
        <p:spPr>
          <a:xfrm>
            <a:off x="942847" y="4026789"/>
            <a:ext cx="2882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9"/>
          <p:cNvSpPr txBox="1"/>
          <p:nvPr/>
        </p:nvSpPr>
        <p:spPr>
          <a:xfrm>
            <a:off x="942847" y="3735704"/>
            <a:ext cx="2882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25%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9"/>
          <p:cNvSpPr txBox="1"/>
          <p:nvPr/>
        </p:nvSpPr>
        <p:spPr>
          <a:xfrm>
            <a:off x="942847" y="2861817"/>
            <a:ext cx="288290" cy="79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40%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35%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9"/>
          <p:cNvSpPr txBox="1"/>
          <p:nvPr/>
        </p:nvSpPr>
        <p:spPr>
          <a:xfrm>
            <a:off x="942847" y="2570734"/>
            <a:ext cx="2882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45%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9"/>
          <p:cNvSpPr txBox="1"/>
          <p:nvPr/>
        </p:nvSpPr>
        <p:spPr>
          <a:xfrm>
            <a:off x="1785366" y="5389626"/>
            <a:ext cx="84963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Corea del Sur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9"/>
          <p:cNvSpPr txBox="1"/>
          <p:nvPr/>
        </p:nvSpPr>
        <p:spPr>
          <a:xfrm>
            <a:off x="3725671" y="5389626"/>
            <a:ext cx="37401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39"/>
          <p:cNvSpPr txBox="1"/>
          <p:nvPr/>
        </p:nvSpPr>
        <p:spPr>
          <a:xfrm>
            <a:off x="5421629" y="5389626"/>
            <a:ext cx="38735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Japón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9"/>
          <p:cNvSpPr txBox="1"/>
          <p:nvPr/>
        </p:nvSpPr>
        <p:spPr>
          <a:xfrm>
            <a:off x="7086092" y="5389626"/>
            <a:ext cx="46355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Bélgica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39"/>
          <p:cNvSpPr txBox="1"/>
          <p:nvPr/>
        </p:nvSpPr>
        <p:spPr>
          <a:xfrm>
            <a:off x="8796655" y="5389626"/>
            <a:ext cx="44640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EE.UU.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39"/>
          <p:cNvSpPr txBox="1"/>
          <p:nvPr/>
        </p:nvSpPr>
        <p:spPr>
          <a:xfrm>
            <a:off x="10537063" y="5389626"/>
            <a:ext cx="37020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585858"/>
                </a:solidFill>
                <a:latin typeface="Calibri"/>
                <a:ea typeface="Calibri"/>
                <a:cs typeface="Calibri"/>
                <a:sym typeface="Calibri"/>
              </a:rPr>
              <a:t>Otros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39"/>
          <p:cNvSpPr txBox="1"/>
          <p:nvPr/>
        </p:nvSpPr>
        <p:spPr>
          <a:xfrm>
            <a:off x="10034143" y="1873072"/>
            <a:ext cx="1291590" cy="24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rgbClr val="1F1F1E"/>
                </a:solidFill>
                <a:latin typeface="Calibri"/>
                <a:ea typeface="Calibri"/>
                <a:cs typeface="Calibri"/>
                <a:sym typeface="Calibri"/>
              </a:rPr>
              <a:t>Total: 756 M USD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63041" y="95416"/>
            <a:ext cx="9840796" cy="679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4506" y="189186"/>
            <a:ext cx="5923786" cy="658998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1"/>
          <p:cNvSpPr txBox="1"/>
          <p:nvPr/>
        </p:nvSpPr>
        <p:spPr>
          <a:xfrm flipH="1">
            <a:off x="403071" y="5969876"/>
            <a:ext cx="26814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Forget, M.&amp; Bos, V. 2022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2662" y="0"/>
            <a:ext cx="11520830" cy="6789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3"/>
          <p:cNvSpPr txBox="1">
            <a:spLocks noGrp="1"/>
          </p:cNvSpPr>
          <p:nvPr>
            <p:ph type="ctrTitle"/>
          </p:nvPr>
        </p:nvSpPr>
        <p:spPr>
          <a:xfrm>
            <a:off x="1524000" y="4443"/>
            <a:ext cx="9144000" cy="108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L" sz="2400" b="1"/>
              <a:t>Objetivos de la Estrategia Nacional del Lito dictada por Presidente Boric en Abril de 2023</a:t>
            </a:r>
            <a:endParaRPr/>
          </a:p>
        </p:txBody>
      </p:sp>
      <p:sp>
        <p:nvSpPr>
          <p:cNvPr id="501" name="Google Shape;501;p43"/>
          <p:cNvSpPr txBox="1">
            <a:spLocks noGrp="1"/>
          </p:cNvSpPr>
          <p:nvPr>
            <p:ph type="subTitle" idx="1"/>
          </p:nvPr>
        </p:nvSpPr>
        <p:spPr>
          <a:xfrm>
            <a:off x="0" y="1084881"/>
            <a:ext cx="12131566" cy="584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s-CL" sz="1800" b="1"/>
              <a:t>Desarrollo sostenible del potencial productivo mediante 1) mayor producción en el Salar de Atacama (resguardando sustentabilidad y dinámica hidrogeológica) y 2) ampliando a otros salares (sobre la base del conocimiento existente?)</a:t>
            </a:r>
            <a:endParaRPr/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s-CL" sz="1800" b="1"/>
              <a:t>Minimizar los impactos socioambientales (?) con énfasis en la protección de la biodiversidad y la hidrogeología mediante incorporación de áreas protegidas y tecnologías apropiadas</a:t>
            </a:r>
            <a:endParaRPr/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s-CL" sz="1800" b="1"/>
              <a:t>Desarrollo tecnológico y de encadenamientos productivos aguas arriba y aguas abajo (no en el sentido territorial ni hidrográfico)</a:t>
            </a:r>
            <a:endParaRPr/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s-CL" sz="1800" b="1"/>
              <a:t>Participación del país en las rentas del litio mediante empresas público-privadas (para conseguir los fines fiscales y sociales del neoextractivismo agregando ciencia.</a:t>
            </a:r>
            <a:endParaRPr/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s-CL" sz="1800" b="1"/>
              <a:t>Sostenibilidad financiera fiscal no considerando sus ingresos estructurales y ahorrando</a:t>
            </a:r>
            <a:endParaRPr/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s-CL" sz="1800" b="1"/>
              <a:t>Diversificación de actores para aumentar la competencia entre empresas y países, como los beneficios fiscales</a:t>
            </a:r>
            <a:endParaRPr/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s-CL" sz="1800" b="1"/>
              <a:t>Aporte a la diversificación productiva y potencial de crecimiento económico del país en las diferentes etapas del ciclo de vida mediante la asociación con empresas globales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457200" lvl="0" indent="-304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3" y="0"/>
            <a:ext cx="914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 txBox="1">
            <a:spLocks noGrp="1"/>
          </p:cNvSpPr>
          <p:nvPr>
            <p:ph type="title"/>
          </p:nvPr>
        </p:nvSpPr>
        <p:spPr>
          <a:xfrm>
            <a:off x="838200" y="-63061"/>
            <a:ext cx="10515600" cy="27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br>
              <a:rPr lang="es-CL" sz="2400" b="1"/>
            </a:br>
            <a:r>
              <a:rPr lang="es-CL" sz="2400"/>
              <a:t>Definiciones Estratégicas</a:t>
            </a:r>
            <a:endParaRPr/>
          </a:p>
        </p:txBody>
      </p:sp>
      <p:sp>
        <p:nvSpPr>
          <p:cNvPr id="507" name="Google Shape;507;p44"/>
          <p:cNvSpPr txBox="1">
            <a:spLocks noGrp="1"/>
          </p:cNvSpPr>
          <p:nvPr>
            <p:ph type="body" idx="1"/>
          </p:nvPr>
        </p:nvSpPr>
        <p:spPr>
          <a:xfrm>
            <a:off x="55179" y="469790"/>
            <a:ext cx="12136821" cy="638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28600" lvl="0" indent="-774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Involucramiento del Estado en todo el ciclo industrial (exploración, explotación y manufactura) actuando a través de alianzas público-privadas, garantizando la calidad de la información, la protección del medio ambiente así como la equidad e integración territoriales de redes.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Creación de capacidades de generación de conocimientos multidisciplinarios y desarrollo tecnológico a través de un instituto adhoc (biodiversidad, ecología, hidrogeología) sobre cada salar en particular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Asociación público-privada “virtuosa” en joint ventures, dada la propiedad estatal y carácter no concesionable del litio, la capacidad comercial, financiera y tecnológica de las empresas y las regulaciones y objetivos del Estado.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CL"/>
              <a:t>Se incluye distinción entre pertenencias de CORFO en Salar de Atacama y Pedernales previas a 1979, y la necesidad de aumentar la producción mediante renovación de contratos con SQM y Albemarle (que vencen en 2030 y 2043).  Todo los demás salares requieren de CEOLs entre CORFO y las empresas privadas o estatales, vinculando las exploraciones con las explotaciones.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Marco institucional que unifique e integre a los organismos del estado y sus funciones.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Sostenibilidad social y territorial mediante el involucramiento de las comunidades pero exclusivamente en torno al desarrollo de la industria del litio.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CL"/>
              <a:t>Gobierno de Chile, Estrategia Nacional del Litio, junio de 2023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5"/>
          <p:cNvSpPr txBox="1">
            <a:spLocks noGrp="1"/>
          </p:cNvSpPr>
          <p:nvPr>
            <p:ph type="title"/>
          </p:nvPr>
        </p:nvSpPr>
        <p:spPr>
          <a:xfrm>
            <a:off x="0" y="2"/>
            <a:ext cx="12192000" cy="79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CL" sz="2800" b="1"/>
              <a:t>Implementación de Hitos Fundamentales 2023-2024</a:t>
            </a:r>
            <a:endParaRPr/>
          </a:p>
        </p:txBody>
      </p:sp>
      <p:sp>
        <p:nvSpPr>
          <p:cNvPr id="513" name="Google Shape;513;p45"/>
          <p:cNvSpPr txBox="1">
            <a:spLocks noGrp="1"/>
          </p:cNvSpPr>
          <p:nvPr>
            <p:ph type="body" idx="1"/>
          </p:nvPr>
        </p:nvSpPr>
        <p:spPr>
          <a:xfrm>
            <a:off x="-1" y="796160"/>
            <a:ext cx="12192000" cy="538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Crear Comité Estratégico de Litio y Salares dirigido por el Ministerio de Minería para proponer, impulsar, integrar, instituciones públicas, gobiernos regionales y sector privado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Iniciar un proceso de diálogos y participación con todos los actores sociales para conocer sus expectativas y propuestas, en especial respecto a la Empresa Nacional del Litio y al Instituto Científico y Tecnológico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Crear la Empresa Nacional del Litio para  participar en todas las etapas del ciclo de vida del  producto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Crear una Red de Salares Protegidos y asegurar el uso de tecnologías de bajo impacto ambiental en los en explotación,  protegiendo el 30% de los salares y evaluándolos ecosistémicamente.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Modernizar el marco institucional para asegurar el desarrollo de la industria controlando los impactos ambientales y disponiendo de acciones escalarmente integradas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Crear un Instituto  Público  Tecnológico y de Investigación de Litio y Salares para la totalidad del proceso productivo y conocer multidisciplinariamente el estado de los ecosistemas.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CL"/>
              <a:t>Incorporar al Estado en la actividad productiva respetando los contratos vigentes y asegurando la mentención de la distribución de beneficios para el Estado, los gobiernos regionales y comunales, la comunidades locales y el trato preferencial a empresas de transformación </a:t>
            </a:r>
            <a:endParaRPr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6"/>
          <p:cNvSpPr txBox="1">
            <a:spLocks noGrp="1"/>
          </p:cNvSpPr>
          <p:nvPr>
            <p:ph type="title"/>
          </p:nvPr>
        </p:nvSpPr>
        <p:spPr>
          <a:xfrm>
            <a:off x="821785" y="267494"/>
            <a:ext cx="1067489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CL" sz="2000"/>
              <a:t>RESUMEN DE LAS PREOCUPACIONES DE LOS CONSUMIDORES POR LOS </a:t>
            </a:r>
            <a:br>
              <a:rPr lang="es-CL" sz="2000"/>
            </a:br>
            <a:r>
              <a:rPr lang="es-CL" sz="2000"/>
              <a:t>IMPACTOS DE LA EXTRACCIÓN DE MINERALES ENTRE DIFERENTES DUEÑOS DE AUTOMÓVILES ELÉCTRICOS</a:t>
            </a:r>
            <a:endParaRPr sz="2000"/>
          </a:p>
        </p:txBody>
      </p:sp>
      <p:pic>
        <p:nvPicPr>
          <p:cNvPr id="519" name="Google Shape;519;p46" descr="Chart, scatter chart, box and whisker char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35075" y="1609134"/>
            <a:ext cx="9721850" cy="4326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5428" y="594360"/>
            <a:ext cx="9194649" cy="588264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7"/>
          <p:cNvSpPr txBox="1"/>
          <p:nvPr/>
        </p:nvSpPr>
        <p:spPr>
          <a:xfrm>
            <a:off x="1145382" y="215902"/>
            <a:ext cx="103380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Distribución gepgráfica de los usuarios de twiter sobre la minería del litio en Chile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47"/>
          <p:cNvSpPr txBox="1"/>
          <p:nvPr/>
        </p:nvSpPr>
        <p:spPr>
          <a:xfrm>
            <a:off x="935355" y="6400802"/>
            <a:ext cx="45331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 Agusdinata, D.B. et al. 2021 (Preprint)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48" descr="IMGP2651.M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68" y="0"/>
            <a:ext cx="10785964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 txBox="1">
            <a:spLocks noGrp="1"/>
          </p:cNvSpPr>
          <p:nvPr>
            <p:ph type="body" idx="1"/>
          </p:nvPr>
        </p:nvSpPr>
        <p:spPr>
          <a:xfrm>
            <a:off x="5847064" y="0"/>
            <a:ext cx="5649613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CL" sz="2400"/>
              <a:t>Flamingo population 1995-2017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538" name="Google Shape;53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325" y="3214689"/>
            <a:ext cx="4648200" cy="36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8276" y="552451"/>
            <a:ext cx="6248401" cy="396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0"/>
          <p:cNvSpPr txBox="1">
            <a:spLocks noGrp="1"/>
          </p:cNvSpPr>
          <p:nvPr>
            <p:ph type="title"/>
          </p:nvPr>
        </p:nvSpPr>
        <p:spPr>
          <a:xfrm>
            <a:off x="1415415" y="-228600"/>
            <a:ext cx="91811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ED9"/>
              </a:buClr>
              <a:buSzPts val="3200"/>
              <a:buFont typeface="Arial"/>
              <a:buNone/>
            </a:pPr>
            <a:r>
              <a:rPr lang="es-CL" sz="3200">
                <a:solidFill>
                  <a:srgbClr val="FF6ED9"/>
                </a:solidFill>
                <a:latin typeface="Arial"/>
                <a:ea typeface="Arial"/>
                <a:cs typeface="Arial"/>
                <a:sym typeface="Arial"/>
              </a:rPr>
              <a:t>44289-Carmen</a:t>
            </a:r>
            <a:endParaRPr/>
          </a:p>
        </p:txBody>
      </p:sp>
      <p:pic>
        <p:nvPicPr>
          <p:cNvPr id="546" name="Google Shape;546;p50" descr="CARMENAUG2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382" y="684213"/>
            <a:ext cx="4860608" cy="581501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0"/>
          <p:cNvSpPr txBox="1"/>
          <p:nvPr/>
        </p:nvSpPr>
        <p:spPr>
          <a:xfrm>
            <a:off x="6726079" y="838201"/>
            <a:ext cx="3573414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Feb 04: Negro Francisco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Abr 04: Ambargasta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04: N Mar Chiquita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 04: Bs 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 04: Melincué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 04: Carachipampa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Feb 05: Negro Francisco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Abr 05: Mar Chiquita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 05: Negro Francisco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Abr 06: Los Aparejos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06: N Mar Chiquita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 06: S Santa Fe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Ago 06: Melincué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 06: Negro Francisco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1"/>
          <p:cNvSpPr txBox="1">
            <a:spLocks noGrp="1"/>
          </p:cNvSpPr>
          <p:nvPr>
            <p:ph type="title"/>
          </p:nvPr>
        </p:nvSpPr>
        <p:spPr>
          <a:xfrm>
            <a:off x="1505426" y="-152400"/>
            <a:ext cx="91811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ED9"/>
              </a:buClr>
              <a:buSzPts val="3200"/>
              <a:buFont typeface="Arial"/>
              <a:buNone/>
            </a:pPr>
            <a:r>
              <a:rPr lang="es-CL" sz="3200">
                <a:solidFill>
                  <a:srgbClr val="FF6ED9"/>
                </a:solidFill>
                <a:latin typeface="Arial"/>
                <a:ea typeface="Arial"/>
                <a:cs typeface="Arial"/>
                <a:sym typeface="Arial"/>
              </a:rPr>
              <a:t>53542-Rita</a:t>
            </a:r>
            <a:endParaRPr/>
          </a:p>
        </p:txBody>
      </p:sp>
      <p:pic>
        <p:nvPicPr>
          <p:cNvPr id="554" name="Google Shape;554;p51" descr="RITAJAN232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3512" y="838200"/>
            <a:ext cx="6092636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1"/>
          <p:cNvSpPr txBox="1"/>
          <p:nvPr/>
        </p:nvSpPr>
        <p:spPr>
          <a:xfrm>
            <a:off x="7536181" y="914400"/>
            <a:ext cx="292419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Feb 06: Surire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Abr 06: Lago Poopó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  06: Saquewa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Ago 06: Surire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 06: Saquewa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 06: Surire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Dic 06: Vizcachas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 07: Surire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07: Poopó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852" y="0"/>
            <a:ext cx="58223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2"/>
          <p:cNvSpPr txBox="1"/>
          <p:nvPr/>
        </p:nvSpPr>
        <p:spPr>
          <a:xfrm>
            <a:off x="2816936" y="4341845"/>
            <a:ext cx="18011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Cuenca del</a:t>
            </a:r>
            <a:b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Salar de Atacama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2"/>
          <p:cNvSpPr txBox="1"/>
          <p:nvPr/>
        </p:nvSpPr>
        <p:spPr>
          <a:xfrm>
            <a:off x="3031703" y="618369"/>
            <a:ext cx="1702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Salar de Ollague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52"/>
          <p:cNvSpPr txBox="1"/>
          <p:nvPr/>
        </p:nvSpPr>
        <p:spPr>
          <a:xfrm>
            <a:off x="3264559" y="1632506"/>
            <a:ext cx="17348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Salar de Ascotan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52"/>
          <p:cNvSpPr txBox="1"/>
          <p:nvPr/>
        </p:nvSpPr>
        <p:spPr>
          <a:xfrm>
            <a:off x="3301737" y="1138793"/>
            <a:ext cx="17061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Salar de Carcote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5" name="Google Shape;56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063" y="754064"/>
            <a:ext cx="6616612" cy="53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2"/>
          <p:cNvSpPr txBox="1"/>
          <p:nvPr/>
        </p:nvSpPr>
        <p:spPr>
          <a:xfrm>
            <a:off x="695325" y="1"/>
            <a:ext cx="108013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-CL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ARIABILIDAD  INTERANUAL   Y MENSUAL DE LA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PRODUCTIVIDAD VEGETAL EN SALARES DE ALTO LOA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 SALAR DE ATACAMA 2000-2020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03427" y="165858"/>
            <a:ext cx="6348957" cy="679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1"/>
            <a:ext cx="9239577" cy="735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88815" y="0"/>
            <a:ext cx="6751601" cy="7173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86864" y="-10017"/>
            <a:ext cx="5949496" cy="711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0894" y="270236"/>
            <a:ext cx="7750212" cy="6317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233" y="-181734"/>
            <a:ext cx="5520103" cy="7039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3091" y="0"/>
            <a:ext cx="706581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02" name="Google Shape;602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03" name="Google Shape;603;p59" descr="G:\MAPAS IMPRIMIR\Mapa comunidades San Pedr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4813"/>
            <a:ext cx="12192000" cy="591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09" name="Google Shape;609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10" name="Google Shape;610;p60" descr="G:\MAPAS IMPRIMIR\camar zoo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0713"/>
            <a:ext cx="12192000" cy="591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61" descr="Mapa  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3959" y="56147"/>
            <a:ext cx="5187372" cy="684445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61"/>
          <p:cNvSpPr txBox="1"/>
          <p:nvPr/>
        </p:nvSpPr>
        <p:spPr>
          <a:xfrm>
            <a:off x="119336" y="692696"/>
            <a:ext cx="38920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Pozos de producción y observación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agua en Salar de Atacama 2022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62" descr="Mapa  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79631" y="-15576"/>
            <a:ext cx="4626707" cy="6874922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2"/>
          <p:cNvSpPr txBox="1"/>
          <p:nvPr/>
        </p:nvSpPr>
        <p:spPr>
          <a:xfrm>
            <a:off x="263352" y="476672"/>
            <a:ext cx="37643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Pozos de bombeo de agua y salmuera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el Salar de Atacama 2022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"/>
          <p:cNvSpPr txBox="1">
            <a:spLocks noGrp="1"/>
          </p:cNvSpPr>
          <p:nvPr>
            <p:ph type="title"/>
          </p:nvPr>
        </p:nvSpPr>
        <p:spPr>
          <a:xfrm>
            <a:off x="1437920" y="58190"/>
            <a:ext cx="9316165" cy="56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L" sz="2400" b="1"/>
              <a:t>Consumo Anual Estimado de Agua en Salar de Atacama </a:t>
            </a:r>
            <a:endParaRPr sz="2400" b="1"/>
          </a:p>
        </p:txBody>
      </p:sp>
      <p:pic>
        <p:nvPicPr>
          <p:cNvPr id="628" name="Google Shape;62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051" y="579120"/>
            <a:ext cx="10088588" cy="531876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3"/>
          <p:cNvSpPr txBox="1"/>
          <p:nvPr/>
        </p:nvSpPr>
        <p:spPr>
          <a:xfrm>
            <a:off x="935351" y="5858933"/>
            <a:ext cx="37083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Liu, W. &amp; Agusdinata, D. 2020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0"/>
            <a:ext cx="91236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5624" y="-50404"/>
            <a:ext cx="9136880" cy="6908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3734" y="141292"/>
            <a:ext cx="9644794" cy="6672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 txBox="1">
            <a:spLocks noGrp="1"/>
          </p:cNvSpPr>
          <p:nvPr>
            <p:ph type="title"/>
          </p:nvPr>
        </p:nvSpPr>
        <p:spPr>
          <a:xfrm>
            <a:off x="1437920" y="0"/>
            <a:ext cx="9316165" cy="57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L" sz="2400" b="1"/>
              <a:t>Almacenaje Total de Agua en Salar de Atacama</a:t>
            </a:r>
            <a:endParaRPr/>
          </a:p>
        </p:txBody>
      </p:sp>
      <p:pic>
        <p:nvPicPr>
          <p:cNvPr id="645" name="Google Shape;645;p6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37917" y="1246909"/>
            <a:ext cx="9553058" cy="445333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66"/>
          <p:cNvSpPr txBox="1"/>
          <p:nvPr/>
        </p:nvSpPr>
        <p:spPr>
          <a:xfrm>
            <a:off x="1265398" y="5926671"/>
            <a:ext cx="37083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Liu, W. &amp; Agusdinata, D. 2020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7"/>
          <p:cNvSpPr txBox="1">
            <a:spLocks noGrp="1"/>
          </p:cNvSpPr>
          <p:nvPr>
            <p:ph type="title"/>
          </p:nvPr>
        </p:nvSpPr>
        <p:spPr>
          <a:xfrm>
            <a:off x="1340316" y="-209320"/>
            <a:ext cx="9316165" cy="127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CL" sz="2000" b="1"/>
              <a:t>Evolución de los datos modelados y observados de reducción de aguas subterráneas en sitios seleccionados del Salar de Atacama</a:t>
            </a:r>
            <a:endParaRPr sz="2000" b="1"/>
          </a:p>
        </p:txBody>
      </p:sp>
      <p:pic>
        <p:nvPicPr>
          <p:cNvPr id="652" name="Google Shape;652;p67" descr="A close up of a map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95701" y="1255923"/>
            <a:ext cx="7560945" cy="485898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7"/>
          <p:cNvSpPr txBox="1"/>
          <p:nvPr/>
        </p:nvSpPr>
        <p:spPr>
          <a:xfrm>
            <a:off x="1100377" y="2777070"/>
            <a:ext cx="270215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Agusdinata, D.B. &amp;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Liu, W. 2020.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68" descr="D:\Mis imágenes\2011-01-09 nortechile\nortechile 0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1"/>
          <p:cNvPicPr preferRelativeResize="0"/>
          <p:nvPr/>
        </p:nvPicPr>
        <p:blipFill rotWithShape="1">
          <a:blip r:embed="rId3">
            <a:alphaModFix/>
          </a:blip>
          <a:srcRect l="6247" t="16943" r="19458" b="5658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1"/>
          <p:cNvSpPr txBox="1"/>
          <p:nvPr/>
        </p:nvSpPr>
        <p:spPr>
          <a:xfrm>
            <a:off x="3776134" y="4235449"/>
            <a:ext cx="16779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"/>
          <p:cNvSpPr txBox="1">
            <a:spLocks noGrp="1"/>
          </p:cNvSpPr>
          <p:nvPr>
            <p:ph type="title"/>
          </p:nvPr>
        </p:nvSpPr>
        <p:spPr>
          <a:xfrm>
            <a:off x="1437918" y="1"/>
            <a:ext cx="9316164" cy="440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L" sz="2400" b="1"/>
              <a:t>Sistema  acoplado natural y social de la minería del litio en Salar de Atacama, Chile</a:t>
            </a:r>
            <a:endParaRPr sz="2400" b="1"/>
          </a:p>
        </p:txBody>
      </p:sp>
      <p:pic>
        <p:nvPicPr>
          <p:cNvPr id="201" name="Google Shape;201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60683" y="591128"/>
            <a:ext cx="6705838" cy="538634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2"/>
          <p:cNvSpPr txBox="1"/>
          <p:nvPr/>
        </p:nvSpPr>
        <p:spPr>
          <a:xfrm>
            <a:off x="935354" y="2810933"/>
            <a:ext cx="359771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Liu, W. &amp; Agusdinata, D.B.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Interdependencies of lithium mining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communities sustainability 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Salar de Atacama, Chile.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Journal of Cleaning Production 260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(2020) 120838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1214" y="395600"/>
            <a:ext cx="6146554" cy="608960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 txBox="1"/>
          <p:nvPr/>
        </p:nvSpPr>
        <p:spPr>
          <a:xfrm>
            <a:off x="695326" y="6175718"/>
            <a:ext cx="137543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Liu, W. and Agusdinata, D.B. 2021. Dynamics of local impacts in low-carbon transition: Agent-based modeling of lithium.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Community-aquifer interactions in Salar de Atacama, Chile. The Extractive Industries and  Society 8 (2021) 108927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1577</Words>
  <Application>Microsoft Office PowerPoint</Application>
  <PresentationFormat>Panorámica</PresentationFormat>
  <Paragraphs>201</Paragraphs>
  <Slides>64</Slides>
  <Notes>64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64</vt:i4>
      </vt:variant>
    </vt:vector>
  </HeadingPairs>
  <TitlesOfParts>
    <vt:vector size="69" baseType="lpstr">
      <vt:lpstr>Arial</vt:lpstr>
      <vt:lpstr>Calibri</vt:lpstr>
      <vt:lpstr>Times New Roman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 acoplado natural y social de la minería del litio en Salar de Atacama, Chile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Principales depósitos de litio en forma de salmuera están en los salares de Sudamérica y China; Pegmatita está distribuida mayormente entre en Australia y Norteamérica</vt:lpstr>
      <vt:lpstr>Presentación de PowerPoint</vt:lpstr>
      <vt:lpstr>Casi 80% de las exportaciones de litio de Chile van a 3 países asiáticos: Corea del Sur, Japón y China</vt:lpstr>
      <vt:lpstr>Presentación de PowerPoint</vt:lpstr>
      <vt:lpstr>Presentación de PowerPoint</vt:lpstr>
      <vt:lpstr>Presentación de PowerPoint</vt:lpstr>
      <vt:lpstr>Objetivos de la Estrategia Nacional del Lito dictada por Presidente Boric en Abril de 2023</vt:lpstr>
      <vt:lpstr> Definiciones Estratégicas</vt:lpstr>
      <vt:lpstr>Implementación de Hitos Fundamentales 2023-2024</vt:lpstr>
      <vt:lpstr>RESUMEN DE LAS PREOCUPACIONES DE LOS CONSUMIDORES POR LOS  IMPACTOS DE LA EXTRACCIÓN DE MINERALES ENTRE DIFERENTES DUEÑOS DE AUTOMÓVILES ELÉCTRICOS</vt:lpstr>
      <vt:lpstr>Presentación de PowerPoint</vt:lpstr>
      <vt:lpstr>Presentación de PowerPoint</vt:lpstr>
      <vt:lpstr>Presentación de PowerPoint</vt:lpstr>
      <vt:lpstr>44289-Carmen</vt:lpstr>
      <vt:lpstr>53542-Rita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Consumo Anual Estimado de Agua en Salar de Atacama </vt:lpstr>
      <vt:lpstr>Presentación de PowerPoint</vt:lpstr>
      <vt:lpstr>Presentación de PowerPoint</vt:lpstr>
      <vt:lpstr>Almacenaje Total de Agua en Salar de Atacama</vt:lpstr>
      <vt:lpstr>Evolución de los datos modelados y observados de reducción de aguas subterráneas en sitios seleccionados del Salar de Atacama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 Computer</dc:creator>
  <cp:lastModifiedBy>Hugo Ivan Romero Aravena (hromero)</cp:lastModifiedBy>
  <cp:revision>1</cp:revision>
  <dcterms:created xsi:type="dcterms:W3CDTF">2014-04-03T15:46:51Z</dcterms:created>
  <dcterms:modified xsi:type="dcterms:W3CDTF">2023-08-17T01:11:47Z</dcterms:modified>
</cp:coreProperties>
</file>